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7" r:id="rId11"/>
    <p:sldId id="268" r:id="rId12"/>
    <p:sldId id="269" r:id="rId13"/>
    <p:sldId id="263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915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94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645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0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0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7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5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9198-3B2A-48A8-A33A-911A98FCDE31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3A8C2A-55A6-4E86-8CAF-A2A06B84F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online.visual-paradigm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g.wikipedia.org/wiki/Object_Management_Grou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5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Актьор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Лице, което взаимодества </a:t>
            </a:r>
            <a:r>
              <a:rPr lang="en-US" dirty="0" smtClean="0"/>
              <a:t>(</a:t>
            </a:r>
            <a:r>
              <a:rPr lang="bg-BG" dirty="0" smtClean="0"/>
              <a:t>използва</a:t>
            </a:r>
            <a:r>
              <a:rPr lang="en-US" dirty="0" smtClean="0"/>
              <a:t>)</a:t>
            </a:r>
            <a:r>
              <a:rPr lang="bg-BG" dirty="0" smtClean="0"/>
              <a:t> с конкретна системна функционалност </a:t>
            </a:r>
            <a:r>
              <a:rPr lang="en-US" dirty="0" smtClean="0"/>
              <a:t>(system </a:t>
            </a:r>
            <a:r>
              <a:rPr lang="en-US" dirty="0"/>
              <a:t>function).</a:t>
            </a:r>
          </a:p>
          <a:p>
            <a:r>
              <a:rPr lang="bg-BG" dirty="0" smtClean="0"/>
              <a:t>Именова се със съществително</a:t>
            </a:r>
            <a:r>
              <a:rPr lang="en-US" dirty="0" smtClean="0"/>
              <a:t>.</a:t>
            </a:r>
            <a:endParaRPr lang="en-US" dirty="0"/>
          </a:p>
          <a:p>
            <a:r>
              <a:rPr lang="bg-BG" dirty="0" smtClean="0"/>
              <a:t>Има смисъл на потребител</a:t>
            </a:r>
            <a:r>
              <a:rPr lang="en-US" dirty="0" smtClean="0"/>
              <a:t>,</a:t>
            </a:r>
            <a:r>
              <a:rPr lang="bg-BG" dirty="0" smtClean="0"/>
              <a:t> но</a:t>
            </a:r>
            <a:r>
              <a:rPr lang="en-US" dirty="0" smtClean="0"/>
              <a:t> </a:t>
            </a:r>
            <a:r>
              <a:rPr lang="bg-BG" dirty="0" smtClean="0"/>
              <a:t>по-конкретно потребител който играе дадена роля</a:t>
            </a:r>
            <a:endParaRPr lang="en-US" dirty="0"/>
          </a:p>
          <a:p>
            <a:r>
              <a:rPr lang="bg-BG" dirty="0" smtClean="0"/>
              <a:t>Акторът инициира </a:t>
            </a:r>
            <a:r>
              <a:rPr lang="en-US" dirty="0" smtClean="0"/>
              <a:t>(</a:t>
            </a:r>
            <a:r>
              <a:rPr lang="bg-BG" dirty="0" smtClean="0"/>
              <a:t>стартира</a:t>
            </a:r>
            <a:r>
              <a:rPr lang="en-US" dirty="0" smtClean="0"/>
              <a:t>)</a:t>
            </a:r>
            <a:r>
              <a:rPr lang="bg-BG" dirty="0" smtClean="0"/>
              <a:t> сценарии на употреба</a:t>
            </a:r>
            <a:endParaRPr lang="en-US" dirty="0"/>
          </a:p>
          <a:p>
            <a:r>
              <a:rPr lang="bg-BG" dirty="0" smtClean="0"/>
              <a:t>Актьорът общува със системата като подава входни данни и получава резултати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8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Сценарий </a:t>
            </a:r>
            <a:r>
              <a:rPr lang="en-US" dirty="0" smtClean="0"/>
              <a:t>(</a:t>
            </a:r>
            <a:r>
              <a:rPr lang="bg-BG" dirty="0" smtClean="0"/>
              <a:t>Случай на употреба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Моделира системна </a:t>
            </a:r>
            <a:r>
              <a:rPr lang="ru-RU" sz="2000" dirty="0"/>
              <a:t>функция (процес - автоматизиран или ръчен)</a:t>
            </a:r>
          </a:p>
          <a:p>
            <a:r>
              <a:rPr lang="ru-RU" sz="2000" dirty="0" smtClean="0"/>
              <a:t>Иметона му се състои от глагол  т.е</a:t>
            </a:r>
            <a:r>
              <a:rPr lang="ru-RU" sz="2000" dirty="0"/>
              <a:t>. </a:t>
            </a:r>
            <a:r>
              <a:rPr lang="en-US" sz="2000" dirty="0" smtClean="0"/>
              <a:t>“</a:t>
            </a:r>
            <a:r>
              <a:rPr lang="bg-BG" sz="2000" dirty="0" smtClean="0"/>
              <a:t>Прави нещо</a:t>
            </a:r>
            <a:r>
              <a:rPr lang="en-US" sz="2000" dirty="0" smtClean="0"/>
              <a:t>”</a:t>
            </a:r>
            <a:endParaRPr lang="ru-RU" sz="2000" dirty="0"/>
          </a:p>
          <a:p>
            <a:r>
              <a:rPr lang="ru-RU" sz="2000" dirty="0"/>
              <a:t>Всеки актьор трябва да бъде свързан с </a:t>
            </a:r>
            <a:r>
              <a:rPr lang="ru-RU" sz="2000" dirty="0" smtClean="0"/>
              <a:t>поне един сценарий, </a:t>
            </a:r>
            <a:r>
              <a:rPr lang="ru-RU" sz="2000" dirty="0"/>
              <a:t>докато някои </a:t>
            </a:r>
            <a:r>
              <a:rPr lang="ru-RU" sz="2000" dirty="0" smtClean="0"/>
              <a:t>сценарии </a:t>
            </a:r>
            <a:r>
              <a:rPr lang="ru-RU" sz="2000" dirty="0"/>
              <a:t>на използване може да не са свързани с </a:t>
            </a:r>
            <a:r>
              <a:rPr lang="ru-RU" sz="2000" dirty="0" smtClean="0"/>
              <a:t>актьори.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44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Use Case Diagram Includ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3460087"/>
            <a:ext cx="44196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Връзки между актори и сценарии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584" y="1455739"/>
            <a:ext cx="7212984" cy="388077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Участието на актьор в случай на употреба е показано чрез свързване на актьор към случай на използване чрез </a:t>
            </a:r>
            <a:r>
              <a:rPr lang="ru-RU" dirty="0" smtClean="0"/>
              <a:t>плътна линия.</a:t>
            </a:r>
          </a:p>
          <a:p>
            <a:r>
              <a:rPr lang="bg-BG" dirty="0" smtClean="0"/>
              <a:t>Съществуват различни релации между отделните сценарии</a:t>
            </a:r>
          </a:p>
          <a:p>
            <a:pPr lvl="1"/>
            <a:r>
              <a:rPr lang="en-US" dirty="0" smtClean="0"/>
              <a:t>Extends – </a:t>
            </a:r>
            <a:r>
              <a:rPr lang="bg-BG" dirty="0" smtClean="0"/>
              <a:t>даден сценарии на употреба е опциоален, т.е. разширява или обогатява друг сценарии</a:t>
            </a:r>
          </a:p>
          <a:p>
            <a:pPr marL="457200" lvl="1" indent="0">
              <a:buNone/>
            </a:pPr>
            <a:r>
              <a:rPr lang="bg-BG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Includes</a:t>
            </a:r>
            <a:r>
              <a:rPr lang="bg-BG" dirty="0" smtClean="0"/>
              <a:t> – даден сценарии на употреба включа друг сценарии </a:t>
            </a:r>
          </a:p>
          <a:p>
            <a:pPr lvl="1"/>
            <a:endParaRPr lang="bg-BG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Generalization </a:t>
            </a:r>
            <a:r>
              <a:rPr lang="en-US" dirty="0" smtClean="0"/>
              <a:t>Relationship</a:t>
            </a:r>
            <a:r>
              <a:rPr lang="bg-BG" dirty="0" smtClean="0"/>
              <a:t> – наследяване на поведение от сценарий - родител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122" name="Picture 2" descr="Use Case Diagram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798" y="1403018"/>
            <a:ext cx="24669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Use Case Diagram Extend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2428876"/>
            <a:ext cx="4914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Use Case Diagram Generalization Examp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55" y="5268912"/>
            <a:ext cx="3019425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5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Use Cas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44" y="2619577"/>
            <a:ext cx="561975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04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upload.wikimedia.org/wikipedia/commons/thumb/1/1d/Use_case_restaurant_model.svg/1024px-Use_case_restaurant_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5262"/>
            <a:ext cx="6584950" cy="658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3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https://online.visual-paradigm.com/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26" y="1410374"/>
            <a:ext cx="7844684" cy="49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9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Modeling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Стандартизиран </a:t>
            </a:r>
            <a:r>
              <a:rPr lang="ru-RU" dirty="0"/>
              <a:t>език за моделиране, състоящ се от </a:t>
            </a:r>
            <a:r>
              <a:rPr lang="bg-BG" dirty="0" smtClean="0"/>
              <a:t>определен</a:t>
            </a:r>
            <a:r>
              <a:rPr lang="ru-RU" dirty="0" smtClean="0"/>
              <a:t> </a:t>
            </a:r>
            <a:r>
              <a:rPr lang="ru-RU" dirty="0"/>
              <a:t>набор от </a:t>
            </a:r>
            <a:r>
              <a:rPr lang="ru-RU" dirty="0" smtClean="0"/>
              <a:t>диаграми</a:t>
            </a:r>
          </a:p>
          <a:p>
            <a:r>
              <a:rPr lang="bg-BG" dirty="0" smtClean="0"/>
              <a:t>Създаден за</a:t>
            </a:r>
            <a:r>
              <a:rPr lang="ru-RU" dirty="0" smtClean="0"/>
              <a:t> да подпомага разработчиците на софтуер във визуализиране</a:t>
            </a:r>
            <a:r>
              <a:rPr lang="ru-RU" dirty="0"/>
              <a:t>, </a:t>
            </a:r>
            <a:r>
              <a:rPr lang="ru-RU" dirty="0" smtClean="0"/>
              <a:t>конструиране, детайлизиране </a:t>
            </a:r>
            <a:r>
              <a:rPr lang="ru-RU" dirty="0"/>
              <a:t>и документиране на </a:t>
            </a:r>
            <a:r>
              <a:rPr lang="ru-RU" dirty="0" smtClean="0"/>
              <a:t>компонентите </a:t>
            </a:r>
            <a:r>
              <a:rPr lang="ru-RU" dirty="0"/>
              <a:t>на софтуерните </a:t>
            </a:r>
            <a:r>
              <a:rPr lang="ru-RU" dirty="0" smtClean="0"/>
              <a:t>системи</a:t>
            </a:r>
          </a:p>
          <a:p>
            <a:r>
              <a:rPr lang="ru-RU" dirty="0" smtClean="0"/>
              <a:t>Моделиране на бизнес процеси и други несофтуерни системи</a:t>
            </a:r>
          </a:p>
          <a:p>
            <a:pPr fontAlgn="t"/>
            <a:r>
              <a:rPr lang="ru-RU" dirty="0" smtClean="0"/>
              <a:t>Колекция </a:t>
            </a:r>
            <a:r>
              <a:rPr lang="ru-RU" dirty="0"/>
              <a:t>от най-добри инженерни практики, които се </a:t>
            </a:r>
            <a:r>
              <a:rPr lang="ru-RU" dirty="0" smtClean="0"/>
              <a:t>налагат като </a:t>
            </a:r>
            <a:r>
              <a:rPr lang="ru-RU" dirty="0"/>
              <a:t>успешни при моделирането на големи и сложни </a:t>
            </a:r>
            <a:r>
              <a:rPr lang="ru-RU" dirty="0" smtClean="0"/>
              <a:t>системи</a:t>
            </a:r>
          </a:p>
          <a:p>
            <a:pPr fontAlgn="t"/>
            <a:r>
              <a:rPr lang="en-US" dirty="0"/>
              <a:t>UML </a:t>
            </a:r>
            <a:r>
              <a:rPr lang="bg-BG" dirty="0"/>
              <a:t>е развит и стандартизиран от </a:t>
            </a:r>
            <a:r>
              <a:rPr lang="en-US" dirty="0">
                <a:hlinkClick r:id="rId2" tooltip="Object Management Group"/>
              </a:rPr>
              <a:t>Object Management Group</a:t>
            </a:r>
            <a:r>
              <a:rPr lang="en-US" dirty="0"/>
              <a:t> (OMG</a:t>
            </a:r>
            <a:r>
              <a:rPr lang="en-US" dirty="0" smtClean="0"/>
              <a:t>)</a:t>
            </a:r>
            <a:r>
              <a:rPr lang="bg-BG" dirty="0" smtClean="0"/>
              <a:t>, индустриален </a:t>
            </a:r>
            <a:r>
              <a:rPr lang="bg-BG" dirty="0"/>
              <a:t>консорциум на водещи ИТ компании, вкл. </a:t>
            </a:r>
            <a:r>
              <a:rPr lang="en-US" dirty="0"/>
              <a:t>Hewlett-Packard, IBM, Sun Microsystems, Apple</a:t>
            </a:r>
            <a:endParaRPr lang="en-US" dirty="0" smtClean="0"/>
          </a:p>
          <a:p>
            <a:pPr marL="0" indent="0" fontAlgn="t">
              <a:buNone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3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t"/>
            <a:r>
              <a:rPr lang="bg-BG" dirty="0" smtClean="0"/>
              <a:t>Състои се от множество </a:t>
            </a:r>
            <a:r>
              <a:rPr lang="ru-RU" dirty="0" smtClean="0"/>
              <a:t>различни </a:t>
            </a:r>
            <a:r>
              <a:rPr lang="ru-RU" dirty="0"/>
              <a:t>диаграми (модели), </a:t>
            </a:r>
            <a:r>
              <a:rPr lang="ru-RU" dirty="0" smtClean="0"/>
              <a:t> </a:t>
            </a:r>
            <a:r>
              <a:rPr lang="ru-RU" dirty="0"/>
              <a:t>които </a:t>
            </a:r>
            <a:r>
              <a:rPr lang="ru-RU" dirty="0" smtClean="0"/>
              <a:t>дават възможност да разгледаме една </a:t>
            </a:r>
            <a:r>
              <a:rPr lang="ru-RU" dirty="0"/>
              <a:t>система от </a:t>
            </a:r>
            <a:r>
              <a:rPr lang="ru-RU" dirty="0" smtClean="0"/>
              <a:t>множество </a:t>
            </a:r>
            <a:r>
              <a:rPr lang="ru-RU" dirty="0"/>
              <a:t>различни гледни точки. </a:t>
            </a:r>
            <a:endParaRPr lang="ru-RU" dirty="0" smtClean="0"/>
          </a:p>
          <a:p>
            <a:pPr fontAlgn="t"/>
            <a:r>
              <a:rPr lang="ru-RU" dirty="0" smtClean="0"/>
              <a:t>При </a:t>
            </a:r>
            <a:r>
              <a:rPr lang="ru-RU" dirty="0"/>
              <a:t>разработването на софтуер ще участват много заинтересовани страни.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Бизнес анализатори</a:t>
            </a:r>
            <a:endParaRPr lang="ru-RU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bg-BG" sz="2000" dirty="0" smtClean="0"/>
              <a:t>Проектанти</a:t>
            </a:r>
            <a:endParaRPr lang="ru-RU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Програмисти</a:t>
            </a:r>
            <a:endParaRPr lang="ru-RU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Тестери</a:t>
            </a:r>
            <a:endParaRPr lang="ru-RU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/>
              <a:t>QA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Клиентът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000" dirty="0" smtClean="0"/>
              <a:t>Техническа поддръжка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742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Структурни диаграми</a:t>
            </a:r>
            <a:r>
              <a:rPr lang="en-US" dirty="0" smtClean="0"/>
              <a:t> (</a:t>
            </a:r>
            <a:r>
              <a:rPr lang="en-US" dirty="0"/>
              <a:t>Structure diagrams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Структурните диаграми показват статичната структура на </a:t>
            </a:r>
            <a:r>
              <a:rPr lang="ru-RU" dirty="0" smtClean="0"/>
              <a:t>системата, </a:t>
            </a:r>
            <a:r>
              <a:rPr lang="ru-RU" dirty="0"/>
              <a:t>нейните </a:t>
            </a:r>
            <a:r>
              <a:rPr lang="ru-RU" dirty="0" smtClean="0"/>
              <a:t>съставни части </a:t>
            </a:r>
            <a:r>
              <a:rPr lang="ru-RU" dirty="0"/>
              <a:t>на различни нива на абстракция </a:t>
            </a:r>
            <a:endParaRPr lang="ru-RU" dirty="0" smtClean="0"/>
          </a:p>
          <a:p>
            <a:r>
              <a:rPr lang="ru-RU" dirty="0"/>
              <a:t>К</a:t>
            </a:r>
            <a:r>
              <a:rPr lang="ru-RU" dirty="0" smtClean="0"/>
              <a:t>ак тези съставни части са </a:t>
            </a:r>
            <a:r>
              <a:rPr lang="ru-RU" dirty="0"/>
              <a:t>свързани помежду </a:t>
            </a:r>
            <a:r>
              <a:rPr lang="ru-RU" dirty="0" smtClean="0"/>
              <a:t>си </a:t>
            </a:r>
          </a:p>
          <a:p>
            <a:r>
              <a:rPr lang="ru-RU" dirty="0"/>
              <a:t>С</a:t>
            </a:r>
            <a:r>
              <a:rPr lang="ru-RU" dirty="0" smtClean="0"/>
              <a:t>едем </a:t>
            </a:r>
            <a:r>
              <a:rPr lang="ru-RU" dirty="0"/>
              <a:t>типа структурна диаграма, както </a:t>
            </a:r>
            <a:r>
              <a:rPr lang="ru-RU" dirty="0" smtClean="0"/>
              <a:t>следва: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Class </a:t>
            </a:r>
            <a:r>
              <a:rPr lang="pt-BR" dirty="0"/>
              <a:t>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Component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Deployment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Object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Package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Composite Structure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Profile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9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Поведенчески диаграми </a:t>
            </a:r>
            <a:r>
              <a:rPr lang="en-US" dirty="0"/>
              <a:t>(Behavior diagrams)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t"/>
            <a:r>
              <a:rPr lang="ru-RU" dirty="0" smtClean="0"/>
              <a:t>Диаграмите </a:t>
            </a:r>
            <a:r>
              <a:rPr lang="ru-RU" dirty="0"/>
              <a:t>на поведение показват динамичното поведение на обектите в дадена </a:t>
            </a:r>
            <a:r>
              <a:rPr lang="ru-RU" dirty="0" smtClean="0"/>
              <a:t>система</a:t>
            </a:r>
            <a:endParaRPr lang="en-US" dirty="0" smtClean="0"/>
          </a:p>
          <a:p>
            <a:pPr fontAlgn="t"/>
            <a:r>
              <a:rPr lang="bg-BG" dirty="0" smtClean="0"/>
              <a:t>С</a:t>
            </a:r>
            <a:r>
              <a:rPr lang="ru-RU" dirty="0" smtClean="0"/>
              <a:t>ерия </a:t>
            </a:r>
            <a:r>
              <a:rPr lang="ru-RU" dirty="0"/>
              <a:t>от промени </a:t>
            </a:r>
            <a:r>
              <a:rPr lang="ru-RU" dirty="0" smtClean="0"/>
              <a:t>в обектите на </a:t>
            </a:r>
            <a:r>
              <a:rPr lang="ru-RU" dirty="0"/>
              <a:t>системата </a:t>
            </a:r>
            <a:r>
              <a:rPr lang="ru-RU" dirty="0" smtClean="0"/>
              <a:t>от гледна точка на времето</a:t>
            </a:r>
          </a:p>
          <a:p>
            <a:pPr fontAlgn="t"/>
            <a:r>
              <a:rPr lang="ru-RU" dirty="0" smtClean="0"/>
              <a:t> </a:t>
            </a:r>
            <a:r>
              <a:rPr lang="ru-RU" dirty="0"/>
              <a:t>И</a:t>
            </a:r>
            <a:r>
              <a:rPr lang="ru-RU" dirty="0" smtClean="0"/>
              <a:t>ма </a:t>
            </a:r>
            <a:r>
              <a:rPr lang="ru-RU" dirty="0"/>
              <a:t>седем типа диаграми на поведение, както следва</a:t>
            </a:r>
            <a:r>
              <a:rPr lang="ru-RU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Case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Activity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State Machine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Sequence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Communication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Interaction Overview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Timing Diagram</a:t>
            </a:r>
          </a:p>
          <a:p>
            <a:pPr fontAlgn="t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7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bg-BG" dirty="0" smtClean="0"/>
              <a:t>Диаграми</a:t>
            </a:r>
            <a:endParaRPr lang="en-US" dirty="0"/>
          </a:p>
        </p:txBody>
      </p:sp>
      <p:pic>
        <p:nvPicPr>
          <p:cNvPr id="1026" name="Picture 2" descr="UML Diagram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4" y="1425200"/>
            <a:ext cx="9347128" cy="42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35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bg-BG" dirty="0" smtClean="0"/>
              <a:t>диаграми</a:t>
            </a:r>
            <a:r>
              <a:rPr lang="en-US" dirty="0" smtClean="0"/>
              <a:t> (</a:t>
            </a:r>
            <a:r>
              <a:rPr lang="bg-BG" dirty="0" smtClean="0"/>
              <a:t>Типични случаи на употреба, сценарии на употреба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case </a:t>
            </a:r>
            <a:r>
              <a:rPr lang="bg-BG" dirty="0" smtClean="0"/>
              <a:t>диаграмите </a:t>
            </a:r>
            <a:r>
              <a:rPr lang="ru-RU" dirty="0" smtClean="0"/>
              <a:t>обикновено </a:t>
            </a:r>
            <a:r>
              <a:rPr lang="ru-RU" dirty="0"/>
              <a:t>се разработват в ранния етап на </a:t>
            </a:r>
            <a:r>
              <a:rPr lang="ru-RU" dirty="0" smtClean="0"/>
              <a:t>проектиране на дадена със следните цели</a:t>
            </a:r>
            <a:r>
              <a:rPr lang="en-US" dirty="0" smtClean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Определяне</a:t>
            </a:r>
            <a:r>
              <a:rPr lang="ru-RU" dirty="0" smtClean="0"/>
              <a:t> </a:t>
            </a:r>
            <a:r>
              <a:rPr lang="ru-RU" dirty="0"/>
              <a:t>контекста на дадена система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Определяне </a:t>
            </a:r>
            <a:r>
              <a:rPr lang="ru-RU" dirty="0"/>
              <a:t>на изискванията на </a:t>
            </a:r>
            <a:r>
              <a:rPr lang="ru-RU" dirty="0" smtClean="0"/>
              <a:t>системата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Валидиране на </a:t>
            </a:r>
            <a:r>
              <a:rPr lang="ru-RU" dirty="0"/>
              <a:t>архитектурата на системата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Създаване на различни сценарии за използване на системата и генериране на </a:t>
            </a:r>
            <a:r>
              <a:rPr lang="ru-RU" dirty="0"/>
              <a:t>тестови случаи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Създават се от бизнес </a:t>
            </a:r>
            <a:r>
              <a:rPr lang="ru-RU" dirty="0"/>
              <a:t>анализатори, заедно с експерти в </a:t>
            </a:r>
            <a:r>
              <a:rPr lang="ru-RU" dirty="0" smtClean="0"/>
              <a:t>дадената област, за която се отнася разработваната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7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Представяне на диаграмата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550" y="1438474"/>
            <a:ext cx="8596668" cy="3880773"/>
          </a:xfrm>
        </p:spPr>
        <p:txBody>
          <a:bodyPr/>
          <a:lstStyle/>
          <a:p>
            <a:r>
              <a:rPr lang="bg-BG" dirty="0" smtClean="0"/>
              <a:t>Съставни елементи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Актьори</a:t>
            </a:r>
          </a:p>
          <a:p>
            <a:pPr lvl="1"/>
            <a:r>
              <a:rPr lang="bg-BG" dirty="0" smtClean="0"/>
              <a:t>Случаи на употреба</a:t>
            </a:r>
          </a:p>
          <a:p>
            <a:pPr lvl="1"/>
            <a:r>
              <a:rPr lang="bg-BG" dirty="0" smtClean="0"/>
              <a:t>Връзки между актьори и случаи на употреба</a:t>
            </a:r>
          </a:p>
        </p:txBody>
      </p:sp>
      <p:pic>
        <p:nvPicPr>
          <p:cNvPr id="4098" name="Picture 2" descr="https://upload.wikimedia.org/wikipedia/commons/thumb/5/50/Uml-usecase-example-bg.svg/500px-Uml-usecase-example-b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98" y="4198929"/>
            <a:ext cx="47625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561" y="1531571"/>
            <a:ext cx="4574289" cy="50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9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Примерна диаграма</a:t>
            </a:r>
            <a:endParaRPr lang="en-US" dirty="0"/>
          </a:p>
        </p:txBody>
      </p:sp>
      <p:pic>
        <p:nvPicPr>
          <p:cNvPr id="3074" name="Picture 2" descr="Use Case Diagram at a gl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2382837"/>
            <a:ext cx="58674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039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495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UML</vt:lpstr>
      <vt:lpstr>Unified Modeling Language</vt:lpstr>
      <vt:lpstr>UML</vt:lpstr>
      <vt:lpstr>Структурни диаграми (Structure diagrams)</vt:lpstr>
      <vt:lpstr>Поведенчески диаграми (Behavior diagrams)</vt:lpstr>
      <vt:lpstr>UML Диаграми</vt:lpstr>
      <vt:lpstr>USE Case диаграми (Типични случаи на употреба, сценарии на употреба)</vt:lpstr>
      <vt:lpstr>Представяне на диаграмата</vt:lpstr>
      <vt:lpstr>Примерна диаграма</vt:lpstr>
      <vt:lpstr>Актьор</vt:lpstr>
      <vt:lpstr>Сценарий (Случай на употреба)</vt:lpstr>
      <vt:lpstr>Връзки между актори и сценарии</vt:lpstr>
      <vt:lpstr>PowerPoint Presentation</vt:lpstr>
      <vt:lpstr>PowerPoint Presentation</vt:lpstr>
      <vt:lpstr>https://online.visual-paradigm.com/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Victor Glavev</dc:creator>
  <cp:lastModifiedBy>Victor Glavev</cp:lastModifiedBy>
  <cp:revision>13</cp:revision>
  <dcterms:created xsi:type="dcterms:W3CDTF">2020-02-13T05:59:16Z</dcterms:created>
  <dcterms:modified xsi:type="dcterms:W3CDTF">2020-02-13T08:12:11Z</dcterms:modified>
</cp:coreProperties>
</file>