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4D86-C11D-4FB6-BF97-9235335BE68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17C3-B5C3-49C7-978E-19E827966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5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4D86-C11D-4FB6-BF97-9235335BE68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17C3-B5C3-49C7-978E-19E827966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8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4D86-C11D-4FB6-BF97-9235335BE68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17C3-B5C3-49C7-978E-19E8279666B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1023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4D86-C11D-4FB6-BF97-9235335BE68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17C3-B5C3-49C7-978E-19E827966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95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4D86-C11D-4FB6-BF97-9235335BE68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17C3-B5C3-49C7-978E-19E8279666B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30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4D86-C11D-4FB6-BF97-9235335BE68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17C3-B5C3-49C7-978E-19E827966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27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4D86-C11D-4FB6-BF97-9235335BE68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17C3-B5C3-49C7-978E-19E827966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61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4D86-C11D-4FB6-BF97-9235335BE68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17C3-B5C3-49C7-978E-19E827966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4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4D86-C11D-4FB6-BF97-9235335BE68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17C3-B5C3-49C7-978E-19E827966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2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4D86-C11D-4FB6-BF97-9235335BE68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17C3-B5C3-49C7-978E-19E827966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9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4D86-C11D-4FB6-BF97-9235335BE68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17C3-B5C3-49C7-978E-19E827966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2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4D86-C11D-4FB6-BF97-9235335BE68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17C3-B5C3-49C7-978E-19E827966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1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4D86-C11D-4FB6-BF97-9235335BE68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17C3-B5C3-49C7-978E-19E827966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6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4D86-C11D-4FB6-BF97-9235335BE68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17C3-B5C3-49C7-978E-19E827966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4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4D86-C11D-4FB6-BF97-9235335BE68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17C3-B5C3-49C7-978E-19E827966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2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4D86-C11D-4FB6-BF97-9235335BE68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17C3-B5C3-49C7-978E-19E827966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1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F4D86-C11D-4FB6-BF97-9235335BE68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6017C3-B5C3-49C7-978E-19E827966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6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6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Връзки между класове </a:t>
            </a:r>
            <a:r>
              <a:rPr lang="bg-BG" dirty="0" smtClean="0"/>
              <a:t>– Зависимост </a:t>
            </a:r>
            <a:r>
              <a:rPr lang="en-US" dirty="0" smtClean="0"/>
              <a:t>(Dependency)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По-слаба форма на зависимост между класове, която показва, че даден клас е зависим от друг клас</a:t>
            </a:r>
          </a:p>
          <a:p>
            <a:r>
              <a:rPr lang="bg-BG" dirty="0" smtClean="0"/>
              <a:t>Зависимостта се изразява в това, че независимият клас се явява параметър на метод или локална променлива в метод</a:t>
            </a:r>
          </a:p>
          <a:p>
            <a:r>
              <a:rPr lang="bg-BG" dirty="0" smtClean="0"/>
              <a:t>Това е различно от асоциацията където, атрибут на зависимия клас е обект от независимия</a:t>
            </a:r>
            <a:endParaRPr lang="en-US" dirty="0"/>
          </a:p>
        </p:txBody>
      </p:sp>
      <p:pic>
        <p:nvPicPr>
          <p:cNvPr id="6146" name="Picture 2" descr="https://upload.wikimedia.org/wikipedia/commons/f/f8/Class_Dependenc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084" y="4681090"/>
            <a:ext cx="5130345" cy="201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355" y="3991384"/>
            <a:ext cx="8097380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4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Многочисленост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Опционално можем да определяме броя на обектите от класовете участващите в релацията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954351"/>
              </p:ext>
            </p:extLst>
          </p:nvPr>
        </p:nvGraphicFramePr>
        <p:xfrm>
          <a:off x="2078786" y="3206722"/>
          <a:ext cx="6047576" cy="28346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023788">
                  <a:extLst>
                    <a:ext uri="{9D8B030D-6E8A-4147-A177-3AD203B41FA5}">
                      <a16:colId xmlns:a16="http://schemas.microsoft.com/office/drawing/2014/main" val="3977230770"/>
                    </a:ext>
                  </a:extLst>
                </a:gridCol>
                <a:gridCol w="3023788">
                  <a:extLst>
                    <a:ext uri="{9D8B030D-6E8A-4147-A177-3AD203B41FA5}">
                      <a16:colId xmlns:a16="http://schemas.microsoft.com/office/drawing/2014/main" val="6813753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 instances (rare)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693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No instances, or one instance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246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Exactly one instance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6581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                  </a:t>
                      </a:r>
                      <a:r>
                        <a:rPr lang="en-US" dirty="0" smtClean="0">
                          <a:effectLst/>
                        </a:rPr>
                        <a:t>1</a:t>
                      </a:r>
                      <a:r>
                        <a:rPr lang="en-US" dirty="0">
                          <a:effectLst/>
                        </a:rPr>
                        <a:t>..1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Exactly one instance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461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0..*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Zero or more instances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3348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Zero or more instances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23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1..*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One or more instances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7239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76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Всички видове отношения между класове и обекти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263" y="1930400"/>
            <a:ext cx="7202810" cy="480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8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Клас диаграми и обектни диаграми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03" y="1586020"/>
            <a:ext cx="8724799" cy="19388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957" y="4076094"/>
            <a:ext cx="8103114" cy="26344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137" y="3109090"/>
            <a:ext cx="1128528" cy="83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0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</a:t>
            </a:r>
            <a:r>
              <a:rPr lang="bg-BG" dirty="0" smtClean="0"/>
              <a:t>диаграми </a:t>
            </a:r>
            <a:r>
              <a:rPr lang="en-US" dirty="0" smtClean="0"/>
              <a:t>(</a:t>
            </a:r>
            <a:r>
              <a:rPr lang="bg-BG" dirty="0" smtClean="0"/>
              <a:t>Диаграми на последователността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Изобразяват взаимодействие между обекти </a:t>
            </a:r>
            <a:r>
              <a:rPr lang="en-US" dirty="0" smtClean="0"/>
              <a:t>(</a:t>
            </a:r>
            <a:r>
              <a:rPr lang="bg-BG" dirty="0" smtClean="0"/>
              <a:t>или процеси</a:t>
            </a:r>
            <a:r>
              <a:rPr lang="en-US" dirty="0" smtClean="0"/>
              <a:t>)</a:t>
            </a:r>
            <a:r>
              <a:rPr lang="bg-BG" dirty="0" smtClean="0"/>
              <a:t> от гледна точка на времето</a:t>
            </a:r>
          </a:p>
          <a:p>
            <a:r>
              <a:rPr lang="bg-BG" dirty="0" smtClean="0"/>
              <a:t>Най-често включват обекти, реализиращи даден </a:t>
            </a:r>
            <a:r>
              <a:rPr lang="en-US" dirty="0" smtClean="0"/>
              <a:t>use case </a:t>
            </a:r>
            <a:r>
              <a:rPr lang="bg-BG" dirty="0" smtClean="0"/>
              <a:t>сценарий, както и съобщенията, които тези обекти обменят по между си с цел реализация на сценария</a:t>
            </a:r>
          </a:p>
          <a:p>
            <a:r>
              <a:rPr lang="en-US" dirty="0" smtClean="0"/>
              <a:t>Sequence </a:t>
            </a:r>
            <a:r>
              <a:rPr lang="bg-BG" dirty="0" smtClean="0"/>
              <a:t>диаграмите се представат чрез успоредни вертикални линии, представящи жизнения цикъл</a:t>
            </a:r>
            <a:r>
              <a:rPr lang="en-US" dirty="0" smtClean="0"/>
              <a:t> </a:t>
            </a:r>
            <a:r>
              <a:rPr lang="bg-BG" dirty="0" smtClean="0"/>
              <a:t>на обекти или процеси, които са активни в един и същ отрязък от времето и хоризонтални линии, свързващи вертикалните. Те представят съобщенията, обменяни между обектите, реализиращи дадения </a:t>
            </a:r>
            <a:r>
              <a:rPr lang="en-US" dirty="0" smtClean="0"/>
              <a:t>use case </a:t>
            </a:r>
            <a:r>
              <a:rPr lang="bg-BG" dirty="0" smtClean="0"/>
              <a:t>сценарий. Вертикалните линии се наричат още времеви линии.</a:t>
            </a:r>
          </a:p>
          <a:p>
            <a:endParaRPr lang="bg-BG" dirty="0" smtClean="0"/>
          </a:p>
          <a:p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334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</a:t>
            </a:r>
            <a:r>
              <a:rPr lang="bg-BG" dirty="0" smtClean="0"/>
              <a:t>диаграми</a:t>
            </a:r>
            <a:endParaRPr lang="en-US" dirty="0"/>
          </a:p>
        </p:txBody>
      </p:sp>
      <p:pic>
        <p:nvPicPr>
          <p:cNvPr id="1026" name="Picture 2" descr="https://upload.wikimedia.org/wikipedia/commons/thumb/9/9b/CheckEmail.svg/1024px-CheckEmai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75" y="1579418"/>
            <a:ext cx="4945976" cy="490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771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</a:t>
            </a:r>
            <a:r>
              <a:rPr lang="bg-BG" dirty="0" smtClean="0"/>
              <a:t>диаграми</a:t>
            </a:r>
            <a:r>
              <a:rPr lang="en-US" dirty="0" smtClean="0"/>
              <a:t> – </a:t>
            </a:r>
            <a:r>
              <a:rPr lang="bg-BG" dirty="0" smtClean="0"/>
              <a:t>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350971" cy="3880773"/>
          </a:xfrm>
        </p:spPr>
        <p:txBody>
          <a:bodyPr/>
          <a:lstStyle/>
          <a:p>
            <a:r>
              <a:rPr lang="bg-BG" dirty="0" smtClean="0"/>
              <a:t>Актьор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 descr="A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307" y="2766426"/>
            <a:ext cx="342110" cy="261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284461" y="2160588"/>
            <a:ext cx="161949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Времева линия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2" name="Picture 4" descr="Life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571" y="2766427"/>
            <a:ext cx="923402" cy="261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ctiv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514" y="2766427"/>
            <a:ext cx="1215543" cy="267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1470640" y="6720060"/>
            <a:ext cx="188425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Activation </a:t>
            </a:r>
            <a:endParaRPr lang="en-US" dirty="0"/>
          </a:p>
        </p:txBody>
      </p:sp>
      <p:pic>
        <p:nvPicPr>
          <p:cNvPr id="2060" name="Picture 12" descr="Call Mess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675" y="2608118"/>
            <a:ext cx="3305945" cy="108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389745" y="2034772"/>
            <a:ext cx="2253019" cy="6336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Извикващо</a:t>
            </a:r>
            <a:r>
              <a:rPr lang="en-US" dirty="0" smtClean="0"/>
              <a:t> </a:t>
            </a:r>
            <a:r>
              <a:rPr lang="bg-BG" dirty="0" smtClean="0"/>
              <a:t>съобщение</a:t>
            </a:r>
            <a:endParaRPr lang="en-US" dirty="0"/>
          </a:p>
        </p:txBody>
      </p:sp>
      <p:pic>
        <p:nvPicPr>
          <p:cNvPr id="2062" name="Picture 14" descr="Return Mess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675" y="4165773"/>
            <a:ext cx="3475481" cy="12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4397816" y="2160587"/>
            <a:ext cx="167047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Активация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441905" y="3848966"/>
            <a:ext cx="2253019" cy="6336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Съобщение</a:t>
            </a:r>
            <a:r>
              <a:rPr lang="en-US" dirty="0" smtClean="0"/>
              <a:t> </a:t>
            </a:r>
            <a:r>
              <a:rPr lang="bg-BG" dirty="0" smtClean="0"/>
              <a:t>отговор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56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Видове съобщения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2542" y="2135650"/>
            <a:ext cx="9719233" cy="3880773"/>
          </a:xfrm>
        </p:spPr>
        <p:txBody>
          <a:bodyPr/>
          <a:lstStyle/>
          <a:p>
            <a:r>
              <a:rPr lang="bg-BG" dirty="0" smtClean="0"/>
              <a:t>Съобщенията могат да бъдат </a:t>
            </a:r>
          </a:p>
          <a:p>
            <a:pPr lvl="1"/>
            <a:r>
              <a:rPr lang="bg-BG" dirty="0" smtClean="0"/>
              <a:t>Синхронни </a:t>
            </a:r>
            <a:r>
              <a:rPr lang="bg-BG" dirty="0"/>
              <a:t> </a:t>
            </a:r>
            <a:r>
              <a:rPr lang="bg-BG" dirty="0" smtClean="0"/>
              <a:t>- изчаква се обработка им да завърши и да се върне резултат</a:t>
            </a:r>
            <a:r>
              <a:rPr lang="bg-BG" dirty="0"/>
              <a:t> </a:t>
            </a:r>
            <a:r>
              <a:rPr lang="bg-BG" dirty="0" smtClean="0"/>
              <a:t>– плътна стрелка. Извикващата страна е блокирана до получаване на резултат.</a:t>
            </a:r>
          </a:p>
          <a:p>
            <a:pPr lvl="1"/>
            <a:r>
              <a:rPr lang="bg-BG" dirty="0" smtClean="0"/>
              <a:t>Асинхронни – съобщението се изпраща, а резултат се получава на по-късен етап с явно връщане на </a:t>
            </a:r>
            <a:r>
              <a:rPr lang="en-US" dirty="0" smtClean="0"/>
              <a:t>return </a:t>
            </a:r>
            <a:r>
              <a:rPr lang="bg-BG" dirty="0" smtClean="0"/>
              <a:t>съобщение. Извикващата страна не е блокирана. Изобразява се с НЕплътна стрелка</a:t>
            </a:r>
            <a:endParaRPr lang="en-US" dirty="0"/>
          </a:p>
        </p:txBody>
      </p:sp>
      <p:pic>
        <p:nvPicPr>
          <p:cNvPr id="3074" name="Picture 2" descr="Mess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26" y="4076036"/>
            <a:ext cx="3105150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714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Видове съобщения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40490" y="2160590"/>
            <a:ext cx="2626165" cy="137074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Self </a:t>
            </a:r>
            <a:r>
              <a:rPr lang="bg-BG" b="1" dirty="0" smtClean="0"/>
              <a:t>съобщение </a:t>
            </a:r>
            <a:r>
              <a:rPr lang="bg-BG" dirty="0" smtClean="0"/>
              <a:t>– съобщение, което активира друга операция в същата времева линия</a:t>
            </a:r>
            <a:endParaRPr lang="en-US" dirty="0"/>
          </a:p>
        </p:txBody>
      </p:sp>
      <p:pic>
        <p:nvPicPr>
          <p:cNvPr id="11" name="Picture 2" descr="Self-Mess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8151" y="3531336"/>
            <a:ext cx="2281660" cy="1594947"/>
          </a:xfrm>
          <a:prstGeom prst="rect">
            <a:avLst/>
          </a:prstGeom>
        </p:spPr>
      </p:pic>
      <p:pic>
        <p:nvPicPr>
          <p:cNvPr id="12" name="Picture 4" descr="Recursive Mess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664" y="3439399"/>
            <a:ext cx="1734020" cy="177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7"/>
          <p:cNvSpPr txBox="1">
            <a:spLocks/>
          </p:cNvSpPr>
          <p:nvPr/>
        </p:nvSpPr>
        <p:spPr>
          <a:xfrm>
            <a:off x="4163137" y="2160590"/>
            <a:ext cx="3551074" cy="11868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b="1" dirty="0" smtClean="0"/>
              <a:t>Рекурсивно съобщение </a:t>
            </a:r>
            <a:r>
              <a:rPr lang="bg-BG" dirty="0" smtClean="0"/>
              <a:t>– съобщение, което в даден момент активира същата операция в същата времева линия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66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Създаващи и унищожаващи съобщения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2173931" cy="1314131"/>
          </a:xfrm>
        </p:spPr>
        <p:txBody>
          <a:bodyPr/>
          <a:lstStyle/>
          <a:p>
            <a:r>
              <a:rPr lang="bg-BG" dirty="0" smtClean="0"/>
              <a:t>Съобщение, с което се създава времева линия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75668" y="2160588"/>
            <a:ext cx="2173931" cy="131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Съобщение,  което унищожава времева линия</a:t>
            </a:r>
            <a:endParaRPr lang="en-US" dirty="0"/>
          </a:p>
        </p:txBody>
      </p:sp>
      <p:pic>
        <p:nvPicPr>
          <p:cNvPr id="5122" name="Picture 2" descr="Create Mess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35" y="3854538"/>
            <a:ext cx="2466975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estroy Mess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4036032"/>
            <a:ext cx="3064784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32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7185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bg-BG" dirty="0" smtClean="0"/>
              <a:t>диаграми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6785"/>
            <a:ext cx="8596668" cy="51040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UML </a:t>
            </a:r>
            <a:r>
              <a:rPr lang="bg-BG" dirty="0" smtClean="0"/>
              <a:t>структурна диаграма, която описва структурата на дадена система чрез съвкупност от класове и връзки между тях. Всеки клас се представя чрез неговите</a:t>
            </a:r>
            <a:r>
              <a:rPr lang="en-US" dirty="0" smtClean="0"/>
              <a:t>:</a:t>
            </a:r>
            <a:endParaRPr lang="bg-BG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 smtClean="0"/>
              <a:t>Име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/>
              <a:t>А</a:t>
            </a:r>
            <a:r>
              <a:rPr lang="bg-BG" dirty="0" smtClean="0"/>
              <a:t>трибути </a:t>
            </a:r>
            <a:r>
              <a:rPr lang="en-US" dirty="0" smtClean="0"/>
              <a:t>(</a:t>
            </a:r>
            <a:r>
              <a:rPr lang="bg-BG" dirty="0" smtClean="0"/>
              <a:t>полета</a:t>
            </a:r>
            <a:r>
              <a:rPr lang="en-US" dirty="0" smtClean="0"/>
              <a:t>, </a:t>
            </a:r>
            <a:r>
              <a:rPr lang="bg-BG" dirty="0" smtClean="0"/>
              <a:t>член-променливи</a:t>
            </a:r>
            <a:r>
              <a:rPr lang="en-US" dirty="0" smtClean="0"/>
              <a:t>) </a:t>
            </a:r>
            <a:r>
              <a:rPr lang="bg-BG" dirty="0" smtClean="0"/>
              <a:t>на класовете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 smtClean="0"/>
              <a:t>Операции </a:t>
            </a:r>
            <a:r>
              <a:rPr lang="en-US" dirty="0" smtClean="0"/>
              <a:t>(</a:t>
            </a:r>
            <a:r>
              <a:rPr lang="bg-BG" dirty="0" smtClean="0"/>
              <a:t>методи</a:t>
            </a:r>
            <a:r>
              <a:rPr lang="en-US" dirty="0" smtClean="0"/>
              <a:t>)</a:t>
            </a:r>
            <a:r>
              <a:rPr lang="bg-BG" dirty="0" smtClean="0"/>
              <a:t> на класовете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 smtClean="0"/>
              <a:t>Връзки </a:t>
            </a:r>
            <a:r>
              <a:rPr lang="en-US" dirty="0" smtClean="0"/>
              <a:t>(</a:t>
            </a:r>
            <a:r>
              <a:rPr lang="bg-BG" dirty="0" smtClean="0"/>
              <a:t>отношения</a:t>
            </a:r>
            <a:r>
              <a:rPr lang="en-US" dirty="0" smtClean="0"/>
              <a:t>)</a:t>
            </a:r>
            <a:r>
              <a:rPr lang="bg-BG" dirty="0" smtClean="0"/>
              <a:t> други класове от  диаграмата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dirty="0" smtClean="0"/>
              <a:t>Всеки клас се представя чрез правоъгълник, разделен на три части – име, атрибути и операции</a:t>
            </a:r>
          </a:p>
          <a:p>
            <a:pPr>
              <a:buFont typeface="Courier New" panose="02070309020205020404" pitchFamily="49" charset="0"/>
              <a:buChar char="o"/>
            </a:pPr>
            <a:endParaRPr lang="bg-BG" dirty="0" smtClean="0"/>
          </a:p>
          <a:p>
            <a:pPr marL="0" indent="0">
              <a:buNone/>
            </a:pPr>
            <a:endParaRPr lang="bg-BG" dirty="0" smtClean="0"/>
          </a:p>
        </p:txBody>
      </p:sp>
      <p:pic>
        <p:nvPicPr>
          <p:cNvPr id="1026" name="Picture 2" descr="Simple cla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948" y="4687869"/>
            <a:ext cx="2351651" cy="171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092" y="4604963"/>
            <a:ext cx="2421353" cy="179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6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Съобщения с времева продължителност и времеви ограничения</a:t>
            </a:r>
            <a:endParaRPr lang="en-US" dirty="0"/>
          </a:p>
        </p:txBody>
      </p:sp>
      <p:pic>
        <p:nvPicPr>
          <p:cNvPr id="1026" name="Picture 2" descr="duration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509" y="2344506"/>
            <a:ext cx="4972494" cy="328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57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 за комуникация между три системи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39" y="2026661"/>
            <a:ext cx="8493216" cy="483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01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Фрагментен оператор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Недостатък на </a:t>
            </a:r>
            <a:r>
              <a:rPr lang="en-US" dirty="0" smtClean="0"/>
              <a:t>Sequence </a:t>
            </a:r>
            <a:r>
              <a:rPr lang="bg-BG" dirty="0" smtClean="0"/>
              <a:t>диаграмите е, че те не могат да визуализират сложна логига като условни оператори, цикли или други по-сложни оператори</a:t>
            </a:r>
          </a:p>
          <a:p>
            <a:r>
              <a:rPr lang="bg-BG" dirty="0" smtClean="0"/>
              <a:t>Последните версии на </a:t>
            </a:r>
            <a:r>
              <a:rPr lang="en-US" dirty="0" smtClean="0"/>
              <a:t>UML </a:t>
            </a:r>
            <a:r>
              <a:rPr lang="bg-BG" dirty="0" smtClean="0"/>
              <a:t>въвеждат понятието фрагментен оператор, който дава възможност да се усложни потока на изпълняваните действия.</a:t>
            </a:r>
          </a:p>
          <a:p>
            <a:r>
              <a:rPr lang="bg-BG" dirty="0" smtClean="0"/>
              <a:t>Съществуват няколко вида франгменти, като типът им се записва в горния ляв ъгъл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766" y="4203587"/>
            <a:ext cx="4692882" cy="25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73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Видове фрагменти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21408"/>
              </p:ext>
            </p:extLst>
          </p:nvPr>
        </p:nvGraphicFramePr>
        <p:xfrm>
          <a:off x="1405269" y="2155388"/>
          <a:ext cx="7539225" cy="459775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35048">
                  <a:extLst>
                    <a:ext uri="{9D8B030D-6E8A-4147-A177-3AD203B41FA5}">
                      <a16:colId xmlns:a16="http://schemas.microsoft.com/office/drawing/2014/main" val="327506468"/>
                    </a:ext>
                  </a:extLst>
                </a:gridCol>
                <a:gridCol w="6604177">
                  <a:extLst>
                    <a:ext uri="{9D8B030D-6E8A-4147-A177-3AD203B41FA5}">
                      <a16:colId xmlns:a16="http://schemas.microsoft.com/office/drawing/2014/main" val="750877229"/>
                    </a:ext>
                  </a:extLst>
                </a:gridCol>
              </a:tblGrid>
              <a:tr h="504083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alt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marL="50408" marR="50408" marT="25204" marB="25204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effectLst/>
                        </a:rPr>
                        <a:t>Алтернативни множество фрагменти: ще се изпълни само този, чието </a:t>
                      </a:r>
                      <a:r>
                        <a:rPr lang="ru-RU" sz="1600" dirty="0" smtClean="0">
                          <a:effectLst/>
                        </a:rPr>
                        <a:t>условие </a:t>
                      </a:r>
                      <a:r>
                        <a:rPr lang="ru-RU" sz="1600" dirty="0" smtClean="0">
                          <a:effectLst/>
                        </a:rPr>
                        <a:t>е </a:t>
                      </a:r>
                      <a:r>
                        <a:rPr lang="ru-RU" sz="1600" dirty="0" smtClean="0">
                          <a:effectLst/>
                        </a:rPr>
                        <a:t>вярно </a:t>
                      </a:r>
                      <a:r>
                        <a:rPr lang="en-US" sz="1600" dirty="0" smtClean="0">
                          <a:effectLst/>
                        </a:rPr>
                        <a:t>(</a:t>
                      </a:r>
                      <a:r>
                        <a:rPr lang="bg-BG" sz="1600" dirty="0" smtClean="0">
                          <a:effectLst/>
                        </a:rPr>
                        <a:t>изпълнено</a:t>
                      </a:r>
                      <a:r>
                        <a:rPr lang="en-US" sz="1600" dirty="0" smtClean="0">
                          <a:effectLst/>
                        </a:rPr>
                        <a:t>)</a:t>
                      </a:r>
                      <a:r>
                        <a:rPr lang="ru-RU" sz="1600" dirty="0" smtClean="0">
                          <a:effectLst/>
                        </a:rPr>
                        <a:t>.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marL="50408" marR="50408" marT="25204" marB="25204" anchor="ctr"/>
                </a:tc>
                <a:extLst>
                  <a:ext uri="{0D108BD9-81ED-4DB2-BD59-A6C34878D82A}">
                    <a16:rowId xmlns:a16="http://schemas.microsoft.com/office/drawing/2014/main" val="3124072828"/>
                  </a:ext>
                </a:extLst>
              </a:tr>
              <a:tr h="655307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opt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marL="50408" marR="50408" marT="25204" marB="25204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effectLst/>
                        </a:rPr>
                        <a:t>Опция по избор: фрагментът се изпълнява само ако предоставеното условие е вярно. Еквивалентен на алт само с една опция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marL="50408" marR="50408" marT="25204" marB="25204" anchor="ctr"/>
                </a:tc>
                <a:extLst>
                  <a:ext uri="{0D108BD9-81ED-4DB2-BD59-A6C34878D82A}">
                    <a16:rowId xmlns:a16="http://schemas.microsoft.com/office/drawing/2014/main" val="45302041"/>
                  </a:ext>
                </a:extLst>
              </a:tr>
              <a:tr h="35285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par</a:t>
                      </a:r>
                      <a:endParaRPr lang="en-US" sz="1600" b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marL="50408" marR="50408" marT="25204" marB="25204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effectLst/>
                        </a:rPr>
                        <a:t>Паралелно изпълнение: Всички фрагменти се изпълнява едновременно.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marL="50408" marR="50408" marT="25204" marB="25204" anchor="ctr"/>
                </a:tc>
                <a:extLst>
                  <a:ext uri="{0D108BD9-81ED-4DB2-BD59-A6C34878D82A}">
                    <a16:rowId xmlns:a16="http://schemas.microsoft.com/office/drawing/2014/main" val="2218021951"/>
                  </a:ext>
                </a:extLst>
              </a:tr>
              <a:tr h="504083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loop</a:t>
                      </a:r>
                      <a:endParaRPr lang="en-US" sz="1600" b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marL="50408" marR="50408" marT="25204" marB="25204" anchor="ctr"/>
                </a:tc>
                <a:tc>
                  <a:txBody>
                    <a:bodyPr/>
                    <a:lstStyle/>
                    <a:p>
                      <a:r>
                        <a:rPr lang="bg-BG" sz="1600" dirty="0" smtClean="0">
                          <a:effectLst/>
                        </a:rPr>
                        <a:t>Цикъл</a:t>
                      </a:r>
                      <a:r>
                        <a:rPr lang="en-US" sz="1600" dirty="0" smtClean="0">
                          <a:effectLst/>
                        </a:rPr>
                        <a:t>: </a:t>
                      </a:r>
                      <a:r>
                        <a:rPr lang="bg-BG" sz="1600" dirty="0" smtClean="0">
                          <a:effectLst/>
                        </a:rPr>
                        <a:t>Фрагментът може да се изпълни няколко пъти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marL="50408" marR="50408" marT="25204" marB="25204" anchor="ctr"/>
                </a:tc>
                <a:extLst>
                  <a:ext uri="{0D108BD9-81ED-4DB2-BD59-A6C34878D82A}">
                    <a16:rowId xmlns:a16="http://schemas.microsoft.com/office/drawing/2014/main" val="3983880407"/>
                  </a:ext>
                </a:extLst>
              </a:tr>
              <a:tr h="35285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region</a:t>
                      </a:r>
                      <a:endParaRPr lang="en-US" sz="1600" b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marL="50408" marR="50408" marT="25204" marB="25204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effectLst/>
                        </a:rPr>
                        <a:t>Критична секция: фрагментът може да се</a:t>
                      </a:r>
                      <a:r>
                        <a:rPr lang="ru-RU" sz="1600" baseline="0" dirty="0" smtClean="0">
                          <a:effectLst/>
                        </a:rPr>
                        <a:t> изпълнява</a:t>
                      </a:r>
                      <a:r>
                        <a:rPr lang="ru-RU" sz="1600" dirty="0" smtClean="0">
                          <a:effectLst/>
                        </a:rPr>
                        <a:t> само от една нишка</a:t>
                      </a:r>
                      <a:r>
                        <a:rPr lang="ru-RU" sz="1600" baseline="0" dirty="0" smtClean="0">
                          <a:effectLst/>
                        </a:rPr>
                        <a:t> в даден момент</a:t>
                      </a:r>
                      <a:r>
                        <a:rPr lang="ru-RU" sz="1600" dirty="0" smtClean="0">
                          <a:effectLst/>
                        </a:rPr>
                        <a:t>.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marL="50408" marR="50408" marT="25204" marB="25204" anchor="ctr"/>
                </a:tc>
                <a:extLst>
                  <a:ext uri="{0D108BD9-81ED-4DB2-BD59-A6C34878D82A}">
                    <a16:rowId xmlns:a16="http://schemas.microsoft.com/office/drawing/2014/main" val="4182636205"/>
                  </a:ext>
                </a:extLst>
              </a:tr>
              <a:tr h="35285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neg</a:t>
                      </a:r>
                      <a:endParaRPr lang="en-US" sz="1600" b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marL="50408" marR="50408" marT="25204" marB="25204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Negative: </a:t>
                      </a:r>
                      <a:r>
                        <a:rPr lang="bg-BG" sz="1600" dirty="0" smtClean="0">
                          <a:effectLst/>
                        </a:rPr>
                        <a:t>Фрагментът</a:t>
                      </a:r>
                      <a:r>
                        <a:rPr lang="bg-BG" sz="1600" baseline="0" dirty="0" smtClean="0">
                          <a:effectLst/>
                        </a:rPr>
                        <a:t> показва невалидно взаимодействие между обекти или процеси</a:t>
                      </a:r>
                      <a:r>
                        <a:rPr lang="en-US" sz="1600" dirty="0" smtClean="0">
                          <a:effectLst/>
                        </a:rPr>
                        <a:t>.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marL="50408" marR="50408" marT="25204" marB="25204" anchor="ctr"/>
                </a:tc>
                <a:extLst>
                  <a:ext uri="{0D108BD9-81ED-4DB2-BD59-A6C34878D82A}">
                    <a16:rowId xmlns:a16="http://schemas.microsoft.com/office/drawing/2014/main" val="155379000"/>
                  </a:ext>
                </a:extLst>
              </a:tr>
              <a:tr h="80653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ref</a:t>
                      </a:r>
                      <a:endParaRPr lang="en-US" sz="1600" b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marL="50408" marR="50408" marT="25204" marB="25204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Reference: </a:t>
                      </a:r>
                      <a:r>
                        <a:rPr lang="bg-BG" sz="1600" dirty="0" smtClean="0">
                          <a:effectLst/>
                        </a:rPr>
                        <a:t>Реферира взаимодействие</a:t>
                      </a:r>
                      <a:r>
                        <a:rPr lang="bg-BG" sz="1600" baseline="0" dirty="0" smtClean="0">
                          <a:effectLst/>
                        </a:rPr>
                        <a:t> от друга диаграма</a:t>
                      </a:r>
                      <a:r>
                        <a:rPr lang="en-US" sz="1600" dirty="0" smtClean="0">
                          <a:effectLst/>
                        </a:rPr>
                        <a:t>.</a:t>
                      </a:r>
                      <a:r>
                        <a:rPr lang="bg-BG" sz="1600" dirty="0" smtClean="0">
                          <a:effectLst/>
                        </a:rPr>
                        <a:t> Могат да се определят</a:t>
                      </a:r>
                      <a:r>
                        <a:rPr lang="bg-BG" sz="1600" baseline="0" dirty="0" smtClean="0">
                          <a:effectLst/>
                        </a:rPr>
                        <a:t> параметри, които да се подадат и връщан резултат. Аналогия на извикване на функция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marL="50408" marR="50408" marT="25204" marB="25204" anchor="ctr"/>
                </a:tc>
                <a:extLst>
                  <a:ext uri="{0D108BD9-81ED-4DB2-BD59-A6C34878D82A}">
                    <a16:rowId xmlns:a16="http://schemas.microsoft.com/office/drawing/2014/main" val="2923979453"/>
                  </a:ext>
                </a:extLst>
              </a:tr>
              <a:tr h="35285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sd</a:t>
                      </a:r>
                      <a:endParaRPr lang="en-US" sz="1600" b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marL="50408" marR="50408" marT="25204" marB="25204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Sequence </a:t>
                      </a:r>
                      <a:r>
                        <a:rPr lang="bg-BG" sz="1600" dirty="0" smtClean="0">
                          <a:effectLst/>
                        </a:rPr>
                        <a:t>диаграма </a:t>
                      </a:r>
                      <a:r>
                        <a:rPr lang="en-US" sz="1600" dirty="0" smtClean="0">
                          <a:effectLst/>
                        </a:rPr>
                        <a:t>: </a:t>
                      </a:r>
                      <a:r>
                        <a:rPr lang="ru-RU" sz="1600" dirty="0" smtClean="0">
                          <a:effectLst/>
                        </a:rPr>
                        <a:t>използва се за обграждане на цяла диаграма.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marL="50408" marR="50408" marT="25204" marB="25204" anchor="ctr"/>
                </a:tc>
                <a:extLst>
                  <a:ext uri="{0D108BD9-81ED-4DB2-BD59-A6C34878D82A}">
                    <a16:rowId xmlns:a16="http://schemas.microsoft.com/office/drawing/2014/main" val="525921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072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Сценарии за търсене на книги по име на автор</a:t>
            </a:r>
            <a:endParaRPr lang="en-US" dirty="0"/>
          </a:p>
        </p:txBody>
      </p:sp>
      <p:pic>
        <p:nvPicPr>
          <p:cNvPr id="2050" name="Picture 2" descr="Sequence Diagram for Use C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985" y="1872211"/>
            <a:ext cx="10360026" cy="483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421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Цикъл с </a:t>
            </a:r>
            <a:r>
              <a:rPr lang="en-US" dirty="0" smtClean="0"/>
              <a:t>break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735" y="1659774"/>
            <a:ext cx="51339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4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Класове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04625"/>
            <a:ext cx="8596668" cy="3880773"/>
          </a:xfrm>
        </p:spPr>
        <p:txBody>
          <a:bodyPr>
            <a:noAutofit/>
          </a:bodyPr>
          <a:lstStyle/>
          <a:p>
            <a:r>
              <a:rPr lang="bg-BG" sz="2400" dirty="0" smtClean="0"/>
              <a:t>Атрибути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000" dirty="0" smtClean="0"/>
              <a:t>Статичната структура на класа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000" dirty="0" smtClean="0"/>
              <a:t>Определят какво </a:t>
            </a:r>
            <a:r>
              <a:rPr lang="en-US" sz="2000" dirty="0" smtClean="0"/>
              <a:t>“</a:t>
            </a:r>
            <a:r>
              <a:rPr lang="bg-BG" sz="2000" dirty="0" smtClean="0"/>
              <a:t>знае</a:t>
            </a:r>
            <a:r>
              <a:rPr lang="en-US" sz="2000" dirty="0" smtClean="0"/>
              <a:t>”</a:t>
            </a:r>
            <a:r>
              <a:rPr lang="bg-BG" sz="2000" dirty="0" smtClean="0"/>
              <a:t> всеки един обект от класа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000" dirty="0" smtClean="0"/>
              <a:t>Представят състоянието </a:t>
            </a:r>
            <a:r>
              <a:rPr lang="en-US" sz="2000" dirty="0" smtClean="0"/>
              <a:t>(state) </a:t>
            </a:r>
            <a:r>
              <a:rPr lang="bg-BG" sz="2000" dirty="0" smtClean="0"/>
              <a:t>на всеки един обект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000" dirty="0" smtClean="0"/>
              <a:t>Всеки обект има разбично състояние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sz="2400" dirty="0" smtClean="0"/>
              <a:t>Операции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000" dirty="0" smtClean="0"/>
              <a:t>Представят поведението на обектите от класа </a:t>
            </a:r>
            <a:r>
              <a:rPr lang="en-US" sz="2000" dirty="0" smtClean="0"/>
              <a:t>– </a:t>
            </a:r>
            <a:r>
              <a:rPr lang="bg-BG" sz="2000" dirty="0" smtClean="0"/>
              <a:t>какво могат да правят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000" dirty="0" smtClean="0"/>
              <a:t>Определят начина на взаимодействия между обектите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000" dirty="0" smtClean="0"/>
              <a:t>Изпълнението на операция може да доведе до промяна на състоянието на обекта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sz="2400" dirty="0" smtClean="0"/>
              <a:t>Статични </a:t>
            </a:r>
            <a:r>
              <a:rPr lang="en-US" sz="2400" dirty="0" smtClean="0"/>
              <a:t>(</a:t>
            </a:r>
            <a:r>
              <a:rPr lang="bg-BG" sz="2400" dirty="0" smtClean="0"/>
              <a:t>клас</a:t>
            </a:r>
            <a:r>
              <a:rPr lang="en-US" sz="2400" dirty="0" smtClean="0"/>
              <a:t>)</a:t>
            </a:r>
            <a:r>
              <a:rPr lang="bg-BG" sz="2400" dirty="0" smtClean="0"/>
              <a:t> атрибути и операции – представят се с подчертано име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849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752" y="403122"/>
            <a:ext cx="8596668" cy="1320800"/>
          </a:xfrm>
        </p:spPr>
        <p:txBody>
          <a:bodyPr/>
          <a:lstStyle/>
          <a:p>
            <a:r>
              <a:rPr lang="bg-BG" dirty="0" smtClean="0"/>
              <a:t>Видимост на атрибути и операции на класовете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106687"/>
              </p:ext>
            </p:extLst>
          </p:nvPr>
        </p:nvGraphicFramePr>
        <p:xfrm>
          <a:off x="276752" y="2654489"/>
          <a:ext cx="8997250" cy="286140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99450">
                  <a:extLst>
                    <a:ext uri="{9D8B030D-6E8A-4147-A177-3AD203B41FA5}">
                      <a16:colId xmlns:a16="http://schemas.microsoft.com/office/drawing/2014/main" val="2187822807"/>
                    </a:ext>
                  </a:extLst>
                </a:gridCol>
                <a:gridCol w="1799450">
                  <a:extLst>
                    <a:ext uri="{9D8B030D-6E8A-4147-A177-3AD203B41FA5}">
                      <a16:colId xmlns:a16="http://schemas.microsoft.com/office/drawing/2014/main" val="2358731893"/>
                    </a:ext>
                  </a:extLst>
                </a:gridCol>
                <a:gridCol w="1799450">
                  <a:extLst>
                    <a:ext uri="{9D8B030D-6E8A-4147-A177-3AD203B41FA5}">
                      <a16:colId xmlns:a16="http://schemas.microsoft.com/office/drawing/2014/main" val="2897729716"/>
                    </a:ext>
                  </a:extLst>
                </a:gridCol>
                <a:gridCol w="1799450">
                  <a:extLst>
                    <a:ext uri="{9D8B030D-6E8A-4147-A177-3AD203B41FA5}">
                      <a16:colId xmlns:a16="http://schemas.microsoft.com/office/drawing/2014/main" val="2291422163"/>
                    </a:ext>
                  </a:extLst>
                </a:gridCol>
                <a:gridCol w="1799450">
                  <a:extLst>
                    <a:ext uri="{9D8B030D-6E8A-4147-A177-3AD203B41FA5}">
                      <a16:colId xmlns:a16="http://schemas.microsoft.com/office/drawing/2014/main" val="1252633164"/>
                    </a:ext>
                  </a:extLst>
                </a:gridCol>
              </a:tblGrid>
              <a:tr h="4087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Access Right</a:t>
                      </a:r>
                      <a:endParaRPr lang="en-US" b="0" dirty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public (+)</a:t>
                      </a:r>
                      <a:endParaRPr lang="en-US" b="0" dirty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private (-)</a:t>
                      </a:r>
                      <a:endParaRPr lang="en-US" b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protected (#)</a:t>
                      </a:r>
                      <a:endParaRPr lang="en-US" b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Package (~)</a:t>
                      </a:r>
                      <a:endParaRPr lang="en-US" b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3857600"/>
                  </a:ext>
                </a:extLst>
              </a:tr>
              <a:tr h="71535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Members of the same class</a:t>
                      </a:r>
                      <a:endParaRPr lang="en-US" b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yes</a:t>
                      </a:r>
                      <a:endParaRPr lang="en-US" b="0" dirty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yes</a:t>
                      </a:r>
                      <a:endParaRPr lang="en-US" b="0" dirty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yes</a:t>
                      </a:r>
                      <a:endParaRPr lang="en-US" b="0" dirty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yes</a:t>
                      </a:r>
                      <a:endParaRPr lang="en-US" b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384398"/>
                  </a:ext>
                </a:extLst>
              </a:tr>
              <a:tr h="102193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Members of derived classes</a:t>
                      </a:r>
                      <a:endParaRPr lang="en-US" b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yes</a:t>
                      </a:r>
                      <a:endParaRPr lang="en-US" b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no</a:t>
                      </a:r>
                      <a:endParaRPr lang="en-US" b="0" dirty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yes</a:t>
                      </a:r>
                      <a:endParaRPr lang="en-US" b="0" dirty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yes</a:t>
                      </a:r>
                      <a:endParaRPr lang="en-US" b="0" dirty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829349"/>
                  </a:ext>
                </a:extLst>
              </a:tr>
              <a:tr h="71535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Members of any other class</a:t>
                      </a:r>
                      <a:endParaRPr lang="en-US" b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yes</a:t>
                      </a:r>
                      <a:endParaRPr lang="en-US" b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no</a:t>
                      </a:r>
                      <a:endParaRPr lang="en-US" b="0" dirty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no</a:t>
                      </a:r>
                      <a:endParaRPr lang="en-US" b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in same package</a:t>
                      </a:r>
                      <a:endParaRPr lang="en-US" b="0" dirty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615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09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96" y="417871"/>
            <a:ext cx="9587544" cy="85049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Връзки </a:t>
            </a:r>
            <a:r>
              <a:rPr lang="en-US" dirty="0" smtClean="0"/>
              <a:t>(Relationships) </a:t>
            </a:r>
            <a:r>
              <a:rPr lang="bg-BG" dirty="0" smtClean="0"/>
              <a:t>между класовете</a:t>
            </a:r>
            <a:r>
              <a:rPr lang="en-US" dirty="0" smtClean="0"/>
              <a:t> </a:t>
            </a:r>
            <a:r>
              <a:rPr lang="bg-BG" dirty="0" smtClean="0"/>
              <a:t>и обекти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15" y="1312605"/>
            <a:ext cx="8596668" cy="5206181"/>
          </a:xfrm>
        </p:spPr>
        <p:txBody>
          <a:bodyPr/>
          <a:lstStyle/>
          <a:p>
            <a:r>
              <a:rPr lang="bg-BG" dirty="0" smtClean="0"/>
              <a:t>Връзките </a:t>
            </a:r>
            <a:r>
              <a:rPr lang="en-US" dirty="0" smtClean="0"/>
              <a:t>(Relationships) </a:t>
            </a:r>
            <a:r>
              <a:rPr lang="bg-BG" dirty="0" smtClean="0"/>
              <a:t>представляват специален </a:t>
            </a:r>
            <a:r>
              <a:rPr lang="en-US" dirty="0" smtClean="0"/>
              <a:t>(</a:t>
            </a:r>
            <a:r>
              <a:rPr lang="bg-BG" dirty="0" smtClean="0"/>
              <a:t>конкретен</a:t>
            </a:r>
            <a:r>
              <a:rPr lang="en-US" dirty="0" smtClean="0"/>
              <a:t>)</a:t>
            </a:r>
            <a:r>
              <a:rPr lang="bg-BG" dirty="0" smtClean="0"/>
              <a:t> вид логическа връзка между класовете и обектите</a:t>
            </a:r>
          </a:p>
          <a:p>
            <a:pPr marL="0" indent="0">
              <a:buNone/>
            </a:pPr>
            <a:r>
              <a:rPr lang="bg-BG" dirty="0" smtClean="0"/>
              <a:t>Видове връзки между обекти</a:t>
            </a:r>
            <a:r>
              <a:rPr lang="en-US" dirty="0" smtClean="0"/>
              <a:t>:</a:t>
            </a:r>
          </a:p>
          <a:p>
            <a:r>
              <a:rPr lang="bg-BG" dirty="0" smtClean="0"/>
              <a:t>Асоциация </a:t>
            </a:r>
            <a:r>
              <a:rPr lang="en-US" dirty="0" smtClean="0"/>
              <a:t>(Simple association) – </a:t>
            </a:r>
            <a:r>
              <a:rPr lang="bg-BG" dirty="0" smtClean="0"/>
              <a:t>представя връзка между два или повече класа и се визуализира с непрекъсната линия. Асоциацията може да бъде именована, а на класовете от всяка страна страна опционално се присвояват  роли</a:t>
            </a:r>
          </a:p>
          <a:p>
            <a:endParaRPr lang="bg-BG" dirty="0"/>
          </a:p>
          <a:p>
            <a:endParaRPr lang="bg-BG" dirty="0" smtClean="0"/>
          </a:p>
          <a:p>
            <a:r>
              <a:rPr lang="bg-BG" dirty="0" smtClean="0"/>
              <a:t>Агрегация </a:t>
            </a:r>
            <a:r>
              <a:rPr lang="en-US" dirty="0" smtClean="0"/>
              <a:t>(</a:t>
            </a:r>
            <a:r>
              <a:rPr lang="bg-BG" dirty="0" smtClean="0"/>
              <a:t>А</a:t>
            </a:r>
            <a:r>
              <a:rPr lang="en-US" dirty="0" err="1" smtClean="0"/>
              <a:t>ggregation</a:t>
            </a:r>
            <a:r>
              <a:rPr lang="en-US" dirty="0" smtClean="0"/>
              <a:t>) – </a:t>
            </a:r>
            <a:r>
              <a:rPr lang="bg-BG" dirty="0" smtClean="0"/>
              <a:t>специален вид асоциация, която дефинира </a:t>
            </a:r>
            <a:r>
              <a:rPr lang="en-US" dirty="0" smtClean="0"/>
              <a:t>“</a:t>
            </a:r>
            <a:r>
              <a:rPr lang="bg-BG" dirty="0" smtClean="0"/>
              <a:t>част от цялост</a:t>
            </a:r>
            <a:r>
              <a:rPr lang="en-US" dirty="0" smtClean="0"/>
              <a:t>”</a:t>
            </a:r>
            <a:r>
              <a:rPr lang="bg-BG" dirty="0" smtClean="0"/>
              <a:t>. Тя е вид по-специфична </a:t>
            </a:r>
            <a:r>
              <a:rPr lang="en-US" dirty="0" smtClean="0"/>
              <a:t>(“has a”)</a:t>
            </a:r>
            <a:r>
              <a:rPr lang="bg-BG" dirty="0" smtClean="0"/>
              <a:t> асоциация. Представя се с незапълнена стрелка тип ромб. Пример за агрегация е клас, който притежава контейнер с обекти от други класове, но те могат да съществуват самостоятелно </a:t>
            </a:r>
            <a:r>
              <a:rPr lang="en-US" dirty="0" smtClean="0"/>
              <a:t>(</a:t>
            </a:r>
            <a:r>
              <a:rPr lang="bg-BG" dirty="0" smtClean="0"/>
              <a:t>с различно време на живот</a:t>
            </a:r>
            <a:r>
              <a:rPr lang="en-US" dirty="0" smtClean="0"/>
              <a:t>)</a:t>
            </a:r>
            <a:endParaRPr lang="bg-BG" dirty="0"/>
          </a:p>
          <a:p>
            <a:endParaRPr lang="en-US" dirty="0"/>
          </a:p>
        </p:txBody>
      </p:sp>
      <p:pic>
        <p:nvPicPr>
          <p:cNvPr id="3074" name="Picture 2" descr="https://upload.wikimedia.org/wikipedia/commons/4/4d/UML_role_examp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142" y="3750726"/>
            <a:ext cx="467677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142" y="5909186"/>
            <a:ext cx="43434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7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8761"/>
          </a:xfrm>
        </p:spPr>
        <p:txBody>
          <a:bodyPr/>
          <a:lstStyle/>
          <a:p>
            <a:r>
              <a:rPr lang="bg-BG" dirty="0" smtClean="0"/>
              <a:t>Композиция </a:t>
            </a:r>
            <a:r>
              <a:rPr lang="en-US" dirty="0" smtClean="0"/>
              <a:t>(Composition)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2827"/>
            <a:ext cx="8596668" cy="4448536"/>
          </a:xfrm>
        </p:spPr>
        <p:txBody>
          <a:bodyPr/>
          <a:lstStyle/>
          <a:p>
            <a:r>
              <a:rPr lang="bg-BG" dirty="0" smtClean="0"/>
              <a:t>Два класа са в отношение на композиция, когато единият не може да съществува без другия.</a:t>
            </a:r>
          </a:p>
          <a:p>
            <a:r>
              <a:rPr lang="bg-BG" dirty="0" smtClean="0"/>
              <a:t>Композицията представя класовете като единно цяло – тоест компонентите, съставящи даден обект не могат да съществуват самостоятелно</a:t>
            </a:r>
          </a:p>
          <a:p>
            <a:r>
              <a:rPr lang="bg-BG" dirty="0" smtClean="0"/>
              <a:t>При композиция - в случай на обект - контейнер, когато той се унижожи, неговото съдържание също се унищожава</a:t>
            </a:r>
          </a:p>
          <a:p>
            <a:r>
              <a:rPr lang="bg-BG" dirty="0" smtClean="0"/>
              <a:t>Обектите на </a:t>
            </a:r>
            <a:r>
              <a:rPr lang="en-US" dirty="0" smtClean="0"/>
              <a:t>Class 2 </a:t>
            </a:r>
            <a:r>
              <a:rPr lang="bg-BG" dirty="0" smtClean="0"/>
              <a:t>имат живот съвпадащ с този на тези от </a:t>
            </a:r>
            <a:r>
              <a:rPr lang="en-US" dirty="0" smtClean="0"/>
              <a:t>Class 1</a:t>
            </a:r>
            <a:r>
              <a:rPr lang="bg-BG" dirty="0" smtClean="0"/>
              <a:t>.</a:t>
            </a:r>
          </a:p>
          <a:p>
            <a:r>
              <a:rPr lang="bg-BG" dirty="0" smtClean="0"/>
              <a:t>Композицията се представя чрез стрелка тип запълнен ромб</a:t>
            </a:r>
          </a:p>
          <a:p>
            <a:endParaRPr lang="en-US" dirty="0"/>
          </a:p>
        </p:txBody>
      </p:sp>
      <p:pic>
        <p:nvPicPr>
          <p:cNvPr id="4098" name="Picture 2" descr="Compos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600" y="4758147"/>
            <a:ext cx="5719958" cy="99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32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027105" cy="1320800"/>
          </a:xfrm>
        </p:spPr>
        <p:txBody>
          <a:bodyPr/>
          <a:lstStyle/>
          <a:p>
            <a:r>
              <a:rPr lang="bg-BG" dirty="0" smtClean="0"/>
              <a:t>Разлика между агрегация и композиция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Колата има точно един карбуратор и карбураторът не може да съществува без да е закачен към дадена кола</a:t>
            </a:r>
          </a:p>
          <a:p>
            <a:r>
              <a:rPr lang="bg-BG" dirty="0" smtClean="0"/>
              <a:t>В езерото може да има нула или повече патици. Патиците продължават да съществуват дори и без езеро, т.е. </a:t>
            </a:r>
            <a:r>
              <a:rPr lang="bg-BG" dirty="0"/>
              <a:t>у</a:t>
            </a:r>
            <a:r>
              <a:rPr lang="bg-BG" dirty="0" smtClean="0"/>
              <a:t>нищожаването на езеро </a:t>
            </a:r>
            <a:r>
              <a:rPr lang="en-US" dirty="0" smtClean="0"/>
              <a:t>(</a:t>
            </a:r>
            <a:r>
              <a:rPr lang="bg-BG" dirty="0" smtClean="0"/>
              <a:t>неговото пресъхване</a:t>
            </a:r>
            <a:r>
              <a:rPr lang="en-US" dirty="0" smtClean="0"/>
              <a:t>)</a:t>
            </a:r>
            <a:r>
              <a:rPr lang="bg-BG" dirty="0" smtClean="0"/>
              <a:t> не води до загиване на патиците.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563" y="3989240"/>
            <a:ext cx="6295002" cy="228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3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790" y="397338"/>
            <a:ext cx="8596668" cy="1320800"/>
          </a:xfrm>
        </p:spPr>
        <p:txBody>
          <a:bodyPr/>
          <a:lstStyle/>
          <a:p>
            <a:r>
              <a:rPr lang="bg-BG" dirty="0" smtClean="0"/>
              <a:t>Връзки между класове - Наследяване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8138"/>
            <a:ext cx="8596668" cy="3880773"/>
          </a:xfrm>
        </p:spPr>
        <p:txBody>
          <a:bodyPr/>
          <a:lstStyle/>
          <a:p>
            <a:r>
              <a:rPr lang="bg-BG" dirty="0" smtClean="0"/>
              <a:t>Наследяване </a:t>
            </a:r>
            <a:r>
              <a:rPr lang="en-US" dirty="0" smtClean="0"/>
              <a:t>(</a:t>
            </a:r>
            <a:r>
              <a:rPr lang="bg-BG" dirty="0" smtClean="0"/>
              <a:t>Генерализация</a:t>
            </a:r>
            <a:r>
              <a:rPr lang="en-US" dirty="0" smtClean="0"/>
              <a:t>)</a:t>
            </a:r>
            <a:r>
              <a:rPr lang="bg-BG" dirty="0" smtClean="0"/>
              <a:t> – реализира наследяване в термините на ООП</a:t>
            </a:r>
          </a:p>
          <a:p>
            <a:r>
              <a:rPr lang="bg-BG" dirty="0" smtClean="0"/>
              <a:t>Представя се с незапълнена стрелка сочеща от класа наследник към базовия клас</a:t>
            </a:r>
          </a:p>
          <a:p>
            <a:r>
              <a:rPr lang="bg-BG" dirty="0" smtClean="0"/>
              <a:t>Има смисъл на отношение </a:t>
            </a:r>
            <a:r>
              <a:rPr lang="en-US" dirty="0" smtClean="0"/>
              <a:t>“</a:t>
            </a:r>
            <a:r>
              <a:rPr lang="bg-BG" dirty="0" smtClean="0"/>
              <a:t>е </a:t>
            </a:r>
            <a:r>
              <a:rPr lang="en-US" dirty="0" smtClean="0"/>
              <a:t>”</a:t>
            </a:r>
            <a:r>
              <a:rPr lang="bg-BG" dirty="0" smtClean="0"/>
              <a:t> – Професорът е Човек, Сьомгата е  вид Риба и т.н</a:t>
            </a:r>
            <a:endParaRPr lang="en-US" dirty="0"/>
          </a:p>
        </p:txBody>
      </p:sp>
      <p:pic>
        <p:nvPicPr>
          <p:cNvPr id="5122" name="Picture 2" descr="https://upload.wikimedia.org/wikipedia/commons/thumb/6/66/KP-UML-Generalization-20060325.svg/1024px-KP-UML-Generalization-20060325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72" y="3659448"/>
            <a:ext cx="7037922" cy="287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43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Връзки между класове </a:t>
            </a:r>
            <a:r>
              <a:rPr lang="bg-BG" dirty="0" smtClean="0"/>
              <a:t>– Реализация</a:t>
            </a:r>
            <a:r>
              <a:rPr lang="en-US" dirty="0" smtClean="0"/>
              <a:t>/</a:t>
            </a:r>
            <a:r>
              <a:rPr lang="bg-BG" dirty="0" smtClean="0"/>
              <a:t>Имплементация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Служи за да покаже, че даден елемент от представяния модел, в случая даден клас </a:t>
            </a:r>
            <a:r>
              <a:rPr lang="en-US" dirty="0" smtClean="0"/>
              <a:t>(</a:t>
            </a:r>
            <a:r>
              <a:rPr lang="bg-BG" dirty="0" smtClean="0"/>
              <a:t>наречен често клиент</a:t>
            </a:r>
            <a:r>
              <a:rPr lang="en-US" dirty="0" smtClean="0"/>
              <a:t>)</a:t>
            </a:r>
            <a:r>
              <a:rPr lang="bg-BG" dirty="0" smtClean="0"/>
              <a:t> реализира поведението, което друг елемент </a:t>
            </a:r>
            <a:r>
              <a:rPr lang="en-US" dirty="0" smtClean="0"/>
              <a:t>(</a:t>
            </a:r>
            <a:r>
              <a:rPr lang="bg-BG" dirty="0" smtClean="0"/>
              <a:t>най-често интерфейс в ООП</a:t>
            </a:r>
            <a:r>
              <a:rPr lang="en-US" dirty="0" smtClean="0"/>
              <a:t>)</a:t>
            </a:r>
            <a:r>
              <a:rPr lang="bg-BG" dirty="0" smtClean="0"/>
              <a:t> определя.</a:t>
            </a:r>
          </a:p>
          <a:p>
            <a:r>
              <a:rPr lang="bg-BG" dirty="0" smtClean="0"/>
              <a:t>Представя се с пунктирана линия с незапълнена триъгърна стрелка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820370"/>
            <a:ext cx="9211961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25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362</TotalTime>
  <Words>1127</Words>
  <Application>Microsoft Office PowerPoint</Application>
  <PresentationFormat>Widescreen</PresentationFormat>
  <Paragraphs>133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Courier New</vt:lpstr>
      <vt:lpstr>Open Sans</vt:lpstr>
      <vt:lpstr>Trebuchet MS</vt:lpstr>
      <vt:lpstr>Wingdings</vt:lpstr>
      <vt:lpstr>Wingdings 3</vt:lpstr>
      <vt:lpstr>Facet</vt:lpstr>
      <vt:lpstr>UML</vt:lpstr>
      <vt:lpstr>CLASS диаграми</vt:lpstr>
      <vt:lpstr>Класове</vt:lpstr>
      <vt:lpstr>Видимост на атрибути и операции на класовете</vt:lpstr>
      <vt:lpstr>Връзки (Relationships) между класовете и обекти</vt:lpstr>
      <vt:lpstr>Композиция (Composition)</vt:lpstr>
      <vt:lpstr>Разлика между агрегация и композиция </vt:lpstr>
      <vt:lpstr>Връзки между класове - Наследяване </vt:lpstr>
      <vt:lpstr>Връзки между класове – Реализация/Имплементация</vt:lpstr>
      <vt:lpstr>Връзки между класове – Зависимост (Dependency)</vt:lpstr>
      <vt:lpstr>Многочисленост</vt:lpstr>
      <vt:lpstr>Всички видове отношения между класове и обекти</vt:lpstr>
      <vt:lpstr>Клас диаграми и обектни диаграми</vt:lpstr>
      <vt:lpstr>Sequence диаграми (Диаграми на последователността)</vt:lpstr>
      <vt:lpstr>Sequence диаграми</vt:lpstr>
      <vt:lpstr>Sequence диаграми – Елементи</vt:lpstr>
      <vt:lpstr>Видове съобщения</vt:lpstr>
      <vt:lpstr>Видове съобщения</vt:lpstr>
      <vt:lpstr>Създаващи и унищожаващи съобщения</vt:lpstr>
      <vt:lpstr>Съобщения с времева продължителност и времеви ограничения</vt:lpstr>
      <vt:lpstr>Пример за комуникация между три системи</vt:lpstr>
      <vt:lpstr>Фрагментен оператор</vt:lpstr>
      <vt:lpstr>Видове фрагменти</vt:lpstr>
      <vt:lpstr>Сценарии за търсене на книги по име на автор</vt:lpstr>
      <vt:lpstr>Цикъл с break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</dc:title>
  <dc:creator>Victor Glavev</dc:creator>
  <cp:lastModifiedBy>Victor Glavev</cp:lastModifiedBy>
  <cp:revision>35</cp:revision>
  <dcterms:created xsi:type="dcterms:W3CDTF">2020-02-16T06:28:40Z</dcterms:created>
  <dcterms:modified xsi:type="dcterms:W3CDTF">2020-02-18T07:42:46Z</dcterms:modified>
</cp:coreProperties>
</file>