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24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577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2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9D75-BDB2-4CD8-A77C-B5B9008CEC9B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198DC1-0077-40D3-8BB5-359DA58E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sz="7200" b="1" dirty="0" smtClean="0"/>
              <a:t>UML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41779"/>
            <a:ext cx="7766936" cy="1096899"/>
          </a:xfrm>
        </p:spPr>
        <p:txBody>
          <a:bodyPr>
            <a:normAutofit/>
          </a:bodyPr>
          <a:lstStyle/>
          <a:p>
            <a:r>
              <a:rPr lang="bg-BG" sz="2800" b="1" i="1" dirty="0"/>
              <a:t>ч</a:t>
            </a:r>
            <a:r>
              <a:rPr lang="bg-BG" sz="2800" b="1" i="1" dirty="0" smtClean="0"/>
              <a:t>аст 3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5003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25" y="243840"/>
            <a:ext cx="8596668" cy="1320800"/>
          </a:xfrm>
        </p:spPr>
        <p:txBody>
          <a:bodyPr/>
          <a:lstStyle/>
          <a:p>
            <a:r>
              <a:rPr lang="bg-BG" b="1" dirty="0" smtClean="0"/>
              <a:t>Компонентна диаграма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25" y="1744952"/>
            <a:ext cx="9829953" cy="4639222"/>
          </a:xfrm>
        </p:spPr>
        <p:txBody>
          <a:bodyPr>
            <a:normAutofit/>
          </a:bodyPr>
          <a:lstStyle/>
          <a:p>
            <a:r>
              <a:rPr lang="ru-RU" sz="2300" dirty="0" smtClean="0"/>
              <a:t>При документиране на сложни </a:t>
            </a:r>
            <a:r>
              <a:rPr lang="en-US" sz="2300" dirty="0" smtClean="0"/>
              <a:t>[</a:t>
            </a:r>
            <a:r>
              <a:rPr lang="ru-RU" sz="2300" dirty="0" smtClean="0"/>
              <a:t>програмни</a:t>
            </a:r>
            <a:r>
              <a:rPr lang="en-US" sz="2300" dirty="0" smtClean="0"/>
              <a:t>]</a:t>
            </a:r>
            <a:r>
              <a:rPr lang="ru-RU" sz="2300" dirty="0" smtClean="0"/>
              <a:t> </a:t>
            </a:r>
            <a:r>
              <a:rPr lang="ru-RU" sz="2300" dirty="0"/>
              <a:t>системи, </a:t>
            </a:r>
            <a:r>
              <a:rPr lang="ru-RU" sz="2300" dirty="0" smtClean="0"/>
              <a:t>компонент</a:t>
            </a:r>
            <a:r>
              <a:rPr lang="bg-BG" sz="2300" dirty="0" smtClean="0"/>
              <a:t>ните</a:t>
            </a:r>
            <a:r>
              <a:rPr lang="ru-RU" sz="2300" dirty="0" smtClean="0"/>
              <a:t> </a:t>
            </a:r>
            <a:r>
              <a:rPr lang="ru-RU" sz="2300" dirty="0"/>
              <a:t>UML диаграми могат да </a:t>
            </a:r>
            <a:r>
              <a:rPr lang="ru-RU" sz="2300" dirty="0" smtClean="0"/>
              <a:t>ни помогнат за декомпозиране </a:t>
            </a:r>
            <a:r>
              <a:rPr lang="ru-RU" sz="2300" dirty="0"/>
              <a:t>на системата на по-малки </a:t>
            </a:r>
            <a:r>
              <a:rPr lang="ru-RU" sz="2300" dirty="0" smtClean="0"/>
              <a:t>модули </a:t>
            </a:r>
            <a:r>
              <a:rPr lang="en-US" sz="2300" dirty="0" smtClean="0"/>
              <a:t>(</a:t>
            </a:r>
            <a:r>
              <a:rPr lang="bg-BG" sz="2300" dirty="0" smtClean="0"/>
              <a:t>компоненти</a:t>
            </a:r>
            <a:r>
              <a:rPr lang="en-US" sz="2300" dirty="0" smtClean="0"/>
              <a:t>)</a:t>
            </a:r>
            <a:r>
              <a:rPr lang="ru-RU" sz="2300" dirty="0" smtClean="0"/>
              <a:t>.</a:t>
            </a:r>
          </a:p>
          <a:p>
            <a:pPr fontAlgn="t"/>
            <a:r>
              <a:rPr lang="ru-RU" sz="2300" dirty="0" smtClean="0"/>
              <a:t>Компонентните </a:t>
            </a:r>
            <a:r>
              <a:rPr lang="ru-RU" sz="2300" dirty="0" smtClean="0"/>
              <a:t>диаграми </a:t>
            </a:r>
            <a:r>
              <a:rPr lang="ru-RU" sz="2300" dirty="0"/>
              <a:t>по същество </a:t>
            </a:r>
            <a:r>
              <a:rPr lang="ru-RU" sz="2300" dirty="0" smtClean="0"/>
              <a:t>приличат на клас </a:t>
            </a:r>
            <a:r>
              <a:rPr lang="ru-RU" sz="2300" dirty="0"/>
              <a:t>диаграми, които се фокусират върху компонентите на </a:t>
            </a:r>
            <a:r>
              <a:rPr lang="ru-RU" sz="2300" dirty="0" smtClean="0"/>
              <a:t>системата</a:t>
            </a:r>
          </a:p>
          <a:p>
            <a:pPr fontAlgn="t"/>
            <a:r>
              <a:rPr lang="ru-RU" sz="2300" dirty="0"/>
              <a:t>Ч</a:t>
            </a:r>
            <a:r>
              <a:rPr lang="ru-RU" sz="2300" dirty="0" smtClean="0"/>
              <a:t>есто </a:t>
            </a:r>
            <a:r>
              <a:rPr lang="ru-RU" sz="2300" dirty="0"/>
              <a:t>се използват за моделиране на </a:t>
            </a:r>
            <a:r>
              <a:rPr lang="ru-RU" sz="2300" dirty="0" smtClean="0"/>
              <a:t>статичната структура на </a:t>
            </a:r>
            <a:r>
              <a:rPr lang="ru-RU" sz="2300" dirty="0"/>
              <a:t>внедряване на </a:t>
            </a:r>
            <a:r>
              <a:rPr lang="ru-RU" sz="2300" dirty="0" smtClean="0"/>
              <a:t>системата.</a:t>
            </a:r>
            <a:endParaRPr lang="ru-RU" sz="2300" dirty="0"/>
          </a:p>
          <a:p>
            <a:r>
              <a:rPr lang="bg-BG" sz="2300" dirty="0" smtClean="0"/>
              <a:t>Между отделните компоненти на една компонентна диаграма могат да същестуват логически връзки – асоциация, агрегация и </a:t>
            </a:r>
            <a:r>
              <a:rPr lang="bg-BG" sz="2300" dirty="0" smtClean="0"/>
              <a:t>композиция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529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08" y="152400"/>
            <a:ext cx="8596668" cy="1320800"/>
          </a:xfrm>
        </p:spPr>
        <p:txBody>
          <a:bodyPr/>
          <a:lstStyle/>
          <a:p>
            <a:r>
              <a:rPr lang="bg-BG" b="1" dirty="0" smtClean="0"/>
              <a:t>Интерфейси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9" y="1110069"/>
            <a:ext cx="9572259" cy="3880773"/>
          </a:xfrm>
        </p:spPr>
        <p:txBody>
          <a:bodyPr/>
          <a:lstStyle/>
          <a:p>
            <a:r>
              <a:rPr lang="ru-RU" dirty="0" smtClean="0"/>
              <a:t>Компонентните диаграми дават най-ясна представа за архитектурата на системата, тъй като я разделят на относително самостоятелни компоненти, всеки от които е отговорен за реализация на дадена </a:t>
            </a:r>
            <a:r>
              <a:rPr lang="ru-RU" dirty="0" smtClean="0"/>
              <a:t>функционалност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Отделните компоненти взаимодействат </a:t>
            </a:r>
            <a:r>
              <a:rPr lang="en-US" dirty="0" smtClean="0"/>
              <a:t>(</a:t>
            </a:r>
            <a:r>
              <a:rPr lang="bg-BG" dirty="0" smtClean="0"/>
              <a:t>комуникират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smtClean="0"/>
              <a:t>помежду</a:t>
            </a:r>
            <a:r>
              <a:rPr lang="en-US" dirty="0" smtClean="0"/>
              <a:t> </a:t>
            </a:r>
            <a:r>
              <a:rPr lang="ru-RU" dirty="0" smtClean="0"/>
              <a:t>си </a:t>
            </a:r>
            <a:r>
              <a:rPr lang="ru-RU" dirty="0" smtClean="0"/>
              <a:t>посредством добре дефинирани интерфейси. </a:t>
            </a:r>
          </a:p>
          <a:p>
            <a:r>
              <a:rPr lang="ru-RU" dirty="0" smtClean="0"/>
              <a:t>Посредством тези интерфейси, даден компонент предоставя определена функционалност на друг компонент или консумирана функционалност, предоставена от друг </a:t>
            </a:r>
            <a:r>
              <a:rPr lang="ru-RU" dirty="0" smtClean="0"/>
              <a:t>такъв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/>
              <a:t>практика </a:t>
            </a:r>
            <a:r>
              <a:rPr lang="bg-BG" dirty="0" smtClean="0"/>
              <a:t>един компонент трябва да може да бъде заменен лесно с друг такъв, ако новият предоставя същите интерфейси за комуникация с останалите </a:t>
            </a:r>
            <a:r>
              <a:rPr lang="bg-BG" dirty="0" smtClean="0"/>
              <a:t>компоненти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Required and provided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97" y="4689474"/>
            <a:ext cx="6306068" cy="21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onent Diagram at a g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7" y="966001"/>
            <a:ext cx="11344103" cy="58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1" y="193964"/>
            <a:ext cx="8596668" cy="1320800"/>
          </a:xfrm>
        </p:spPr>
        <p:txBody>
          <a:bodyPr/>
          <a:lstStyle/>
          <a:p>
            <a:r>
              <a:rPr lang="bg-BG" b="1" dirty="0" smtClean="0"/>
              <a:t>Пример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69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23" y="126178"/>
            <a:ext cx="9254433" cy="1320800"/>
          </a:xfrm>
        </p:spPr>
        <p:txBody>
          <a:bodyPr/>
          <a:lstStyle/>
          <a:p>
            <a:r>
              <a:rPr lang="bg-BG" b="1" dirty="0" smtClean="0"/>
              <a:t>Други приложения на компонентни диаграми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23" y="1495750"/>
            <a:ext cx="9376151" cy="1106313"/>
          </a:xfrm>
        </p:spPr>
        <p:txBody>
          <a:bodyPr/>
          <a:lstStyle/>
          <a:p>
            <a:r>
              <a:rPr lang="bg-BG" dirty="0" smtClean="0"/>
              <a:t>Представяне на структурата на изходния </a:t>
            </a:r>
            <a:r>
              <a:rPr lang="en-US" dirty="0" smtClean="0"/>
              <a:t>(</a:t>
            </a:r>
            <a:r>
              <a:rPr lang="bg-BG" dirty="0" smtClean="0"/>
              <a:t>сорс</a:t>
            </a:r>
            <a:r>
              <a:rPr lang="en-US" dirty="0" smtClean="0"/>
              <a:t>)</a:t>
            </a:r>
            <a:r>
              <a:rPr lang="bg-BG" dirty="0" smtClean="0"/>
              <a:t> код на даден програмен модул </a:t>
            </a:r>
            <a:r>
              <a:rPr lang="en-US" dirty="0" smtClean="0"/>
              <a:t>(</a:t>
            </a:r>
            <a:r>
              <a:rPr lang="bg-BG" dirty="0" smtClean="0"/>
              <a:t>библиотека, приложение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Представяне на структурата на база данни – като съвкупност от таблици</a:t>
            </a:r>
            <a:endParaRPr lang="en-US" dirty="0"/>
          </a:p>
        </p:txBody>
      </p:sp>
      <p:pic>
        <p:nvPicPr>
          <p:cNvPr id="8194" name="Picture 2" descr="Component Diagram Java Source Cod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2" y="2722724"/>
            <a:ext cx="7974957" cy="18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mponent Diagram Modeling Physical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67" y="4896196"/>
            <a:ext cx="8550234" cy="19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8" y="407525"/>
            <a:ext cx="9879830" cy="1320800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State </a:t>
            </a:r>
            <a:r>
              <a:rPr lang="bg-BG" sz="3500" b="1" dirty="0" smtClean="0"/>
              <a:t>диаграми </a:t>
            </a:r>
            <a:r>
              <a:rPr lang="en-US" sz="3500" b="1" dirty="0" smtClean="0"/>
              <a:t>/ </a:t>
            </a:r>
            <a:r>
              <a:rPr lang="bg-BG" sz="3500" b="1" dirty="0" smtClean="0"/>
              <a:t>Диаграми на състоянието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877955"/>
            <a:ext cx="9198185" cy="3880773"/>
          </a:xfrm>
        </p:spPr>
        <p:txBody>
          <a:bodyPr>
            <a:normAutofit lnSpcReduction="10000"/>
          </a:bodyPr>
          <a:lstStyle/>
          <a:p>
            <a:r>
              <a:rPr lang="bg-BG" sz="2200" dirty="0" smtClean="0"/>
              <a:t>Диаграми</a:t>
            </a:r>
            <a:r>
              <a:rPr lang="bg-BG" sz="2200" dirty="0" smtClean="0"/>
              <a:t>те</a:t>
            </a:r>
            <a:r>
              <a:rPr lang="bg-BG" sz="2200" dirty="0" smtClean="0"/>
              <a:t> </a:t>
            </a:r>
            <a:r>
              <a:rPr lang="bg-BG" sz="2200" dirty="0" smtClean="0"/>
              <a:t>на състоянието представят последователността от състояния, в </a:t>
            </a:r>
            <a:r>
              <a:rPr lang="bg-BG" sz="2200" dirty="0" smtClean="0"/>
              <a:t>които </a:t>
            </a:r>
            <a:r>
              <a:rPr lang="bg-BG" sz="2200" dirty="0" smtClean="0"/>
              <a:t>може да се намира даден обект, компонент или системата като </a:t>
            </a:r>
            <a:r>
              <a:rPr lang="bg-BG" sz="2200" dirty="0" smtClean="0"/>
              <a:t>цяло</a:t>
            </a:r>
            <a:r>
              <a:rPr lang="en-US" sz="2200" dirty="0" smtClean="0"/>
              <a:t>.</a:t>
            </a:r>
            <a:endParaRPr lang="bg-BG" sz="2200" dirty="0" smtClean="0"/>
          </a:p>
          <a:p>
            <a:r>
              <a:rPr lang="bg-BG" sz="2200" dirty="0" smtClean="0"/>
              <a:t>Състоянието </a:t>
            </a:r>
            <a:r>
              <a:rPr lang="bg-BG" sz="2200" dirty="0" smtClean="0"/>
              <a:t>на </a:t>
            </a:r>
            <a:r>
              <a:rPr lang="bg-BG" sz="2200" dirty="0"/>
              <a:t>обекта </a:t>
            </a:r>
            <a:r>
              <a:rPr lang="bg-BG" sz="2200" dirty="0" smtClean="0"/>
              <a:t>се определя като абстракция на съвкупността от стойностите на </a:t>
            </a:r>
            <a:r>
              <a:rPr lang="bg-BG" sz="2200" dirty="0"/>
              <a:t>атрибутите </a:t>
            </a:r>
            <a:r>
              <a:rPr lang="bg-BG" sz="2200" dirty="0" smtClean="0"/>
              <a:t>на дадения обект. Обектът може да преминава от едно състояние в друго, в резултат на което се променят стойностите на </a:t>
            </a:r>
            <a:r>
              <a:rPr lang="bg-BG" sz="2200" dirty="0"/>
              <a:t>един </a:t>
            </a:r>
            <a:r>
              <a:rPr lang="bg-BG" sz="2200" dirty="0" smtClean="0"/>
              <a:t>или повече </a:t>
            </a:r>
            <a:r>
              <a:rPr lang="bg-BG" sz="2200" dirty="0" smtClean="0"/>
              <a:t>атрибути</a:t>
            </a:r>
            <a:r>
              <a:rPr lang="en-US" sz="2200" dirty="0"/>
              <a:t>.</a:t>
            </a:r>
            <a:endParaRPr lang="bg-BG" sz="2200" dirty="0" smtClean="0"/>
          </a:p>
          <a:p>
            <a:r>
              <a:rPr lang="bg-BG" sz="2200" dirty="0" smtClean="0"/>
              <a:t>Преминаването от едно състояние в друго </a:t>
            </a:r>
            <a:r>
              <a:rPr lang="bg-BG" sz="2200" dirty="0" smtClean="0"/>
              <a:t>може </a:t>
            </a:r>
            <a:r>
              <a:rPr lang="bg-BG" sz="2200" dirty="0" smtClean="0"/>
              <a:t>да бъде вследствие на външно въздействие или вътрешно изменение на някой от </a:t>
            </a:r>
            <a:r>
              <a:rPr lang="bg-BG" sz="2200" dirty="0" smtClean="0"/>
              <a:t>атрибутите</a:t>
            </a:r>
            <a:r>
              <a:rPr lang="en-US" sz="2200" dirty="0" smtClean="0"/>
              <a:t>.</a:t>
            </a:r>
            <a:endParaRPr lang="bg-BG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47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6" y="343593"/>
            <a:ext cx="8596668" cy="1320800"/>
          </a:xfrm>
        </p:spPr>
        <p:txBody>
          <a:bodyPr/>
          <a:lstStyle/>
          <a:p>
            <a:r>
              <a:rPr lang="bg-BG" b="1" dirty="0" smtClean="0"/>
              <a:t>Диаграма на състоянията – </a:t>
            </a:r>
            <a:r>
              <a:rPr lang="en-US" b="1" dirty="0" smtClean="0"/>
              <a:t>e</a:t>
            </a:r>
            <a:r>
              <a:rPr lang="bg-BG" b="1" dirty="0" smtClean="0"/>
              <a:t>лементи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86" y="1587011"/>
            <a:ext cx="9214812" cy="2037338"/>
          </a:xfrm>
        </p:spPr>
        <p:txBody>
          <a:bodyPr>
            <a:noAutofit/>
          </a:bodyPr>
          <a:lstStyle/>
          <a:p>
            <a:r>
              <a:rPr lang="bg-BG" sz="2400" dirty="0" smtClean="0"/>
              <a:t>Диаграмата на състоянията се представя като граф, който се състои </a:t>
            </a:r>
            <a:r>
              <a:rPr lang="bg-BG" sz="2400" dirty="0" smtClean="0"/>
              <a:t>от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bg-BG" sz="2000" dirty="0" smtClean="0"/>
              <a:t>Състояния</a:t>
            </a:r>
            <a:r>
              <a:rPr lang="en-US" sz="2000" dirty="0" smtClean="0"/>
              <a:t> – </a:t>
            </a:r>
            <a:r>
              <a:rPr lang="bg-BG" sz="2000" dirty="0" smtClean="0"/>
              <a:t>прости </a:t>
            </a:r>
            <a:r>
              <a:rPr lang="bg-BG" sz="2000" dirty="0" smtClean="0"/>
              <a:t>или комбинирани</a:t>
            </a:r>
            <a:endParaRPr lang="en-US" sz="2000" dirty="0"/>
          </a:p>
          <a:p>
            <a:pPr lvl="1"/>
            <a:r>
              <a:rPr lang="bg-BG" sz="2000" dirty="0" smtClean="0"/>
              <a:t>Преходи между състоянията, свързващите отделни състояния</a:t>
            </a:r>
          </a:p>
          <a:p>
            <a:pPr lvl="1"/>
            <a:r>
              <a:rPr lang="bg-BG" sz="2000" dirty="0" smtClean="0"/>
              <a:t>Текстови етикет до прехода определя името на събитието, довело до прехода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9218" name="Picture 2" descr="State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51" y="4172556"/>
            <a:ext cx="4844798" cy="24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48" y="268778"/>
            <a:ext cx="8596668" cy="1320800"/>
          </a:xfrm>
        </p:spPr>
        <p:txBody>
          <a:bodyPr/>
          <a:lstStyle/>
          <a:p>
            <a:r>
              <a:rPr lang="bg-BG" b="1" dirty="0" smtClean="0"/>
              <a:t>Пример – игра на шах</a:t>
            </a:r>
            <a:endParaRPr lang="en-US" b="1" dirty="0"/>
          </a:p>
        </p:txBody>
      </p:sp>
      <p:pic>
        <p:nvPicPr>
          <p:cNvPr id="10244" name="Picture 4" descr="UML State machine Diagra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9" y="1803862"/>
            <a:ext cx="12193649" cy="50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8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82" y="351905"/>
            <a:ext cx="9189873" cy="1320800"/>
          </a:xfrm>
        </p:spPr>
        <p:txBody>
          <a:bodyPr>
            <a:normAutofit/>
          </a:bodyPr>
          <a:lstStyle/>
          <a:p>
            <a:r>
              <a:rPr lang="bg-BG" b="1" dirty="0" smtClean="0"/>
              <a:t>Състояние и действия, изпълнявани при влизане и излизане от състоянието</a:t>
            </a:r>
            <a:endParaRPr lang="en-US" b="1" dirty="0"/>
          </a:p>
        </p:txBody>
      </p:sp>
      <p:pic>
        <p:nvPicPr>
          <p:cNvPr id="11266" name="Picture 2" descr="State No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949"/>
            <a:ext cx="12192000" cy="41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18" y="110836"/>
            <a:ext cx="8596668" cy="1320800"/>
          </a:xfrm>
        </p:spPr>
        <p:txBody>
          <a:bodyPr/>
          <a:lstStyle/>
          <a:p>
            <a:r>
              <a:rPr lang="bg-BG" b="1" dirty="0" smtClean="0"/>
              <a:t>Действия при влизане и излизане от състояние</a:t>
            </a:r>
            <a:endParaRPr lang="en-US" b="1" dirty="0"/>
          </a:p>
        </p:txBody>
      </p:sp>
      <p:pic>
        <p:nvPicPr>
          <p:cNvPr id="12290" name="Picture 2" descr="Entry and Exit 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20" y="1188720"/>
            <a:ext cx="9574780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6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84" y="193964"/>
            <a:ext cx="8596668" cy="1320800"/>
          </a:xfrm>
        </p:spPr>
        <p:txBody>
          <a:bodyPr/>
          <a:lstStyle/>
          <a:p>
            <a:r>
              <a:rPr lang="bg-BG" b="1" dirty="0" smtClean="0"/>
              <a:t>Продажба на билети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" y="2385754"/>
            <a:ext cx="12191292" cy="44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90862" cy="1320800"/>
          </a:xfrm>
        </p:spPr>
        <p:txBody>
          <a:bodyPr/>
          <a:lstStyle/>
          <a:p>
            <a:r>
              <a:rPr lang="en-US" b="1" dirty="0" smtClean="0"/>
              <a:t>Activity </a:t>
            </a:r>
            <a:r>
              <a:rPr lang="bg-BG" b="1" dirty="0" smtClean="0"/>
              <a:t>диаграми </a:t>
            </a:r>
            <a:r>
              <a:rPr lang="en-US" b="1" dirty="0" smtClean="0"/>
              <a:t>(</a:t>
            </a:r>
            <a:r>
              <a:rPr lang="bg-BG" b="1" dirty="0" smtClean="0"/>
              <a:t>Диаграми на активност</a:t>
            </a:r>
            <a:r>
              <a:rPr lang="en-US" b="1" dirty="0" smtClean="0"/>
              <a:t>/</a:t>
            </a:r>
            <a:r>
              <a:rPr lang="bg-BG" b="1" dirty="0" smtClean="0"/>
              <a:t>действия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64688" cy="3880773"/>
          </a:xfrm>
        </p:spPr>
        <p:txBody>
          <a:bodyPr>
            <a:normAutofit/>
          </a:bodyPr>
          <a:lstStyle/>
          <a:p>
            <a:r>
              <a:rPr lang="ru-RU" sz="2200" dirty="0"/>
              <a:t>Н</a:t>
            </a:r>
            <a:r>
              <a:rPr lang="ru-RU" sz="2200" dirty="0" smtClean="0"/>
              <a:t>ай-важните </a:t>
            </a:r>
            <a:r>
              <a:rPr lang="ru-RU" sz="2200" dirty="0"/>
              <a:t>UML диаграми за моделиране на бизнес процеси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При </a:t>
            </a:r>
            <a:r>
              <a:rPr lang="ru-RU" sz="2200" dirty="0"/>
              <a:t>разработването на софтуер обикновено се </a:t>
            </a:r>
            <a:r>
              <a:rPr lang="ru-RU" sz="2200" dirty="0" smtClean="0"/>
              <a:t>използва</a:t>
            </a:r>
            <a:r>
              <a:rPr lang="bg-BG" sz="2200" dirty="0"/>
              <a:t>т</a:t>
            </a:r>
            <a:r>
              <a:rPr lang="ru-RU" sz="2200" dirty="0" smtClean="0"/>
              <a:t> </a:t>
            </a:r>
            <a:r>
              <a:rPr lang="ru-RU" sz="2200" dirty="0"/>
              <a:t>за описване на </a:t>
            </a:r>
            <a:r>
              <a:rPr lang="bg-BG" sz="2200" dirty="0" smtClean="0"/>
              <a:t>последователността при изпълнение</a:t>
            </a:r>
            <a:r>
              <a:rPr lang="ru-RU" sz="2200" dirty="0" smtClean="0"/>
              <a:t> на </a:t>
            </a:r>
            <a:r>
              <a:rPr lang="ru-RU" sz="2200" dirty="0"/>
              <a:t>различни дейности </a:t>
            </a:r>
            <a:r>
              <a:rPr lang="ru-RU" sz="2200" dirty="0" smtClean="0"/>
              <a:t>или </a:t>
            </a:r>
            <a:r>
              <a:rPr lang="ru-RU" sz="2200" dirty="0"/>
              <a:t>действия. </a:t>
            </a:r>
            <a:endParaRPr lang="ru-RU" sz="2200" dirty="0" smtClean="0"/>
          </a:p>
          <a:p>
            <a:r>
              <a:rPr lang="ru-RU" sz="2200" dirty="0"/>
              <a:t>М</a:t>
            </a:r>
            <a:r>
              <a:rPr lang="ru-RU" sz="2200" dirty="0" smtClean="0"/>
              <a:t>огат </a:t>
            </a:r>
            <a:r>
              <a:rPr lang="ru-RU" sz="2200" dirty="0"/>
              <a:t>да бъдат както последователни, така и паралелни. </a:t>
            </a:r>
            <a:endParaRPr lang="ru-RU" sz="2200" dirty="0" smtClean="0"/>
          </a:p>
          <a:p>
            <a:r>
              <a:rPr lang="ru-RU" sz="2200" dirty="0" smtClean="0"/>
              <a:t>Те </a:t>
            </a:r>
            <a:r>
              <a:rPr lang="ru-RU" sz="2200" dirty="0"/>
              <a:t>описват </a:t>
            </a:r>
            <a:r>
              <a:rPr lang="ru-RU" sz="2200" dirty="0" smtClean="0"/>
              <a:t>обектите, </a:t>
            </a:r>
            <a:r>
              <a:rPr lang="ru-RU" sz="2200" dirty="0"/>
              <a:t>използвани, консумирани или произведени от дадена дейност и връзката между различните дейности. </a:t>
            </a:r>
            <a:endParaRPr lang="ru-RU" sz="2200" dirty="0" smtClean="0"/>
          </a:p>
          <a:p>
            <a:r>
              <a:rPr lang="ru-RU" sz="2200" dirty="0" smtClean="0"/>
              <a:t>Всичко </a:t>
            </a:r>
            <a:r>
              <a:rPr lang="ru-RU" sz="2200" dirty="0"/>
              <a:t>по-горе е от съществено значение при моделирането на бизнес процесите.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73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25" y="368532"/>
            <a:ext cx="8596668" cy="1320800"/>
          </a:xfrm>
        </p:spPr>
        <p:txBody>
          <a:bodyPr/>
          <a:lstStyle/>
          <a:p>
            <a:r>
              <a:rPr lang="en-US" b="1" dirty="0" smtClean="0"/>
              <a:t>Interaction </a:t>
            </a:r>
            <a:r>
              <a:rPr lang="bg-BG" b="1" dirty="0" smtClean="0"/>
              <a:t>диаграми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77" y="1689332"/>
            <a:ext cx="9605509" cy="4262581"/>
          </a:xfrm>
        </p:spPr>
        <p:txBody>
          <a:bodyPr>
            <a:noAutofit/>
          </a:bodyPr>
          <a:lstStyle/>
          <a:p>
            <a:r>
              <a:rPr lang="bg-BG" sz="2800" dirty="0" smtClean="0"/>
              <a:t>Описват динамичното поведение на една система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bg-BG" sz="2800" dirty="0" smtClean="0"/>
              <a:t>Описват потоци от съобщения, обменяни между обектите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bg-BG" sz="2800" dirty="0" smtClean="0"/>
              <a:t>Описват взаимодействието между обектите</a:t>
            </a:r>
            <a:r>
              <a:rPr lang="en-US" sz="2800" dirty="0" smtClean="0"/>
              <a:t>.</a:t>
            </a:r>
          </a:p>
          <a:p>
            <a:r>
              <a:rPr lang="bg-BG" sz="2800" dirty="0" smtClean="0"/>
              <a:t>Включват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Sequence </a:t>
            </a:r>
            <a:r>
              <a:rPr lang="bg-BG" sz="2400" dirty="0" smtClean="0"/>
              <a:t>диаграми</a:t>
            </a:r>
          </a:p>
          <a:p>
            <a:pPr lvl="1"/>
            <a:r>
              <a:rPr lang="en-US" sz="2400" dirty="0" smtClean="0"/>
              <a:t>Communication </a:t>
            </a:r>
            <a:r>
              <a:rPr lang="bg-BG" sz="2400" dirty="0" smtClean="0"/>
              <a:t>диаграми</a:t>
            </a:r>
          </a:p>
          <a:p>
            <a:pPr lvl="1"/>
            <a:r>
              <a:rPr lang="en-US" sz="2400" dirty="0" smtClean="0"/>
              <a:t>Interaction overview </a:t>
            </a:r>
            <a:r>
              <a:rPr lang="bg-BG" sz="2400" dirty="0" smtClean="0"/>
              <a:t>диаграми</a:t>
            </a:r>
          </a:p>
          <a:p>
            <a:pPr lvl="1"/>
            <a:r>
              <a:rPr lang="en-US" sz="2400" dirty="0" smtClean="0"/>
              <a:t>Timing </a:t>
            </a:r>
            <a:r>
              <a:rPr lang="bg-BG" sz="2400" dirty="0" smtClean="0"/>
              <a:t>диаграми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22721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Communication </a:t>
            </a:r>
            <a:r>
              <a:rPr lang="bg-BG" sz="4000" b="1" dirty="0" smtClean="0"/>
              <a:t>диаграми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62" y="1404131"/>
            <a:ext cx="9547321" cy="3880773"/>
          </a:xfrm>
        </p:spPr>
        <p:txBody>
          <a:bodyPr>
            <a:noAutofit/>
          </a:bodyPr>
          <a:lstStyle/>
          <a:p>
            <a:r>
              <a:rPr lang="bg-BG" sz="2400" dirty="0" smtClean="0"/>
              <a:t>Представят взаимодействие между обекти чрез съобщенията, които обменят. </a:t>
            </a:r>
          </a:p>
          <a:p>
            <a:r>
              <a:rPr lang="bg-BG" sz="2400" dirty="0" smtClean="0"/>
              <a:t>За разлика от </a:t>
            </a:r>
            <a:r>
              <a:rPr lang="en-US" sz="2400" dirty="0" smtClean="0"/>
              <a:t>Sequence </a:t>
            </a:r>
            <a:r>
              <a:rPr lang="bg-BG" sz="2400" dirty="0" smtClean="0"/>
              <a:t>диаграмите, при </a:t>
            </a:r>
            <a:r>
              <a:rPr lang="en-US" sz="2400" dirty="0" smtClean="0"/>
              <a:t>Communication </a:t>
            </a:r>
            <a:r>
              <a:rPr lang="bg-BG" sz="2400" dirty="0" smtClean="0"/>
              <a:t>диаграмите няма времеви линии, т.е. НЕ представят комуникацията между обектите от гледна точка на времето</a:t>
            </a:r>
          </a:p>
          <a:p>
            <a:r>
              <a:rPr lang="bg-BG" sz="2400" dirty="0" smtClean="0"/>
              <a:t>Основни елементи на </a:t>
            </a:r>
            <a:r>
              <a:rPr lang="en-US" sz="2400" dirty="0" smtClean="0"/>
              <a:t>Communication </a:t>
            </a:r>
            <a:r>
              <a:rPr lang="bg-BG" sz="2400" dirty="0" smtClean="0"/>
              <a:t>диаграмите са обектите, представяни чрез правоъгълници и съобщенията, които те обменят помеждуси, представяни чрез стрелки</a:t>
            </a:r>
          </a:p>
          <a:p>
            <a:r>
              <a:rPr lang="bg-BG" sz="2400" dirty="0" smtClean="0"/>
              <a:t>За да се представи последователността на комуникация</a:t>
            </a:r>
            <a:r>
              <a:rPr lang="bg-BG" sz="2400" dirty="0"/>
              <a:t>,</a:t>
            </a:r>
            <a:r>
              <a:rPr lang="bg-BG" sz="2400" dirty="0" smtClean="0"/>
              <a:t> съобщенията се номерират. Първото обменено съобщение е с номер 1, а всяко следващо породено от него има същия номер, но и суфикс.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10" y="159850"/>
            <a:ext cx="9594426" cy="1320800"/>
          </a:xfrm>
        </p:spPr>
        <p:txBody>
          <a:bodyPr/>
          <a:lstStyle/>
          <a:p>
            <a:r>
              <a:rPr lang="bg-BG" b="1" dirty="0" smtClean="0"/>
              <a:t>Общ изглед на </a:t>
            </a:r>
            <a:r>
              <a:rPr lang="en-US" b="1" dirty="0" smtClean="0"/>
              <a:t>Communication </a:t>
            </a:r>
            <a:r>
              <a:rPr lang="bg-BG" b="1" dirty="0" smtClean="0"/>
              <a:t>диаграма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45" y="981887"/>
            <a:ext cx="9436484" cy="3880773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Обектите, които си взаимодейстнат  могат да имат две роли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Supplier objects </a:t>
            </a:r>
            <a:r>
              <a:rPr lang="bg-BG" sz="1800" dirty="0" smtClean="0"/>
              <a:t>– обекти, които предоставят методите си за извикване от други обекти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Client object </a:t>
            </a:r>
            <a:r>
              <a:rPr lang="bg-BG" sz="1800" dirty="0" smtClean="0"/>
              <a:t>– обект, който извиква метод на </a:t>
            </a:r>
            <a:r>
              <a:rPr lang="en-US" sz="1800" dirty="0" smtClean="0"/>
              <a:t>Supplier </a:t>
            </a:r>
            <a:r>
              <a:rPr lang="bg-BG" sz="1800" dirty="0" smtClean="0"/>
              <a:t>обект</a:t>
            </a:r>
          </a:p>
          <a:p>
            <a:r>
              <a:rPr lang="bg-BG" sz="2000" dirty="0" smtClean="0"/>
              <a:t>Обменяните съобщения между представят извикване на метод на </a:t>
            </a:r>
            <a:r>
              <a:rPr lang="en-US" sz="2000" dirty="0" smtClean="0"/>
              <a:t>Supplier </a:t>
            </a:r>
            <a:r>
              <a:rPr lang="bg-BG" sz="2000" dirty="0" smtClean="0"/>
              <a:t>обекта от </a:t>
            </a:r>
            <a:r>
              <a:rPr lang="en-US" sz="2000" dirty="0" smtClean="0"/>
              <a:t>Client </a:t>
            </a:r>
            <a:r>
              <a:rPr lang="bg-BG" sz="2000" dirty="0" smtClean="0"/>
              <a:t>обект</a:t>
            </a:r>
            <a:r>
              <a:rPr lang="en-US" sz="2000" dirty="0" smtClean="0"/>
              <a:t> – </a:t>
            </a:r>
            <a:r>
              <a:rPr lang="bg-BG" sz="2000" dirty="0" smtClean="0"/>
              <a:t>по – долу </a:t>
            </a:r>
            <a:r>
              <a:rPr lang="en-US" sz="2000" dirty="0" smtClean="0"/>
              <a:t>Object</a:t>
            </a:r>
            <a:r>
              <a:rPr lang="bg-BG" sz="2000" dirty="0" smtClean="0"/>
              <a:t>2 </a:t>
            </a:r>
            <a:r>
              <a:rPr lang="en-US" sz="2000" dirty="0" smtClean="0"/>
              <a:t>e </a:t>
            </a:r>
            <a:r>
              <a:rPr lang="bg-BG" sz="2000" dirty="0" smtClean="0"/>
              <a:t>едновременно и </a:t>
            </a:r>
            <a:r>
              <a:rPr lang="en-US" sz="2000" dirty="0" smtClean="0"/>
              <a:t>Supplier </a:t>
            </a:r>
            <a:r>
              <a:rPr lang="bg-BG" sz="2000" dirty="0" smtClean="0"/>
              <a:t>и </a:t>
            </a:r>
            <a:r>
              <a:rPr lang="en-US" sz="2000" dirty="0" smtClean="0"/>
              <a:t>Client </a:t>
            </a:r>
            <a:r>
              <a:rPr lang="bg-BG" sz="2000" dirty="0" smtClean="0"/>
              <a:t>обект</a:t>
            </a:r>
            <a:endParaRPr lang="bg-BG" sz="2000" dirty="0"/>
          </a:p>
        </p:txBody>
      </p:sp>
      <p:pic>
        <p:nvPicPr>
          <p:cNvPr id="1026" name="Picture 2" descr="Basic Communic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41" y="3467475"/>
            <a:ext cx="6517031" cy="3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2531299" y="6035040"/>
            <a:ext cx="1163782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56415" y="6035040"/>
            <a:ext cx="1543396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59452" y="3627648"/>
            <a:ext cx="1163782" cy="528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47988" y="5356981"/>
            <a:ext cx="1482582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19" y="368531"/>
            <a:ext cx="9019472" cy="1320800"/>
          </a:xfrm>
        </p:spPr>
        <p:txBody>
          <a:bodyPr/>
          <a:lstStyle/>
          <a:p>
            <a:r>
              <a:rPr lang="bg-BG" b="1" dirty="0" smtClean="0"/>
              <a:t>Съобщение в </a:t>
            </a:r>
            <a:r>
              <a:rPr lang="en-US" b="1" dirty="0" smtClean="0"/>
              <a:t>Communication </a:t>
            </a:r>
            <a:r>
              <a:rPr lang="bg-BG" b="1" dirty="0" smtClean="0"/>
              <a:t>диаграма </a:t>
            </a:r>
            <a:endParaRPr lang="en-US" b="1" dirty="0"/>
          </a:p>
        </p:txBody>
      </p:sp>
      <p:pic>
        <p:nvPicPr>
          <p:cNvPr id="2050" name="Picture 2" descr="Communication Diagram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" y="2892829"/>
            <a:ext cx="12173078" cy="3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7" y="268779"/>
            <a:ext cx="8596668" cy="1320800"/>
          </a:xfrm>
        </p:spPr>
        <p:txBody>
          <a:bodyPr/>
          <a:lstStyle/>
          <a:p>
            <a:r>
              <a:rPr lang="en-US" b="1" dirty="0" smtClean="0"/>
              <a:t>Sequence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Communication </a:t>
            </a:r>
            <a:r>
              <a:rPr lang="bg-BG" b="1" dirty="0" smtClean="0"/>
              <a:t>диаграма</a:t>
            </a:r>
            <a:endParaRPr lang="en-US" b="1" dirty="0"/>
          </a:p>
        </p:txBody>
      </p:sp>
      <p:pic>
        <p:nvPicPr>
          <p:cNvPr id="3074" name="Picture 2" descr="Sequence Diagram to Communic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6437"/>
            <a:ext cx="12192000" cy="45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7" y="257077"/>
            <a:ext cx="8596668" cy="1320800"/>
          </a:xfrm>
        </p:spPr>
        <p:txBody>
          <a:bodyPr/>
          <a:lstStyle/>
          <a:p>
            <a:r>
              <a:rPr lang="en-US" b="1" dirty="0" smtClean="0"/>
              <a:t>Interaction overview</a:t>
            </a:r>
            <a:r>
              <a:rPr lang="bg-BG" b="1" dirty="0" smtClean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IO</a:t>
            </a:r>
            <a:r>
              <a:rPr lang="en-US" b="1" dirty="0" smtClean="0"/>
              <a:t>) </a:t>
            </a:r>
            <a:r>
              <a:rPr lang="bg-BG" b="1" dirty="0" smtClean="0"/>
              <a:t>диаграми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87" y="1258336"/>
            <a:ext cx="10071022" cy="1218810"/>
          </a:xfrm>
        </p:spPr>
        <p:txBody>
          <a:bodyPr>
            <a:noAutofit/>
          </a:bodyPr>
          <a:lstStyle/>
          <a:p>
            <a:r>
              <a:rPr lang="bg-BG" sz="2000" dirty="0" smtClean="0"/>
              <a:t>Представят по-общ изглед върху взаимодействието между обектите в една система, т.е. не представят конкретен </a:t>
            </a:r>
            <a:r>
              <a:rPr lang="en-US" sz="2000" dirty="0" smtClean="0"/>
              <a:t>use case </a:t>
            </a:r>
            <a:r>
              <a:rPr lang="bg-BG" sz="2000" dirty="0" smtClean="0"/>
              <a:t>сценарии, а ни показват по-обща представа за работата на системата</a:t>
            </a:r>
          </a:p>
          <a:p>
            <a:r>
              <a:rPr lang="bg-BG" sz="2000" dirty="0" smtClean="0"/>
              <a:t>Елементи на </a:t>
            </a:r>
            <a:r>
              <a:rPr lang="en-US" sz="2000" dirty="0" smtClean="0"/>
              <a:t>IO </a:t>
            </a:r>
            <a:r>
              <a:rPr lang="bg-BG" sz="2000" dirty="0" smtClean="0"/>
              <a:t>диаграмите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21487"/>
              </p:ext>
            </p:extLst>
          </p:nvPr>
        </p:nvGraphicFramePr>
        <p:xfrm>
          <a:off x="1970115" y="2660073"/>
          <a:ext cx="8239188" cy="4197927"/>
        </p:xfrm>
        <a:graphic>
          <a:graphicData uri="http://schemas.openxmlformats.org/drawingml/2006/table">
            <a:tbl>
              <a:tblPr/>
              <a:tblGrid>
                <a:gridCol w="4119594">
                  <a:extLst>
                    <a:ext uri="{9D8B030D-6E8A-4147-A177-3AD203B41FA5}">
                      <a16:colId xmlns:a16="http://schemas.microsoft.com/office/drawing/2014/main" val="141004538"/>
                    </a:ext>
                  </a:extLst>
                </a:gridCol>
                <a:gridCol w="4119594">
                  <a:extLst>
                    <a:ext uri="{9D8B030D-6E8A-4147-A177-3AD203B41FA5}">
                      <a16:colId xmlns:a16="http://schemas.microsoft.com/office/drawing/2014/main" val="1804895784"/>
                    </a:ext>
                  </a:extLst>
                </a:gridCol>
              </a:tblGrid>
              <a:tr h="1874521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Interaction</a:t>
                      </a:r>
                      <a:r>
                        <a:rPr lang="bg-BG" sz="19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</a:t>
                      </a:r>
                      <a:endParaRPr lang="en-US" sz="19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Всякакъв вид </a:t>
                      </a:r>
                      <a:r>
                        <a:rPr lang="en-US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Interaction </a:t>
                      </a:r>
                      <a:r>
                        <a:rPr lang="bg-BG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диаграма, указваща изпълнение на определена</a:t>
                      </a:r>
                      <a:r>
                        <a:rPr lang="bg-BG" sz="1700" b="0" baseline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bg-BG" sz="1700" b="0" baseline="0" dirty="0" smtClean="0"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дейност</a:t>
                      </a:r>
                      <a:endParaRPr lang="en-US" sz="1700" b="0" dirty="0"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marL="87060" marR="87060" marT="453439" marB="181376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87060" marR="87060" marT="453439" marB="18137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22670"/>
                  </a:ext>
                </a:extLst>
              </a:tr>
              <a:tr h="2323406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Interaction Use</a:t>
                      </a:r>
                      <a:endParaRPr lang="en-US" sz="19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Употреба </a:t>
                      </a:r>
                      <a:r>
                        <a:rPr lang="en-US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(</a:t>
                      </a:r>
                      <a:r>
                        <a:rPr lang="bg-BG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рефериране</a:t>
                      </a:r>
                      <a:r>
                        <a:rPr lang="en-US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)</a:t>
                      </a:r>
                      <a:r>
                        <a:rPr lang="bg-BG" sz="1700" b="0" baseline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 на голяма и сложна</a:t>
                      </a:r>
                      <a:r>
                        <a:rPr lang="en-US" sz="1700" b="0" baseline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 Sequence </a:t>
                      </a:r>
                      <a:r>
                        <a:rPr lang="bg-BG" sz="1700" b="0" baseline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диагра</a:t>
                      </a:r>
                      <a:r>
                        <a:rPr lang="bg-BG" sz="1700" b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м</a:t>
                      </a:r>
                      <a:r>
                        <a:rPr lang="bg-BG" sz="1700" b="0" baseline="0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а</a:t>
                      </a:r>
                      <a:endParaRPr lang="en-US" sz="17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87060" marR="87060" marT="453439" marB="181376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87060" marR="87060" marT="453439" marB="18137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71065"/>
                  </a:ext>
                </a:extLst>
              </a:tr>
            </a:tbl>
          </a:graphicData>
        </a:graphic>
      </p:graphicFrame>
      <p:pic>
        <p:nvPicPr>
          <p:cNvPr id="4097" name="Picture 1" descr="Interaction Overview Diagram Notation Inte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84" y="2755700"/>
            <a:ext cx="1855720" cy="144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teraction Overview Diagram Notation Interaction 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68" y="5353311"/>
            <a:ext cx="1454736" cy="4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nteraction Overview Diagram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29" y="1"/>
            <a:ext cx="66080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69" y="242887"/>
            <a:ext cx="8596668" cy="662247"/>
          </a:xfrm>
        </p:spPr>
        <p:txBody>
          <a:bodyPr/>
          <a:lstStyle/>
          <a:p>
            <a:r>
              <a:rPr lang="bg-BG" b="1" dirty="0" smtClean="0"/>
              <a:t>Пример за </a:t>
            </a:r>
            <a:r>
              <a:rPr lang="en-US" b="1" dirty="0" smtClean="0"/>
              <a:t>IO </a:t>
            </a:r>
            <a:r>
              <a:rPr lang="bg-BG" b="1" dirty="0" smtClean="0"/>
              <a:t>диаграма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2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09" y="202276"/>
            <a:ext cx="8596668" cy="1320800"/>
          </a:xfrm>
        </p:spPr>
        <p:txBody>
          <a:bodyPr/>
          <a:lstStyle/>
          <a:p>
            <a:r>
              <a:rPr lang="en-US" b="1" dirty="0" smtClean="0"/>
              <a:t>Composite Structure (CS) </a:t>
            </a:r>
            <a:r>
              <a:rPr lang="bg-BG" b="1" dirty="0" smtClean="0"/>
              <a:t>диаграми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11" y="1370881"/>
            <a:ext cx="9555633" cy="1416800"/>
          </a:xfrm>
        </p:spPr>
        <p:txBody>
          <a:bodyPr>
            <a:noAutofit/>
          </a:bodyPr>
          <a:lstStyle/>
          <a:p>
            <a:r>
              <a:rPr lang="bg-BG" sz="2000" dirty="0" smtClean="0"/>
              <a:t>Визуализират градивните  елементи </a:t>
            </a:r>
            <a:r>
              <a:rPr lang="en-US" sz="2000" dirty="0" smtClean="0"/>
              <a:t>(</a:t>
            </a:r>
            <a:r>
              <a:rPr lang="bg-BG" sz="2000" dirty="0" smtClean="0"/>
              <a:t>части</a:t>
            </a:r>
            <a:r>
              <a:rPr lang="en-US" sz="2000" dirty="0" smtClean="0"/>
              <a:t>)</a:t>
            </a:r>
            <a:r>
              <a:rPr lang="bg-BG" sz="2000" dirty="0" smtClean="0"/>
              <a:t> на даден клас</a:t>
            </a:r>
          </a:p>
          <a:p>
            <a:r>
              <a:rPr lang="bg-BG" sz="2000" dirty="0" smtClean="0"/>
              <a:t>Всеки елемент има име, тип и многочисленост </a:t>
            </a:r>
            <a:r>
              <a:rPr lang="en-US" sz="2000" dirty="0" smtClean="0"/>
              <a:t>(</a:t>
            </a:r>
            <a:r>
              <a:rPr lang="bg-BG" sz="2000" dirty="0" smtClean="0"/>
              <a:t>брой</a:t>
            </a:r>
            <a:r>
              <a:rPr lang="en-US" sz="2000" dirty="0" smtClean="0"/>
              <a:t>)</a:t>
            </a:r>
            <a:endParaRPr lang="bg-BG" sz="2000" dirty="0" smtClean="0"/>
          </a:p>
          <a:p>
            <a:r>
              <a:rPr lang="bg-BG" sz="2000" dirty="0" smtClean="0"/>
              <a:t>Класовете, които агрегират </a:t>
            </a:r>
            <a:r>
              <a:rPr lang="en-US" sz="2000" dirty="0" smtClean="0"/>
              <a:t>(</a:t>
            </a:r>
            <a:r>
              <a:rPr lang="bg-BG" sz="2000" dirty="0" smtClean="0"/>
              <a:t>композират</a:t>
            </a:r>
            <a:r>
              <a:rPr lang="en-US" sz="2000" dirty="0" smtClean="0"/>
              <a:t>)</a:t>
            </a:r>
            <a:r>
              <a:rPr lang="bg-BG" sz="2000" dirty="0" smtClean="0"/>
              <a:t> даден крал са негови елементи</a:t>
            </a:r>
            <a:endParaRPr lang="en-US" sz="2000" dirty="0"/>
          </a:p>
        </p:txBody>
      </p:sp>
      <p:pic>
        <p:nvPicPr>
          <p:cNvPr id="7170" name="Picture 2" descr="Simple Composite Structure Diagra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13" y="3089145"/>
            <a:ext cx="7556270" cy="37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08" y="252153"/>
            <a:ext cx="8596668" cy="1320800"/>
          </a:xfrm>
        </p:spPr>
        <p:txBody>
          <a:bodyPr/>
          <a:lstStyle/>
          <a:p>
            <a:r>
              <a:rPr lang="bg-BG" b="1" dirty="0" smtClean="0"/>
              <a:t>От </a:t>
            </a:r>
            <a:r>
              <a:rPr lang="en-US" b="1" dirty="0" smtClean="0"/>
              <a:t>Class </a:t>
            </a:r>
            <a:r>
              <a:rPr lang="bg-BG" b="1" dirty="0" smtClean="0"/>
              <a:t>диаграма към </a:t>
            </a:r>
            <a:r>
              <a:rPr lang="en-US" b="1" dirty="0" smtClean="0"/>
              <a:t>CS </a:t>
            </a:r>
            <a:r>
              <a:rPr lang="bg-BG" b="1" dirty="0" smtClean="0"/>
              <a:t>диаграма</a:t>
            </a:r>
            <a:endParaRPr lang="en-US" b="1" dirty="0"/>
          </a:p>
        </p:txBody>
      </p:sp>
      <p:pic>
        <p:nvPicPr>
          <p:cNvPr id="8194" name="Picture 2" descr="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84" y="1930400"/>
            <a:ext cx="7707272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0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8" y="85684"/>
            <a:ext cx="8596668" cy="716421"/>
          </a:xfrm>
        </p:spPr>
        <p:txBody>
          <a:bodyPr/>
          <a:lstStyle/>
          <a:p>
            <a:r>
              <a:rPr lang="bg-BG" b="1" dirty="0" smtClean="0"/>
              <a:t>От </a:t>
            </a:r>
            <a:r>
              <a:rPr lang="en-US" b="1" dirty="0" smtClean="0"/>
              <a:t>Class </a:t>
            </a:r>
            <a:r>
              <a:rPr lang="bg-BG" b="1" dirty="0" smtClean="0"/>
              <a:t>диаграма към </a:t>
            </a:r>
            <a:r>
              <a:rPr lang="en-US" b="1" dirty="0" smtClean="0"/>
              <a:t>CS </a:t>
            </a:r>
            <a:r>
              <a:rPr lang="bg-BG" b="1" dirty="0" smtClean="0"/>
              <a:t>диаграма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245" y="764800"/>
            <a:ext cx="10664435" cy="2732379"/>
          </a:xfrm>
        </p:spPr>
        <p:txBody>
          <a:bodyPr>
            <a:noAutofit/>
          </a:bodyPr>
          <a:lstStyle/>
          <a:p>
            <a:r>
              <a:rPr lang="bg-BG" sz="2000" dirty="0" smtClean="0"/>
              <a:t>Класът </a:t>
            </a:r>
            <a:r>
              <a:rPr lang="en-US" sz="2000" dirty="0" err="1" smtClean="0"/>
              <a:t>StoryManager</a:t>
            </a:r>
            <a:r>
              <a:rPr lang="en-US" sz="2000" dirty="0" smtClean="0"/>
              <a:t> </a:t>
            </a:r>
            <a:r>
              <a:rPr lang="bg-BG" sz="2000" dirty="0" smtClean="0"/>
              <a:t>представен с неговата структура, предстване от неговата гледна точка, не от гледна точка на цялата система</a:t>
            </a:r>
          </a:p>
          <a:p>
            <a:r>
              <a:rPr lang="bg-BG" sz="2000" dirty="0" smtClean="0"/>
              <a:t>Състои се от два вида обекти – </a:t>
            </a:r>
            <a:r>
              <a:rPr lang="en-US" sz="2000" dirty="0" smtClean="0"/>
              <a:t>Customer </a:t>
            </a:r>
            <a:r>
              <a:rPr lang="bg-BG" sz="2000" dirty="0" smtClean="0"/>
              <a:t>и </a:t>
            </a:r>
            <a:r>
              <a:rPr lang="en-US" sz="2000" dirty="0" smtClean="0"/>
              <a:t>Items</a:t>
            </a:r>
          </a:p>
          <a:p>
            <a:r>
              <a:rPr lang="en-US" sz="2000" dirty="0" err="1" smtClean="0"/>
              <a:t>StoryManager</a:t>
            </a:r>
            <a:r>
              <a:rPr lang="en-US" sz="2000" dirty="0" smtClean="0"/>
              <a:t> “</a:t>
            </a:r>
            <a:r>
              <a:rPr lang="bg-BG" sz="2000" dirty="0" smtClean="0"/>
              <a:t>вижда</a:t>
            </a:r>
            <a:r>
              <a:rPr lang="en-US" sz="2000" dirty="0" smtClean="0"/>
              <a:t>”</a:t>
            </a:r>
            <a:r>
              <a:rPr lang="bg-BG" sz="2000" dirty="0" smtClean="0"/>
              <a:t> </a:t>
            </a:r>
            <a:r>
              <a:rPr lang="en-US" sz="2000" dirty="0" err="1" smtClean="0"/>
              <a:t>StandartCustomer</a:t>
            </a:r>
            <a:r>
              <a:rPr lang="en-US" sz="2000" dirty="0" smtClean="0"/>
              <a:t> </a:t>
            </a:r>
            <a:r>
              <a:rPr lang="bg-BG" sz="2000" dirty="0" smtClean="0"/>
              <a:t>и </a:t>
            </a:r>
            <a:r>
              <a:rPr lang="en-US" sz="2000" dirty="0" err="1" smtClean="0"/>
              <a:t>MemberCustomer</a:t>
            </a:r>
            <a:r>
              <a:rPr lang="en-US" sz="2000" dirty="0" smtClean="0"/>
              <a:t> </a:t>
            </a:r>
            <a:r>
              <a:rPr lang="bg-BG" sz="2000" dirty="0" smtClean="0"/>
              <a:t>обектите като базови </a:t>
            </a:r>
            <a:r>
              <a:rPr lang="en-US" sz="2000" dirty="0" smtClean="0"/>
              <a:t>Customer </a:t>
            </a:r>
            <a:r>
              <a:rPr lang="bg-BG" sz="2000" dirty="0" smtClean="0"/>
              <a:t>обекти </a:t>
            </a:r>
          </a:p>
          <a:p>
            <a:r>
              <a:rPr lang="en-US" sz="2000" dirty="0" err="1" smtClean="0"/>
              <a:t>StoryManager</a:t>
            </a:r>
            <a:r>
              <a:rPr lang="en-US" sz="2000" dirty="0" smtClean="0"/>
              <a:t> </a:t>
            </a:r>
            <a:r>
              <a:rPr lang="bg-BG" sz="2000" dirty="0" smtClean="0"/>
              <a:t>не съдържа директно </a:t>
            </a:r>
            <a:r>
              <a:rPr lang="en-US" sz="2000" dirty="0" smtClean="0"/>
              <a:t>Order </a:t>
            </a:r>
            <a:r>
              <a:rPr lang="bg-BG" sz="2000" dirty="0" smtClean="0"/>
              <a:t>обекти, те се съхраняват от </a:t>
            </a:r>
            <a:r>
              <a:rPr lang="en-US" sz="2000" dirty="0" smtClean="0"/>
              <a:t>Customer</a:t>
            </a:r>
            <a:r>
              <a:rPr lang="bg-BG" sz="2000" dirty="0" smtClean="0"/>
              <a:t> обектите</a:t>
            </a:r>
          </a:p>
          <a:p>
            <a:r>
              <a:rPr lang="bg-BG" sz="2000" dirty="0" smtClean="0"/>
              <a:t>Показани са и връзките между съставните елементи на класа </a:t>
            </a:r>
            <a:r>
              <a:rPr lang="en-US" sz="2000" dirty="0" smtClean="0"/>
              <a:t>– Item </a:t>
            </a:r>
            <a:r>
              <a:rPr lang="bg-BG" sz="2000" dirty="0" smtClean="0"/>
              <a:t>и </a:t>
            </a:r>
            <a:r>
              <a:rPr lang="en-US" sz="2000" dirty="0" smtClean="0"/>
              <a:t>Order</a:t>
            </a:r>
            <a:r>
              <a:rPr lang="bg-BG" sz="2000" dirty="0" smtClean="0"/>
              <a:t>, които да поделементи на </a:t>
            </a:r>
            <a:r>
              <a:rPr lang="en-US" sz="2000" dirty="0" smtClean="0"/>
              <a:t>Customer</a:t>
            </a:r>
            <a:endParaRPr lang="bg-BG" sz="2000" dirty="0" smtClean="0"/>
          </a:p>
          <a:p>
            <a:endParaRPr lang="en-US" sz="2000" dirty="0"/>
          </a:p>
        </p:txBody>
      </p:sp>
      <p:pic>
        <p:nvPicPr>
          <p:cNvPr id="9218" name="Picture 2" descr="Composite Stru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51" y="4130925"/>
            <a:ext cx="9197821" cy="2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54" y="310341"/>
            <a:ext cx="8596668" cy="878379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Елементи на диаграмите на активност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45245"/>
              </p:ext>
            </p:extLst>
          </p:nvPr>
        </p:nvGraphicFramePr>
        <p:xfrm>
          <a:off x="620346" y="1378201"/>
          <a:ext cx="9039044" cy="4482271"/>
        </p:xfrm>
        <a:graphic>
          <a:graphicData uri="http://schemas.openxmlformats.org/drawingml/2006/table">
            <a:tbl>
              <a:tblPr/>
              <a:tblGrid>
                <a:gridCol w="6351412">
                  <a:extLst>
                    <a:ext uri="{9D8B030D-6E8A-4147-A177-3AD203B41FA5}">
                      <a16:colId xmlns:a16="http://schemas.microsoft.com/office/drawing/2014/main" val="456694815"/>
                    </a:ext>
                  </a:extLst>
                </a:gridCol>
                <a:gridCol w="2687632">
                  <a:extLst>
                    <a:ext uri="{9D8B030D-6E8A-4147-A177-3AD203B41FA5}">
                      <a16:colId xmlns:a16="http://schemas.microsoft.com/office/drawing/2014/main" val="289313070"/>
                    </a:ext>
                  </a:extLst>
                </a:gridCol>
              </a:tblGrid>
              <a:tr h="483813"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 smtClean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Елемент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66236" marR="66236" marT="59613" marB="596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UML Notation</a:t>
                      </a:r>
                    </a:p>
                  </a:txBody>
                  <a:tcPr marL="66236" marR="66236" marT="59613" marB="596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09033"/>
                  </a:ext>
                </a:extLst>
              </a:tr>
              <a:tr h="131096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Activity/</a:t>
                      </a:r>
                      <a:r>
                        <a:rPr lang="bg-BG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Дейност</a:t>
                      </a:r>
                      <a:endParaRPr lang="en-US" sz="18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6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Представя няколко действия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63587" marR="63587" marT="331181" marB="132472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63587" marR="63587" marT="331181" marB="132472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19750"/>
                  </a:ext>
                </a:extLst>
              </a:tr>
              <a:tr h="131096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Action/</a:t>
                      </a:r>
                      <a:r>
                        <a:rPr lang="bg-BG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Действие</a:t>
                      </a:r>
                      <a:endParaRPr lang="en-US" sz="18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6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Задача</a:t>
                      </a:r>
                      <a:r>
                        <a:rPr lang="bg-BG" sz="16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или действие, което трябва да се изпълни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63587" marR="63587" marT="331181" marB="132472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63587" marR="63587" marT="331181" marB="132472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3216"/>
                  </a:ext>
                </a:extLst>
              </a:tr>
              <a:tr h="137653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Control </a:t>
                      </a:r>
                      <a:r>
                        <a:rPr lang="en-US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Flow/</a:t>
                      </a:r>
                      <a:r>
                        <a:rPr lang="bg-BG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Последователност</a:t>
                      </a:r>
                      <a:r>
                        <a:rPr lang="bg-BG" sz="1800" b="1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на изпълнение</a:t>
                      </a:r>
                      <a:endParaRPr lang="en-US" sz="18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6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Показва последователността</a:t>
                      </a:r>
                      <a:r>
                        <a:rPr lang="bg-BG" sz="16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на изпълнение на действия или дейности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63587" marR="63587" marT="331181" marB="132472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63587" marR="63587" marT="331181" marB="132472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31308"/>
                  </a:ext>
                </a:extLst>
              </a:tr>
            </a:tbl>
          </a:graphicData>
        </a:graphic>
      </p:graphicFrame>
      <p:pic>
        <p:nvPicPr>
          <p:cNvPr id="2049" name="Picture 1" descr="Activity Diagram Notation - A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48" y="2100331"/>
            <a:ext cx="1174402" cy="93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ctivity Diagram Notation - 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38" y="3559760"/>
            <a:ext cx="723622" cy="4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tivity Diagram Notation - Object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44" y="5063092"/>
            <a:ext cx="1743809" cy="1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3" y="2160589"/>
            <a:ext cx="9545052" cy="3880773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Показват структурата на програмната система по време на изпълнение </a:t>
            </a:r>
            <a:r>
              <a:rPr lang="en-US" sz="2000" dirty="0" smtClean="0"/>
              <a:t>(run-time)</a:t>
            </a:r>
          </a:p>
          <a:p>
            <a:r>
              <a:rPr lang="bg-BG" sz="2000" dirty="0" smtClean="0"/>
              <a:t>Обхващат хардуерните изисквания на системата и връзките между отделните хардуерни възли, необходими за нейната работата</a:t>
            </a:r>
          </a:p>
          <a:p>
            <a:r>
              <a:rPr lang="bg-BG" sz="2000" dirty="0" smtClean="0"/>
              <a:t> Могат да бъдат използвани за планиране на системната архитектура</a:t>
            </a:r>
          </a:p>
          <a:p>
            <a:r>
              <a:rPr lang="bg-BG" sz="2000" dirty="0" smtClean="0"/>
              <a:t>Полезни в процеса на планиране на необходимите хардеурни ресурси за работа на системата </a:t>
            </a:r>
          </a:p>
          <a:p>
            <a:r>
              <a:rPr lang="bg-BG" sz="2000" dirty="0" smtClean="0"/>
              <a:t>Подпомагат процеса на внедряване на отделните компоненти на системата на предвидените за тях хардуерни възли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1053" y="268778"/>
            <a:ext cx="8596668" cy="1320800"/>
          </a:xfrm>
        </p:spPr>
        <p:txBody>
          <a:bodyPr/>
          <a:lstStyle/>
          <a:p>
            <a:r>
              <a:rPr lang="en-US" b="1" dirty="0" smtClean="0"/>
              <a:t>Deployment </a:t>
            </a:r>
            <a:r>
              <a:rPr lang="bg-BG" b="1" dirty="0" smtClean="0"/>
              <a:t>диаграми</a:t>
            </a:r>
            <a:r>
              <a:rPr lang="en-US" b="1" dirty="0" smtClean="0"/>
              <a:t>/</a:t>
            </a:r>
            <a:r>
              <a:rPr lang="bg-BG" b="1" dirty="0" smtClean="0"/>
              <a:t>Диаграми на внедряване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4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310342"/>
            <a:ext cx="8596668" cy="1320800"/>
          </a:xfrm>
        </p:spPr>
        <p:txBody>
          <a:bodyPr/>
          <a:lstStyle/>
          <a:p>
            <a:r>
              <a:rPr lang="bg-BG" b="1" dirty="0" smtClean="0"/>
              <a:t>Елементи на диаграмата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31" y="1695077"/>
            <a:ext cx="9156622" cy="3880773"/>
          </a:xfrm>
        </p:spPr>
        <p:txBody>
          <a:bodyPr>
            <a:normAutofit/>
          </a:bodyPr>
          <a:lstStyle/>
          <a:p>
            <a:r>
              <a:rPr lang="bg-BG" sz="2000" dirty="0" smtClean="0"/>
              <a:t>Триизмерни блокчета, които представят едни</a:t>
            </a:r>
            <a:r>
              <a:rPr lang="en-US" sz="2000" dirty="0" smtClean="0"/>
              <a:t> </a:t>
            </a:r>
            <a:r>
              <a:rPr lang="bg-BG" sz="2000" dirty="0" smtClean="0"/>
              <a:t>софтуерен или хардурен компонент </a:t>
            </a:r>
          </a:p>
          <a:p>
            <a:r>
              <a:rPr lang="bg-BG" sz="2000" dirty="0" smtClean="0"/>
              <a:t>Хардурените блокчета могат да бъдат декорирани със стереотип</a:t>
            </a:r>
            <a:r>
              <a:rPr lang="en-US" sz="2000" dirty="0" smtClean="0"/>
              <a:t> </a:t>
            </a:r>
            <a:r>
              <a:rPr lang="bg-BG" sz="2000" dirty="0" smtClean="0"/>
              <a:t>като </a:t>
            </a:r>
            <a:r>
              <a:rPr lang="en-US" sz="2000" dirty="0" smtClean="0"/>
              <a:t>&lt;&lt;network&gt;&gt;</a:t>
            </a:r>
            <a:r>
              <a:rPr lang="bg-BG" sz="2000" dirty="0" smtClean="0"/>
              <a:t>,</a:t>
            </a:r>
            <a:r>
              <a:rPr lang="en-US" sz="2000" dirty="0" smtClean="0"/>
              <a:t> &lt;&lt;</a:t>
            </a:r>
            <a:r>
              <a:rPr lang="en-US" sz="2000" dirty="0" err="1" smtClean="0"/>
              <a:t>cpu</a:t>
            </a:r>
            <a:r>
              <a:rPr lang="en-US" sz="2000" dirty="0" smtClean="0"/>
              <a:t>&gt;&gt; </a:t>
            </a:r>
            <a:r>
              <a:rPr lang="bg-BG" sz="2000" dirty="0" smtClean="0"/>
              <a:t>и други</a:t>
            </a:r>
          </a:p>
          <a:p>
            <a:r>
              <a:rPr lang="bg-BG" sz="2000" dirty="0" smtClean="0"/>
              <a:t>Връзките между блокчетата се представят чрез линии и опционален стереотип</a:t>
            </a:r>
          </a:p>
          <a:p>
            <a:r>
              <a:rPr lang="bg-BG" sz="2000" dirty="0" smtClean="0"/>
              <a:t>Блокчетата могат да бъдат влагани едно в дуго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6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09" y="160421"/>
            <a:ext cx="5640338" cy="1320800"/>
          </a:xfrm>
        </p:spPr>
        <p:txBody>
          <a:bodyPr/>
          <a:lstStyle/>
          <a:p>
            <a:r>
              <a:rPr lang="bg-BG" b="1" dirty="0" smtClean="0"/>
              <a:t>Примерна диаграма на внедряването</a:t>
            </a:r>
            <a:endParaRPr lang="en-US" b="1" dirty="0"/>
          </a:p>
        </p:txBody>
      </p:sp>
      <p:pic>
        <p:nvPicPr>
          <p:cNvPr id="10242" name="Picture 2" descr="Deployment Diagram No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73" y="1037991"/>
            <a:ext cx="8160328" cy="582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4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7" y="318655"/>
            <a:ext cx="8596668" cy="1320800"/>
          </a:xfrm>
        </p:spPr>
        <p:txBody>
          <a:bodyPr/>
          <a:lstStyle/>
          <a:p>
            <a:r>
              <a:rPr lang="bg-BG" b="1" dirty="0" smtClean="0"/>
              <a:t>Разпределена корпоротивна система</a:t>
            </a:r>
            <a:endParaRPr lang="en-US" b="1" dirty="0"/>
          </a:p>
        </p:txBody>
      </p:sp>
      <p:pic>
        <p:nvPicPr>
          <p:cNvPr id="12290" name="Picture 2" descr="Deployment Diagram - Corporate Distributed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72" y="3125585"/>
            <a:ext cx="12203372" cy="37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43" y="169026"/>
            <a:ext cx="8596668" cy="1320800"/>
          </a:xfrm>
        </p:spPr>
        <p:txBody>
          <a:bodyPr/>
          <a:lstStyle/>
          <a:p>
            <a:r>
              <a:rPr lang="bg-BG" b="1" dirty="0" smtClean="0"/>
              <a:t>Клиент-сървър архитектура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1450" y="1229271"/>
            <a:ext cx="7951277" cy="1189734"/>
          </a:xfrm>
        </p:spPr>
        <p:txBody>
          <a:bodyPr/>
          <a:lstStyle/>
          <a:p>
            <a:r>
              <a:rPr lang="bg-BG" dirty="0" smtClean="0"/>
              <a:t>Диаграмите на внедряване показват как отделните артефакти на системата </a:t>
            </a:r>
            <a:r>
              <a:rPr lang="en-US" dirty="0" smtClean="0"/>
              <a:t>(</a:t>
            </a:r>
            <a:r>
              <a:rPr lang="bg-BG" dirty="0" smtClean="0"/>
              <a:t>изпълними модули като приложения и библиотеки</a:t>
            </a:r>
            <a:r>
              <a:rPr lang="en-US" dirty="0" smtClean="0"/>
              <a:t>)</a:t>
            </a:r>
            <a:r>
              <a:rPr lang="bg-BG" dirty="0" smtClean="0"/>
              <a:t> са разположение на отделните хардуерни възли. </a:t>
            </a:r>
            <a:endParaRPr lang="en-US" dirty="0"/>
          </a:p>
        </p:txBody>
      </p:sp>
      <p:pic>
        <p:nvPicPr>
          <p:cNvPr id="11266" name="Picture 2" descr="Deployment Diagram for Humna Resources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00" y="2194560"/>
            <a:ext cx="8990900" cy="46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7" y="216519"/>
            <a:ext cx="8596668" cy="1320800"/>
          </a:xfrm>
        </p:spPr>
        <p:txBody>
          <a:bodyPr/>
          <a:lstStyle/>
          <a:p>
            <a:r>
              <a:rPr lang="en-US" b="1" dirty="0" smtClean="0"/>
              <a:t>Package </a:t>
            </a:r>
            <a:r>
              <a:rPr lang="bg-BG" b="1" dirty="0" smtClean="0"/>
              <a:t>диаграми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33" y="1446415"/>
            <a:ext cx="4509808" cy="2735261"/>
          </a:xfrm>
        </p:spPr>
        <p:txBody>
          <a:bodyPr>
            <a:noAutofit/>
          </a:bodyPr>
          <a:lstStyle/>
          <a:p>
            <a:r>
              <a:rPr lang="bg-BG" sz="2000" dirty="0" smtClean="0"/>
              <a:t>Използват се за опростено представяне на сложни клас диаграми</a:t>
            </a:r>
          </a:p>
          <a:p>
            <a:r>
              <a:rPr lang="bg-BG" sz="2000" dirty="0" smtClean="0"/>
              <a:t>Групиране на класове в пакети</a:t>
            </a:r>
          </a:p>
          <a:p>
            <a:r>
              <a:rPr lang="bg-BG" sz="2000" dirty="0" smtClean="0"/>
              <a:t>Пакет може да бъде и съвкупност от логически свързани </a:t>
            </a:r>
            <a:r>
              <a:rPr lang="en-US" sz="2000" dirty="0" smtClean="0"/>
              <a:t>UML </a:t>
            </a:r>
            <a:r>
              <a:rPr lang="bg-BG" sz="2000" dirty="0" smtClean="0"/>
              <a:t>елементи</a:t>
            </a:r>
          </a:p>
          <a:p>
            <a:r>
              <a:rPr lang="bg-BG" sz="2000" dirty="0" smtClean="0"/>
              <a:t>Пакетите се представят като правоъгълници с изглед на папка</a:t>
            </a:r>
          </a:p>
          <a:p>
            <a:r>
              <a:rPr lang="bg-BG" sz="2000" dirty="0" smtClean="0"/>
              <a:t>Прекъснатите линии показват зависимост</a:t>
            </a:r>
          </a:p>
          <a:p>
            <a:r>
              <a:rPr lang="bg-BG" sz="2000" dirty="0" smtClean="0"/>
              <a:t>Един пакет е зависим от друг, ако измемения в единия ще доведат до изменения и в другия</a:t>
            </a:r>
          </a:p>
          <a:p>
            <a:endParaRPr lang="en-US" sz="2000" dirty="0"/>
          </a:p>
        </p:txBody>
      </p:sp>
      <p:pic>
        <p:nvPicPr>
          <p:cNvPr id="13314" name="Picture 2" descr="Simple Package Diagra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87" y="1446415"/>
            <a:ext cx="7244340" cy="541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44" y="165562"/>
            <a:ext cx="5093911" cy="13208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Използване на пакети за представяне на слоеве от архитектурата на системата</a:t>
            </a:r>
            <a:endParaRPr lang="en-US" b="1" dirty="0"/>
          </a:p>
        </p:txBody>
      </p:sp>
      <p:pic>
        <p:nvPicPr>
          <p:cNvPr id="14338" name="Picture 2" descr="Package Diagram Layered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58" y="872836"/>
            <a:ext cx="7244742" cy="59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85" y="169025"/>
            <a:ext cx="8596668" cy="1320800"/>
          </a:xfrm>
        </p:spPr>
        <p:txBody>
          <a:bodyPr/>
          <a:lstStyle/>
          <a:p>
            <a:r>
              <a:rPr lang="bg-BG" b="1" dirty="0" smtClean="0"/>
              <a:t>Употреба на </a:t>
            </a:r>
            <a:r>
              <a:rPr lang="en-US" b="1" dirty="0" smtClean="0"/>
              <a:t>UML </a:t>
            </a:r>
            <a:r>
              <a:rPr lang="bg-BG" b="1" dirty="0" smtClean="0"/>
              <a:t>диаграми</a:t>
            </a:r>
            <a:endParaRPr lang="en-US" b="1" dirty="0"/>
          </a:p>
        </p:txBody>
      </p:sp>
      <p:pic>
        <p:nvPicPr>
          <p:cNvPr id="6146" name="Picture 2" descr="Activity Diagram Example - Word Proc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13" y="1014153"/>
            <a:ext cx="9170787" cy="584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352502"/>
            <a:ext cx="8596668" cy="973717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Елементи на диаграмите на активност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18572"/>
              </p:ext>
            </p:extLst>
          </p:nvPr>
        </p:nvGraphicFramePr>
        <p:xfrm>
          <a:off x="753457" y="1629295"/>
          <a:ext cx="8229600" cy="4696691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79041657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967444699"/>
                    </a:ext>
                  </a:extLst>
                </a:gridCol>
              </a:tblGrid>
              <a:tr h="157227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Initial </a:t>
                      </a:r>
                      <a:r>
                        <a:rPr lang="en-US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Node/</a:t>
                      </a:r>
                      <a:r>
                        <a:rPr lang="bg-BG" sz="18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Начало</a:t>
                      </a:r>
                      <a:endParaRPr lang="en-US" sz="18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6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Указва</a:t>
                      </a:r>
                      <a:r>
                        <a:rPr lang="bg-BG" sz="16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началото на изпълнение на последователността от действия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79416" marR="79416" marT="413623" marB="165449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79416" marR="79416" marT="413623" marB="165449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3234"/>
                  </a:ext>
                </a:extLst>
              </a:tr>
              <a:tr h="155214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Activity Final Node</a:t>
                      </a:r>
                      <a:endParaRPr lang="en-US" sz="18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6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Край</a:t>
                      </a:r>
                      <a:r>
                        <a:rPr lang="bg-BG" sz="16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на изпълнение на действия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79416" marR="79416" marT="413623" marB="165449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79416" marR="79416" marT="413623" marB="165449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591554"/>
                  </a:ext>
                </a:extLst>
              </a:tr>
              <a:tr h="157227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Object Node</a:t>
                      </a:r>
                      <a:endParaRPr lang="en-US" sz="18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6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Обект, който взема</a:t>
                      </a:r>
                      <a:r>
                        <a:rPr lang="bg-BG" sz="16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участие в действието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79416" marR="79416" marT="413623" marB="165449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79416" marR="79416" marT="413623" marB="165449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85879"/>
                  </a:ext>
                </a:extLst>
              </a:tr>
            </a:tbl>
          </a:graphicData>
        </a:graphic>
      </p:graphicFrame>
      <p:pic>
        <p:nvPicPr>
          <p:cNvPr id="3073" name="Picture 1" descr="Activity Diagram Notation - Initial 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12" y="2235447"/>
            <a:ext cx="297444" cy="2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ctivity Diagram Notation - Activity Final 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43" y="3902566"/>
            <a:ext cx="328613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Activity Diagram Notation - Object N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19" y="5421864"/>
            <a:ext cx="1049722" cy="53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7" y="232722"/>
            <a:ext cx="8873989" cy="1320800"/>
          </a:xfrm>
        </p:spPr>
        <p:txBody>
          <a:bodyPr/>
          <a:lstStyle/>
          <a:p>
            <a:r>
              <a:rPr lang="bg-BG" b="1" dirty="0"/>
              <a:t>Елементи на диаграмите на активност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87204"/>
              </p:ext>
            </p:extLst>
          </p:nvPr>
        </p:nvGraphicFramePr>
        <p:xfrm>
          <a:off x="473825" y="1042408"/>
          <a:ext cx="8861368" cy="5271234"/>
        </p:xfrm>
        <a:graphic>
          <a:graphicData uri="http://schemas.openxmlformats.org/drawingml/2006/table">
            <a:tbl>
              <a:tblPr/>
              <a:tblGrid>
                <a:gridCol w="4430684">
                  <a:extLst>
                    <a:ext uri="{9D8B030D-6E8A-4147-A177-3AD203B41FA5}">
                      <a16:colId xmlns:a16="http://schemas.microsoft.com/office/drawing/2014/main" val="2207034874"/>
                    </a:ext>
                  </a:extLst>
                </a:gridCol>
                <a:gridCol w="4430684">
                  <a:extLst>
                    <a:ext uri="{9D8B030D-6E8A-4147-A177-3AD203B41FA5}">
                      <a16:colId xmlns:a16="http://schemas.microsoft.com/office/drawing/2014/main" val="3836649933"/>
                    </a:ext>
                  </a:extLst>
                </a:gridCol>
              </a:tblGrid>
              <a:tr h="121437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Decision </a:t>
                      </a:r>
                      <a:r>
                        <a:rPr lang="en-US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Node/</a:t>
                      </a:r>
                      <a:r>
                        <a:rPr lang="bg-BG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Разклонение</a:t>
                      </a:r>
                      <a:r>
                        <a:rPr lang="bg-BG" sz="1600" b="1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за вземане на решение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4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Представлява условие, което определя</a:t>
                      </a:r>
                      <a:r>
                        <a:rPr lang="bg-BG" sz="14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по кой от два възможни пътя ще продължи изпълнението на действията</a:t>
                      </a:r>
                      <a:endParaRPr lang="en-US" sz="14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9601"/>
                  </a:ext>
                </a:extLst>
              </a:tr>
              <a:tr h="121437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Merge </a:t>
                      </a:r>
                      <a:r>
                        <a:rPr lang="en-US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Node/</a:t>
                      </a:r>
                      <a:r>
                        <a:rPr lang="bg-BG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Обединяване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4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Обединение на два алтернативни пътя на изпълнение</a:t>
                      </a:r>
                      <a:r>
                        <a:rPr lang="bg-BG" sz="14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, възникнали вследствие на </a:t>
                      </a:r>
                      <a:r>
                        <a:rPr lang="en-US" sz="14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Merge node</a:t>
                      </a:r>
                      <a:endParaRPr lang="en-US" sz="14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46985"/>
                  </a:ext>
                </a:extLst>
              </a:tr>
              <a:tr h="121437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Fork </a:t>
                      </a:r>
                      <a:r>
                        <a:rPr lang="en-US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Node/</a:t>
                      </a:r>
                      <a:r>
                        <a:rPr lang="bg-BG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Разклонение</a:t>
                      </a:r>
                      <a:r>
                        <a:rPr lang="bg-BG" sz="1600" b="1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за разпаралелване на действията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4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Разделяне</a:t>
                      </a:r>
                      <a:r>
                        <a:rPr lang="bg-BG" sz="14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на потока на изпълнение на два или повече паралелно изпълнявани клона</a:t>
                      </a:r>
                      <a:endParaRPr lang="en-US" sz="14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1253"/>
                  </a:ext>
                </a:extLst>
              </a:tr>
              <a:tr h="121437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Join </a:t>
                      </a:r>
                      <a:r>
                        <a:rPr lang="en-US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Node/</a:t>
                      </a:r>
                      <a:r>
                        <a:rPr lang="bg-BG" sz="1600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Обединение</a:t>
                      </a:r>
                      <a:r>
                        <a:rPr lang="bg-BG" sz="1600" b="1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на разпаралени потоци на изпълнение</a:t>
                      </a:r>
                      <a:endParaRPr lang="en-US" sz="16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sz="1400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Обедянява</a:t>
                      </a:r>
                      <a:r>
                        <a:rPr lang="bg-BG" sz="1400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няколко паралелно изпълняващи се действия или дейности</a:t>
                      </a:r>
                      <a:endParaRPr lang="en-US" sz="14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299" marR="50299" marT="261976" marB="10479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79579"/>
                  </a:ext>
                </a:extLst>
              </a:tr>
            </a:tbl>
          </a:graphicData>
        </a:graphic>
      </p:graphicFrame>
      <p:pic>
        <p:nvPicPr>
          <p:cNvPr id="4097" name="Picture 1" descr="Activity Diagram Notation - Decision 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83" y="1352745"/>
            <a:ext cx="2129898" cy="6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ctivity Diagram Notation - Merge 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49" y="2732715"/>
            <a:ext cx="1734185" cy="66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Activity Diagram Notation - Fork N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40" y="3927955"/>
            <a:ext cx="1834405" cy="9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ctivity Diagram Notation - Join N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40" y="5302949"/>
            <a:ext cx="1834405" cy="8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302029"/>
            <a:ext cx="8982055" cy="1320800"/>
          </a:xfrm>
        </p:spPr>
        <p:txBody>
          <a:bodyPr/>
          <a:lstStyle/>
          <a:p>
            <a:r>
              <a:rPr lang="bg-BG" b="1" dirty="0"/>
              <a:t>Елементи на диаграмите на активност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24959"/>
              </p:ext>
            </p:extLst>
          </p:nvPr>
        </p:nvGraphicFramePr>
        <p:xfrm>
          <a:off x="938458" y="2508553"/>
          <a:ext cx="8008620" cy="2312670"/>
        </p:xfrm>
        <a:graphic>
          <a:graphicData uri="http://schemas.openxmlformats.org/drawingml/2006/table">
            <a:tbl>
              <a:tblPr/>
              <a:tblGrid>
                <a:gridCol w="4004310">
                  <a:extLst>
                    <a:ext uri="{9D8B030D-6E8A-4147-A177-3AD203B41FA5}">
                      <a16:colId xmlns:a16="http://schemas.microsoft.com/office/drawing/2014/main" val="3734343374"/>
                    </a:ext>
                  </a:extLst>
                </a:gridCol>
                <a:gridCol w="4004310">
                  <a:extLst>
                    <a:ext uri="{9D8B030D-6E8A-4147-A177-3AD203B41FA5}">
                      <a16:colId xmlns:a16="http://schemas.microsoft.com/office/drawing/2014/main" val="1443112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Swimlane</a:t>
                      </a:r>
                      <a:r>
                        <a:rPr lang="en-US" b="1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/ Partition</a:t>
                      </a:r>
                    </a:p>
                    <a:p>
                      <a:pPr algn="l"/>
                      <a:endParaRPr lang="en-US" b="1" dirty="0" smtClean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  <a:p>
                      <a:pPr algn="l"/>
                      <a:r>
                        <a:rPr lang="bg-BG" b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Начин за групиране на дейностите, изпълнявани от един и същ актьор на дадена диаграма или групиране</a:t>
                      </a:r>
                      <a:r>
                        <a:rPr lang="bg-BG" b="0" baseline="0" dirty="0" smtClean="0">
                          <a:solidFill>
                            <a:srgbClr val="737C85"/>
                          </a:solidFill>
                          <a:effectLst/>
                          <a:latin typeface="Open Sans"/>
                        </a:rPr>
                        <a:t> на действията в една нишка. </a:t>
                      </a:r>
                      <a:endParaRPr lang="en-US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T="476250" marB="19050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T="476250" marB="19050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57944"/>
                  </a:ext>
                </a:extLst>
              </a:tr>
            </a:tbl>
          </a:graphicData>
        </a:graphic>
      </p:graphicFrame>
      <p:pic>
        <p:nvPicPr>
          <p:cNvPr id="5121" name="Picture 1" descr="Activity Diagram Notation - Swimlane and Part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63" y="2635754"/>
            <a:ext cx="19335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 smtClean="0"/>
              <a:t>Пример</a:t>
            </a:r>
            <a:endParaRPr lang="en-US" sz="4000" b="1" dirty="0"/>
          </a:p>
        </p:txBody>
      </p:sp>
      <p:pic>
        <p:nvPicPr>
          <p:cNvPr id="1026" name="Picture 2" descr="Activity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663" y="0"/>
            <a:ext cx="5796337" cy="68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50" y="310341"/>
            <a:ext cx="8596668" cy="1320800"/>
          </a:xfrm>
        </p:spPr>
        <p:txBody>
          <a:bodyPr/>
          <a:lstStyle/>
          <a:p>
            <a:r>
              <a:rPr lang="bg-BG" b="1" dirty="0" smtClean="0"/>
              <a:t>Пример – </a:t>
            </a:r>
            <a:r>
              <a:rPr lang="en-US" b="1" dirty="0" smtClean="0"/>
              <a:t>AD </a:t>
            </a:r>
            <a:r>
              <a:rPr lang="bg-BG" b="1" dirty="0" smtClean="0"/>
              <a:t>за обработка на </a:t>
            </a:r>
            <a:r>
              <a:rPr lang="bg-BG" b="1" dirty="0" smtClean="0"/>
              <a:t>поръчки </a:t>
            </a:r>
            <a:r>
              <a:rPr lang="bg-BG" b="1" dirty="0" smtClean="0"/>
              <a:t>от </a:t>
            </a:r>
            <a:r>
              <a:rPr lang="en-US" b="1" dirty="0" smtClean="0"/>
              <a:t>online</a:t>
            </a:r>
            <a:r>
              <a:rPr lang="bg-BG" b="1" dirty="0" smtClean="0"/>
              <a:t> магазин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178"/>
            <a:ext cx="12192000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91" y="0"/>
            <a:ext cx="6614809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196" y="310342"/>
            <a:ext cx="8596668" cy="1320800"/>
          </a:xfrm>
        </p:spPr>
        <p:txBody>
          <a:bodyPr>
            <a:normAutofit/>
          </a:bodyPr>
          <a:lstStyle/>
          <a:p>
            <a:r>
              <a:rPr lang="bg-BG" sz="4000" b="1" dirty="0" smtClean="0"/>
              <a:t>Отчитане на задача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419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1260</Words>
  <Application>Microsoft Office PowerPoint</Application>
  <PresentationFormat>Widescreen</PresentationFormat>
  <Paragraphs>135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Open Sans</vt:lpstr>
      <vt:lpstr>Trebuchet MS</vt:lpstr>
      <vt:lpstr>Wingdings</vt:lpstr>
      <vt:lpstr>Wingdings 3</vt:lpstr>
      <vt:lpstr>Facet</vt:lpstr>
      <vt:lpstr>UML</vt:lpstr>
      <vt:lpstr>Activity диаграми (Диаграми на активност/действия)</vt:lpstr>
      <vt:lpstr>Елементи на диаграмите на активност</vt:lpstr>
      <vt:lpstr>Елементи на диаграмите на активност</vt:lpstr>
      <vt:lpstr>Елементи на диаграмите на активност</vt:lpstr>
      <vt:lpstr>Елементи на диаграмите на активност</vt:lpstr>
      <vt:lpstr>Пример</vt:lpstr>
      <vt:lpstr>Пример – AD за обработка на поръчки от online магазин </vt:lpstr>
      <vt:lpstr>Отчитане на задача</vt:lpstr>
      <vt:lpstr>Компонентна диаграма</vt:lpstr>
      <vt:lpstr>Интерфейси</vt:lpstr>
      <vt:lpstr>Пример</vt:lpstr>
      <vt:lpstr>Други приложения на компонентни диаграми</vt:lpstr>
      <vt:lpstr>State диаграми / Диаграми на състоянието</vt:lpstr>
      <vt:lpstr>Диаграма на състоянията – eлементи</vt:lpstr>
      <vt:lpstr>Пример – игра на шах</vt:lpstr>
      <vt:lpstr>Състояние и действия, изпълнявани при влизане и излизане от състоянието</vt:lpstr>
      <vt:lpstr>Действия при влизане и излизане от състояние</vt:lpstr>
      <vt:lpstr>Продажба на билети</vt:lpstr>
      <vt:lpstr>Interaction диаграми</vt:lpstr>
      <vt:lpstr>Communication диаграми</vt:lpstr>
      <vt:lpstr>Общ изглед на Communication диаграма</vt:lpstr>
      <vt:lpstr>Съобщение в Communication диаграма </vt:lpstr>
      <vt:lpstr>Sequence  Communication диаграма</vt:lpstr>
      <vt:lpstr>Interaction overview (IO) диаграми</vt:lpstr>
      <vt:lpstr>Пример за IO диаграма</vt:lpstr>
      <vt:lpstr>Composite Structure (CS) диаграми</vt:lpstr>
      <vt:lpstr>От Class диаграма към CS диаграма</vt:lpstr>
      <vt:lpstr>От Class диаграма към CS диаграма</vt:lpstr>
      <vt:lpstr>Deployment диаграми/Диаграми на внедряване</vt:lpstr>
      <vt:lpstr>Елементи на диаграмата</vt:lpstr>
      <vt:lpstr>Примерна диаграма на внедряването</vt:lpstr>
      <vt:lpstr>Разпределена корпоротивна система</vt:lpstr>
      <vt:lpstr>Клиент-сървър архитектура</vt:lpstr>
      <vt:lpstr>Package диаграми</vt:lpstr>
      <vt:lpstr>Използване на пакети за представяне на слоеве от архитектурата на системата</vt:lpstr>
      <vt:lpstr>Употреба на UML диаграми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Victor Glavev</dc:creator>
  <cp:lastModifiedBy>Victor Glavev</cp:lastModifiedBy>
  <cp:revision>47</cp:revision>
  <dcterms:created xsi:type="dcterms:W3CDTF">2020-02-22T14:14:01Z</dcterms:created>
  <dcterms:modified xsi:type="dcterms:W3CDTF">2020-02-23T15:20:23Z</dcterms:modified>
</cp:coreProperties>
</file>