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9"/>
  </p:notesMasterIdLst>
  <p:sldIdLst>
    <p:sldId id="256" r:id="rId2"/>
    <p:sldId id="257" r:id="rId3"/>
    <p:sldId id="258" r:id="rId4"/>
    <p:sldId id="259" r:id="rId5"/>
    <p:sldId id="270" r:id="rId6"/>
    <p:sldId id="271" r:id="rId7"/>
    <p:sldId id="272" r:id="rId8"/>
    <p:sldId id="274" r:id="rId9"/>
    <p:sldId id="273" r:id="rId10"/>
    <p:sldId id="283" r:id="rId11"/>
    <p:sldId id="275" r:id="rId12"/>
    <p:sldId id="284" r:id="rId13"/>
    <p:sldId id="278" r:id="rId14"/>
    <p:sldId id="260" r:id="rId15"/>
    <p:sldId id="262" r:id="rId16"/>
    <p:sldId id="263" r:id="rId17"/>
    <p:sldId id="264" r:id="rId18"/>
    <p:sldId id="265" r:id="rId19"/>
    <p:sldId id="261" r:id="rId20"/>
    <p:sldId id="266" r:id="rId21"/>
    <p:sldId id="269" r:id="rId22"/>
    <p:sldId id="267" r:id="rId23"/>
    <p:sldId id="26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6" autoAdjust="0"/>
    <p:restoredTop sz="79361" autoAdjust="0"/>
  </p:normalViewPr>
  <p:slideViewPr>
    <p:cSldViewPr snapToGrid="0">
      <p:cViewPr varScale="1">
        <p:scale>
          <a:sx n="115" d="100"/>
          <a:sy n="115" d="100"/>
        </p:scale>
        <p:origin x="1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BB8E5-2F65-4594-963C-05ACFF1916C4}"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F3121-7F94-4B4A-9398-90CC283FA4D5}" type="slidenum">
              <a:rPr lang="en-US" smtClean="0"/>
              <a:t>‹#›</a:t>
            </a:fld>
            <a:endParaRPr lang="en-US"/>
          </a:p>
        </p:txBody>
      </p:sp>
    </p:spTree>
    <p:extLst>
      <p:ext uri="{BB962C8B-B14F-4D97-AF65-F5344CB8AC3E}">
        <p14:creationId xmlns:p14="http://schemas.microsoft.com/office/powerpoint/2010/main" val="287890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9F3121-7F94-4B4A-9398-90CC283FA4D5}" type="slidenum">
              <a:rPr lang="en-US" smtClean="0"/>
              <a:t>1</a:t>
            </a:fld>
            <a:endParaRPr lang="en-US"/>
          </a:p>
        </p:txBody>
      </p:sp>
    </p:spTree>
    <p:extLst>
      <p:ext uri="{BB962C8B-B14F-4D97-AF65-F5344CB8AC3E}">
        <p14:creationId xmlns:p14="http://schemas.microsoft.com/office/powerpoint/2010/main" val="6644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9F3121-7F94-4B4A-9398-90CC283FA4D5}" type="slidenum">
              <a:rPr lang="en-US" smtClean="0"/>
              <a:t>2</a:t>
            </a:fld>
            <a:endParaRPr lang="en-US"/>
          </a:p>
        </p:txBody>
      </p:sp>
    </p:spTree>
    <p:extLst>
      <p:ext uri="{BB962C8B-B14F-4D97-AF65-F5344CB8AC3E}">
        <p14:creationId xmlns:p14="http://schemas.microsoft.com/office/powerpoint/2010/main" val="305214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52B668-9E18-4E9F-BD9B-D04BC052555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2307-2DB1-411B-A115-176D879796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9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2B668-9E18-4E9F-BD9B-D04BC052555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270868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2B668-9E18-4E9F-BD9B-D04BC052555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2307-2DB1-411B-A115-176D879796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51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2B668-9E18-4E9F-BD9B-D04BC052555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266838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52B668-9E18-4E9F-BD9B-D04BC052555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2307-2DB1-411B-A115-176D879796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98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52B668-9E18-4E9F-BD9B-D04BC052555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2691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52B668-9E18-4E9F-BD9B-D04BC0525553}"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239416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52B668-9E18-4E9F-BD9B-D04BC0525553}"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355016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2B668-9E18-4E9F-BD9B-D04BC0525553}"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309238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52B668-9E18-4E9F-BD9B-D04BC052555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2307-2DB1-411B-A115-176D879796D3}" type="slidenum">
              <a:rPr lang="en-US" smtClean="0"/>
              <a:t>‹#›</a:t>
            </a:fld>
            <a:endParaRPr lang="en-US"/>
          </a:p>
        </p:txBody>
      </p:sp>
    </p:spTree>
    <p:extLst>
      <p:ext uri="{BB962C8B-B14F-4D97-AF65-F5344CB8AC3E}">
        <p14:creationId xmlns:p14="http://schemas.microsoft.com/office/powerpoint/2010/main" val="181870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52B668-9E18-4E9F-BD9B-D04BC052555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2307-2DB1-411B-A115-176D879796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95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52B668-9E18-4E9F-BD9B-D04BC0525553}" type="datetimeFigureOut">
              <a:rPr lang="en-US" smtClean="0"/>
              <a:t>3/23/2020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AC2307-2DB1-411B-A115-176D879796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60039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 y="4938728"/>
            <a:ext cx="7497454" cy="1646302"/>
          </a:xfrm>
        </p:spPr>
        <p:txBody>
          <a:bodyPr/>
          <a:lstStyle/>
          <a:p>
            <a:r>
              <a:rPr lang="bg-BG" sz="6000" dirty="0" smtClean="0"/>
              <a:t>Софтуерна архитектура</a:t>
            </a:r>
            <a:endParaRPr lang="en-US" sz="6000" dirty="0"/>
          </a:p>
        </p:txBody>
      </p:sp>
      <p:sp>
        <p:nvSpPr>
          <p:cNvPr id="3" name="Subtitle 2"/>
          <p:cNvSpPr>
            <a:spLocks noGrp="1"/>
          </p:cNvSpPr>
          <p:nvPr>
            <p:ph type="subTitle" idx="1"/>
          </p:nvPr>
        </p:nvSpPr>
        <p:spPr>
          <a:xfrm>
            <a:off x="8377653" y="4756227"/>
            <a:ext cx="3648888" cy="1757784"/>
          </a:xfrm>
        </p:spPr>
        <p:txBody>
          <a:bodyPr>
            <a:noAutofit/>
          </a:bodyPr>
          <a:lstStyle/>
          <a:p>
            <a:r>
              <a:rPr lang="bg-BG" sz="2400" b="1" dirty="0" smtClean="0"/>
              <a:t>Дефиниция,</a:t>
            </a:r>
            <a:r>
              <a:rPr lang="en-US" sz="2400" b="1" dirty="0" smtClean="0"/>
              <a:t> </a:t>
            </a:r>
            <a:endParaRPr lang="bg-BG" sz="2400" b="1" dirty="0" smtClean="0"/>
          </a:p>
          <a:p>
            <a:r>
              <a:rPr lang="bg-BG" sz="2400" b="1" dirty="0" smtClean="0"/>
              <a:t>архитектурни структури и изгледи, </a:t>
            </a:r>
          </a:p>
          <a:p>
            <a:r>
              <a:rPr lang="bg-BG" sz="2400" b="1" dirty="0" smtClean="0"/>
              <a:t>софтуерна архитектура и софтуерен дизайн </a:t>
            </a:r>
            <a:endParaRPr lang="en-US" sz="2400" b="1" dirty="0"/>
          </a:p>
        </p:txBody>
      </p:sp>
    </p:spTree>
    <p:extLst>
      <p:ext uri="{BB962C8B-B14F-4D97-AF65-F5344CB8AC3E}">
        <p14:creationId xmlns:p14="http://schemas.microsoft.com/office/powerpoint/2010/main" val="221935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34" y="592190"/>
            <a:ext cx="11354154" cy="1320800"/>
          </a:xfrm>
        </p:spPr>
        <p:txBody>
          <a:bodyPr>
            <a:normAutofit/>
          </a:bodyPr>
          <a:lstStyle/>
          <a:p>
            <a:r>
              <a:rPr lang="bg-BG" sz="3900" b="1" dirty="0" smtClean="0">
                <a:solidFill>
                  <a:schemeClr val="accent2">
                    <a:lumMod val="75000"/>
                  </a:schemeClr>
                </a:solidFill>
                <a:latin typeface="Bookman Old Style" panose="02050604050505020204" pitchFamily="18" charset="0"/>
              </a:rPr>
              <a:t>Основни архитектурни структури</a:t>
            </a:r>
            <a:endParaRPr lang="en-US" sz="3900" b="1" dirty="0">
              <a:solidFill>
                <a:schemeClr val="accent2">
                  <a:lumMod val="75000"/>
                </a:schemeClr>
              </a:solidFill>
              <a:latin typeface="Bookman Old Style" panose="02050604050505020204" pitchFamily="18" charset="0"/>
            </a:endParaRPr>
          </a:p>
        </p:txBody>
      </p:sp>
      <p:pic>
        <p:nvPicPr>
          <p:cNvPr id="2054" name="Picture 6" descr="Резултат с изображение за „software architecture structur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80188" y="1563172"/>
            <a:ext cx="9056914" cy="505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032" y="1406471"/>
            <a:ext cx="5683880" cy="151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1809" y="890867"/>
            <a:ext cx="11684598" cy="675190"/>
          </a:xfrm>
        </p:spPr>
        <p:txBody>
          <a:bodyPr>
            <a:normAutofit/>
          </a:bodyPr>
          <a:lstStyle/>
          <a:p>
            <a:r>
              <a:rPr lang="bg-BG" sz="4200" b="1" dirty="0" smtClean="0">
                <a:solidFill>
                  <a:schemeClr val="accent2">
                    <a:lumMod val="75000"/>
                  </a:schemeClr>
                </a:solidFill>
                <a:latin typeface="Bookman Old Style" panose="02050604050505020204" pitchFamily="18" charset="0"/>
              </a:rPr>
              <a:t>Компонент-конектор структури</a:t>
            </a:r>
            <a:endParaRPr lang="en-US" sz="42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281506" y="2924563"/>
            <a:ext cx="11677412" cy="3880773"/>
          </a:xfrm>
        </p:spPr>
        <p:txBody>
          <a:bodyPr>
            <a:noAutofit/>
          </a:bodyPr>
          <a:lstStyle/>
          <a:p>
            <a:pPr>
              <a:buFont typeface="Wingdings" panose="05000000000000000000" pitchFamily="2" charset="2"/>
              <a:buChar char="q"/>
            </a:pPr>
            <a:r>
              <a:rPr lang="en-US" sz="2000" dirty="0" smtClean="0">
                <a:latin typeface="Bookman Old Style" panose="02050604050505020204" pitchFamily="18" charset="0"/>
              </a:rPr>
              <a:t> </a:t>
            </a:r>
            <a:r>
              <a:rPr lang="bg-BG" sz="2000" dirty="0" smtClean="0">
                <a:latin typeface="Bookman Old Style" panose="02050604050505020204" pitchFamily="18" charset="0"/>
              </a:rPr>
              <a:t>Характерно </a:t>
            </a:r>
            <a:r>
              <a:rPr lang="bg-BG" sz="2000" dirty="0" smtClean="0">
                <a:latin typeface="Bookman Old Style" panose="02050604050505020204" pitchFamily="18" charset="0"/>
              </a:rPr>
              <a:t>за този тип структури е, че те показват изглед на софтуерната система по време на изпълнение</a:t>
            </a:r>
          </a:p>
          <a:p>
            <a:pPr>
              <a:buFont typeface="Wingdings" panose="05000000000000000000" pitchFamily="2" charset="2"/>
              <a:buChar char="q"/>
            </a:pPr>
            <a:r>
              <a:rPr lang="en-US" sz="2000" dirty="0" smtClean="0">
                <a:latin typeface="Bookman Old Style" panose="02050604050505020204" pitchFamily="18" charset="0"/>
              </a:rPr>
              <a:t> </a:t>
            </a:r>
            <a:r>
              <a:rPr lang="bg-BG" sz="2000" dirty="0" smtClean="0">
                <a:latin typeface="Bookman Old Style" panose="02050604050505020204" pitchFamily="18" charset="0"/>
              </a:rPr>
              <a:t>Най-често </a:t>
            </a:r>
            <a:r>
              <a:rPr lang="bg-BG" sz="2000" dirty="0" smtClean="0">
                <a:latin typeface="Bookman Old Style" panose="02050604050505020204" pitchFamily="18" charset="0"/>
              </a:rPr>
              <a:t>взаимотношенията между елементите на този вид структури са </a:t>
            </a:r>
            <a:r>
              <a:rPr lang="en-US" sz="2000" dirty="0" smtClean="0">
                <a:latin typeface="Bookman Old Style" panose="02050604050505020204" pitchFamily="18" charset="0"/>
              </a:rPr>
              <a:t>“</a:t>
            </a:r>
            <a:r>
              <a:rPr lang="bg-BG" sz="2000" dirty="0" smtClean="0">
                <a:latin typeface="Bookman Old Style" panose="02050604050505020204" pitchFamily="18" charset="0"/>
              </a:rPr>
              <a:t>извиква</a:t>
            </a:r>
            <a:r>
              <a:rPr lang="en-US" sz="2000" dirty="0" smtClean="0">
                <a:latin typeface="Bookman Old Style" panose="02050604050505020204" pitchFamily="18" charset="0"/>
              </a:rPr>
              <a:t>/</a:t>
            </a:r>
            <a:r>
              <a:rPr lang="bg-BG" sz="2000" dirty="0" smtClean="0">
                <a:latin typeface="Bookman Old Style" panose="02050604050505020204" pitchFamily="18" charset="0"/>
              </a:rPr>
              <a:t>стартира</a:t>
            </a:r>
            <a:r>
              <a:rPr lang="en-US" sz="2000" dirty="0" smtClean="0">
                <a:latin typeface="Bookman Old Style" panose="02050604050505020204" pitchFamily="18" charset="0"/>
              </a:rPr>
              <a:t>”</a:t>
            </a:r>
            <a:r>
              <a:rPr lang="bg-BG" sz="2000" dirty="0" smtClean="0">
                <a:latin typeface="Bookman Old Style" panose="02050604050505020204" pitchFamily="18" charset="0"/>
              </a:rPr>
              <a:t> </a:t>
            </a:r>
            <a:r>
              <a:rPr lang="en-US" sz="2000" dirty="0" smtClean="0">
                <a:latin typeface="Bookman Old Style" panose="02050604050505020204" pitchFamily="18" charset="0"/>
              </a:rPr>
              <a:t>(“calls</a:t>
            </a:r>
            <a:r>
              <a:rPr lang="en-US" sz="2000" dirty="0">
                <a:latin typeface="Bookman Old Style" panose="02050604050505020204" pitchFamily="18" charset="0"/>
              </a:rPr>
              <a:t>/</a:t>
            </a:r>
            <a:r>
              <a:rPr lang="en-US" sz="2000" dirty="0" smtClean="0">
                <a:latin typeface="Bookman Old Style" panose="02050604050505020204" pitchFamily="18" charset="0"/>
              </a:rPr>
              <a:t>invokes</a:t>
            </a:r>
            <a:r>
              <a:rPr lang="en-US" sz="2000" dirty="0" smtClean="0">
                <a:latin typeface="Bookman Old Style" panose="02050604050505020204" pitchFamily="18" charset="0"/>
              </a:rPr>
              <a:t>”)</a:t>
            </a:r>
          </a:p>
          <a:p>
            <a:pPr>
              <a:buFont typeface="Wingdings" panose="05000000000000000000" pitchFamily="2" charset="2"/>
              <a:buChar char="q"/>
            </a:pPr>
            <a:r>
              <a:rPr lang="en-US" sz="2000" dirty="0" smtClean="0">
                <a:latin typeface="Bookman Old Style" panose="02050604050505020204" pitchFamily="18" charset="0"/>
              </a:rPr>
              <a:t> </a:t>
            </a:r>
            <a:r>
              <a:rPr lang="bg-BG" sz="2000" dirty="0" smtClean="0">
                <a:latin typeface="Bookman Old Style" panose="02050604050505020204" pitchFamily="18" charset="0"/>
              </a:rPr>
              <a:t>Чрез </a:t>
            </a:r>
            <a:r>
              <a:rPr lang="bg-BG" sz="2000" dirty="0" smtClean="0">
                <a:latin typeface="Bookman Old Style" panose="02050604050505020204" pitchFamily="18" charset="0"/>
              </a:rPr>
              <a:t>тези структури се описват </a:t>
            </a:r>
            <a:r>
              <a:rPr lang="en-US" sz="2000" dirty="0" smtClean="0">
                <a:latin typeface="Bookman Old Style" panose="02050604050505020204" pitchFamily="18" charset="0"/>
              </a:rPr>
              <a:t>“client-server” </a:t>
            </a:r>
            <a:r>
              <a:rPr lang="bg-BG" sz="2000" dirty="0" smtClean="0">
                <a:latin typeface="Bookman Old Style" panose="02050604050505020204" pitchFamily="18" charset="0"/>
              </a:rPr>
              <a:t>отношения, при които даден програмен елемент </a:t>
            </a:r>
            <a:r>
              <a:rPr lang="en-US" sz="2000" dirty="0" smtClean="0">
                <a:latin typeface="Bookman Old Style" panose="02050604050505020204" pitchFamily="18" charset="0"/>
              </a:rPr>
              <a:t>(</a:t>
            </a:r>
            <a:r>
              <a:rPr lang="bg-BG" sz="2000" dirty="0" smtClean="0">
                <a:latin typeface="Bookman Old Style" panose="02050604050505020204" pitchFamily="18" charset="0"/>
              </a:rPr>
              <a:t>в ролята на клиент</a:t>
            </a:r>
            <a:r>
              <a:rPr lang="en-US" sz="2000" dirty="0" smtClean="0">
                <a:latin typeface="Bookman Old Style" panose="02050604050505020204" pitchFamily="18" charset="0"/>
              </a:rPr>
              <a:t>)</a:t>
            </a:r>
            <a:r>
              <a:rPr lang="bg-BG" sz="2000" dirty="0">
                <a:latin typeface="Bookman Old Style" panose="02050604050505020204" pitchFamily="18" charset="0"/>
              </a:rPr>
              <a:t> </a:t>
            </a:r>
            <a:r>
              <a:rPr lang="bg-BG" sz="2000" dirty="0" smtClean="0">
                <a:latin typeface="Bookman Old Style" panose="02050604050505020204" pitchFamily="18" charset="0"/>
              </a:rPr>
              <a:t>изполва ресурсите, предоставени от друг програмен елемемент</a:t>
            </a:r>
            <a:r>
              <a:rPr lang="en-US" sz="2000" dirty="0" smtClean="0">
                <a:latin typeface="Bookman Old Style" panose="02050604050505020204" pitchFamily="18" charset="0"/>
              </a:rPr>
              <a:t> (</a:t>
            </a:r>
            <a:r>
              <a:rPr lang="bg-BG" sz="2000" dirty="0" smtClean="0">
                <a:latin typeface="Bookman Old Style" panose="02050604050505020204" pitchFamily="18" charset="0"/>
              </a:rPr>
              <a:t>в ролята на сървър</a:t>
            </a:r>
            <a:r>
              <a:rPr lang="en-US" sz="2000" dirty="0" smtClean="0">
                <a:latin typeface="Bookman Old Style" panose="02050604050505020204" pitchFamily="18" charset="0"/>
              </a:rPr>
              <a:t>)</a:t>
            </a:r>
            <a:r>
              <a:rPr lang="bg-BG" sz="2000" dirty="0" smtClean="0">
                <a:latin typeface="Bookman Old Style" panose="02050604050505020204" pitchFamily="18" charset="0"/>
              </a:rPr>
              <a:t>. Обикновенно един сървър може да </a:t>
            </a:r>
            <a:r>
              <a:rPr lang="en-US" sz="2000" dirty="0" smtClean="0">
                <a:latin typeface="Bookman Old Style" panose="02050604050505020204" pitchFamily="18" charset="0"/>
              </a:rPr>
              <a:t>“</a:t>
            </a:r>
            <a:r>
              <a:rPr lang="bg-BG" sz="2000" dirty="0" smtClean="0">
                <a:latin typeface="Bookman Old Style" panose="02050604050505020204" pitchFamily="18" charset="0"/>
              </a:rPr>
              <a:t>обслужва</a:t>
            </a:r>
            <a:r>
              <a:rPr lang="en-US" sz="2000" dirty="0" smtClean="0">
                <a:latin typeface="Bookman Old Style" panose="02050604050505020204" pitchFamily="18" charset="0"/>
              </a:rPr>
              <a:t>”</a:t>
            </a:r>
            <a:r>
              <a:rPr lang="bg-BG" sz="2000" dirty="0" smtClean="0">
                <a:latin typeface="Bookman Old Style" panose="02050604050505020204" pitchFamily="18" charset="0"/>
              </a:rPr>
              <a:t> множество клиенти. Тази парадигма се използва в архитектурите, ориентирани към услуги </a:t>
            </a:r>
            <a:r>
              <a:rPr lang="en-US" sz="2000" dirty="0" smtClean="0">
                <a:latin typeface="Bookman Old Style" panose="02050604050505020204" pitchFamily="18" charset="0"/>
              </a:rPr>
              <a:t>(SOAP, Rest – </a:t>
            </a:r>
            <a:r>
              <a:rPr lang="bg-BG" sz="2000" dirty="0" smtClean="0">
                <a:latin typeface="Bookman Old Style" panose="02050604050505020204" pitchFamily="18" charset="0"/>
              </a:rPr>
              <a:t>уеб услуги</a:t>
            </a:r>
            <a:r>
              <a:rPr lang="en-US" sz="2000" dirty="0" smtClean="0">
                <a:latin typeface="Bookman Old Style" panose="02050604050505020204" pitchFamily="18" charset="0"/>
              </a:rPr>
              <a:t>)</a:t>
            </a:r>
          </a:p>
          <a:p>
            <a:pPr>
              <a:buFont typeface="Wingdings" panose="05000000000000000000" pitchFamily="2" charset="2"/>
              <a:buChar char="q"/>
            </a:pPr>
            <a:r>
              <a:rPr lang="en-US" sz="2000" dirty="0" smtClean="0">
                <a:latin typeface="Bookman Old Style" panose="02050604050505020204" pitchFamily="18" charset="0"/>
              </a:rPr>
              <a:t> </a:t>
            </a:r>
            <a:r>
              <a:rPr lang="bg-BG" sz="2000" dirty="0" smtClean="0">
                <a:latin typeface="Bookman Old Style" panose="02050604050505020204" pitchFamily="18" charset="0"/>
              </a:rPr>
              <a:t>Чрез </a:t>
            </a:r>
            <a:r>
              <a:rPr lang="bg-BG" sz="2000" dirty="0" smtClean="0">
                <a:latin typeface="Bookman Old Style" panose="02050604050505020204" pitchFamily="18" charset="0"/>
              </a:rPr>
              <a:t>тези структури се описва и взаимодействие между процеси и нишки в един процес – междупроцесна комуникация, синхронизация  и блокиране на нишки </a:t>
            </a:r>
            <a:endParaRPr lang="en-US" sz="2000" dirty="0" smtClean="0">
              <a:latin typeface="Bookman Old Style" panose="02050604050505020204" pitchFamily="18" charset="0"/>
            </a:endParaRP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235781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34" y="592190"/>
            <a:ext cx="11354154" cy="1320800"/>
          </a:xfrm>
        </p:spPr>
        <p:txBody>
          <a:bodyPr>
            <a:normAutofit/>
          </a:bodyPr>
          <a:lstStyle/>
          <a:p>
            <a:r>
              <a:rPr lang="bg-BG" sz="3900" b="1" dirty="0" smtClean="0">
                <a:solidFill>
                  <a:schemeClr val="accent2">
                    <a:lumMod val="75000"/>
                  </a:schemeClr>
                </a:solidFill>
                <a:latin typeface="Bookman Old Style" panose="02050604050505020204" pitchFamily="18" charset="0"/>
              </a:rPr>
              <a:t>Основни архитектурни структури</a:t>
            </a:r>
            <a:endParaRPr lang="en-US" sz="3900" b="1" dirty="0">
              <a:solidFill>
                <a:schemeClr val="accent2">
                  <a:lumMod val="75000"/>
                </a:schemeClr>
              </a:solidFill>
              <a:latin typeface="Bookman Old Style" panose="02050604050505020204" pitchFamily="18" charset="0"/>
            </a:endParaRPr>
          </a:p>
        </p:txBody>
      </p:sp>
      <p:pic>
        <p:nvPicPr>
          <p:cNvPr id="2054" name="Picture 6" descr="Резултат с изображение за „software architecture structur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962821" y="1804241"/>
            <a:ext cx="9056914" cy="505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52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69" y="640336"/>
            <a:ext cx="11440131" cy="1320800"/>
          </a:xfrm>
        </p:spPr>
        <p:txBody>
          <a:bodyPr>
            <a:normAutofit/>
          </a:bodyPr>
          <a:lstStyle/>
          <a:p>
            <a:r>
              <a:rPr lang="bg-BG" sz="4200" b="1" dirty="0" smtClean="0">
                <a:solidFill>
                  <a:schemeClr val="accent2">
                    <a:lumMod val="75000"/>
                  </a:schemeClr>
                </a:solidFill>
                <a:latin typeface="Bookman Old Style" panose="02050604050505020204" pitchFamily="18" charset="0"/>
              </a:rPr>
              <a:t>Структури на разпределение</a:t>
            </a:r>
            <a:endParaRPr lang="en-US" sz="42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526981" y="2149394"/>
            <a:ext cx="11324359" cy="4567290"/>
          </a:xfrm>
        </p:spPr>
        <p:txBody>
          <a:bodyPr>
            <a:noAutofit/>
          </a:bodyPr>
          <a:lstStyle/>
          <a:p>
            <a:pPr>
              <a:buFont typeface="Wingdings" panose="05000000000000000000" pitchFamily="2" charset="2"/>
              <a:buChar char="q"/>
            </a:pPr>
            <a:r>
              <a:rPr lang="en-US" sz="2100" b="1" dirty="0" smtClean="0">
                <a:latin typeface="Bookman Old Style" panose="02050604050505020204" pitchFamily="18" charset="0"/>
              </a:rPr>
              <a:t> Deployment</a:t>
            </a:r>
            <a:r>
              <a:rPr lang="en-US" sz="2100" dirty="0" smtClean="0">
                <a:latin typeface="Bookman Old Style" panose="02050604050505020204" pitchFamily="18" charset="0"/>
              </a:rPr>
              <a:t> </a:t>
            </a:r>
            <a:r>
              <a:rPr lang="bg-BG" sz="2100" dirty="0" smtClean="0">
                <a:latin typeface="Bookman Old Style" panose="02050604050505020204" pitchFamily="18" charset="0"/>
              </a:rPr>
              <a:t>структурите показват как отделните процеси </a:t>
            </a:r>
            <a:r>
              <a:rPr lang="en-US" sz="2100" dirty="0" smtClean="0">
                <a:latin typeface="Bookman Old Style" panose="02050604050505020204" pitchFamily="18" charset="0"/>
              </a:rPr>
              <a:t>(</a:t>
            </a:r>
            <a:r>
              <a:rPr lang="bg-BG" sz="2100" dirty="0" smtClean="0">
                <a:latin typeface="Bookman Old Style" panose="02050604050505020204" pitchFamily="18" charset="0"/>
              </a:rPr>
              <a:t>изпълними програмни единици</a:t>
            </a:r>
            <a:r>
              <a:rPr lang="en-US" sz="2100" dirty="0" smtClean="0">
                <a:latin typeface="Bookman Old Style" panose="02050604050505020204" pitchFamily="18" charset="0"/>
              </a:rPr>
              <a:t>)</a:t>
            </a:r>
            <a:r>
              <a:rPr lang="bg-BG" sz="2100" dirty="0" smtClean="0">
                <a:latin typeface="Bookman Old Style" panose="02050604050505020204" pitchFamily="18" charset="0"/>
              </a:rPr>
              <a:t> на програмната система са разположени върху хардуерните възли </a:t>
            </a:r>
            <a:r>
              <a:rPr lang="en-US" sz="2100" dirty="0" smtClean="0">
                <a:latin typeface="Bookman Old Style" panose="02050604050505020204" pitchFamily="18" charset="0"/>
              </a:rPr>
              <a:t>(</a:t>
            </a:r>
            <a:r>
              <a:rPr lang="bg-BG" sz="2100" dirty="0" smtClean="0">
                <a:latin typeface="Bookman Old Style" panose="02050604050505020204" pitchFamily="18" charset="0"/>
              </a:rPr>
              <a:t>сървъри, процесори</a:t>
            </a:r>
            <a:r>
              <a:rPr lang="en-US" sz="2100" dirty="0" smtClean="0">
                <a:latin typeface="Bookman Old Style" panose="02050604050505020204" pitchFamily="18" charset="0"/>
              </a:rPr>
              <a:t>)</a:t>
            </a:r>
            <a:r>
              <a:rPr lang="bg-BG" sz="2100" dirty="0" smtClean="0">
                <a:latin typeface="Bookman Old Style" panose="02050604050505020204" pitchFamily="18" charset="0"/>
              </a:rPr>
              <a:t>. Основните взаимотношения са </a:t>
            </a:r>
            <a:r>
              <a:rPr lang="en-US" sz="2100" dirty="0" smtClean="0">
                <a:latin typeface="Bookman Old Style" panose="02050604050505020204" pitchFamily="18" charset="0"/>
              </a:rPr>
              <a:t>“</a:t>
            </a:r>
            <a:r>
              <a:rPr lang="bg-BG" sz="2100" dirty="0" smtClean="0">
                <a:latin typeface="Bookman Old Style" panose="02050604050505020204" pitchFamily="18" charset="0"/>
              </a:rPr>
              <a:t>алокиран на</a:t>
            </a:r>
            <a:r>
              <a:rPr lang="en-US" sz="2100" dirty="0" smtClean="0">
                <a:latin typeface="Bookman Old Style" panose="02050604050505020204" pitchFamily="18" charset="0"/>
              </a:rPr>
              <a:t>”</a:t>
            </a:r>
            <a:r>
              <a:rPr lang="bg-BG" sz="2100" dirty="0" smtClean="0">
                <a:latin typeface="Bookman Old Style" panose="02050604050505020204" pitchFamily="18" charset="0"/>
              </a:rPr>
              <a:t> или </a:t>
            </a:r>
            <a:r>
              <a:rPr lang="en-US" sz="2100" dirty="0" smtClean="0">
                <a:latin typeface="Bookman Old Style" panose="02050604050505020204" pitchFamily="18" charset="0"/>
              </a:rPr>
              <a:t>“</a:t>
            </a:r>
            <a:r>
              <a:rPr lang="bg-BG" sz="2100" dirty="0" smtClean="0">
                <a:latin typeface="Bookman Old Style" panose="02050604050505020204" pitchFamily="18" charset="0"/>
              </a:rPr>
              <a:t>мигрира на</a:t>
            </a:r>
            <a:r>
              <a:rPr lang="en-US" sz="2100" dirty="0" smtClean="0">
                <a:latin typeface="Bookman Old Style" panose="02050604050505020204" pitchFamily="18" charset="0"/>
              </a:rPr>
              <a:t>”</a:t>
            </a:r>
            <a:r>
              <a:rPr lang="bg-BG" sz="2100" dirty="0" smtClean="0">
                <a:latin typeface="Bookman Old Style" panose="02050604050505020204" pitchFamily="18" charset="0"/>
              </a:rPr>
              <a:t>. Този вид структури са от особен интерес при разпределени или паралелни програмни системи.</a:t>
            </a:r>
            <a:endParaRPr lang="bg-BG" sz="2100" dirty="0" smtClean="0">
              <a:latin typeface="Bookman Old Style" panose="02050604050505020204" pitchFamily="18" charset="0"/>
            </a:endParaRPr>
          </a:p>
          <a:p>
            <a:pPr>
              <a:buFont typeface="Wingdings" panose="05000000000000000000" pitchFamily="2" charset="2"/>
              <a:buChar char="q"/>
            </a:pPr>
            <a:r>
              <a:rPr lang="en-US" sz="2100" b="1" dirty="0" smtClean="0">
                <a:latin typeface="Bookman Old Style" panose="02050604050505020204" pitchFamily="18" charset="0"/>
              </a:rPr>
              <a:t> </a:t>
            </a:r>
            <a:r>
              <a:rPr lang="en-US" sz="2100" b="1" dirty="0" err="1" smtClean="0">
                <a:latin typeface="Bookman Old Style" panose="02050604050505020204" pitchFamily="18" charset="0"/>
              </a:rPr>
              <a:t>Implem</a:t>
            </a:r>
            <a:r>
              <a:rPr lang="bg-BG" sz="2100" b="1" dirty="0" smtClean="0">
                <a:latin typeface="Bookman Old Style" panose="02050604050505020204" pitchFamily="18" charset="0"/>
              </a:rPr>
              <a:t>е</a:t>
            </a:r>
            <a:r>
              <a:rPr lang="en-US" sz="2100" b="1" dirty="0" err="1" smtClean="0">
                <a:latin typeface="Bookman Old Style" panose="02050604050505020204" pitchFamily="18" charset="0"/>
              </a:rPr>
              <a:t>ntation</a:t>
            </a:r>
            <a:r>
              <a:rPr lang="en-US" sz="2100" b="1" dirty="0" smtClean="0">
                <a:latin typeface="Bookman Old Style" panose="02050604050505020204" pitchFamily="18" charset="0"/>
              </a:rPr>
              <a:t> </a:t>
            </a:r>
            <a:r>
              <a:rPr lang="bg-BG" sz="2100" dirty="0" smtClean="0">
                <a:latin typeface="Bookman Old Style" panose="02050604050505020204" pitchFamily="18" charset="0"/>
              </a:rPr>
              <a:t>структурите показват как отделните програмни елементи </a:t>
            </a:r>
            <a:r>
              <a:rPr lang="en-US" sz="2100" dirty="0" smtClean="0">
                <a:latin typeface="Bookman Old Style" panose="02050604050505020204" pitchFamily="18" charset="0"/>
              </a:rPr>
              <a:t>(</a:t>
            </a:r>
            <a:r>
              <a:rPr lang="bg-BG" sz="2100" dirty="0" smtClean="0">
                <a:latin typeface="Bookman Old Style" panose="02050604050505020204" pitchFamily="18" charset="0"/>
              </a:rPr>
              <a:t>най-често модули</a:t>
            </a:r>
            <a:r>
              <a:rPr lang="en-US" sz="2100" dirty="0" smtClean="0">
                <a:latin typeface="Bookman Old Style" panose="02050604050505020204" pitchFamily="18" charset="0"/>
              </a:rPr>
              <a:t>)</a:t>
            </a:r>
            <a:r>
              <a:rPr lang="bg-BG" sz="2100" dirty="0" smtClean="0">
                <a:latin typeface="Bookman Old Style" panose="02050604050505020204" pitchFamily="18" charset="0"/>
              </a:rPr>
              <a:t> се разполагат на файловота система </a:t>
            </a:r>
            <a:r>
              <a:rPr lang="en-US" sz="2100" dirty="0" smtClean="0">
                <a:latin typeface="Bookman Old Style" panose="02050604050505020204" pitchFamily="18" charset="0"/>
              </a:rPr>
              <a:t>(</a:t>
            </a:r>
            <a:r>
              <a:rPr lang="bg-BG" sz="2100" dirty="0" smtClean="0">
                <a:latin typeface="Bookman Old Style" panose="02050604050505020204" pitchFamily="18" charset="0"/>
              </a:rPr>
              <a:t>всеки </a:t>
            </a:r>
            <a:r>
              <a:rPr lang="bg-BG" sz="2100" dirty="0" smtClean="0">
                <a:latin typeface="Bookman Old Style" panose="02050604050505020204" pitchFamily="18" charset="0"/>
              </a:rPr>
              <a:t>модул в коя директория се поставя</a:t>
            </a:r>
            <a:r>
              <a:rPr lang="en-US" sz="2100" dirty="0" smtClean="0">
                <a:latin typeface="Bookman Old Style" panose="02050604050505020204" pitchFamily="18" charset="0"/>
              </a:rPr>
              <a:t>)</a:t>
            </a:r>
            <a:r>
              <a:rPr lang="bg-BG" sz="2100" dirty="0" smtClean="0">
                <a:latin typeface="Bookman Old Style" panose="02050604050505020204" pitchFamily="18" charset="0"/>
              </a:rPr>
              <a:t> в различните среди </a:t>
            </a:r>
            <a:r>
              <a:rPr lang="en-US" sz="2100" dirty="0" smtClean="0">
                <a:latin typeface="Bookman Old Style" panose="02050604050505020204" pitchFamily="18" charset="0"/>
              </a:rPr>
              <a:t>(</a:t>
            </a:r>
            <a:r>
              <a:rPr lang="bg-BG" sz="2100" dirty="0" smtClean="0">
                <a:latin typeface="Bookman Old Style" panose="02050604050505020204" pitchFamily="18" charset="0"/>
              </a:rPr>
              <a:t>за разработка, за тестване, продукционна</a:t>
            </a:r>
            <a:r>
              <a:rPr lang="en-US" sz="2100" dirty="0" smtClean="0">
                <a:latin typeface="Bookman Old Style" panose="02050604050505020204" pitchFamily="18" charset="0"/>
              </a:rPr>
              <a:t>)</a:t>
            </a:r>
            <a:endParaRPr lang="bg-BG" sz="2100" dirty="0" smtClean="0">
              <a:latin typeface="Bookman Old Style" panose="02050604050505020204" pitchFamily="18" charset="0"/>
            </a:endParaRPr>
          </a:p>
          <a:p>
            <a:pPr>
              <a:buFont typeface="Wingdings" panose="05000000000000000000" pitchFamily="2" charset="2"/>
              <a:buChar char="q"/>
            </a:pPr>
            <a:r>
              <a:rPr lang="en-US" sz="2100" b="1" dirty="0" smtClean="0">
                <a:latin typeface="Bookman Old Style" panose="02050604050505020204" pitchFamily="18" charset="0"/>
              </a:rPr>
              <a:t> Work </a:t>
            </a:r>
            <a:r>
              <a:rPr lang="en-US" sz="2100" b="1" dirty="0" smtClean="0">
                <a:latin typeface="Bookman Old Style" panose="02050604050505020204" pitchFamily="18" charset="0"/>
              </a:rPr>
              <a:t>assignment </a:t>
            </a:r>
            <a:r>
              <a:rPr lang="bg-BG" sz="2100" dirty="0" smtClean="0">
                <a:latin typeface="Bookman Old Style" panose="02050604050505020204" pitchFamily="18" charset="0"/>
              </a:rPr>
              <a:t>структурите показват екипите от разработчици, на които е поставена задача да разработят даден програмен модул или подсистема, ако екипите са по-голям брой програмисти. Този вид струкури подпомагат процеса по разработка на </a:t>
            </a:r>
            <a:r>
              <a:rPr lang="bg-BG" sz="2100" dirty="0" smtClean="0">
                <a:latin typeface="Bookman Old Style" panose="02050604050505020204" pitchFamily="18" charset="0"/>
              </a:rPr>
              <a:t>софтуер - </a:t>
            </a:r>
            <a:r>
              <a:rPr lang="bg-BG" sz="2100" dirty="0" smtClean="0">
                <a:latin typeface="Bookman Old Style" panose="02050604050505020204" pitchFamily="18" charset="0"/>
              </a:rPr>
              <a:t>най-вече  процесите по управление на софтуерния проект</a:t>
            </a:r>
          </a:p>
          <a:p>
            <a:endParaRPr lang="en-US" sz="2100" dirty="0">
              <a:latin typeface="Bookman Old Style" panose="02050604050505020204" pitchFamily="18" charset="0"/>
            </a:endParaRPr>
          </a:p>
        </p:txBody>
      </p:sp>
    </p:spTree>
    <p:extLst>
      <p:ext uri="{BB962C8B-B14F-4D97-AF65-F5344CB8AC3E}">
        <p14:creationId xmlns:p14="http://schemas.microsoft.com/office/powerpoint/2010/main" val="3344993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93" y="606769"/>
            <a:ext cx="8596668" cy="1320800"/>
          </a:xfrm>
        </p:spPr>
        <p:txBody>
          <a:bodyPr>
            <a:normAutofit/>
          </a:bodyPr>
          <a:lstStyle/>
          <a:p>
            <a:r>
              <a:rPr lang="bg-BG" sz="4400" b="1" dirty="0" smtClean="0">
                <a:solidFill>
                  <a:schemeClr val="accent2">
                    <a:lumMod val="75000"/>
                  </a:schemeClr>
                </a:solidFill>
                <a:latin typeface="Bookman Old Style" panose="02050604050505020204" pitchFamily="18" charset="0"/>
              </a:rPr>
              <a:t>История на СА</a:t>
            </a:r>
            <a:endParaRPr lang="en-US" sz="44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91325" y="2311120"/>
            <a:ext cx="3307633" cy="4290948"/>
          </a:xfrm>
        </p:spPr>
        <p:txBody>
          <a:bodyPr>
            <a:noAutofit/>
          </a:bodyPr>
          <a:lstStyle/>
          <a:p>
            <a:pPr marL="0" indent="0">
              <a:buNone/>
            </a:pPr>
            <a:r>
              <a:rPr lang="bg-BG" dirty="0" smtClean="0">
                <a:latin typeface="Bookman Old Style" panose="02050604050505020204" pitchFamily="18" charset="0"/>
              </a:rPr>
              <a:t>С увеличаване на мащабите на софтуерните системи, проблемите свързани с проектирането на алгоритмите и структурите от данни отстъпват място на проблемите, свързани с проектирането и описването на цялостната структура на системата </a:t>
            </a:r>
          </a:p>
        </p:txBody>
      </p:sp>
      <p:pic>
        <p:nvPicPr>
          <p:cNvPr id="4" name="Picture 3"/>
          <p:cNvPicPr>
            <a:picLocks noChangeAspect="1" noChangeArrowheads="1"/>
          </p:cNvPicPr>
          <p:nvPr/>
        </p:nvPicPr>
        <p:blipFill>
          <a:blip r:embed="rId2"/>
          <a:srcRect/>
          <a:stretch>
            <a:fillRect/>
          </a:stretch>
        </p:blipFill>
        <p:spPr bwMode="auto">
          <a:xfrm>
            <a:off x="3398958" y="1532965"/>
            <a:ext cx="8793042" cy="532503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25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138" y="648796"/>
            <a:ext cx="8596668" cy="1320800"/>
          </a:xfrm>
        </p:spPr>
        <p:txBody>
          <a:bodyPr>
            <a:normAutofit/>
          </a:bodyPr>
          <a:lstStyle/>
          <a:p>
            <a:r>
              <a:rPr lang="bg-BG" sz="4200" b="1" dirty="0" smtClean="0">
                <a:solidFill>
                  <a:schemeClr val="accent2">
                    <a:lumMod val="75000"/>
                  </a:schemeClr>
                </a:solidFill>
                <a:latin typeface="Bookman Old Style" panose="02050604050505020204" pitchFamily="18" charset="0"/>
              </a:rPr>
              <a:t>РОЛЯ </a:t>
            </a:r>
            <a:r>
              <a:rPr lang="bg-BG" sz="4200" b="1" dirty="0" smtClean="0">
                <a:solidFill>
                  <a:schemeClr val="accent2">
                    <a:lumMod val="75000"/>
                  </a:schemeClr>
                </a:solidFill>
                <a:latin typeface="Bookman Old Style" panose="02050604050505020204" pitchFamily="18" charset="0"/>
              </a:rPr>
              <a:t>на СА</a:t>
            </a:r>
            <a:endParaRPr lang="en-US" sz="4200" b="1" dirty="0">
              <a:solidFill>
                <a:schemeClr val="accent2">
                  <a:lumMod val="75000"/>
                </a:schemeClr>
              </a:solidFill>
              <a:latin typeface="Bookman Old Style" panose="02050604050505020204" pitchFamily="18" charset="0"/>
            </a:endParaRPr>
          </a:p>
        </p:txBody>
      </p:sp>
      <p:sp>
        <p:nvSpPr>
          <p:cNvPr id="5" name="Облаковидно 14"/>
          <p:cNvSpPr/>
          <p:nvPr/>
        </p:nvSpPr>
        <p:spPr bwMode="auto">
          <a:xfrm>
            <a:off x="4529007" y="5362680"/>
            <a:ext cx="4137025" cy="13513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smtClean="0"/>
              <a:t>СИСТЕМА</a:t>
            </a:r>
            <a:endParaRPr lang="bg-BG" b="1" dirty="0"/>
          </a:p>
        </p:txBody>
      </p:sp>
      <p:sp>
        <p:nvSpPr>
          <p:cNvPr id="7" name="Блоксхема: алтернативен процес 16"/>
          <p:cNvSpPr/>
          <p:nvPr/>
        </p:nvSpPr>
        <p:spPr bwMode="auto">
          <a:xfrm>
            <a:off x="4778244" y="3674754"/>
            <a:ext cx="3660775" cy="809464"/>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solidFill>
                  <a:srgbClr val="002060"/>
                </a:solidFill>
              </a:rPr>
              <a:t>СОФТУЕРНА АРХИТЕКТУРА</a:t>
            </a:r>
          </a:p>
        </p:txBody>
      </p:sp>
      <p:sp>
        <p:nvSpPr>
          <p:cNvPr id="8" name="Облаковидно 17"/>
          <p:cNvSpPr/>
          <p:nvPr/>
        </p:nvSpPr>
        <p:spPr bwMode="auto">
          <a:xfrm>
            <a:off x="4617907" y="1446623"/>
            <a:ext cx="3821112" cy="13496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t>ИЗИСКВАНИЯ</a:t>
            </a:r>
          </a:p>
        </p:txBody>
      </p:sp>
      <p:sp>
        <p:nvSpPr>
          <p:cNvPr id="9" name="Стрелка нагоре и надолу 18"/>
          <p:cNvSpPr/>
          <p:nvPr/>
        </p:nvSpPr>
        <p:spPr bwMode="auto">
          <a:xfrm>
            <a:off x="6356219" y="2796292"/>
            <a:ext cx="414338" cy="8784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bg-BG"/>
          </a:p>
        </p:txBody>
      </p:sp>
      <p:sp>
        <p:nvSpPr>
          <p:cNvPr id="10" name="Стрелка нагоре и надолу 19"/>
          <p:cNvSpPr/>
          <p:nvPr/>
        </p:nvSpPr>
        <p:spPr bwMode="auto">
          <a:xfrm>
            <a:off x="6372094" y="4484218"/>
            <a:ext cx="414338" cy="8784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bg-BG"/>
          </a:p>
        </p:txBody>
      </p:sp>
      <p:pic>
        <p:nvPicPr>
          <p:cNvPr id="11" name="Picture 10" descr="Green &lt;strong&gt;Question&lt;/strong&gt; Mark 2 Free Stock Photo - Public Domai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7570" y="2974585"/>
            <a:ext cx="1745974" cy="2209802"/>
          </a:xfrm>
          <a:prstGeom prst="rect">
            <a:avLst/>
          </a:prstGeom>
        </p:spPr>
      </p:pic>
    </p:spTree>
    <p:extLst>
      <p:ext uri="{BB962C8B-B14F-4D97-AF65-F5344CB8AC3E}">
        <p14:creationId xmlns:p14="http://schemas.microsoft.com/office/powerpoint/2010/main" val="237896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1" animBg="1"/>
      <p:bldP spid="1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76" y="658018"/>
            <a:ext cx="8596668" cy="1320800"/>
          </a:xfrm>
        </p:spPr>
        <p:txBody>
          <a:bodyPr>
            <a:normAutofit/>
          </a:bodyPr>
          <a:lstStyle/>
          <a:p>
            <a:r>
              <a:rPr lang="bg-BG" sz="4200" b="1" dirty="0" smtClean="0">
                <a:solidFill>
                  <a:schemeClr val="accent2">
                    <a:lumMod val="75000"/>
                  </a:schemeClr>
                </a:solidFill>
                <a:latin typeface="Bookman Old Style" panose="02050604050505020204" pitchFamily="18" charset="0"/>
              </a:rPr>
              <a:t>МЯСТО</a:t>
            </a:r>
            <a:r>
              <a:rPr lang="bg-BG" sz="4200" b="1" dirty="0" smtClean="0">
                <a:solidFill>
                  <a:schemeClr val="accent2">
                    <a:lumMod val="75000"/>
                  </a:schemeClr>
                </a:solidFill>
                <a:latin typeface="Bookman Old Style" panose="02050604050505020204" pitchFamily="18" charset="0"/>
              </a:rPr>
              <a:t> </a:t>
            </a:r>
            <a:r>
              <a:rPr lang="bg-BG" sz="4200" b="1" dirty="0" smtClean="0">
                <a:solidFill>
                  <a:schemeClr val="accent2">
                    <a:lumMod val="75000"/>
                  </a:schemeClr>
                </a:solidFill>
                <a:latin typeface="Bookman Old Style" panose="02050604050505020204" pitchFamily="18" charset="0"/>
              </a:rPr>
              <a:t>на СА</a:t>
            </a:r>
            <a:endParaRPr lang="en-US" sz="4200" b="1" dirty="0">
              <a:solidFill>
                <a:schemeClr val="accent2">
                  <a:lumMod val="75000"/>
                </a:schemeClr>
              </a:solidFill>
              <a:latin typeface="Bookman Old Style" panose="02050604050505020204" pitchFamily="18" charset="0"/>
            </a:endParaRPr>
          </a:p>
        </p:txBody>
      </p:sp>
      <p:sp>
        <p:nvSpPr>
          <p:cNvPr id="4" name="Закръглен правоъгълник 2"/>
          <p:cNvSpPr/>
          <p:nvPr/>
        </p:nvSpPr>
        <p:spPr>
          <a:xfrm>
            <a:off x="6784710" y="1605756"/>
            <a:ext cx="3744912" cy="64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smtClean="0">
                <a:latin typeface="Bookman Old Style" panose="02050604050505020204" pitchFamily="18" charset="0"/>
              </a:rPr>
              <a:t>ПОТРЕБИТЕЛСКИ</a:t>
            </a:r>
            <a:r>
              <a:rPr lang="en-US" b="1" dirty="0" smtClean="0">
                <a:latin typeface="Bookman Old Style" panose="02050604050505020204" pitchFamily="18" charset="0"/>
              </a:rPr>
              <a:t>/</a:t>
            </a:r>
            <a:r>
              <a:rPr lang="bg-BG" b="1" dirty="0" smtClean="0">
                <a:latin typeface="Bookman Old Style" panose="02050604050505020204" pitchFamily="18" charset="0"/>
              </a:rPr>
              <a:t>КЛИЕНТ </a:t>
            </a:r>
            <a:r>
              <a:rPr lang="bg-BG" b="1" dirty="0">
                <a:latin typeface="Bookman Old Style" panose="02050604050505020204" pitchFamily="18" charset="0"/>
              </a:rPr>
              <a:t>МОДЕЛ</a:t>
            </a:r>
          </a:p>
        </p:txBody>
      </p:sp>
      <p:sp>
        <p:nvSpPr>
          <p:cNvPr id="5" name="Закръглен правоъгълник 3"/>
          <p:cNvSpPr/>
          <p:nvPr/>
        </p:nvSpPr>
        <p:spPr>
          <a:xfrm>
            <a:off x="6784710" y="2470943"/>
            <a:ext cx="3744912" cy="625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ИЗИСКВАНИЯ</a:t>
            </a:r>
          </a:p>
        </p:txBody>
      </p:sp>
      <p:sp>
        <p:nvSpPr>
          <p:cNvPr id="6" name="Закръглен правоъгълник 4"/>
          <p:cNvSpPr/>
          <p:nvPr/>
        </p:nvSpPr>
        <p:spPr>
          <a:xfrm>
            <a:off x="6784710" y="3259931"/>
            <a:ext cx="3744912" cy="57943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solidFill>
                  <a:srgbClr val="FF0000"/>
                </a:solidFill>
                <a:latin typeface="Bookman Old Style" panose="02050604050505020204" pitchFamily="18" charset="0"/>
              </a:rPr>
              <a:t>АРХИТЕКТУРА</a:t>
            </a:r>
          </a:p>
        </p:txBody>
      </p:sp>
      <p:sp>
        <p:nvSpPr>
          <p:cNvPr id="7" name="Закръглен правоъгълник 5"/>
          <p:cNvSpPr/>
          <p:nvPr/>
        </p:nvSpPr>
        <p:spPr>
          <a:xfrm>
            <a:off x="6767247" y="4055268"/>
            <a:ext cx="3743325"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ДИЗАЙН</a:t>
            </a:r>
          </a:p>
        </p:txBody>
      </p:sp>
      <p:sp>
        <p:nvSpPr>
          <p:cNvPr id="8" name="Закръглен правоъгълник 6"/>
          <p:cNvSpPr/>
          <p:nvPr/>
        </p:nvSpPr>
        <p:spPr>
          <a:xfrm>
            <a:off x="6784710" y="4990306"/>
            <a:ext cx="3744912"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КОД</a:t>
            </a:r>
          </a:p>
        </p:txBody>
      </p:sp>
      <p:sp>
        <p:nvSpPr>
          <p:cNvPr id="9" name="Закръглен правоъгълник 7"/>
          <p:cNvSpPr/>
          <p:nvPr/>
        </p:nvSpPr>
        <p:spPr>
          <a:xfrm>
            <a:off x="6784710" y="5766593"/>
            <a:ext cx="3744912"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ИЗПЪЛНЕНИЕ</a:t>
            </a:r>
          </a:p>
        </p:txBody>
      </p:sp>
      <p:sp>
        <p:nvSpPr>
          <p:cNvPr id="10" name="Стрелка надолу 8"/>
          <p:cNvSpPr/>
          <p:nvPr/>
        </p:nvSpPr>
        <p:spPr>
          <a:xfrm>
            <a:off x="5883010" y="1605756"/>
            <a:ext cx="484187" cy="4737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latin typeface="Bookman Old Style" panose="02050604050505020204" pitchFamily="18" charset="0"/>
            </a:endParaRPr>
          </a:p>
        </p:txBody>
      </p:sp>
      <p:sp>
        <p:nvSpPr>
          <p:cNvPr id="11" name="Текстово поле 9"/>
          <p:cNvSpPr txBox="1">
            <a:spLocks noChangeArrowheads="1"/>
          </p:cNvSpPr>
          <p:nvPr/>
        </p:nvSpPr>
        <p:spPr bwMode="auto">
          <a:xfrm>
            <a:off x="3752585" y="1754981"/>
            <a:ext cx="21304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500" b="1" dirty="0">
                <a:solidFill>
                  <a:srgbClr val="C00000"/>
                </a:solidFill>
                <a:latin typeface="Bookman Old Style" panose="02050604050505020204" pitchFamily="18" charset="0"/>
              </a:rPr>
              <a:t>ПРОСТРАНСТВО НА ПРОБЛЕМА</a:t>
            </a:r>
          </a:p>
        </p:txBody>
      </p:sp>
      <p:sp>
        <p:nvSpPr>
          <p:cNvPr id="12" name="Текстово поле 10"/>
          <p:cNvSpPr txBox="1">
            <a:spLocks noChangeArrowheads="1"/>
          </p:cNvSpPr>
          <p:nvPr/>
        </p:nvSpPr>
        <p:spPr bwMode="auto">
          <a:xfrm>
            <a:off x="3616060" y="5791993"/>
            <a:ext cx="21304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500" b="1">
                <a:solidFill>
                  <a:srgbClr val="C00000"/>
                </a:solidFill>
                <a:latin typeface="Bookman Old Style" panose="02050604050505020204" pitchFamily="18" charset="0"/>
              </a:rPr>
              <a:t>ПРОСТРАНСТВО ЗА РЕШЕНИЕ</a:t>
            </a:r>
          </a:p>
        </p:txBody>
      </p:sp>
    </p:spTree>
    <p:extLst>
      <p:ext uri="{BB962C8B-B14F-4D97-AF65-F5344CB8AC3E}">
        <p14:creationId xmlns:p14="http://schemas.microsoft.com/office/powerpoint/2010/main" val="4280726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97" y="609525"/>
            <a:ext cx="11682989" cy="1320800"/>
          </a:xfrm>
        </p:spPr>
        <p:txBody>
          <a:bodyPr>
            <a:normAutofit/>
          </a:bodyPr>
          <a:lstStyle/>
          <a:p>
            <a:r>
              <a:rPr lang="bg-BG" sz="4200" b="1" dirty="0" smtClean="0">
                <a:solidFill>
                  <a:schemeClr val="accent2">
                    <a:lumMod val="75000"/>
                  </a:schemeClr>
                </a:solidFill>
                <a:latin typeface="Bookman Old Style" panose="02050604050505020204" pitchFamily="18" charset="0"/>
              </a:rPr>
              <a:t>Жизнен цикъл на Софтуерния  продукт</a:t>
            </a:r>
            <a:endParaRPr lang="en-US" sz="4200" b="1" dirty="0">
              <a:solidFill>
                <a:schemeClr val="accent2">
                  <a:lumMod val="75000"/>
                </a:schemeClr>
              </a:solidFill>
              <a:latin typeface="Bookman Old Style" panose="02050604050505020204" pitchFamily="18" charset="0"/>
            </a:endParaRPr>
          </a:p>
        </p:txBody>
      </p:sp>
      <p:grpSp>
        <p:nvGrpSpPr>
          <p:cNvPr id="4" name="Групиране 14"/>
          <p:cNvGrpSpPr>
            <a:grpSpLocks/>
          </p:cNvGrpSpPr>
          <p:nvPr/>
        </p:nvGrpSpPr>
        <p:grpSpPr bwMode="auto">
          <a:xfrm>
            <a:off x="4330468" y="1837649"/>
            <a:ext cx="6973887" cy="4716463"/>
            <a:chOff x="78803" y="1178282"/>
            <a:chExt cx="8118749" cy="5522098"/>
          </a:xfrm>
        </p:grpSpPr>
        <p:sp>
          <p:nvSpPr>
            <p:cNvPr id="5" name="Овал 3"/>
            <p:cNvSpPr/>
            <p:nvPr/>
          </p:nvSpPr>
          <p:spPr>
            <a:xfrm>
              <a:off x="2612539" y="2492916"/>
              <a:ext cx="3076679" cy="2206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600" b="1" dirty="0"/>
                <a:t>ЖИЗНЕН ЦИКЪЛ НА </a:t>
              </a:r>
              <a:r>
                <a:rPr lang="bg-BG" sz="1600" b="1" dirty="0" smtClean="0"/>
                <a:t>СОФТУЕРНИЯ ПРОДУКТ</a:t>
              </a:r>
              <a:endParaRPr lang="bg-BG" sz="1600" b="1" dirty="0"/>
            </a:p>
          </p:txBody>
        </p:sp>
        <p:sp>
          <p:nvSpPr>
            <p:cNvPr id="6" name="Овал 4"/>
            <p:cNvSpPr/>
            <p:nvPr/>
          </p:nvSpPr>
          <p:spPr>
            <a:xfrm>
              <a:off x="1045623" y="4699850"/>
              <a:ext cx="2448008" cy="121143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b="1" dirty="0"/>
                <a:t>ИНТЕГРИРАНЕ И ТЕСТ</a:t>
              </a:r>
            </a:p>
          </p:txBody>
        </p:sp>
        <p:sp>
          <p:nvSpPr>
            <p:cNvPr id="7" name="Овал 5"/>
            <p:cNvSpPr/>
            <p:nvPr/>
          </p:nvSpPr>
          <p:spPr>
            <a:xfrm>
              <a:off x="78803" y="2469100"/>
              <a:ext cx="2448008" cy="91452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b="1" dirty="0">
                  <a:solidFill>
                    <a:srgbClr val="002060"/>
                  </a:solidFill>
                </a:rPr>
                <a:t>ВНЕДРЯВАНЕ</a:t>
              </a:r>
            </a:p>
          </p:txBody>
        </p:sp>
        <p:sp>
          <p:nvSpPr>
            <p:cNvPr id="8" name="Овал 6"/>
            <p:cNvSpPr/>
            <p:nvPr/>
          </p:nvSpPr>
          <p:spPr>
            <a:xfrm>
              <a:off x="2987201" y="1179869"/>
              <a:ext cx="2736942" cy="9145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dirty="0">
                  <a:solidFill>
                    <a:srgbClr val="002060"/>
                  </a:solidFill>
                </a:rPr>
                <a:t>АНАЛИЗ НА ИЗИСКВАНИЯТА</a:t>
              </a:r>
            </a:p>
          </p:txBody>
        </p:sp>
        <p:sp>
          <p:nvSpPr>
            <p:cNvPr id="9" name="Овал 7"/>
            <p:cNvSpPr/>
            <p:nvPr/>
          </p:nvSpPr>
          <p:spPr>
            <a:xfrm>
              <a:off x="5795583" y="2683443"/>
              <a:ext cx="2401969" cy="9129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b="1" dirty="0"/>
                <a:t>АРХИТЕКТУРА И ДИЗАЙН</a:t>
              </a:r>
            </a:p>
          </p:txBody>
        </p:sp>
        <p:sp>
          <p:nvSpPr>
            <p:cNvPr id="10" name="Овал 8"/>
            <p:cNvSpPr/>
            <p:nvPr/>
          </p:nvSpPr>
          <p:spPr>
            <a:xfrm>
              <a:off x="4646194" y="5144412"/>
              <a:ext cx="3097318" cy="9129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b="1" dirty="0">
                  <a:solidFill>
                    <a:srgbClr val="002060"/>
                  </a:solidFill>
                </a:rPr>
                <a:t>ИМПЛЕМЕНТАЦИЯ</a:t>
              </a:r>
            </a:p>
          </p:txBody>
        </p:sp>
        <p:sp>
          <p:nvSpPr>
            <p:cNvPr id="11" name="Извита стрелка наляво 9"/>
            <p:cNvSpPr/>
            <p:nvPr/>
          </p:nvSpPr>
          <p:spPr>
            <a:xfrm rot="9302289">
              <a:off x="683660" y="3385216"/>
              <a:ext cx="850929" cy="1555968"/>
            </a:xfrm>
            <a:prstGeom prst="curved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endParaRPr>
            </a:p>
          </p:txBody>
        </p:sp>
        <p:sp>
          <p:nvSpPr>
            <p:cNvPr id="12" name="Извита стрелка наляво 10"/>
            <p:cNvSpPr/>
            <p:nvPr/>
          </p:nvSpPr>
          <p:spPr>
            <a:xfrm rot="14338195">
              <a:off x="1494062" y="585376"/>
              <a:ext cx="851019" cy="2036831"/>
            </a:xfrm>
            <a:prstGeom prst="curved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endParaRPr>
            </a:p>
          </p:txBody>
        </p:sp>
        <p:sp>
          <p:nvSpPr>
            <p:cNvPr id="13" name="Извита стрелка наляво 11"/>
            <p:cNvSpPr/>
            <p:nvPr/>
          </p:nvSpPr>
          <p:spPr>
            <a:xfrm rot="18396515">
              <a:off x="6335306" y="643327"/>
              <a:ext cx="851019" cy="2038419"/>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endParaRPr>
            </a:p>
          </p:txBody>
        </p:sp>
        <p:sp>
          <p:nvSpPr>
            <p:cNvPr id="14" name="Извита стрелка наляво 12"/>
            <p:cNvSpPr/>
            <p:nvPr/>
          </p:nvSpPr>
          <p:spPr>
            <a:xfrm rot="551567">
              <a:off x="6776691" y="3721813"/>
              <a:ext cx="850929" cy="1525801"/>
            </a:xfrm>
            <a:prstGeom prst="curved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endParaRPr>
            </a:p>
          </p:txBody>
        </p:sp>
        <p:sp>
          <p:nvSpPr>
            <p:cNvPr id="15" name="Извита стрелка наляво 13"/>
            <p:cNvSpPr/>
            <p:nvPr/>
          </p:nvSpPr>
          <p:spPr>
            <a:xfrm rot="5571716">
              <a:off x="3506289" y="5120722"/>
              <a:ext cx="789098" cy="2370218"/>
            </a:xfrm>
            <a:prstGeom prst="curved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endParaRPr>
            </a:p>
          </p:txBody>
        </p:sp>
      </p:grpSp>
    </p:spTree>
    <p:extLst>
      <p:ext uri="{BB962C8B-B14F-4D97-AF65-F5344CB8AC3E}">
        <p14:creationId xmlns:p14="http://schemas.microsoft.com/office/powerpoint/2010/main" val="3153734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48" y="-133180"/>
            <a:ext cx="9378196" cy="2701642"/>
          </a:xfrm>
        </p:spPr>
        <p:txBody>
          <a:bodyPr>
            <a:noAutofit/>
          </a:bodyPr>
          <a:lstStyle/>
          <a:p>
            <a:r>
              <a:rPr lang="bg-BG" sz="4100" b="1" dirty="0">
                <a:solidFill>
                  <a:schemeClr val="accent2">
                    <a:lumMod val="75000"/>
                  </a:schemeClr>
                </a:solidFill>
                <a:latin typeface="Bookman Old Style" panose="02050604050505020204" pitchFamily="18" charset="0"/>
              </a:rPr>
              <a:t>СОФТУЕРНАТА АРХИТЕКТУРА В ЖИЗНЕНИЯ </a:t>
            </a:r>
            <a:r>
              <a:rPr lang="bg-BG" sz="4100" b="1" dirty="0" smtClean="0">
                <a:solidFill>
                  <a:schemeClr val="accent2">
                    <a:lumMod val="75000"/>
                  </a:schemeClr>
                </a:solidFill>
                <a:latin typeface="Bookman Old Style" panose="02050604050505020204" pitchFamily="18" charset="0"/>
              </a:rPr>
              <a:t>ЦИКЪЛ</a:t>
            </a:r>
            <a:r>
              <a:rPr lang="en-US" sz="4100" b="1" dirty="0" smtClean="0">
                <a:solidFill>
                  <a:schemeClr val="accent2">
                    <a:lumMod val="75000"/>
                  </a:schemeClr>
                </a:solidFill>
                <a:latin typeface="Bookman Old Style" panose="02050604050505020204" pitchFamily="18" charset="0"/>
              </a:rPr>
              <a:t> </a:t>
            </a:r>
            <a:r>
              <a:rPr lang="bg-BG" sz="4100" b="1" dirty="0" smtClean="0">
                <a:solidFill>
                  <a:schemeClr val="accent2">
                    <a:lumMod val="75000"/>
                  </a:schemeClr>
                </a:solidFill>
                <a:latin typeface="Bookman Old Style" panose="02050604050505020204" pitchFamily="18" charset="0"/>
              </a:rPr>
              <a:t>НА ПРОДУКТА</a:t>
            </a:r>
            <a:r>
              <a:rPr lang="en-US" sz="4100" dirty="0">
                <a:solidFill>
                  <a:schemeClr val="accent2">
                    <a:lumMod val="75000"/>
                  </a:schemeClr>
                </a:solidFill>
                <a:latin typeface="Bookman Old Style" panose="02050604050505020204" pitchFamily="18" charset="0"/>
              </a:rPr>
              <a:t/>
            </a:r>
            <a:br>
              <a:rPr lang="en-US" sz="4100" dirty="0">
                <a:solidFill>
                  <a:schemeClr val="accent2">
                    <a:lumMod val="75000"/>
                  </a:schemeClr>
                </a:solidFill>
                <a:latin typeface="Bookman Old Style" panose="02050604050505020204" pitchFamily="18" charset="0"/>
              </a:rPr>
            </a:br>
            <a:endParaRPr lang="en-US" sz="4100" dirty="0">
              <a:solidFill>
                <a:schemeClr val="accent2">
                  <a:lumMod val="75000"/>
                </a:schemeClr>
              </a:solidFill>
              <a:latin typeface="Bookman Old Style" panose="02050604050505020204" pitchFamily="18" charset="0"/>
            </a:endParaRPr>
          </a:p>
        </p:txBody>
      </p:sp>
      <p:grpSp>
        <p:nvGrpSpPr>
          <p:cNvPr id="5" name="Групиране 26"/>
          <p:cNvGrpSpPr>
            <a:grpSpLocks/>
          </p:cNvGrpSpPr>
          <p:nvPr/>
        </p:nvGrpSpPr>
        <p:grpSpPr bwMode="auto">
          <a:xfrm>
            <a:off x="5045968" y="1335815"/>
            <a:ext cx="6959600" cy="5278438"/>
            <a:chOff x="395536" y="692696"/>
            <a:chExt cx="7933991" cy="5976664"/>
          </a:xfrm>
        </p:grpSpPr>
        <p:sp>
          <p:nvSpPr>
            <p:cNvPr id="6" name="Закръглен правоъгълник 3"/>
            <p:cNvSpPr/>
            <p:nvPr/>
          </p:nvSpPr>
          <p:spPr>
            <a:xfrm>
              <a:off x="1188211" y="1916789"/>
              <a:ext cx="2806938" cy="914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ИЗИЗСКВАНИЯ</a:t>
              </a:r>
            </a:p>
          </p:txBody>
        </p:sp>
        <p:sp>
          <p:nvSpPr>
            <p:cNvPr id="7" name="Закръглен правоъгълник 4"/>
            <p:cNvSpPr/>
            <p:nvPr/>
          </p:nvSpPr>
          <p:spPr>
            <a:xfrm>
              <a:off x="4860215" y="1963524"/>
              <a:ext cx="2808749" cy="914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КАЧЕСТВО</a:t>
              </a:r>
            </a:p>
          </p:txBody>
        </p:sp>
        <p:sp>
          <p:nvSpPr>
            <p:cNvPr id="8" name="Закръглен правоъгълник 5"/>
            <p:cNvSpPr/>
            <p:nvPr/>
          </p:nvSpPr>
          <p:spPr>
            <a:xfrm>
              <a:off x="2932821" y="3450050"/>
              <a:ext cx="2808749" cy="914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solidFill>
                    <a:srgbClr val="002060"/>
                  </a:solidFill>
                  <a:latin typeface="Bookman Old Style" panose="02050604050505020204" pitchFamily="18" charset="0"/>
                </a:rPr>
                <a:t>АРХИТЕКТУРА</a:t>
              </a:r>
            </a:p>
          </p:txBody>
        </p:sp>
        <p:sp>
          <p:nvSpPr>
            <p:cNvPr id="9" name="Закръглен правоъгълник 6"/>
            <p:cNvSpPr/>
            <p:nvPr/>
          </p:nvSpPr>
          <p:spPr>
            <a:xfrm>
              <a:off x="2916532" y="4580673"/>
              <a:ext cx="2806939" cy="914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СПОРАЗУМЕНИЕ</a:t>
              </a:r>
            </a:p>
          </p:txBody>
        </p:sp>
        <p:sp>
          <p:nvSpPr>
            <p:cNvPr id="10" name="Закръглен правоъгълник 7"/>
            <p:cNvSpPr/>
            <p:nvPr/>
          </p:nvSpPr>
          <p:spPr>
            <a:xfrm>
              <a:off x="2916532" y="5754436"/>
              <a:ext cx="2806939" cy="914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latin typeface="Bookman Old Style" panose="02050604050505020204" pitchFamily="18" charset="0"/>
                </a:rPr>
                <a:t>ВНЕДРЯВАНЕ</a:t>
              </a:r>
            </a:p>
          </p:txBody>
        </p:sp>
        <p:cxnSp>
          <p:nvCxnSpPr>
            <p:cNvPr id="11" name="Съединител &quot;права стрелка&quot; 9"/>
            <p:cNvCxnSpPr>
              <a:stCxn id="6" idx="2"/>
              <a:endCxn id="8" idx="0"/>
            </p:cNvCxnSpPr>
            <p:nvPr/>
          </p:nvCxnSpPr>
          <p:spPr>
            <a:xfrm>
              <a:off x="2592586" y="2831712"/>
              <a:ext cx="1744609" cy="61833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2" name="Съединител &quot;права стрелка&quot; 12"/>
            <p:cNvCxnSpPr>
              <a:stCxn id="7" idx="2"/>
              <a:endCxn id="8" idx="0"/>
            </p:cNvCxnSpPr>
            <p:nvPr/>
          </p:nvCxnSpPr>
          <p:spPr>
            <a:xfrm flipH="1">
              <a:off x="4337195" y="2878447"/>
              <a:ext cx="1927395" cy="57160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7"/>
            <p:cNvCxnSpPr>
              <a:stCxn id="8" idx="2"/>
              <a:endCxn id="9" idx="0"/>
            </p:cNvCxnSpPr>
            <p:nvPr/>
          </p:nvCxnSpPr>
          <p:spPr>
            <a:xfrm flipH="1">
              <a:off x="4319097" y="4364974"/>
              <a:ext cx="18098" cy="21569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Съединител &quot;права стрелка&quot; 20"/>
            <p:cNvCxnSpPr>
              <a:stCxn id="9" idx="2"/>
              <a:endCxn id="10" idx="0"/>
            </p:cNvCxnSpPr>
            <p:nvPr/>
          </p:nvCxnSpPr>
          <p:spPr>
            <a:xfrm>
              <a:off x="4319097" y="5495597"/>
              <a:ext cx="0" cy="25883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5" name="Извита стрелка надясно 21"/>
            <p:cNvSpPr/>
            <p:nvPr/>
          </p:nvSpPr>
          <p:spPr>
            <a:xfrm>
              <a:off x="395536" y="980295"/>
              <a:ext cx="2197050" cy="3168980"/>
            </a:xfrm>
            <a:prstGeom prst="curvedRightArrow">
              <a:avLst>
                <a:gd name="adj1" fmla="val 14628"/>
                <a:gd name="adj2" fmla="val 48414"/>
                <a:gd name="adj3" fmla="val 2176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latin typeface="Bookman Old Style" panose="02050604050505020204" pitchFamily="18" charset="0"/>
              </a:endParaRPr>
            </a:p>
          </p:txBody>
        </p:sp>
        <p:sp>
          <p:nvSpPr>
            <p:cNvPr id="16" name="Извита стрелка надясно 22"/>
            <p:cNvSpPr/>
            <p:nvPr/>
          </p:nvSpPr>
          <p:spPr>
            <a:xfrm rot="10800000">
              <a:off x="6132477" y="827509"/>
              <a:ext cx="2197050" cy="2881380"/>
            </a:xfrm>
            <a:prstGeom prst="curvedRightArrow">
              <a:avLst>
                <a:gd name="adj1" fmla="val 11787"/>
                <a:gd name="adj2" fmla="val 48414"/>
                <a:gd name="adj3" fmla="val 182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schemeClr val="tx1"/>
                </a:solidFill>
                <a:latin typeface="Bookman Old Style" panose="02050604050505020204" pitchFamily="18" charset="0"/>
              </a:endParaRPr>
            </a:p>
          </p:txBody>
        </p:sp>
        <p:sp>
          <p:nvSpPr>
            <p:cNvPr id="17" name="Овал 23"/>
            <p:cNvSpPr/>
            <p:nvPr/>
          </p:nvSpPr>
          <p:spPr>
            <a:xfrm>
              <a:off x="2610683" y="692696"/>
              <a:ext cx="3541701" cy="9149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400" b="1" dirty="0">
                  <a:latin typeface="Bookman Old Style" panose="02050604050505020204" pitchFamily="18" charset="0"/>
                </a:rPr>
                <a:t>ЗАИНТЕРЕСОВАНИ СТРАНИ</a:t>
              </a:r>
            </a:p>
          </p:txBody>
        </p:sp>
      </p:grpSp>
    </p:spTree>
    <p:extLst>
      <p:ext uri="{BB962C8B-B14F-4D97-AF65-F5344CB8AC3E}">
        <p14:creationId xmlns:p14="http://schemas.microsoft.com/office/powerpoint/2010/main" val="4181648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845" y="609600"/>
            <a:ext cx="10716859" cy="1320800"/>
          </a:xfrm>
        </p:spPr>
        <p:txBody>
          <a:bodyPr>
            <a:normAutofit/>
          </a:bodyPr>
          <a:lstStyle/>
          <a:p>
            <a:r>
              <a:rPr lang="bg-BG" sz="4300" b="1" dirty="0" smtClean="0">
                <a:solidFill>
                  <a:schemeClr val="accent2">
                    <a:lumMod val="75000"/>
                  </a:schemeClr>
                </a:solidFill>
                <a:latin typeface="Bookman Old Style" panose="02050604050505020204" pitchFamily="18" charset="0"/>
              </a:rPr>
              <a:t>Изгледи на архитектурата</a:t>
            </a:r>
            <a:endParaRPr lang="en-US" sz="4300" b="1" dirty="0">
              <a:solidFill>
                <a:schemeClr val="accent2">
                  <a:lumMod val="75000"/>
                </a:schemeClr>
              </a:solidFill>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1901361" y="1930400"/>
            <a:ext cx="7952853" cy="4570558"/>
          </a:xfrm>
          <a:prstGeom prst="rect">
            <a:avLst/>
          </a:prstGeom>
        </p:spPr>
      </p:pic>
    </p:spTree>
    <p:extLst>
      <p:ext uri="{BB962C8B-B14F-4D97-AF65-F5344CB8AC3E}">
        <p14:creationId xmlns:p14="http://schemas.microsoft.com/office/powerpoint/2010/main" val="301453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06" y="801188"/>
            <a:ext cx="8596668" cy="940526"/>
          </a:xfrm>
        </p:spPr>
        <p:txBody>
          <a:bodyPr/>
          <a:lstStyle/>
          <a:p>
            <a:r>
              <a:rPr lang="bg-BG" b="1" dirty="0" smtClean="0">
                <a:solidFill>
                  <a:schemeClr val="accent2">
                    <a:lumMod val="75000"/>
                  </a:schemeClr>
                </a:solidFill>
                <a:latin typeface="Bookman Old Style" panose="02050604050505020204" pitchFamily="18" charset="0"/>
              </a:rPr>
              <a:t>Дефиниция</a:t>
            </a:r>
            <a:endParaRPr lang="en-US"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537994" y="2203268"/>
            <a:ext cx="11257766" cy="4188823"/>
          </a:xfrm>
        </p:spPr>
        <p:txBody>
          <a:bodyPr>
            <a:noAutofit/>
          </a:bodyPr>
          <a:lstStyle/>
          <a:p>
            <a:pPr>
              <a:buFont typeface="Wingdings" panose="05000000000000000000" pitchFamily="2" charset="2"/>
              <a:buChar char="q"/>
            </a:pPr>
            <a:r>
              <a:rPr lang="en-US" b="1" dirty="0" smtClean="0">
                <a:latin typeface="Bookman Old Style" panose="02050604050505020204" pitchFamily="18" charset="0"/>
              </a:rPr>
              <a:t> </a:t>
            </a:r>
            <a:r>
              <a:rPr lang="bg-BG" b="1" dirty="0" smtClean="0">
                <a:latin typeface="Bookman Old Style" panose="02050604050505020204" pitchFamily="18" charset="0"/>
              </a:rPr>
              <a:t>Софтуерната архитектура </a:t>
            </a:r>
            <a:r>
              <a:rPr lang="en-US" b="1" dirty="0" smtClean="0">
                <a:latin typeface="Bookman Old Style" panose="02050604050505020204" pitchFamily="18" charset="0"/>
              </a:rPr>
              <a:t>(CA)</a:t>
            </a:r>
            <a:r>
              <a:rPr lang="bg-BG" b="1" dirty="0" smtClean="0">
                <a:latin typeface="Bookman Old Style" panose="02050604050505020204" pitchFamily="18" charset="0"/>
              </a:rPr>
              <a:t> </a:t>
            </a:r>
            <a:r>
              <a:rPr lang="bg-BG" dirty="0">
                <a:latin typeface="Bookman Old Style" panose="02050604050505020204" pitchFamily="18" charset="0"/>
              </a:rPr>
              <a:t>е множеството от структури, необходими за описанието на дадена система. Тя се състои от </a:t>
            </a:r>
            <a:r>
              <a:rPr lang="bg-BG" i="1" dirty="0">
                <a:solidFill>
                  <a:srgbClr val="C00000"/>
                </a:solidFill>
                <a:latin typeface="Bookman Old Style" panose="02050604050505020204" pitchFamily="18" charset="0"/>
              </a:rPr>
              <a:t>софтуерни </a:t>
            </a:r>
            <a:r>
              <a:rPr lang="bg-BG" i="1" dirty="0" smtClean="0">
                <a:solidFill>
                  <a:srgbClr val="C00000"/>
                </a:solidFill>
                <a:latin typeface="Bookman Old Style" panose="02050604050505020204" pitchFamily="18" charset="0"/>
              </a:rPr>
              <a:t>елементи</a:t>
            </a:r>
            <a:r>
              <a:rPr lang="en-US" i="1" dirty="0" smtClean="0">
                <a:solidFill>
                  <a:srgbClr val="C00000"/>
                </a:solidFill>
                <a:latin typeface="Bookman Old Style" panose="02050604050505020204" pitchFamily="18" charset="0"/>
              </a:rPr>
              <a:t> (</a:t>
            </a:r>
            <a:r>
              <a:rPr lang="bg-BG" i="1" dirty="0" smtClean="0">
                <a:solidFill>
                  <a:srgbClr val="C00000"/>
                </a:solidFill>
                <a:latin typeface="Bookman Old Style" panose="02050604050505020204" pitchFamily="18" charset="0"/>
              </a:rPr>
              <a:t>компоненти</a:t>
            </a:r>
            <a:r>
              <a:rPr lang="en-US" i="1" dirty="0" smtClean="0">
                <a:solidFill>
                  <a:srgbClr val="C00000"/>
                </a:solidFill>
                <a:latin typeface="Bookman Old Style" panose="02050604050505020204" pitchFamily="18" charset="0"/>
              </a:rPr>
              <a:t>)</a:t>
            </a:r>
            <a:r>
              <a:rPr lang="bg-BG" i="1" dirty="0" smtClean="0">
                <a:solidFill>
                  <a:srgbClr val="C00000"/>
                </a:solidFill>
                <a:latin typeface="Bookman Old Style" panose="02050604050505020204" pitchFamily="18" charset="0"/>
              </a:rPr>
              <a:t>, </a:t>
            </a:r>
            <a:r>
              <a:rPr lang="bg-BG" i="1" dirty="0">
                <a:solidFill>
                  <a:srgbClr val="C00000"/>
                </a:solidFill>
                <a:latin typeface="Bookman Old Style" panose="02050604050505020204" pitchFamily="18" charset="0"/>
              </a:rPr>
              <a:t>отношенията между тях и свойствата им. </a:t>
            </a:r>
            <a:endParaRPr lang="bg-BG" i="1" dirty="0" smtClean="0">
              <a:solidFill>
                <a:srgbClr val="C00000"/>
              </a:solidFill>
              <a:latin typeface="Bookman Old Style" panose="02050604050505020204" pitchFamily="18" charset="0"/>
            </a:endParaRPr>
          </a:p>
          <a:p>
            <a:pPr>
              <a:buFont typeface="Wingdings" panose="05000000000000000000" pitchFamily="2" charset="2"/>
              <a:buChar char="q"/>
            </a:pPr>
            <a:r>
              <a:rPr lang="en-US" dirty="0" smtClean="0">
                <a:latin typeface="Bookman Old Style" panose="02050604050505020204" pitchFamily="18" charset="0"/>
              </a:rPr>
              <a:t> </a:t>
            </a:r>
            <a:r>
              <a:rPr lang="bg-BG" dirty="0" smtClean="0">
                <a:latin typeface="Bookman Old Style" panose="02050604050505020204" pitchFamily="18" charset="0"/>
              </a:rPr>
              <a:t>СА </a:t>
            </a:r>
            <a:r>
              <a:rPr lang="bg-BG" dirty="0">
                <a:latin typeface="Bookman Old Style" panose="02050604050505020204" pitchFamily="18" charset="0"/>
              </a:rPr>
              <a:t>е множество от структури, разглеждани в различен контекст</a:t>
            </a:r>
            <a:r>
              <a:rPr lang="bg-BG" dirty="0" smtClean="0">
                <a:latin typeface="Bookman Old Style" panose="02050604050505020204" pitchFamily="18" charset="0"/>
              </a:rPr>
              <a:t>.</a:t>
            </a:r>
          </a:p>
          <a:p>
            <a:pPr>
              <a:buFont typeface="Wingdings" panose="05000000000000000000" pitchFamily="2" charset="2"/>
              <a:buChar char="q"/>
            </a:pPr>
            <a:r>
              <a:rPr lang="en-US" dirty="0" smtClean="0">
                <a:latin typeface="Bookman Old Style" panose="02050604050505020204" pitchFamily="18" charset="0"/>
              </a:rPr>
              <a:t> </a:t>
            </a:r>
            <a:r>
              <a:rPr lang="bg-BG" dirty="0" smtClean="0">
                <a:latin typeface="Bookman Old Style" panose="02050604050505020204" pitchFamily="18" charset="0"/>
              </a:rPr>
              <a:t>СА </a:t>
            </a:r>
            <a:r>
              <a:rPr lang="bg-BG" dirty="0">
                <a:latin typeface="Bookman Old Style" panose="02050604050505020204" pitchFamily="18" charset="0"/>
              </a:rPr>
              <a:t>е абстракция, </a:t>
            </a:r>
            <a:r>
              <a:rPr lang="bg-BG" dirty="0" smtClean="0">
                <a:latin typeface="Bookman Old Style" panose="02050604050505020204" pitchFamily="18" charset="0"/>
              </a:rPr>
              <a:t>която е необходима </a:t>
            </a:r>
            <a:r>
              <a:rPr lang="bg-BG" dirty="0">
                <a:latin typeface="Bookman Old Style" panose="02050604050505020204" pitchFamily="18" charset="0"/>
              </a:rPr>
              <a:t>за разбиране </a:t>
            </a:r>
            <a:r>
              <a:rPr lang="bg-BG" dirty="0" smtClean="0">
                <a:latin typeface="Bookman Old Style" panose="02050604050505020204" pitchFamily="18" charset="0"/>
              </a:rPr>
              <a:t>на системата, разсъждаване върху това как тя работи</a:t>
            </a:r>
            <a:endParaRPr lang="en-US" dirty="0" smtClean="0">
              <a:latin typeface="Bookman Old Style" panose="02050604050505020204" pitchFamily="18" charset="0"/>
            </a:endParaRPr>
          </a:p>
          <a:p>
            <a:pPr marL="0" indent="0">
              <a:buNone/>
            </a:pPr>
            <a:r>
              <a:rPr lang="bg-BG" dirty="0">
                <a:latin typeface="Bookman Old Style" panose="02050604050505020204" pitchFamily="18" charset="0"/>
              </a:rPr>
              <a:t>Други </a:t>
            </a:r>
            <a:r>
              <a:rPr lang="bg-BG" dirty="0" smtClean="0">
                <a:latin typeface="Bookman Old Style" panose="02050604050505020204" pitchFamily="18" charset="0"/>
              </a:rPr>
              <a:t>противоречиви дефиниции </a:t>
            </a:r>
            <a:r>
              <a:rPr lang="en-US" dirty="0" smtClean="0">
                <a:latin typeface="Bookman Old Style" panose="02050604050505020204" pitchFamily="18" charset="0"/>
              </a:rPr>
              <a:t>:</a:t>
            </a:r>
          </a:p>
          <a:p>
            <a:pPr>
              <a:buFont typeface="Wingdings" panose="05000000000000000000" pitchFamily="2" charset="2"/>
              <a:buChar char="q"/>
            </a:pPr>
            <a:r>
              <a:rPr lang="en-US" dirty="0" smtClean="0">
                <a:latin typeface="Bookman Old Style" panose="02050604050505020204" pitchFamily="18" charset="0"/>
              </a:rPr>
              <a:t> </a:t>
            </a:r>
            <a:r>
              <a:rPr lang="bg-BG" dirty="0" smtClean="0">
                <a:latin typeface="Bookman Old Style" panose="02050604050505020204" pitchFamily="18" charset="0"/>
              </a:rPr>
              <a:t>СА представлява </a:t>
            </a:r>
            <a:r>
              <a:rPr lang="en-US" dirty="0" smtClean="0">
                <a:latin typeface="Bookman Old Style" panose="02050604050505020204" pitchFamily="18" charset="0"/>
              </a:rPr>
              <a:t>“</a:t>
            </a:r>
            <a:r>
              <a:rPr lang="bg-BG" dirty="0" smtClean="0">
                <a:latin typeface="Bookman Old Style" panose="02050604050505020204" pitchFamily="18" charset="0"/>
              </a:rPr>
              <a:t>ранни</a:t>
            </a:r>
            <a:r>
              <a:rPr lang="en-US" dirty="0" smtClean="0">
                <a:latin typeface="Bookman Old Style" panose="02050604050505020204" pitchFamily="18" charset="0"/>
              </a:rPr>
              <a:t>”</a:t>
            </a:r>
            <a:r>
              <a:rPr lang="bg-BG" dirty="0" smtClean="0">
                <a:latin typeface="Bookman Old Style" panose="02050604050505020204" pitchFamily="18" charset="0"/>
              </a:rPr>
              <a:t> или </a:t>
            </a:r>
            <a:r>
              <a:rPr lang="en-US" dirty="0" smtClean="0">
                <a:latin typeface="Bookman Old Style" panose="02050604050505020204" pitchFamily="18" charset="0"/>
              </a:rPr>
              <a:t>“</a:t>
            </a:r>
            <a:r>
              <a:rPr lang="bg-BG" dirty="0" smtClean="0">
                <a:latin typeface="Bookman Old Style" panose="02050604050505020204" pitchFamily="18" charset="0"/>
              </a:rPr>
              <a:t>важни</a:t>
            </a:r>
            <a:r>
              <a:rPr lang="en-US" dirty="0" smtClean="0">
                <a:latin typeface="Bookman Old Style" panose="02050604050505020204" pitchFamily="18" charset="0"/>
              </a:rPr>
              <a:t>”</a:t>
            </a:r>
            <a:r>
              <a:rPr lang="bg-BG" dirty="0" smtClean="0">
                <a:latin typeface="Bookman Old Style" panose="02050604050505020204" pitchFamily="18" charset="0"/>
              </a:rPr>
              <a:t> решения в проектирането на софтуерна система. Това напрактита не е съвсем вярно, тъй като при гъвкавите методологии на </a:t>
            </a:r>
            <a:r>
              <a:rPr lang="bg-BG" dirty="0" smtClean="0">
                <a:latin typeface="Bookman Old Style" panose="02050604050505020204" pitchFamily="18" charset="0"/>
              </a:rPr>
              <a:t>разработка</a:t>
            </a:r>
            <a:r>
              <a:rPr lang="en-US" dirty="0">
                <a:latin typeface="Bookman Old Style" panose="02050604050505020204" pitchFamily="18" charset="0"/>
              </a:rPr>
              <a:t>,</a:t>
            </a:r>
            <a:r>
              <a:rPr lang="bg-BG" dirty="0" smtClean="0">
                <a:latin typeface="Bookman Old Style" panose="02050604050505020204" pitchFamily="18" charset="0"/>
              </a:rPr>
              <a:t> </a:t>
            </a:r>
            <a:r>
              <a:rPr lang="bg-BG" dirty="0" smtClean="0">
                <a:latin typeface="Bookman Old Style" panose="02050604050505020204" pitchFamily="18" charset="0"/>
              </a:rPr>
              <a:t>важни решения могат да бъдат взети и на по-късен етап. От друга страна понякога е трудно да се </a:t>
            </a:r>
            <a:r>
              <a:rPr lang="bg-BG" dirty="0">
                <a:latin typeface="Bookman Old Style" panose="02050604050505020204" pitchFamily="18" charset="0"/>
              </a:rPr>
              <a:t>определи </a:t>
            </a:r>
            <a:r>
              <a:rPr lang="bg-BG" dirty="0" smtClean="0">
                <a:latin typeface="Bookman Old Style" panose="02050604050505020204" pitchFamily="18" charset="0"/>
              </a:rPr>
              <a:t>кои от взетите решения са важни</a:t>
            </a:r>
            <a:r>
              <a:rPr lang="bg-BG" dirty="0">
                <a:latin typeface="Bookman Old Style" panose="02050604050505020204" pitchFamily="18" charset="0"/>
              </a:rPr>
              <a:t> </a:t>
            </a:r>
            <a:r>
              <a:rPr lang="bg-BG" dirty="0" smtClean="0">
                <a:latin typeface="Bookman Old Style" panose="02050604050505020204" pitchFamily="18" charset="0"/>
              </a:rPr>
              <a:t>и кои не</a:t>
            </a:r>
          </a:p>
          <a:p>
            <a:endParaRPr lang="bg-BG" dirty="0" smtClean="0">
              <a:solidFill>
                <a:srgbClr val="002060"/>
              </a:solidFill>
              <a:latin typeface="Bookman Old Style" panose="02050604050505020204" pitchFamily="18" charset="0"/>
            </a:endParaRPr>
          </a:p>
          <a:p>
            <a:pPr marL="0" indent="0">
              <a:buNone/>
            </a:pPr>
            <a:endParaRPr lang="en-US" dirty="0" smtClean="0">
              <a:solidFill>
                <a:srgbClr val="002060"/>
              </a:solidFill>
              <a:latin typeface="Bookman Old Style" panose="02050604050505020204" pitchFamily="18" charset="0"/>
            </a:endParaRPr>
          </a:p>
          <a:p>
            <a:pPr marL="0" indent="0">
              <a:buNone/>
            </a:pPr>
            <a:r>
              <a:rPr lang="en-US" dirty="0" smtClean="0">
                <a:solidFill>
                  <a:srgbClr val="002060"/>
                </a:solidFill>
                <a:latin typeface="Bookman Old Style" panose="02050604050505020204" pitchFamily="18" charset="0"/>
              </a:rPr>
              <a:t> </a:t>
            </a:r>
          </a:p>
          <a:p>
            <a:endParaRPr lang="bg-BG" dirty="0">
              <a:solidFill>
                <a:srgbClr val="002060"/>
              </a:solidFill>
              <a:latin typeface="Bookman Old Style" panose="02050604050505020204" pitchFamily="18" charset="0"/>
            </a:endParaRPr>
          </a:p>
          <a:p>
            <a:endParaRPr lang="en-US" dirty="0">
              <a:latin typeface="Bookman Old Style" panose="02050604050505020204" pitchFamily="18" charset="0"/>
            </a:endParaRPr>
          </a:p>
        </p:txBody>
      </p:sp>
      <p:sp>
        <p:nvSpPr>
          <p:cNvPr id="4" name="Left Arrow 3"/>
          <p:cNvSpPr/>
          <p:nvPr/>
        </p:nvSpPr>
        <p:spPr>
          <a:xfrm>
            <a:off x="10911445" y="4781005"/>
            <a:ext cx="984068" cy="792479"/>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540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Групиране 13"/>
          <p:cNvGrpSpPr>
            <a:grpSpLocks/>
          </p:cNvGrpSpPr>
          <p:nvPr/>
        </p:nvGrpSpPr>
        <p:grpSpPr bwMode="auto">
          <a:xfrm>
            <a:off x="2396593" y="2628743"/>
            <a:ext cx="7958486" cy="4185417"/>
            <a:chOff x="1062355" y="2400533"/>
            <a:chExt cx="6911902" cy="3620755"/>
          </a:xfrm>
        </p:grpSpPr>
        <p:grpSp>
          <p:nvGrpSpPr>
            <p:cNvPr id="18" name="Групиране 8"/>
            <p:cNvGrpSpPr>
              <a:grpSpLocks/>
            </p:cNvGrpSpPr>
            <p:nvPr/>
          </p:nvGrpSpPr>
          <p:grpSpPr bwMode="auto">
            <a:xfrm>
              <a:off x="1062355" y="2400533"/>
              <a:ext cx="6911902" cy="3620755"/>
              <a:chOff x="774323" y="2017653"/>
              <a:chExt cx="6911902" cy="3620755"/>
            </a:xfrm>
          </p:grpSpPr>
          <p:sp>
            <p:nvSpPr>
              <p:cNvPr id="23" name="Закръглен правоъгълник 3"/>
              <p:cNvSpPr/>
              <p:nvPr/>
            </p:nvSpPr>
            <p:spPr>
              <a:xfrm>
                <a:off x="774323" y="2017653"/>
                <a:ext cx="3221624" cy="1605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latin typeface="Bookman Old Style" panose="02050604050505020204" pitchFamily="18" charset="0"/>
                  </a:rPr>
                  <a:t>ЛОГИЧЕСКИ ИЗГЛЕД</a:t>
                </a:r>
              </a:p>
            </p:txBody>
          </p:sp>
          <p:sp>
            <p:nvSpPr>
              <p:cNvPr id="24" name="Закръглен правоъгълник 4"/>
              <p:cNvSpPr/>
              <p:nvPr/>
            </p:nvSpPr>
            <p:spPr>
              <a:xfrm>
                <a:off x="4572419" y="2017653"/>
                <a:ext cx="3113806" cy="1586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latin typeface="Bookman Old Style" panose="02050604050505020204" pitchFamily="18" charset="0"/>
                  </a:rPr>
                  <a:t>ИЗГЛЕД НА </a:t>
                </a:r>
                <a:r>
                  <a:rPr lang="bg-BG" b="1" dirty="0" smtClean="0">
                    <a:latin typeface="Bookman Old Style" panose="02050604050505020204" pitchFamily="18" charset="0"/>
                  </a:rPr>
                  <a:t>РАЗРАБОТКА</a:t>
                </a:r>
                <a:endParaRPr lang="bg-BG" b="1" dirty="0">
                  <a:latin typeface="Bookman Old Style" panose="02050604050505020204" pitchFamily="18" charset="0"/>
                </a:endParaRPr>
              </a:p>
            </p:txBody>
          </p:sp>
          <p:sp>
            <p:nvSpPr>
              <p:cNvPr id="25" name="Закръглен правоъгълник 5"/>
              <p:cNvSpPr/>
              <p:nvPr/>
            </p:nvSpPr>
            <p:spPr>
              <a:xfrm>
                <a:off x="774323" y="3954706"/>
                <a:ext cx="3221624" cy="1683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latin typeface="Bookman Old Style" panose="02050604050505020204" pitchFamily="18" charset="0"/>
                  </a:rPr>
                  <a:t>ИЗГЛЕД НА ПРОЦЕСА</a:t>
                </a:r>
              </a:p>
            </p:txBody>
          </p:sp>
          <p:sp>
            <p:nvSpPr>
              <p:cNvPr id="26" name="Закръглен правоъгълник 6"/>
              <p:cNvSpPr/>
              <p:nvPr/>
            </p:nvSpPr>
            <p:spPr>
              <a:xfrm>
                <a:off x="4572419" y="3935886"/>
                <a:ext cx="3113806" cy="1702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b="1" dirty="0">
                    <a:latin typeface="Bookman Old Style" panose="02050604050505020204" pitchFamily="18" charset="0"/>
                  </a:rPr>
                  <a:t>ФИЗИЧЕСКИ ИЗГЛЕД</a:t>
                </a:r>
              </a:p>
            </p:txBody>
          </p:sp>
          <p:sp>
            <p:nvSpPr>
              <p:cNvPr id="27" name="Овал 7"/>
              <p:cNvSpPr/>
              <p:nvPr/>
            </p:nvSpPr>
            <p:spPr>
              <a:xfrm>
                <a:off x="3121897" y="3180175"/>
                <a:ext cx="2228255" cy="110606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sz="1500" b="1" dirty="0">
                    <a:solidFill>
                      <a:srgbClr val="002060"/>
                    </a:solidFill>
                    <a:latin typeface="Bookman Old Style" panose="02050604050505020204" pitchFamily="18" charset="0"/>
                  </a:rPr>
                  <a:t>СЦЕНАРИИ</a:t>
                </a:r>
              </a:p>
            </p:txBody>
          </p:sp>
        </p:grpSp>
        <p:sp>
          <p:nvSpPr>
            <p:cNvPr id="19" name="Текстово поле 9"/>
            <p:cNvSpPr txBox="1">
              <a:spLocks noChangeArrowheads="1"/>
            </p:cNvSpPr>
            <p:nvPr/>
          </p:nvSpPr>
          <p:spPr bwMode="auto">
            <a:xfrm>
              <a:off x="1257976" y="2426429"/>
              <a:ext cx="2853918" cy="39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200" b="1" dirty="0">
                  <a:solidFill>
                    <a:srgbClr val="C00000"/>
                  </a:solidFill>
                  <a:latin typeface="Bookman Old Style" panose="02050604050505020204" pitchFamily="18" charset="0"/>
                </a:rPr>
                <a:t>ФУНКЦИОНАЛНОСТ НА КРАЙНИЯ ПОТРЕБИТЕЛ</a:t>
              </a:r>
            </a:p>
          </p:txBody>
        </p:sp>
        <p:sp>
          <p:nvSpPr>
            <p:cNvPr id="20" name="Текстово поле 10"/>
            <p:cNvSpPr txBox="1">
              <a:spLocks noChangeArrowheads="1"/>
            </p:cNvSpPr>
            <p:nvPr/>
          </p:nvSpPr>
          <p:spPr bwMode="auto">
            <a:xfrm>
              <a:off x="5220072" y="2475910"/>
              <a:ext cx="2493878" cy="23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200" b="1">
                  <a:solidFill>
                    <a:srgbClr val="C00000"/>
                  </a:solidFill>
                  <a:latin typeface="Bookman Old Style" panose="02050604050505020204" pitchFamily="18" charset="0"/>
                </a:rPr>
                <a:t>УПРАВЛЕНИЕ НА СОФТУЕРА</a:t>
              </a:r>
            </a:p>
          </p:txBody>
        </p:sp>
        <p:sp>
          <p:nvSpPr>
            <p:cNvPr id="21" name="Текстово поле 11"/>
            <p:cNvSpPr txBox="1">
              <a:spLocks noChangeArrowheads="1"/>
            </p:cNvSpPr>
            <p:nvPr/>
          </p:nvSpPr>
          <p:spPr bwMode="auto">
            <a:xfrm>
              <a:off x="1257976" y="5533750"/>
              <a:ext cx="2853918" cy="39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200" b="1">
                  <a:solidFill>
                    <a:srgbClr val="C00000"/>
                  </a:solidFill>
                  <a:latin typeface="Bookman Old Style" panose="02050604050505020204" pitchFamily="18" charset="0"/>
                </a:rPr>
                <a:t>ПРОИЗВОДИТЕЛНОСТ</a:t>
              </a:r>
            </a:p>
            <a:p>
              <a:pPr algn="ctr" eaLnBrk="1" hangingPunct="1"/>
              <a:r>
                <a:rPr lang="bg-BG" altLang="en-US" sz="1200" b="1">
                  <a:solidFill>
                    <a:srgbClr val="C00000"/>
                  </a:solidFill>
                  <a:latin typeface="Bookman Old Style" panose="02050604050505020204" pitchFamily="18" charset="0"/>
                </a:rPr>
                <a:t>СКАЛИРУЕМОСТ</a:t>
              </a:r>
            </a:p>
          </p:txBody>
        </p:sp>
        <p:sp>
          <p:nvSpPr>
            <p:cNvPr id="22" name="Текстово поле 12"/>
            <p:cNvSpPr txBox="1">
              <a:spLocks noChangeArrowheads="1"/>
            </p:cNvSpPr>
            <p:nvPr/>
          </p:nvSpPr>
          <p:spPr bwMode="auto">
            <a:xfrm>
              <a:off x="4990186" y="5533751"/>
              <a:ext cx="2853918" cy="39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algn="ctr" eaLnBrk="1" hangingPunct="1"/>
              <a:r>
                <a:rPr lang="bg-BG" altLang="en-US" sz="1200" b="1">
                  <a:solidFill>
                    <a:srgbClr val="C00000"/>
                  </a:solidFill>
                  <a:latin typeface="Bookman Old Style" panose="02050604050505020204" pitchFamily="18" charset="0"/>
                </a:rPr>
                <a:t>ТОПОЛОГИЯ</a:t>
              </a:r>
            </a:p>
            <a:p>
              <a:pPr algn="ctr" eaLnBrk="1" hangingPunct="1"/>
              <a:r>
                <a:rPr lang="bg-BG" altLang="en-US" sz="1200" b="1">
                  <a:solidFill>
                    <a:srgbClr val="C00000"/>
                  </a:solidFill>
                  <a:latin typeface="Bookman Old Style" panose="02050604050505020204" pitchFamily="18" charset="0"/>
                </a:rPr>
                <a:t>КОМУНИКАЦИИ</a:t>
              </a:r>
            </a:p>
          </p:txBody>
        </p:sp>
      </p:grpSp>
      <p:sp>
        <p:nvSpPr>
          <p:cNvPr id="28" name="Контейнер за съдържание 2"/>
          <p:cNvSpPr>
            <a:spLocks noGrp="1"/>
          </p:cNvSpPr>
          <p:nvPr>
            <p:ph type="title"/>
          </p:nvPr>
        </p:nvSpPr>
        <p:spPr>
          <a:xfrm>
            <a:off x="428813" y="1474731"/>
            <a:ext cx="11680328" cy="1320800"/>
          </a:xfrm>
        </p:spPr>
        <p:txBody>
          <a:bodyPr/>
          <a:lstStyle/>
          <a:p>
            <a:pPr algn="just" eaLnBrk="1" hangingPunct="1"/>
            <a:r>
              <a:rPr lang="bg-BG" altLang="en-US" sz="1800" dirty="0" smtClean="0">
                <a:solidFill>
                  <a:schemeClr val="tx1">
                    <a:lumMod val="75000"/>
                    <a:lumOff val="25000"/>
                  </a:schemeClr>
                </a:solidFill>
                <a:latin typeface="Bookman Old Style" panose="02050604050505020204" pitchFamily="18" charset="0"/>
              </a:rPr>
              <a:t>„4+1“ Изглед на модела на софтуерната архитектура, определя четири едновременни изгледа от гледна точка на различните заинтересовани страни.</a:t>
            </a:r>
          </a:p>
        </p:txBody>
      </p:sp>
      <p:sp>
        <p:nvSpPr>
          <p:cNvPr id="29" name="Заглавие 1"/>
          <p:cNvSpPr txBox="1">
            <a:spLocks/>
          </p:cNvSpPr>
          <p:nvPr/>
        </p:nvSpPr>
        <p:spPr>
          <a:xfrm>
            <a:off x="766165" y="805533"/>
            <a:ext cx="11005625" cy="70643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ru-RU" sz="4100" b="1" dirty="0" smtClean="0">
                <a:solidFill>
                  <a:schemeClr val="accent2">
                    <a:lumMod val="75000"/>
                  </a:schemeClr>
                </a:solidFill>
                <a:latin typeface="Bookman Old Style" panose="02050604050505020204" pitchFamily="18" charset="0"/>
              </a:rPr>
              <a:t>„4+1“ АРХИТЕКТУРЕН ИЗГЛЕД </a:t>
            </a:r>
            <a:endParaRPr lang="bg-BG" sz="4100" b="1" dirty="0">
              <a:solidFill>
                <a:schemeClr val="accent2">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2290991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70" y="881171"/>
            <a:ext cx="11123652" cy="1320800"/>
          </a:xfrm>
        </p:spPr>
        <p:txBody>
          <a:bodyPr>
            <a:normAutofit fontScale="90000"/>
          </a:bodyPr>
          <a:lstStyle/>
          <a:p>
            <a:r>
              <a:rPr lang="ru-RU" b="1" dirty="0">
                <a:solidFill>
                  <a:schemeClr val="accent2">
                    <a:lumMod val="75000"/>
                  </a:schemeClr>
                </a:solidFill>
                <a:latin typeface="Bookman Old Style" panose="02050604050505020204" pitchFamily="18" charset="0"/>
              </a:rPr>
              <a:t>„4+1“ АРХИТЕКТУРЕН ИЗГЛЕД </a:t>
            </a:r>
            <a:r>
              <a:rPr lang="bg-BG" b="1" dirty="0">
                <a:solidFill>
                  <a:schemeClr val="accent2">
                    <a:lumMod val="75000"/>
                  </a:schemeClr>
                </a:solidFill>
                <a:latin typeface="Bookman Old Style" panose="02050604050505020204" pitchFamily="18" charset="0"/>
              </a:rPr>
              <a:t/>
            </a:r>
            <a:br>
              <a:rPr lang="bg-BG" b="1" dirty="0">
                <a:solidFill>
                  <a:schemeClr val="accent2">
                    <a:lumMod val="75000"/>
                  </a:schemeClr>
                </a:solidFill>
                <a:latin typeface="Bookman Old Style" panose="02050604050505020204" pitchFamily="18" charset="0"/>
              </a:rPr>
            </a:br>
            <a:endParaRPr lang="en-US" dirty="0">
              <a:solidFill>
                <a:schemeClr val="accent2">
                  <a:lumMod val="75000"/>
                </a:schemeClr>
              </a:solidFill>
              <a:latin typeface="Bookman Old Style" panose="02050604050505020204" pitchFamily="18" charset="0"/>
            </a:endParaRPr>
          </a:p>
        </p:txBody>
      </p:sp>
      <p:pic>
        <p:nvPicPr>
          <p:cNvPr id="1026" name="Picture 2" descr="https://freshsoftwareengineers.files.wordpress.com/2013/12/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62" y="1455684"/>
            <a:ext cx="7938082" cy="513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32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168" y="853693"/>
            <a:ext cx="11019377" cy="845127"/>
          </a:xfrm>
        </p:spPr>
        <p:txBody>
          <a:bodyPr>
            <a:normAutofit/>
          </a:bodyPr>
          <a:lstStyle/>
          <a:p>
            <a:r>
              <a:rPr lang="ru-RU" sz="4200" b="1" dirty="0">
                <a:solidFill>
                  <a:schemeClr val="accent2">
                    <a:lumMod val="75000"/>
                  </a:schemeClr>
                </a:solidFill>
                <a:latin typeface="Bookman Old Style" panose="02050604050505020204" pitchFamily="18" charset="0"/>
              </a:rPr>
              <a:t>„4+1“ АРХИТЕКТУРЕН ИЗГЛЕД</a:t>
            </a:r>
            <a:endParaRPr lang="en-US" sz="4200" dirty="0">
              <a:solidFill>
                <a:schemeClr val="accent2">
                  <a:lumMod val="75000"/>
                </a:schemeClr>
              </a:solidFill>
              <a:latin typeface="Bookman Old Style" panose="02050604050505020204" pitchFamily="18" charset="0"/>
            </a:endParaRPr>
          </a:p>
        </p:txBody>
      </p:sp>
      <p:sp>
        <p:nvSpPr>
          <p:cNvPr id="4" name="Контейнер за съдържание 2"/>
          <p:cNvSpPr>
            <a:spLocks noGrp="1"/>
          </p:cNvSpPr>
          <p:nvPr>
            <p:ph idx="1"/>
          </p:nvPr>
        </p:nvSpPr>
        <p:spPr>
          <a:xfrm>
            <a:off x="548227" y="2082506"/>
            <a:ext cx="10948356" cy="4486971"/>
          </a:xfrm>
        </p:spPr>
        <p:txBody>
          <a:bodyPr>
            <a:normAutofit/>
          </a:bodyPr>
          <a:lstStyle/>
          <a:p>
            <a:pPr algn="just" eaLnBrk="1" hangingPunct="1"/>
            <a:r>
              <a:rPr lang="ru-RU" altLang="en-US" sz="2100" b="1" dirty="0" smtClean="0">
                <a:latin typeface="Bookman Old Style" panose="02050604050505020204" pitchFamily="18" charset="0"/>
              </a:rPr>
              <a:t>Логическият изглед </a:t>
            </a:r>
            <a:r>
              <a:rPr lang="ru-RU" altLang="en-US" sz="2100" dirty="0" smtClean="0">
                <a:latin typeface="Bookman Old Style" panose="02050604050505020204" pitchFamily="18" charset="0"/>
              </a:rPr>
              <a:t>се отнася до </a:t>
            </a:r>
            <a:r>
              <a:rPr lang="ru-RU" altLang="en-US" sz="2100" i="1" dirty="0" smtClean="0">
                <a:solidFill>
                  <a:srgbClr val="C00000"/>
                </a:solidFill>
                <a:latin typeface="Bookman Old Style" panose="02050604050505020204" pitchFamily="18" charset="0"/>
              </a:rPr>
              <a:t>функционалността, която системата предоставя на крайните потребители</a:t>
            </a:r>
            <a:r>
              <a:rPr lang="ru-RU" altLang="en-US" sz="2100" dirty="0" smtClean="0">
                <a:solidFill>
                  <a:srgbClr val="002060"/>
                </a:solidFill>
                <a:latin typeface="Bookman Old Style" panose="02050604050505020204" pitchFamily="18" charset="0"/>
              </a:rPr>
              <a:t>. </a:t>
            </a:r>
            <a:r>
              <a:rPr lang="ru-RU" altLang="en-US" sz="2100" dirty="0" smtClean="0">
                <a:latin typeface="Bookman Old Style" panose="02050604050505020204" pitchFamily="18" charset="0"/>
              </a:rPr>
              <a:t>UML диаграмите се използват за представяне на логическия изглед и включват диаграми на класове и диаграми на състоянието.</a:t>
            </a:r>
          </a:p>
          <a:p>
            <a:pPr algn="just" eaLnBrk="1" hangingPunct="1"/>
            <a:r>
              <a:rPr lang="ru-RU" altLang="en-US" sz="2100" b="1" dirty="0" smtClean="0">
                <a:latin typeface="Bookman Old Style" panose="02050604050505020204" pitchFamily="18" charset="0"/>
              </a:rPr>
              <a:t>Изгледът на процесите </a:t>
            </a:r>
            <a:r>
              <a:rPr lang="ru-RU" altLang="en-US" sz="2100" dirty="0" smtClean="0">
                <a:latin typeface="Bookman Old Style" panose="02050604050505020204" pitchFamily="18" charset="0"/>
              </a:rPr>
              <a:t>се занимава с </a:t>
            </a:r>
            <a:r>
              <a:rPr lang="ru-RU" altLang="en-US" sz="2100" i="1" dirty="0" smtClean="0">
                <a:solidFill>
                  <a:srgbClr val="C00000"/>
                </a:solidFill>
                <a:latin typeface="Bookman Old Style" panose="02050604050505020204" pitchFamily="18" charset="0"/>
              </a:rPr>
              <a:t>динамичните аспекти на системата, обяснява системните процеси и начина, по който те комуникират, и се фокусира върху поведението на системата по времето на нейното изпълнение</a:t>
            </a:r>
            <a:r>
              <a:rPr lang="ru-RU" altLang="en-US" sz="2100" dirty="0" smtClean="0">
                <a:latin typeface="Bookman Old Style" panose="02050604050505020204" pitchFamily="18" charset="0"/>
              </a:rPr>
              <a:t>.</a:t>
            </a:r>
            <a:r>
              <a:rPr lang="ru-RU" altLang="en-US" sz="2100" dirty="0" smtClean="0">
                <a:solidFill>
                  <a:srgbClr val="002060"/>
                </a:solidFill>
                <a:latin typeface="Bookman Old Style" panose="02050604050505020204" pitchFamily="18" charset="0"/>
              </a:rPr>
              <a:t> </a:t>
            </a:r>
            <a:r>
              <a:rPr lang="ru-RU" altLang="en-US" sz="2100" dirty="0" smtClean="0">
                <a:latin typeface="Bookman Old Style" panose="02050604050505020204" pitchFamily="18" charset="0"/>
              </a:rPr>
              <a:t>Този изглед се отнася до паралелната обработка, разпределението, интегрирането, производителността</a:t>
            </a:r>
            <a:r>
              <a:rPr lang="bg-BG" altLang="en-US" sz="2100" dirty="0">
                <a:latin typeface="Bookman Old Style" panose="02050604050505020204" pitchFamily="18" charset="0"/>
              </a:rPr>
              <a:t>,</a:t>
            </a:r>
            <a:r>
              <a:rPr lang="en-US" altLang="en-US" sz="2100" dirty="0">
                <a:latin typeface="Bookman Old Style" panose="02050604050505020204" pitchFamily="18" charset="0"/>
              </a:rPr>
              <a:t>	</a:t>
            </a:r>
            <a:r>
              <a:rPr lang="ru-RU" altLang="en-US" sz="2100" dirty="0" smtClean="0">
                <a:latin typeface="Bookman Old Style" panose="02050604050505020204" pitchFamily="18" charset="0"/>
              </a:rPr>
              <a:t>  мащабируемостта и други нефункционални изисквания. </a:t>
            </a:r>
            <a:r>
              <a:rPr lang="ru-RU" altLang="en-US" sz="2100" i="1" dirty="0" smtClean="0">
                <a:latin typeface="Bookman Old Style" panose="02050604050505020204" pitchFamily="18" charset="0"/>
              </a:rPr>
              <a:t>UML диаграмите за представяне на изглед на процеса включват диаграмата на последователностите, комуникационната диаграма, диаграмата на активността </a:t>
            </a:r>
            <a:r>
              <a:rPr lang="en-US" altLang="en-US" sz="2100" i="1" dirty="0" smtClean="0">
                <a:latin typeface="Bookman Old Style" panose="02050604050505020204" pitchFamily="18" charset="0"/>
              </a:rPr>
              <a:t>(Activity </a:t>
            </a:r>
            <a:r>
              <a:rPr lang="bg-BG" altLang="en-US" sz="2100" i="1" dirty="0" smtClean="0">
                <a:latin typeface="Bookman Old Style" panose="02050604050505020204" pitchFamily="18" charset="0"/>
              </a:rPr>
              <a:t>диаграма</a:t>
            </a:r>
            <a:r>
              <a:rPr lang="en-US" altLang="en-US" sz="2100" i="1" dirty="0" smtClean="0">
                <a:latin typeface="Bookman Old Style" panose="02050604050505020204" pitchFamily="18" charset="0"/>
              </a:rPr>
              <a:t>)</a:t>
            </a:r>
            <a:r>
              <a:rPr lang="ru-RU" altLang="en-US" sz="2100" i="1" dirty="0" smtClean="0">
                <a:latin typeface="Bookman Old Style" panose="02050604050505020204" pitchFamily="18" charset="0"/>
              </a:rPr>
              <a:t>.</a:t>
            </a:r>
            <a:endParaRPr lang="ru-RU" altLang="en-US" sz="2100" dirty="0" smtClean="0">
              <a:solidFill>
                <a:srgbClr val="002060"/>
              </a:solidFill>
              <a:latin typeface="Bookman Old Style" panose="02050604050505020204" pitchFamily="18" charset="0"/>
            </a:endParaRPr>
          </a:p>
          <a:p>
            <a:pPr algn="just" eaLnBrk="1" hangingPunct="1"/>
            <a:endParaRPr lang="bg-BG" altLang="en-US" sz="2100" dirty="0" smtClean="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682388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355" y="902563"/>
            <a:ext cx="10987924" cy="858715"/>
          </a:xfrm>
        </p:spPr>
        <p:txBody>
          <a:bodyPr>
            <a:normAutofit/>
          </a:bodyPr>
          <a:lstStyle/>
          <a:p>
            <a:r>
              <a:rPr lang="ru-RU" sz="4200" b="1" dirty="0">
                <a:solidFill>
                  <a:schemeClr val="accent2">
                    <a:lumMod val="75000"/>
                  </a:schemeClr>
                </a:solidFill>
                <a:latin typeface="Bookman Old Style" panose="02050604050505020204" pitchFamily="18" charset="0"/>
              </a:rPr>
              <a:t>„4+1“ АРХИТЕКТУРЕН ИЗГЛЕД</a:t>
            </a:r>
            <a:endParaRPr lang="en-US" sz="4200" dirty="0">
              <a:solidFill>
                <a:schemeClr val="accent2">
                  <a:lumMod val="75000"/>
                </a:schemeClr>
              </a:solidFill>
              <a:latin typeface="Bookman Old Style" panose="02050604050505020204" pitchFamily="18" charset="0"/>
            </a:endParaRPr>
          </a:p>
        </p:txBody>
      </p:sp>
      <p:sp>
        <p:nvSpPr>
          <p:cNvPr id="4" name="Контейнер за съдържание 2"/>
          <p:cNvSpPr>
            <a:spLocks noGrp="1"/>
          </p:cNvSpPr>
          <p:nvPr>
            <p:ph idx="1"/>
          </p:nvPr>
        </p:nvSpPr>
        <p:spPr>
          <a:xfrm>
            <a:off x="419881" y="2044596"/>
            <a:ext cx="11245377" cy="3752523"/>
          </a:xfrm>
        </p:spPr>
        <p:txBody>
          <a:bodyPr>
            <a:noAutofit/>
          </a:bodyPr>
          <a:lstStyle/>
          <a:p>
            <a:pPr algn="just" eaLnBrk="1" hangingPunct="1"/>
            <a:r>
              <a:rPr lang="ru-RU" altLang="en-US" sz="2400" b="1" dirty="0" smtClean="0">
                <a:solidFill>
                  <a:schemeClr val="bg2">
                    <a:lumMod val="25000"/>
                  </a:schemeClr>
                </a:solidFill>
                <a:latin typeface="Bookman Old Style" panose="02050604050505020204" pitchFamily="18" charset="0"/>
              </a:rPr>
              <a:t>Изгледът за разработка </a:t>
            </a:r>
            <a:r>
              <a:rPr lang="ru-RU" altLang="en-US" sz="2400" i="1" dirty="0" smtClean="0">
                <a:solidFill>
                  <a:srgbClr val="C00000"/>
                </a:solidFill>
                <a:latin typeface="Bookman Old Style" panose="02050604050505020204" pitchFamily="18" charset="0"/>
              </a:rPr>
              <a:t>илюстрира системата от гледна точка на програмиста и се занимава с управление на софтуера. </a:t>
            </a:r>
            <a:r>
              <a:rPr lang="ru-RU" altLang="en-US" sz="2400" i="1" dirty="0" smtClean="0">
                <a:solidFill>
                  <a:schemeClr val="bg2">
                    <a:lumMod val="25000"/>
                  </a:schemeClr>
                </a:solidFill>
                <a:latin typeface="Bookman Old Style" panose="02050604050505020204" pitchFamily="18" charset="0"/>
              </a:rPr>
              <a:t>Този изглед е известен още като изглед за изпълнение. UML диаграмите, използвани за представяне на този изглед, включват «</a:t>
            </a:r>
            <a:r>
              <a:rPr lang="de-DE" altLang="en-US" sz="2400" i="1" dirty="0" smtClean="0">
                <a:solidFill>
                  <a:schemeClr val="bg2">
                    <a:lumMod val="25000"/>
                  </a:schemeClr>
                </a:solidFill>
                <a:latin typeface="Bookman Old Style" panose="02050604050505020204" pitchFamily="18" charset="0"/>
              </a:rPr>
              <a:t>Package diagram</a:t>
            </a:r>
            <a:r>
              <a:rPr lang="ru-RU" altLang="en-US" sz="2400" i="1" dirty="0" smtClean="0">
                <a:solidFill>
                  <a:schemeClr val="bg2">
                    <a:lumMod val="25000"/>
                  </a:schemeClr>
                </a:solidFill>
                <a:latin typeface="Bookman Old Style" panose="02050604050505020204" pitchFamily="18" charset="0"/>
              </a:rPr>
              <a:t>», включваща класовете в даден модул</a:t>
            </a:r>
          </a:p>
          <a:p>
            <a:pPr algn="just" eaLnBrk="1" hangingPunct="1"/>
            <a:r>
              <a:rPr lang="ru-RU" altLang="en-US" sz="2400" b="1" dirty="0" smtClean="0">
                <a:solidFill>
                  <a:schemeClr val="bg2">
                    <a:lumMod val="25000"/>
                  </a:schemeClr>
                </a:solidFill>
                <a:latin typeface="Bookman Old Style" panose="02050604050505020204" pitchFamily="18" charset="0"/>
              </a:rPr>
              <a:t>Физическият изгл</a:t>
            </a:r>
            <a:r>
              <a:rPr lang="ru-RU" altLang="en-US" sz="2400" b="1" dirty="0" smtClean="0">
                <a:solidFill>
                  <a:srgbClr val="002060"/>
                </a:solidFill>
                <a:latin typeface="Bookman Old Style" panose="02050604050505020204" pitchFamily="18" charset="0"/>
              </a:rPr>
              <a:t>ед </a:t>
            </a:r>
            <a:r>
              <a:rPr lang="ru-RU" altLang="en-US" sz="2400" i="1" dirty="0" smtClean="0">
                <a:solidFill>
                  <a:srgbClr val="C00000"/>
                </a:solidFill>
                <a:latin typeface="Bookman Old Style" panose="02050604050505020204" pitchFamily="18" charset="0"/>
              </a:rPr>
              <a:t>изобразява системата от гледна точка на системен инженер</a:t>
            </a:r>
            <a:r>
              <a:rPr lang="ru-RU" altLang="en-US" sz="2400" i="1" dirty="0" smtClean="0">
                <a:solidFill>
                  <a:schemeClr val="bg2">
                    <a:lumMod val="25000"/>
                  </a:schemeClr>
                </a:solidFill>
                <a:latin typeface="Bookman Old Style" panose="02050604050505020204" pitchFamily="18" charset="0"/>
              </a:rPr>
              <a:t>.</a:t>
            </a:r>
            <a:r>
              <a:rPr lang="ru-RU" altLang="en-US" sz="2400" i="1" dirty="0" smtClean="0">
                <a:solidFill>
                  <a:srgbClr val="002060"/>
                </a:solidFill>
                <a:latin typeface="Bookman Old Style" panose="02050604050505020204" pitchFamily="18" charset="0"/>
              </a:rPr>
              <a:t> </a:t>
            </a:r>
            <a:r>
              <a:rPr lang="ru-RU" altLang="en-US" sz="2400" i="1" dirty="0" smtClean="0">
                <a:solidFill>
                  <a:schemeClr val="bg2">
                    <a:lumMod val="25000"/>
                  </a:schemeClr>
                </a:solidFill>
                <a:latin typeface="Bookman Old Style" panose="02050604050505020204" pitchFamily="18" charset="0"/>
              </a:rPr>
              <a:t>Тя се отнася до топологията на софтуерните компоненти на физическия слой, както и физическите връзки между тези компоненти. Този изглед е известен още като изглед на разполагане </a:t>
            </a:r>
            <a:r>
              <a:rPr lang="en-US" altLang="en-US" sz="2400" i="1" dirty="0" smtClean="0">
                <a:solidFill>
                  <a:schemeClr val="bg2">
                    <a:lumMod val="25000"/>
                  </a:schemeClr>
                </a:solidFill>
                <a:latin typeface="Bookman Old Style" panose="02050604050505020204" pitchFamily="18" charset="0"/>
              </a:rPr>
              <a:t>(</a:t>
            </a:r>
            <a:r>
              <a:rPr lang="bg-BG" altLang="en-US" sz="2400" i="1" dirty="0" smtClean="0">
                <a:solidFill>
                  <a:schemeClr val="bg2">
                    <a:lumMod val="25000"/>
                  </a:schemeClr>
                </a:solidFill>
                <a:latin typeface="Bookman Old Style" panose="02050604050505020204" pitchFamily="18" charset="0"/>
              </a:rPr>
              <a:t>внедряване</a:t>
            </a:r>
            <a:r>
              <a:rPr lang="en-US" altLang="en-US" sz="2400" i="1" dirty="0" smtClean="0">
                <a:solidFill>
                  <a:schemeClr val="bg2">
                    <a:lumMod val="25000"/>
                  </a:schemeClr>
                </a:solidFill>
                <a:latin typeface="Bookman Old Style" panose="02050604050505020204" pitchFamily="18" charset="0"/>
              </a:rPr>
              <a:t>)</a:t>
            </a:r>
            <a:r>
              <a:rPr lang="ru-RU" altLang="en-US" sz="2400" i="1" dirty="0" smtClean="0">
                <a:solidFill>
                  <a:schemeClr val="bg2">
                    <a:lumMod val="25000"/>
                  </a:schemeClr>
                </a:solidFill>
                <a:latin typeface="Bookman Old Style" panose="02050604050505020204" pitchFamily="18" charset="0"/>
              </a:rPr>
              <a:t>. UML диаграмите, използвани за представяне на физическия изглед, включват диаграмата за внедряване «</a:t>
            </a:r>
            <a:r>
              <a:rPr lang="de-DE" altLang="en-US" sz="2400" i="1" dirty="0" smtClean="0">
                <a:solidFill>
                  <a:schemeClr val="bg2">
                    <a:lumMod val="25000"/>
                  </a:schemeClr>
                </a:solidFill>
                <a:latin typeface="Bookman Old Style" panose="02050604050505020204" pitchFamily="18" charset="0"/>
              </a:rPr>
              <a:t>deployment diagram</a:t>
            </a:r>
            <a:r>
              <a:rPr lang="ru-RU" altLang="en-US" sz="2400" i="1" dirty="0" smtClean="0">
                <a:solidFill>
                  <a:schemeClr val="bg2">
                    <a:lumMod val="25000"/>
                  </a:schemeClr>
                </a:solidFill>
                <a:latin typeface="Bookman Old Style" panose="02050604050505020204" pitchFamily="18" charset="0"/>
              </a:rPr>
              <a:t>». </a:t>
            </a:r>
          </a:p>
          <a:p>
            <a:pPr algn="just" eaLnBrk="1" hangingPunct="1"/>
            <a:endParaRPr lang="ru-RU" altLang="en-US" sz="2400" i="1" dirty="0" smtClean="0">
              <a:solidFill>
                <a:srgbClr val="002060"/>
              </a:solidFill>
              <a:latin typeface="Bookman Old Style" panose="02050604050505020204" pitchFamily="18" charset="0"/>
            </a:endParaRPr>
          </a:p>
          <a:p>
            <a:pPr algn="just" eaLnBrk="1" hangingPunct="1"/>
            <a:endParaRPr lang="bg-BG" altLang="en-US" sz="2400" dirty="0" smtClean="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320022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Групиране 13"/>
          <p:cNvGrpSpPr>
            <a:grpSpLocks/>
          </p:cNvGrpSpPr>
          <p:nvPr/>
        </p:nvGrpSpPr>
        <p:grpSpPr bwMode="auto">
          <a:xfrm>
            <a:off x="600892" y="1899821"/>
            <a:ext cx="11011100" cy="4866738"/>
            <a:chOff x="242040" y="548680"/>
            <a:chExt cx="8346776" cy="5400600"/>
          </a:xfrm>
        </p:grpSpPr>
        <p:sp>
          <p:nvSpPr>
            <p:cNvPr id="3" name="Закръглен правоъгълник 2"/>
            <p:cNvSpPr/>
            <p:nvPr/>
          </p:nvSpPr>
          <p:spPr>
            <a:xfrm>
              <a:off x="265857" y="548680"/>
              <a:ext cx="4245630" cy="100804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solidFill>
                    <a:srgbClr val="002060"/>
                  </a:solidFill>
                  <a:latin typeface="Bookman Old Style" panose="02050604050505020204" pitchFamily="18" charset="0"/>
                </a:rPr>
                <a:t>СОФТУЕРЕН ДИЗАЙН </a:t>
              </a:r>
            </a:p>
          </p:txBody>
        </p:sp>
        <p:sp>
          <p:nvSpPr>
            <p:cNvPr id="4" name="Закръглен правоъгълник 3"/>
            <p:cNvSpPr/>
            <p:nvPr/>
          </p:nvSpPr>
          <p:spPr>
            <a:xfrm>
              <a:off x="242040" y="1701189"/>
              <a:ext cx="4259920" cy="1008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bg-BG" sz="1500" dirty="0" smtClean="0">
                  <a:latin typeface="Bookman Old Style" panose="02050604050505020204" pitchFamily="18" charset="0"/>
                </a:rPr>
                <a:t>Определя вътрешната структура и поведение на всеки модул</a:t>
              </a:r>
              <a:endParaRPr lang="bg-BG" sz="1500" dirty="0">
                <a:latin typeface="Bookman Old Style" panose="02050604050505020204" pitchFamily="18" charset="0"/>
              </a:endParaRPr>
            </a:p>
          </p:txBody>
        </p:sp>
        <p:sp>
          <p:nvSpPr>
            <p:cNvPr id="5" name="Закръглен правоъгълник 4"/>
            <p:cNvSpPr/>
            <p:nvPr/>
          </p:nvSpPr>
          <p:spPr>
            <a:xfrm>
              <a:off x="4598812" y="559793"/>
              <a:ext cx="3943959" cy="100804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b="1" dirty="0">
                  <a:solidFill>
                    <a:srgbClr val="002060"/>
                  </a:solidFill>
                  <a:latin typeface="Bookman Old Style" panose="02050604050505020204" pitchFamily="18" charset="0"/>
                </a:rPr>
                <a:t>СОФТУЕРНА АРХИТЕКТУРА</a:t>
              </a:r>
            </a:p>
          </p:txBody>
        </p:sp>
        <p:sp>
          <p:nvSpPr>
            <p:cNvPr id="6" name="Закръглен правоъгълник 5"/>
            <p:cNvSpPr/>
            <p:nvPr/>
          </p:nvSpPr>
          <p:spPr>
            <a:xfrm>
              <a:off x="4643269" y="1701189"/>
              <a:ext cx="3924906" cy="9350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bg-BG" sz="1500" dirty="0" smtClean="0">
                  <a:solidFill>
                    <a:srgbClr val="002060"/>
                  </a:solidFill>
                  <a:latin typeface="Bookman Old Style" panose="02050604050505020204" pitchFamily="18" charset="0"/>
                </a:rPr>
                <a:t>Може да се оприличи на скелет </a:t>
              </a:r>
              <a:r>
                <a:rPr lang="en-US" sz="1500" dirty="0" smtClean="0">
                  <a:solidFill>
                    <a:srgbClr val="002060"/>
                  </a:solidFill>
                  <a:latin typeface="Bookman Old Style" panose="02050604050505020204" pitchFamily="18" charset="0"/>
                </a:rPr>
                <a:t>(</a:t>
              </a:r>
              <a:r>
                <a:rPr lang="bg-BG" sz="1500" dirty="0" smtClean="0">
                  <a:solidFill>
                    <a:srgbClr val="002060"/>
                  </a:solidFill>
                  <a:latin typeface="Bookman Old Style" panose="02050604050505020204" pitchFamily="18" charset="0"/>
                </a:rPr>
                <a:t>външната структура</a:t>
              </a:r>
              <a:r>
                <a:rPr lang="en-US" sz="1500" dirty="0" smtClean="0">
                  <a:solidFill>
                    <a:srgbClr val="002060"/>
                  </a:solidFill>
                  <a:latin typeface="Bookman Old Style" panose="02050604050505020204" pitchFamily="18" charset="0"/>
                </a:rPr>
                <a:t>)</a:t>
              </a:r>
              <a:r>
                <a:rPr lang="bg-BG" sz="1500" dirty="0" smtClean="0">
                  <a:solidFill>
                    <a:srgbClr val="002060"/>
                  </a:solidFill>
                  <a:latin typeface="Bookman Old Style" panose="02050604050505020204" pitchFamily="18" charset="0"/>
                </a:rPr>
                <a:t> на системата. Най-високото ниво на абстракция за описание на системата.</a:t>
              </a:r>
              <a:endParaRPr lang="bg-BG" sz="1500" dirty="0">
                <a:solidFill>
                  <a:srgbClr val="002060"/>
                </a:solidFill>
                <a:latin typeface="Bookman Old Style" panose="02050604050505020204" pitchFamily="18" charset="0"/>
              </a:endParaRPr>
            </a:p>
            <a:p>
              <a:pPr algn="ctr">
                <a:defRPr/>
              </a:pPr>
              <a:endParaRPr lang="bg-BG" sz="1500" dirty="0">
                <a:solidFill>
                  <a:srgbClr val="002060"/>
                </a:solidFill>
                <a:latin typeface="Bookman Old Style" panose="02050604050505020204" pitchFamily="18" charset="0"/>
              </a:endParaRPr>
            </a:p>
          </p:txBody>
        </p:sp>
        <p:sp>
          <p:nvSpPr>
            <p:cNvPr id="8" name="Закръглен правоъгълник 7"/>
            <p:cNvSpPr/>
            <p:nvPr/>
          </p:nvSpPr>
          <p:spPr>
            <a:xfrm>
              <a:off x="265857" y="3861747"/>
              <a:ext cx="4245630" cy="1008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500" dirty="0" smtClean="0">
                  <a:latin typeface="Bookman Old Style" panose="02050604050505020204" pitchFamily="18" charset="0"/>
                </a:rPr>
                <a:t>Използва обектно-ориентирани шаблони за дизайн</a:t>
              </a:r>
              <a:endParaRPr lang="bg-BG" sz="1500" dirty="0">
                <a:latin typeface="Bookman Old Style" panose="02050604050505020204" pitchFamily="18" charset="0"/>
              </a:endParaRPr>
            </a:p>
          </p:txBody>
        </p:sp>
        <p:sp>
          <p:nvSpPr>
            <p:cNvPr id="9" name="Закръглен правоъгълник 8"/>
            <p:cNvSpPr/>
            <p:nvPr/>
          </p:nvSpPr>
          <p:spPr>
            <a:xfrm>
              <a:off x="265857" y="4941232"/>
              <a:ext cx="4245630" cy="1008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bg-BG" sz="1500" dirty="0" smtClean="0">
                  <a:latin typeface="Bookman Old Style" panose="02050604050505020204" pitchFamily="18" charset="0"/>
                </a:rPr>
                <a:t>Проектира структурата на базата данни – таблици, функции и изгледи</a:t>
              </a:r>
              <a:endParaRPr lang="bg-BG" sz="1500" dirty="0">
                <a:latin typeface="Bookman Old Style" panose="02050604050505020204" pitchFamily="18" charset="0"/>
              </a:endParaRPr>
            </a:p>
          </p:txBody>
        </p:sp>
        <p:sp>
          <p:nvSpPr>
            <p:cNvPr id="10" name="Закръглен правоъгълник 9"/>
            <p:cNvSpPr/>
            <p:nvPr/>
          </p:nvSpPr>
          <p:spPr>
            <a:xfrm>
              <a:off x="4643269" y="2709238"/>
              <a:ext cx="3945547" cy="100804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ru-RU" sz="1500" dirty="0" smtClean="0">
                  <a:solidFill>
                    <a:srgbClr val="002060"/>
                  </a:solidFill>
                  <a:latin typeface="Bookman Old Style" panose="02050604050505020204" pitchFamily="18" charset="0"/>
                </a:rPr>
                <a:t>Показва начина на взаимодействие между отделните модули на системата </a:t>
              </a:r>
              <a:endParaRPr lang="bg-BG" sz="1500" dirty="0">
                <a:solidFill>
                  <a:srgbClr val="002060"/>
                </a:solidFill>
                <a:latin typeface="Bookman Old Style" panose="02050604050505020204" pitchFamily="18" charset="0"/>
              </a:endParaRPr>
            </a:p>
          </p:txBody>
        </p:sp>
        <p:sp>
          <p:nvSpPr>
            <p:cNvPr id="11" name="Закръглен правоъгълник 10"/>
            <p:cNvSpPr/>
            <p:nvPr/>
          </p:nvSpPr>
          <p:spPr>
            <a:xfrm>
              <a:off x="4643269" y="3788723"/>
              <a:ext cx="3945547" cy="100804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ru-RU" sz="1500" dirty="0" smtClean="0">
                  <a:solidFill>
                    <a:srgbClr val="002060"/>
                  </a:solidFill>
                  <a:latin typeface="Bookman Old Style" panose="02050604050505020204" pitchFamily="18" charset="0"/>
                </a:rPr>
                <a:t>Използва архитектурни шаблони </a:t>
              </a:r>
              <a:r>
                <a:rPr lang="en-US" sz="1500" dirty="0" smtClean="0">
                  <a:solidFill>
                    <a:srgbClr val="002060"/>
                  </a:solidFill>
                  <a:latin typeface="Bookman Old Style" panose="02050604050505020204" pitchFamily="18" charset="0"/>
                </a:rPr>
                <a:t>(</a:t>
              </a:r>
              <a:r>
                <a:rPr lang="bg-BG" sz="1500" dirty="0" smtClean="0">
                  <a:solidFill>
                    <a:srgbClr val="002060"/>
                  </a:solidFill>
                  <a:latin typeface="Bookman Old Style" panose="02050604050505020204" pitchFamily="18" charset="0"/>
                </a:rPr>
                <a:t>дву, три и многослойни архитектури, </a:t>
              </a:r>
              <a:r>
                <a:rPr lang="en-US" sz="1500" dirty="0" smtClean="0">
                  <a:solidFill>
                    <a:srgbClr val="002060"/>
                  </a:solidFill>
                  <a:latin typeface="Bookman Old Style" panose="02050604050505020204" pitchFamily="18" charset="0"/>
                </a:rPr>
                <a:t>MVC, </a:t>
              </a:r>
              <a:r>
                <a:rPr lang="bg-BG" sz="1500" dirty="0" smtClean="0">
                  <a:solidFill>
                    <a:srgbClr val="002060"/>
                  </a:solidFill>
                  <a:latin typeface="Bookman Old Style" panose="02050604050505020204" pitchFamily="18" charset="0"/>
                </a:rPr>
                <a:t>микросървиси</a:t>
              </a:r>
              <a:r>
                <a:rPr lang="en-US" sz="1500" dirty="0" smtClean="0">
                  <a:solidFill>
                    <a:srgbClr val="002060"/>
                  </a:solidFill>
                  <a:latin typeface="Bookman Old Style" panose="02050604050505020204" pitchFamily="18" charset="0"/>
                </a:rPr>
                <a:t>)</a:t>
              </a:r>
              <a:r>
                <a:rPr lang="ru-RU" sz="1500" dirty="0" smtClean="0">
                  <a:solidFill>
                    <a:srgbClr val="002060"/>
                  </a:solidFill>
                  <a:latin typeface="Bookman Old Style" panose="02050604050505020204" pitchFamily="18" charset="0"/>
                </a:rPr>
                <a:t> </a:t>
              </a:r>
              <a:endParaRPr lang="bg-BG" sz="1500" dirty="0">
                <a:solidFill>
                  <a:srgbClr val="002060"/>
                </a:solidFill>
                <a:latin typeface="Bookman Old Style" panose="02050604050505020204" pitchFamily="18" charset="0"/>
              </a:endParaRPr>
            </a:p>
          </p:txBody>
        </p:sp>
        <p:sp>
          <p:nvSpPr>
            <p:cNvPr id="12" name="Закръглен правоъгълник 11"/>
            <p:cNvSpPr/>
            <p:nvPr/>
          </p:nvSpPr>
          <p:spPr>
            <a:xfrm>
              <a:off x="4678200" y="4869795"/>
              <a:ext cx="3889975" cy="10080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ru-RU" sz="1500" dirty="0" smtClean="0">
                  <a:solidFill>
                    <a:srgbClr val="002060"/>
                  </a:solidFill>
                  <a:latin typeface="Bookman Old Style" panose="02050604050505020204" pitchFamily="18" charset="0"/>
                </a:rPr>
                <a:t>Какъв вид база данни ще използва системата</a:t>
              </a:r>
              <a:endParaRPr lang="bg-BG" sz="1500" dirty="0">
                <a:solidFill>
                  <a:srgbClr val="002060"/>
                </a:solidFill>
                <a:latin typeface="Bookman Old Style" panose="02050604050505020204" pitchFamily="18" charset="0"/>
              </a:endParaRPr>
            </a:p>
          </p:txBody>
        </p:sp>
        <p:sp>
          <p:nvSpPr>
            <p:cNvPr id="13" name="Закръглен правоъгълник 12"/>
            <p:cNvSpPr/>
            <p:nvPr/>
          </p:nvSpPr>
          <p:spPr>
            <a:xfrm>
              <a:off x="265857" y="2780674"/>
              <a:ext cx="4259919" cy="1008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bg-BG" sz="1500" dirty="0" smtClean="0">
                  <a:latin typeface="Bookman Old Style" panose="02050604050505020204" pitchFamily="18" charset="0"/>
                </a:rPr>
                <a:t>Какви са отговорностите на всеки един модул</a:t>
              </a:r>
              <a:endParaRPr lang="bg-BG" sz="1500" dirty="0">
                <a:latin typeface="Bookman Old Style" panose="02050604050505020204" pitchFamily="18" charset="0"/>
              </a:endParaRPr>
            </a:p>
          </p:txBody>
        </p:sp>
      </p:grpSp>
      <p:sp>
        <p:nvSpPr>
          <p:cNvPr id="15" name="Заглавие 1"/>
          <p:cNvSpPr>
            <a:spLocks noGrp="1"/>
          </p:cNvSpPr>
          <p:nvPr>
            <p:ph type="title"/>
          </p:nvPr>
        </p:nvSpPr>
        <p:spPr>
          <a:xfrm>
            <a:off x="784313" y="1060213"/>
            <a:ext cx="11333705" cy="576262"/>
          </a:xfrm>
        </p:spPr>
        <p:txBody>
          <a:bodyPr>
            <a:noAutofit/>
          </a:bodyPr>
          <a:lstStyle/>
          <a:p>
            <a:pPr>
              <a:defRPr/>
            </a:pPr>
            <a:r>
              <a:rPr lang="bg-BG" sz="3800" b="1" dirty="0">
                <a:solidFill>
                  <a:schemeClr val="accent2">
                    <a:lumMod val="75000"/>
                  </a:schemeClr>
                </a:solidFill>
                <a:latin typeface="Bookman Old Style" panose="02050604050505020204" pitchFamily="18" charset="0"/>
              </a:rPr>
              <a:t>СОФТУЕРНА АРХИТЕКТУРА </a:t>
            </a:r>
            <a:r>
              <a:rPr lang="en-US" sz="3800" b="1" dirty="0" smtClean="0">
                <a:solidFill>
                  <a:schemeClr val="accent2">
                    <a:lumMod val="75000"/>
                  </a:schemeClr>
                </a:solidFill>
                <a:latin typeface="Bookman Old Style" panose="02050604050505020204" pitchFamily="18" charset="0"/>
              </a:rPr>
              <a:t>vs </a:t>
            </a:r>
            <a:r>
              <a:rPr lang="bg-BG" sz="3800" b="1" dirty="0">
                <a:solidFill>
                  <a:schemeClr val="accent2">
                    <a:lumMod val="75000"/>
                  </a:schemeClr>
                </a:solidFill>
                <a:latin typeface="Bookman Old Style" panose="02050604050505020204" pitchFamily="18" charset="0"/>
              </a:rPr>
              <a:t>СОФТУЕРЕН ДИЗАЙН </a:t>
            </a:r>
          </a:p>
        </p:txBody>
      </p:sp>
    </p:spTree>
    <p:extLst>
      <p:ext uri="{BB962C8B-B14F-4D97-AF65-F5344CB8AC3E}">
        <p14:creationId xmlns:p14="http://schemas.microsoft.com/office/powerpoint/2010/main" val="96318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p:cNvSpPr>
          <p:nvPr>
            <p:ph type="title"/>
          </p:nvPr>
        </p:nvSpPr>
        <p:spPr>
          <a:xfrm>
            <a:off x="766271" y="780843"/>
            <a:ext cx="11049908" cy="1008062"/>
          </a:xfrm>
        </p:spPr>
        <p:txBody>
          <a:bodyPr>
            <a:noAutofit/>
          </a:bodyPr>
          <a:lstStyle/>
          <a:p>
            <a:pPr>
              <a:defRPr/>
            </a:pPr>
            <a:r>
              <a:rPr lang="bg-BG" sz="3800" b="1" dirty="0">
                <a:solidFill>
                  <a:schemeClr val="accent2">
                    <a:lumMod val="75000"/>
                  </a:schemeClr>
                </a:solidFill>
                <a:latin typeface="Bookman Old Style" panose="02050604050505020204" pitchFamily="18" charset="0"/>
              </a:rPr>
              <a:t>СОФТУЕРНА АРХИТЕКТУРА </a:t>
            </a:r>
            <a:r>
              <a:rPr lang="en-US" sz="3800" b="1" dirty="0" err="1">
                <a:solidFill>
                  <a:schemeClr val="accent2">
                    <a:lumMod val="75000"/>
                  </a:schemeClr>
                </a:solidFill>
                <a:latin typeface="Bookman Old Style" panose="02050604050505020204" pitchFamily="18" charset="0"/>
              </a:rPr>
              <a:t>vs</a:t>
            </a:r>
            <a:r>
              <a:rPr lang="en-US" sz="3800" b="1" dirty="0">
                <a:solidFill>
                  <a:schemeClr val="accent2">
                    <a:lumMod val="75000"/>
                  </a:schemeClr>
                </a:solidFill>
                <a:latin typeface="Bookman Old Style" panose="02050604050505020204" pitchFamily="18" charset="0"/>
              </a:rPr>
              <a:t> </a:t>
            </a:r>
            <a:r>
              <a:rPr lang="bg-BG" sz="3800" b="1" dirty="0">
                <a:solidFill>
                  <a:schemeClr val="accent2">
                    <a:lumMod val="75000"/>
                  </a:schemeClr>
                </a:solidFill>
                <a:latin typeface="Bookman Old Style" panose="02050604050505020204" pitchFamily="18" charset="0"/>
              </a:rPr>
              <a:t>СОФТУЕРЕН ДИЗАЙН </a:t>
            </a:r>
          </a:p>
        </p:txBody>
      </p:sp>
      <p:sp>
        <p:nvSpPr>
          <p:cNvPr id="38914" name="Контейнер за съдържание 2"/>
          <p:cNvSpPr>
            <a:spLocks noGrp="1"/>
          </p:cNvSpPr>
          <p:nvPr>
            <p:ph idx="1"/>
          </p:nvPr>
        </p:nvSpPr>
        <p:spPr>
          <a:xfrm>
            <a:off x="537286" y="2490243"/>
            <a:ext cx="10923786" cy="3395654"/>
          </a:xfrm>
        </p:spPr>
        <p:txBody>
          <a:bodyPr>
            <a:normAutofit/>
          </a:bodyPr>
          <a:lstStyle/>
          <a:p>
            <a:pPr algn="just" eaLnBrk="1" hangingPunct="1"/>
            <a:r>
              <a:rPr lang="bg-BG" altLang="en-US" sz="2100" dirty="0">
                <a:latin typeface="Bookman Old Style" panose="02050604050505020204" pitchFamily="18" charset="0"/>
              </a:rPr>
              <a:t>Софтуерната архитектура се фокусира повече върху взаимодействието между външно видимите компоненти на системата, </a:t>
            </a:r>
            <a:r>
              <a:rPr lang="bg-BG" altLang="en-US" sz="2100" dirty="0">
                <a:solidFill>
                  <a:srgbClr val="C00000"/>
                </a:solidFill>
                <a:latin typeface="Bookman Old Style" panose="02050604050505020204" pitchFamily="18" charset="0"/>
              </a:rPr>
              <a:t>докато дизайнът е за това как вътрешните компоненти на системата взаимодействат помежду си.</a:t>
            </a:r>
          </a:p>
          <a:p>
            <a:pPr algn="just" eaLnBrk="1" hangingPunct="1"/>
            <a:r>
              <a:rPr lang="bg-BG" altLang="en-US" sz="2100" dirty="0">
                <a:latin typeface="Bookman Old Style" panose="02050604050505020204" pitchFamily="18" charset="0"/>
              </a:rPr>
              <a:t>Софтуерната архитектура е повече за това, което искаме да прави системата,</a:t>
            </a:r>
            <a:r>
              <a:rPr lang="bg-BG" altLang="en-US" sz="2100" b="1" dirty="0">
                <a:latin typeface="Bookman Old Style" panose="02050604050505020204" pitchFamily="18" charset="0"/>
              </a:rPr>
              <a:t> </a:t>
            </a:r>
            <a:r>
              <a:rPr lang="bg-BG" altLang="en-US" sz="2100" dirty="0">
                <a:solidFill>
                  <a:srgbClr val="C00000"/>
                </a:solidFill>
                <a:latin typeface="Bookman Old Style" panose="02050604050505020204" pitchFamily="18" charset="0"/>
              </a:rPr>
              <a:t>а софтуерният дизайн е за това как искаме да постигнем това. </a:t>
            </a:r>
          </a:p>
          <a:p>
            <a:pPr algn="just" eaLnBrk="1" hangingPunct="1"/>
            <a:r>
              <a:rPr lang="bg-BG" altLang="en-US" sz="2100" dirty="0">
                <a:latin typeface="Bookman Old Style" panose="02050604050505020204" pitchFamily="18" charset="0"/>
              </a:rPr>
              <a:t>Софтуерната архитектура е на по-високо ниво на абстракция от софтуерния дизайн. </a:t>
            </a:r>
          </a:p>
          <a:p>
            <a:pPr algn="just" eaLnBrk="1" hangingPunct="1"/>
            <a:r>
              <a:rPr lang="bg-BG" altLang="en-US" sz="2100" dirty="0">
                <a:latin typeface="Bookman Old Style" panose="02050604050505020204" pitchFamily="18" charset="0"/>
              </a:rPr>
              <a:t>Софтуерната архитектура се занимава с проблеми извън структурите на данни и алгоритмите, използвани в системата.</a:t>
            </a:r>
          </a:p>
        </p:txBody>
      </p:sp>
    </p:spTree>
    <p:extLst>
      <p:ext uri="{BB962C8B-B14F-4D97-AF65-F5344CB8AC3E}">
        <p14:creationId xmlns:p14="http://schemas.microsoft.com/office/powerpoint/2010/main" val="3237780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p:cNvSpPr>
          <p:nvPr>
            <p:ph type="title"/>
          </p:nvPr>
        </p:nvSpPr>
        <p:spPr>
          <a:xfrm>
            <a:off x="809415" y="846030"/>
            <a:ext cx="10775944" cy="1008062"/>
          </a:xfrm>
        </p:spPr>
        <p:txBody>
          <a:bodyPr>
            <a:noAutofit/>
          </a:bodyPr>
          <a:lstStyle/>
          <a:p>
            <a:pPr>
              <a:defRPr/>
            </a:pPr>
            <a:r>
              <a:rPr lang="bg-BG" sz="3800" b="1" dirty="0">
                <a:solidFill>
                  <a:schemeClr val="accent2">
                    <a:lumMod val="75000"/>
                  </a:schemeClr>
                </a:solidFill>
                <a:latin typeface="Bookman Old Style" panose="02050604050505020204" pitchFamily="18" charset="0"/>
              </a:rPr>
              <a:t>СОФТУЕРНА АРХИТЕКТУРА </a:t>
            </a:r>
            <a:r>
              <a:rPr lang="en-US" sz="3800" b="1" dirty="0" err="1">
                <a:solidFill>
                  <a:schemeClr val="accent2">
                    <a:lumMod val="75000"/>
                  </a:schemeClr>
                </a:solidFill>
                <a:latin typeface="Bookman Old Style" panose="02050604050505020204" pitchFamily="18" charset="0"/>
              </a:rPr>
              <a:t>vs</a:t>
            </a:r>
            <a:r>
              <a:rPr lang="en-US" sz="3800" b="1" dirty="0">
                <a:solidFill>
                  <a:schemeClr val="accent2">
                    <a:lumMod val="75000"/>
                  </a:schemeClr>
                </a:solidFill>
                <a:latin typeface="Bookman Old Style" panose="02050604050505020204" pitchFamily="18" charset="0"/>
              </a:rPr>
              <a:t> </a:t>
            </a:r>
            <a:r>
              <a:rPr lang="bg-BG" sz="3800" b="1" dirty="0">
                <a:solidFill>
                  <a:schemeClr val="accent2">
                    <a:lumMod val="75000"/>
                  </a:schemeClr>
                </a:solidFill>
                <a:latin typeface="Bookman Old Style" panose="02050604050505020204" pitchFamily="18" charset="0"/>
              </a:rPr>
              <a:t>СОФТУЕРЕН ДИЗАЙН </a:t>
            </a:r>
          </a:p>
        </p:txBody>
      </p:sp>
      <p:sp>
        <p:nvSpPr>
          <p:cNvPr id="39938" name="Контейнер за съдържание 2"/>
          <p:cNvSpPr>
            <a:spLocks noGrp="1"/>
          </p:cNvSpPr>
          <p:nvPr>
            <p:ph idx="1"/>
          </p:nvPr>
        </p:nvSpPr>
        <p:spPr>
          <a:xfrm>
            <a:off x="489818" y="2404508"/>
            <a:ext cx="11335238" cy="3774350"/>
          </a:xfrm>
        </p:spPr>
        <p:txBody>
          <a:bodyPr>
            <a:noAutofit/>
          </a:bodyPr>
          <a:lstStyle/>
          <a:p>
            <a:pPr algn="just" eaLnBrk="1" hangingPunct="1"/>
            <a:r>
              <a:rPr lang="ru-RU" altLang="en-US" sz="2400" dirty="0">
                <a:latin typeface="Bookman Old Style" panose="02050604050505020204" pitchFamily="18" charset="0"/>
              </a:rPr>
              <a:t>Софтуерната архитектура показва как различните модули на системата комуникират помежду си и с други </a:t>
            </a:r>
            <a:r>
              <a:rPr lang="ru-RU" altLang="en-US" sz="2400" dirty="0" smtClean="0">
                <a:latin typeface="Bookman Old Style" panose="02050604050505020204" pitchFamily="18" charset="0"/>
              </a:rPr>
              <a:t>системи</a:t>
            </a:r>
            <a:endParaRPr lang="ru-RU" altLang="en-US" sz="2400" dirty="0">
              <a:latin typeface="Bookman Old Style" panose="02050604050505020204" pitchFamily="18" charset="0"/>
            </a:endParaRPr>
          </a:p>
          <a:p>
            <a:pPr lvl="1" algn="just" eaLnBrk="1" hangingPunct="1"/>
            <a:r>
              <a:rPr lang="ru-RU" altLang="en-US" sz="2000" dirty="0">
                <a:solidFill>
                  <a:srgbClr val="C00000"/>
                </a:solidFill>
                <a:latin typeface="Bookman Old Style" panose="02050604050505020204" pitchFamily="18" charset="0"/>
              </a:rPr>
              <a:t>Какъв език да се използва? </a:t>
            </a:r>
          </a:p>
          <a:p>
            <a:pPr lvl="1" algn="just" eaLnBrk="1" hangingPunct="1"/>
            <a:r>
              <a:rPr lang="ru-RU" altLang="en-US" sz="2000" dirty="0">
                <a:solidFill>
                  <a:srgbClr val="C00000"/>
                </a:solidFill>
                <a:latin typeface="Bookman Old Style" panose="02050604050505020204" pitchFamily="18" charset="0"/>
              </a:rPr>
              <a:t>Какъв вид съхранение на данни има, какви системи за възстановяване съществуват? </a:t>
            </a:r>
          </a:p>
          <a:p>
            <a:pPr lvl="1" algn="just" eaLnBrk="1" hangingPunct="1"/>
            <a:r>
              <a:rPr lang="ru-RU" altLang="en-US" sz="2000" dirty="0">
                <a:solidFill>
                  <a:srgbClr val="C00000"/>
                </a:solidFill>
                <a:latin typeface="Bookman Old Style" panose="02050604050505020204" pitchFamily="18" charset="0"/>
              </a:rPr>
              <a:t>Подобно на дизайнерските модели има и архитектурни модели. </a:t>
            </a:r>
            <a:r>
              <a:rPr lang="ru-RU" altLang="en-US" sz="2000" dirty="0" smtClean="0">
                <a:solidFill>
                  <a:srgbClr val="C00000"/>
                </a:solidFill>
                <a:latin typeface="Bookman Old Style" panose="02050604050505020204" pitchFamily="18" charset="0"/>
              </a:rPr>
              <a:t>Такива са </a:t>
            </a:r>
            <a:r>
              <a:rPr lang="ru-RU" altLang="en-US" sz="2000" dirty="0">
                <a:solidFill>
                  <a:srgbClr val="C00000"/>
                </a:solidFill>
                <a:latin typeface="Bookman Old Style" panose="02050604050505020204" pitchFamily="18" charset="0"/>
              </a:rPr>
              <a:t>MVC, тристепенен пластов дизайн и т.н.</a:t>
            </a:r>
          </a:p>
          <a:p>
            <a:pPr algn="just" eaLnBrk="1" hangingPunct="1"/>
            <a:r>
              <a:rPr lang="ru-RU" altLang="en-US" sz="2400" dirty="0">
                <a:latin typeface="Bookman Old Style" panose="02050604050505020204" pitchFamily="18" charset="0"/>
              </a:rPr>
              <a:t>Софтуерният дизайн е свързан с проектирането на отделните модули / </a:t>
            </a:r>
            <a:r>
              <a:rPr lang="ru-RU" altLang="en-US" sz="2400" dirty="0" smtClean="0">
                <a:latin typeface="Bookman Old Style" panose="02050604050505020204" pitchFamily="18" charset="0"/>
              </a:rPr>
              <a:t>компоненти</a:t>
            </a:r>
            <a:endParaRPr lang="ru-RU" altLang="en-US" sz="2400" dirty="0">
              <a:latin typeface="Bookman Old Style" panose="02050604050505020204" pitchFamily="18" charset="0"/>
            </a:endParaRPr>
          </a:p>
          <a:p>
            <a:pPr lvl="1" algn="just" eaLnBrk="1" hangingPunct="1"/>
            <a:r>
              <a:rPr lang="ru-RU" altLang="en-US" sz="2000" dirty="0">
                <a:solidFill>
                  <a:srgbClr val="C00000"/>
                </a:solidFill>
                <a:latin typeface="Bookman Old Style" panose="02050604050505020204" pitchFamily="18" charset="0"/>
              </a:rPr>
              <a:t>Какви са отговорностите, функциите на модул </a:t>
            </a:r>
            <a:r>
              <a:rPr lang="en-US" altLang="en-US" sz="2000" dirty="0">
                <a:solidFill>
                  <a:srgbClr val="C00000"/>
                </a:solidFill>
                <a:latin typeface="Bookman Old Style" panose="02050604050505020204" pitchFamily="18" charset="0"/>
              </a:rPr>
              <a:t>X</a:t>
            </a:r>
            <a:r>
              <a:rPr lang="ru-RU" altLang="en-US" sz="2000" dirty="0">
                <a:solidFill>
                  <a:srgbClr val="C00000"/>
                </a:solidFill>
                <a:latin typeface="Bookman Old Style" panose="02050604050505020204" pitchFamily="18" charset="0"/>
              </a:rPr>
              <a:t> или клас Y?</a:t>
            </a:r>
          </a:p>
          <a:p>
            <a:pPr lvl="1" algn="just" eaLnBrk="1" hangingPunct="1"/>
            <a:r>
              <a:rPr lang="ru-RU" altLang="en-US" sz="2000" dirty="0">
                <a:solidFill>
                  <a:srgbClr val="C00000"/>
                </a:solidFill>
                <a:latin typeface="Bookman Old Style" panose="02050604050505020204" pitchFamily="18" charset="0"/>
              </a:rPr>
              <a:t>Какво може да направи и какво не? </a:t>
            </a:r>
          </a:p>
          <a:p>
            <a:pPr lvl="1" algn="just" eaLnBrk="1" hangingPunct="1"/>
            <a:r>
              <a:rPr lang="ru-RU" altLang="en-US" sz="2000" dirty="0">
                <a:solidFill>
                  <a:srgbClr val="C00000"/>
                </a:solidFill>
                <a:latin typeface="Bookman Old Style" panose="02050604050505020204" pitchFamily="18" charset="0"/>
              </a:rPr>
              <a:t>Какви дизайнерски модели могат да се използват? </a:t>
            </a:r>
          </a:p>
        </p:txBody>
      </p:sp>
    </p:spTree>
    <p:extLst>
      <p:ext uri="{BB962C8B-B14F-4D97-AF65-F5344CB8AC3E}">
        <p14:creationId xmlns:p14="http://schemas.microsoft.com/office/powerpoint/2010/main" val="3802105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p:cNvSpPr>
          <p:nvPr>
            <p:ph type="title"/>
          </p:nvPr>
        </p:nvSpPr>
        <p:spPr>
          <a:xfrm>
            <a:off x="791550" y="760017"/>
            <a:ext cx="10385435" cy="1008062"/>
          </a:xfrm>
        </p:spPr>
        <p:txBody>
          <a:bodyPr>
            <a:noAutofit/>
          </a:bodyPr>
          <a:lstStyle/>
          <a:p>
            <a:pPr>
              <a:defRPr/>
            </a:pPr>
            <a:r>
              <a:rPr lang="bg-BG" sz="3800" b="1" dirty="0">
                <a:solidFill>
                  <a:schemeClr val="accent2">
                    <a:lumMod val="75000"/>
                  </a:schemeClr>
                </a:solidFill>
                <a:latin typeface="Bookman Old Style" panose="02050604050505020204" pitchFamily="18" charset="0"/>
              </a:rPr>
              <a:t>СОФТУЕРНА АРХИТЕКТУРА </a:t>
            </a:r>
            <a:r>
              <a:rPr lang="en-US" sz="3800" b="1" dirty="0" err="1">
                <a:solidFill>
                  <a:schemeClr val="accent2">
                    <a:lumMod val="75000"/>
                  </a:schemeClr>
                </a:solidFill>
                <a:latin typeface="Bookman Old Style" panose="02050604050505020204" pitchFamily="18" charset="0"/>
              </a:rPr>
              <a:t>vs</a:t>
            </a:r>
            <a:r>
              <a:rPr lang="en-US" sz="3800" b="1" dirty="0">
                <a:solidFill>
                  <a:schemeClr val="accent2">
                    <a:lumMod val="75000"/>
                  </a:schemeClr>
                </a:solidFill>
                <a:latin typeface="Bookman Old Style" panose="02050604050505020204" pitchFamily="18" charset="0"/>
              </a:rPr>
              <a:t> </a:t>
            </a:r>
            <a:r>
              <a:rPr lang="bg-BG" sz="3800" b="1" dirty="0">
                <a:solidFill>
                  <a:schemeClr val="accent2">
                    <a:lumMod val="75000"/>
                  </a:schemeClr>
                </a:solidFill>
                <a:latin typeface="Bookman Old Style" panose="02050604050505020204" pitchFamily="18" charset="0"/>
              </a:rPr>
              <a:t>СОФТУЕРЕН ДИЗАЙН </a:t>
            </a:r>
          </a:p>
        </p:txBody>
      </p:sp>
      <p:sp>
        <p:nvSpPr>
          <p:cNvPr id="40962" name="Контейнер за съдържание 2"/>
          <p:cNvSpPr>
            <a:spLocks noGrp="1"/>
          </p:cNvSpPr>
          <p:nvPr>
            <p:ph idx="1"/>
          </p:nvPr>
        </p:nvSpPr>
        <p:spPr>
          <a:xfrm>
            <a:off x="551863" y="2264728"/>
            <a:ext cx="11459624" cy="3240087"/>
          </a:xfrm>
        </p:spPr>
        <p:txBody>
          <a:bodyPr/>
          <a:lstStyle/>
          <a:p>
            <a:pPr algn="just" eaLnBrk="1" hangingPunct="1"/>
            <a:r>
              <a:rPr lang="ru-RU" altLang="en-US" sz="2100" dirty="0">
                <a:latin typeface="Bookman Old Style" panose="02050604050505020204" pitchFamily="18" charset="0"/>
              </a:rPr>
              <a:t>Софтуерната архитектура е дизайнът на цялата система</a:t>
            </a:r>
            <a:r>
              <a:rPr lang="ru-RU" altLang="en-US" sz="2100" b="1" dirty="0">
                <a:latin typeface="Bookman Old Style" panose="02050604050505020204" pitchFamily="18" charset="0"/>
              </a:rPr>
              <a:t>,</a:t>
            </a:r>
            <a:r>
              <a:rPr lang="ru-RU" altLang="en-US" sz="2100" dirty="0">
                <a:latin typeface="Bookman Old Style" panose="02050604050505020204" pitchFamily="18" charset="0"/>
              </a:rPr>
              <a:t> </a:t>
            </a:r>
            <a:r>
              <a:rPr lang="ru-RU" altLang="en-US" sz="2100" dirty="0">
                <a:solidFill>
                  <a:srgbClr val="C00000"/>
                </a:solidFill>
                <a:latin typeface="Bookman Old Style" panose="02050604050505020204" pitchFamily="18" charset="0"/>
              </a:rPr>
              <a:t>докато софтуерният дизайн акцентира върху конкретно ниво на модул/компонент/клас.</a:t>
            </a:r>
          </a:p>
          <a:p>
            <a:pPr algn="just" eaLnBrk="1" hangingPunct="1"/>
            <a:r>
              <a:rPr lang="ru-RU" altLang="en-US" sz="2100" dirty="0">
                <a:latin typeface="Bookman Old Style" panose="02050604050505020204" pitchFamily="18" charset="0"/>
              </a:rPr>
              <a:t>Цялата архитектура е дизайн, но не целият дизайн е архитектура.</a:t>
            </a:r>
            <a:endParaRPr lang="en-US" altLang="en-US" sz="2100" dirty="0">
              <a:latin typeface="Bookman Old Style" panose="02050604050505020204" pitchFamily="18" charset="0"/>
            </a:endParaRPr>
          </a:p>
          <a:p>
            <a:pPr eaLnBrk="1" hangingPunct="1">
              <a:buFont typeface="Wingdings" panose="05000000000000000000" pitchFamily="2" charset="2"/>
              <a:buChar char="Ø"/>
            </a:pPr>
            <a:r>
              <a:rPr lang="ru-RU" altLang="en-US" dirty="0" smtClean="0">
                <a:latin typeface="Bookman Old Style" panose="02050604050505020204" pitchFamily="18" charset="0"/>
              </a:rPr>
              <a:t>Софтуерната архитектура е „това“, което изграждаме.</a:t>
            </a:r>
            <a:endParaRPr lang="en-US" altLang="en-US" dirty="0" smtClean="0">
              <a:latin typeface="Bookman Old Style" panose="02050604050505020204" pitchFamily="18" charset="0"/>
            </a:endParaRPr>
          </a:p>
          <a:p>
            <a:pPr eaLnBrk="1" hangingPunct="1">
              <a:buFont typeface="Wingdings" panose="05000000000000000000" pitchFamily="2" charset="2"/>
              <a:buChar char="Ø"/>
            </a:pPr>
            <a:r>
              <a:rPr lang="ru-RU" altLang="en-US" b="1" dirty="0" smtClean="0">
                <a:solidFill>
                  <a:srgbClr val="C00000"/>
                </a:solidFill>
                <a:latin typeface="Bookman Old Style" panose="02050604050505020204" pitchFamily="18" charset="0"/>
              </a:rPr>
              <a:t>Софтуерният дизайн е "как" го изграждаме.</a:t>
            </a:r>
            <a:endParaRPr lang="bg-BG" altLang="en-US" b="1" dirty="0" smtClean="0">
              <a:solidFill>
                <a:srgbClr val="C00000"/>
              </a:solidFill>
              <a:latin typeface="Bookman Old Style" panose="02050604050505020204" pitchFamily="18" charset="0"/>
            </a:endParaRPr>
          </a:p>
        </p:txBody>
      </p:sp>
      <p:grpSp>
        <p:nvGrpSpPr>
          <p:cNvPr id="40964" name="Групиране 20"/>
          <p:cNvGrpSpPr>
            <a:grpSpLocks/>
          </p:cNvGrpSpPr>
          <p:nvPr/>
        </p:nvGrpSpPr>
        <p:grpSpPr bwMode="auto">
          <a:xfrm>
            <a:off x="3467128" y="4639797"/>
            <a:ext cx="5034278" cy="2025650"/>
            <a:chOff x="3806122" y="4572126"/>
            <a:chExt cx="5034737" cy="2025226"/>
          </a:xfrm>
        </p:grpSpPr>
        <p:sp>
          <p:nvSpPr>
            <p:cNvPr id="7" name="Овал 6"/>
            <p:cNvSpPr/>
            <p:nvPr/>
          </p:nvSpPr>
          <p:spPr>
            <a:xfrm>
              <a:off x="3806122" y="4778458"/>
              <a:ext cx="1989319" cy="181889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latin typeface="Bookman Old Style" panose="02050604050505020204" pitchFamily="18" charset="0"/>
              </a:endParaRPr>
            </a:p>
          </p:txBody>
        </p:sp>
        <p:sp>
          <p:nvSpPr>
            <p:cNvPr id="6" name="Овал 5"/>
            <p:cNvSpPr/>
            <p:nvPr/>
          </p:nvSpPr>
          <p:spPr>
            <a:xfrm>
              <a:off x="4195095" y="5148268"/>
              <a:ext cx="1136754" cy="107133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latin typeface="Bookman Old Style" panose="02050604050505020204" pitchFamily="18" charset="0"/>
              </a:endParaRPr>
            </a:p>
          </p:txBody>
        </p:sp>
        <p:sp>
          <p:nvSpPr>
            <p:cNvPr id="5" name="Овал 4"/>
            <p:cNvSpPr/>
            <p:nvPr/>
          </p:nvSpPr>
          <p:spPr>
            <a:xfrm>
              <a:off x="4582481" y="5503794"/>
              <a:ext cx="360395" cy="360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latin typeface="Bookman Old Style" panose="02050604050505020204" pitchFamily="18" charset="0"/>
              </a:endParaRPr>
            </a:p>
          </p:txBody>
        </p:sp>
        <p:cxnSp>
          <p:nvCxnSpPr>
            <p:cNvPr id="9" name="Право съединение 8"/>
            <p:cNvCxnSpPr/>
            <p:nvPr/>
          </p:nvCxnSpPr>
          <p:spPr>
            <a:xfrm flipV="1">
              <a:off x="4801576" y="4778458"/>
              <a:ext cx="1859132" cy="904686"/>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Право съединение 9"/>
            <p:cNvCxnSpPr/>
            <p:nvPr/>
          </p:nvCxnSpPr>
          <p:spPr>
            <a:xfrm flipV="1">
              <a:off x="4953990" y="5148268"/>
              <a:ext cx="1686079" cy="79041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Право съединение 11"/>
            <p:cNvCxnSpPr/>
            <p:nvPr/>
          </p:nvCxnSpPr>
          <p:spPr>
            <a:xfrm flipV="1">
              <a:off x="5285807" y="5529189"/>
              <a:ext cx="1354262" cy="66978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Право съединение 13"/>
            <p:cNvCxnSpPr/>
            <p:nvPr/>
          </p:nvCxnSpPr>
          <p:spPr>
            <a:xfrm>
              <a:off x="6660707" y="4778458"/>
              <a:ext cx="358808" cy="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Право съединение 14"/>
            <p:cNvCxnSpPr/>
            <p:nvPr/>
          </p:nvCxnSpPr>
          <p:spPr>
            <a:xfrm>
              <a:off x="6632130" y="5148268"/>
              <a:ext cx="360396" cy="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Право съединение 16"/>
            <p:cNvCxnSpPr/>
            <p:nvPr/>
          </p:nvCxnSpPr>
          <p:spPr>
            <a:xfrm>
              <a:off x="6640068" y="5529189"/>
              <a:ext cx="360395" cy="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Текстово поле 17"/>
            <p:cNvSpPr txBox="1"/>
            <p:nvPr/>
          </p:nvSpPr>
          <p:spPr>
            <a:xfrm>
              <a:off x="7035392" y="4572126"/>
              <a:ext cx="1411093" cy="369255"/>
            </a:xfrm>
            <a:prstGeom prst="rect">
              <a:avLst/>
            </a:prstGeom>
            <a:noFill/>
          </p:spPr>
          <p:txBody>
            <a:bodyPr wrap="none">
              <a:spAutoFit/>
            </a:bodyPr>
            <a:lstStyle/>
            <a:p>
              <a:pPr>
                <a:defRPr/>
              </a:pPr>
              <a:r>
                <a:rPr lang="bg-BG" b="1" dirty="0">
                  <a:solidFill>
                    <a:schemeClr val="accent1">
                      <a:lumMod val="75000"/>
                    </a:schemeClr>
                  </a:solidFill>
                  <a:latin typeface="Bookman Old Style" panose="02050604050505020204" pitchFamily="18" charset="0"/>
                  <a:cs typeface="Arial" charset="0"/>
                </a:rPr>
                <a:t>Кодиране</a:t>
              </a:r>
            </a:p>
          </p:txBody>
        </p:sp>
        <p:sp>
          <p:nvSpPr>
            <p:cNvPr id="40975" name="Текстово поле 18"/>
            <p:cNvSpPr txBox="1">
              <a:spLocks noChangeArrowheads="1"/>
            </p:cNvSpPr>
            <p:nvPr/>
          </p:nvSpPr>
          <p:spPr bwMode="auto">
            <a:xfrm>
              <a:off x="7035472" y="4963122"/>
              <a:ext cx="1122525" cy="36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entury Schoolbook" pitchFamily="18" charset="0"/>
                  <a:cs typeface="Arial" panose="020B0604020202020204" pitchFamily="34" charset="0"/>
                </a:defRPr>
              </a:lvl1pPr>
              <a:lvl2pPr marL="742950" indent="-285750" eaLnBrk="0" hangingPunct="0">
                <a:defRPr>
                  <a:solidFill>
                    <a:schemeClr val="tx1"/>
                  </a:solidFill>
                  <a:latin typeface="Century Schoolbook" pitchFamily="18" charset="0"/>
                  <a:cs typeface="Arial" panose="020B0604020202020204" pitchFamily="34" charset="0"/>
                </a:defRPr>
              </a:lvl2pPr>
              <a:lvl3pPr marL="1143000" indent="-228600" eaLnBrk="0" hangingPunct="0">
                <a:defRPr>
                  <a:solidFill>
                    <a:schemeClr val="tx1"/>
                  </a:solidFill>
                  <a:latin typeface="Century Schoolbook" pitchFamily="18" charset="0"/>
                  <a:cs typeface="Arial" panose="020B0604020202020204" pitchFamily="34" charset="0"/>
                </a:defRPr>
              </a:lvl3pPr>
              <a:lvl4pPr marL="1600200" indent="-228600" eaLnBrk="0" hangingPunct="0">
                <a:defRPr>
                  <a:solidFill>
                    <a:schemeClr val="tx1"/>
                  </a:solidFill>
                  <a:latin typeface="Century Schoolbook" pitchFamily="18" charset="0"/>
                  <a:cs typeface="Arial" panose="020B0604020202020204" pitchFamily="34" charset="0"/>
                </a:defRPr>
              </a:lvl4pPr>
              <a:lvl5pPr marL="2057400" indent="-228600" eaLnBrk="0" hangingPunct="0">
                <a:defRPr>
                  <a:solidFill>
                    <a:schemeClr val="tx1"/>
                  </a:solidFill>
                  <a:latin typeface="Century Schoolbook"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itchFamily="18" charset="0"/>
                  <a:cs typeface="Arial" panose="020B0604020202020204" pitchFamily="34" charset="0"/>
                </a:defRPr>
              </a:lvl9pPr>
            </a:lstStyle>
            <a:p>
              <a:pPr eaLnBrk="1" hangingPunct="1"/>
              <a:r>
                <a:rPr lang="bg-BG" altLang="en-US" b="1">
                  <a:solidFill>
                    <a:srgbClr val="002060"/>
                  </a:solidFill>
                  <a:latin typeface="Bookman Old Style" panose="02050604050505020204" pitchFamily="18" charset="0"/>
                </a:rPr>
                <a:t>Дизайн</a:t>
              </a:r>
            </a:p>
          </p:txBody>
        </p:sp>
        <p:sp>
          <p:nvSpPr>
            <p:cNvPr id="20" name="Текстово поле 19"/>
            <p:cNvSpPr txBox="1"/>
            <p:nvPr/>
          </p:nvSpPr>
          <p:spPr>
            <a:xfrm>
              <a:off x="7035392" y="5359361"/>
              <a:ext cx="1805467" cy="369255"/>
            </a:xfrm>
            <a:prstGeom prst="rect">
              <a:avLst/>
            </a:prstGeom>
            <a:noFill/>
          </p:spPr>
          <p:txBody>
            <a:bodyPr wrap="none">
              <a:spAutoFit/>
            </a:bodyPr>
            <a:lstStyle/>
            <a:p>
              <a:pPr>
                <a:defRPr/>
              </a:pPr>
              <a:r>
                <a:rPr lang="bg-BG" b="1" dirty="0">
                  <a:solidFill>
                    <a:schemeClr val="accent3">
                      <a:lumMod val="75000"/>
                    </a:schemeClr>
                  </a:solidFill>
                  <a:latin typeface="Bookman Old Style" panose="02050604050505020204" pitchFamily="18" charset="0"/>
                  <a:cs typeface="Arial" charset="0"/>
                </a:rPr>
                <a:t>Архитектура</a:t>
              </a:r>
            </a:p>
          </p:txBody>
        </p:sp>
      </p:grpSp>
    </p:spTree>
    <p:extLst>
      <p:ext uri="{BB962C8B-B14F-4D97-AF65-F5344CB8AC3E}">
        <p14:creationId xmlns:p14="http://schemas.microsoft.com/office/powerpoint/2010/main" val="5227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27" y="792474"/>
            <a:ext cx="11192459" cy="940526"/>
          </a:xfrm>
        </p:spPr>
        <p:txBody>
          <a:bodyPr>
            <a:noAutofit/>
          </a:bodyPr>
          <a:lstStyle/>
          <a:p>
            <a:r>
              <a:rPr lang="bg-BG" sz="4000" b="1" dirty="0" smtClean="0">
                <a:solidFill>
                  <a:schemeClr val="accent2">
                    <a:lumMod val="75000"/>
                  </a:schemeClr>
                </a:solidFill>
                <a:latin typeface="Bookman Old Style" panose="02050604050505020204" pitchFamily="18" charset="0"/>
              </a:rPr>
              <a:t>Архитектурата като съвкупност от софтеурни структури</a:t>
            </a:r>
            <a:endParaRPr lang="en-US" sz="40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189653" y="1985555"/>
            <a:ext cx="11627879" cy="4639689"/>
          </a:xfrm>
        </p:spPr>
        <p:txBody>
          <a:bodyPr>
            <a:noAutofit/>
          </a:bodyPr>
          <a:lstStyle/>
          <a:p>
            <a:r>
              <a:rPr lang="bg-BG" sz="1750" dirty="0" smtClean="0">
                <a:latin typeface="Bookman Old Style" panose="02050604050505020204" pitchFamily="18" charset="0"/>
              </a:rPr>
              <a:t>Структурата е съвкупност от елементите на софтуера, свързани помежду си с връзки или взаимотношения – пример клас диаграми, комуникационни диаграми, диаграми на внедряването</a:t>
            </a:r>
          </a:p>
          <a:p>
            <a:pPr marL="0" indent="0">
              <a:buNone/>
            </a:pPr>
            <a:r>
              <a:rPr lang="bg-BG" sz="1750" dirty="0" smtClean="0">
                <a:latin typeface="Bookman Old Style" panose="02050604050505020204" pitchFamily="18" charset="0"/>
              </a:rPr>
              <a:t>Видове структури</a:t>
            </a:r>
            <a:r>
              <a:rPr lang="en-US" sz="1750" dirty="0" smtClean="0">
                <a:latin typeface="Bookman Old Style" panose="02050604050505020204" pitchFamily="18" charset="0"/>
              </a:rPr>
              <a:t>:</a:t>
            </a:r>
            <a:endParaRPr lang="bg-BG" sz="1750" dirty="0" smtClean="0">
              <a:latin typeface="Bookman Old Style" panose="02050604050505020204" pitchFamily="18" charset="0"/>
            </a:endParaRPr>
          </a:p>
          <a:p>
            <a:pPr>
              <a:buFont typeface="Wingdings" panose="05000000000000000000" pitchFamily="2" charset="2"/>
              <a:buChar char="q"/>
            </a:pPr>
            <a:r>
              <a:rPr lang="en-US" sz="1750" dirty="0" smtClean="0">
                <a:latin typeface="Bookman Old Style" panose="02050604050505020204" pitchFamily="18" charset="0"/>
              </a:rPr>
              <a:t> </a:t>
            </a:r>
            <a:r>
              <a:rPr lang="bg-BG" sz="1750" b="1" dirty="0" smtClean="0">
                <a:latin typeface="Bookman Old Style" panose="02050604050505020204" pitchFamily="18" charset="0"/>
              </a:rPr>
              <a:t>Статични </a:t>
            </a:r>
            <a:r>
              <a:rPr lang="en-US" sz="1750" b="1" dirty="0" smtClean="0">
                <a:latin typeface="Bookman Old Style" panose="02050604050505020204" pitchFamily="18" charset="0"/>
              </a:rPr>
              <a:t>(</a:t>
            </a:r>
            <a:r>
              <a:rPr lang="bg-BG" sz="1750" b="1" dirty="0" smtClean="0">
                <a:latin typeface="Bookman Old Style" panose="02050604050505020204" pitchFamily="18" charset="0"/>
              </a:rPr>
              <a:t>модулни</a:t>
            </a:r>
            <a:r>
              <a:rPr lang="en-US" sz="1750" b="1" dirty="0" smtClean="0">
                <a:latin typeface="Bookman Old Style" panose="02050604050505020204" pitchFamily="18" charset="0"/>
              </a:rPr>
              <a:t>)</a:t>
            </a:r>
            <a:r>
              <a:rPr lang="bg-BG" sz="1750" b="1" dirty="0" smtClean="0">
                <a:latin typeface="Bookman Old Style" panose="02050604050505020204" pitchFamily="18" charset="0"/>
              </a:rPr>
              <a:t> структури</a:t>
            </a:r>
            <a:r>
              <a:rPr lang="bg-BG" sz="1750" dirty="0" smtClean="0">
                <a:latin typeface="Bookman Old Style" panose="02050604050505020204" pitchFamily="18" charset="0"/>
              </a:rPr>
              <a:t>, описващи отделните модули на системата – база данни, потребителски интерфейс, бизнес логика. Често тези модулни структури се използват да се разпределя работата по разработката на екипи или подекипи. Пример</a:t>
            </a:r>
            <a:r>
              <a:rPr lang="en-US" sz="1750" dirty="0" smtClean="0">
                <a:latin typeface="Bookman Old Style" panose="02050604050505020204" pitchFamily="18" charset="0"/>
              </a:rPr>
              <a:t>: </a:t>
            </a:r>
            <a:r>
              <a:rPr lang="bg-BG" sz="1750" dirty="0" smtClean="0">
                <a:latin typeface="Bookman Old Style" panose="02050604050505020204" pitchFamily="18" charset="0"/>
              </a:rPr>
              <a:t>Екип А разработва базата данни или</a:t>
            </a:r>
            <a:r>
              <a:rPr lang="en-US" sz="1750" dirty="0" smtClean="0">
                <a:latin typeface="Bookman Old Style" panose="02050604050505020204" pitchFamily="18" charset="0"/>
              </a:rPr>
              <a:t> </a:t>
            </a:r>
            <a:r>
              <a:rPr lang="bg-BG" sz="1750" dirty="0" smtClean="0">
                <a:latin typeface="Bookman Old Style" panose="02050604050505020204" pitchFamily="18" charset="0"/>
              </a:rPr>
              <a:t>ако тя е достачно голяма – част от таблиците, отговарящи за конкретна функционалност на системата. Модулите могат да бъдат обединени в слоеве.</a:t>
            </a:r>
          </a:p>
          <a:p>
            <a:pPr>
              <a:buFont typeface="Wingdings" panose="05000000000000000000" pitchFamily="2" charset="2"/>
              <a:buChar char="q"/>
            </a:pPr>
            <a:r>
              <a:rPr lang="en-US" sz="1750" dirty="0" smtClean="0">
                <a:latin typeface="Bookman Old Style" panose="02050604050505020204" pitchFamily="18" charset="0"/>
              </a:rPr>
              <a:t> </a:t>
            </a:r>
            <a:r>
              <a:rPr lang="bg-BG" sz="1750" b="1" dirty="0" smtClean="0">
                <a:latin typeface="Bookman Old Style" panose="02050604050505020204" pitchFamily="18" charset="0"/>
              </a:rPr>
              <a:t>Динамични структури</a:t>
            </a:r>
            <a:r>
              <a:rPr lang="bg-BG" sz="1750" dirty="0" smtClean="0">
                <a:latin typeface="Bookman Old Style" panose="02050604050505020204" pitchFamily="18" charset="0"/>
              </a:rPr>
              <a:t>, описващи взаимодействието между отделните модули. При </a:t>
            </a:r>
            <a:r>
              <a:rPr lang="en-US" sz="1750" dirty="0" smtClean="0">
                <a:latin typeface="Bookman Old Style" panose="02050604050505020204" pitchFamily="18" charset="0"/>
              </a:rPr>
              <a:t>SOA </a:t>
            </a:r>
            <a:r>
              <a:rPr lang="bg-BG" sz="1750" dirty="0" smtClean="0">
                <a:latin typeface="Bookman Old Style" panose="02050604050505020204" pitchFamily="18" charset="0"/>
              </a:rPr>
              <a:t>базирините системи, отделните модули са наречени </a:t>
            </a:r>
            <a:r>
              <a:rPr lang="en-US" sz="1750" dirty="0" smtClean="0">
                <a:latin typeface="Bookman Old Style" panose="02050604050505020204" pitchFamily="18" charset="0"/>
              </a:rPr>
              <a:t>“</a:t>
            </a:r>
            <a:r>
              <a:rPr lang="bg-BG" sz="1750" dirty="0" smtClean="0">
                <a:latin typeface="Bookman Old Style" panose="02050604050505020204" pitchFamily="18" charset="0"/>
              </a:rPr>
              <a:t>услуги</a:t>
            </a:r>
            <a:r>
              <a:rPr lang="en-US" sz="1750" dirty="0" smtClean="0">
                <a:latin typeface="Bookman Old Style" panose="02050604050505020204" pitchFamily="18" charset="0"/>
              </a:rPr>
              <a:t>”</a:t>
            </a:r>
            <a:r>
              <a:rPr lang="bg-BG" sz="1750" dirty="0" smtClean="0">
                <a:latin typeface="Bookman Old Style" panose="02050604050505020204" pitchFamily="18" charset="0"/>
              </a:rPr>
              <a:t> </a:t>
            </a:r>
            <a:r>
              <a:rPr lang="en-US" sz="1750" dirty="0" smtClean="0">
                <a:latin typeface="Bookman Old Style" panose="02050604050505020204" pitchFamily="18" charset="0"/>
              </a:rPr>
              <a:t>(services) </a:t>
            </a:r>
            <a:r>
              <a:rPr lang="bg-BG" sz="1750" dirty="0" smtClean="0">
                <a:latin typeface="Bookman Old Style" panose="02050604050505020204" pitchFamily="18" charset="0"/>
              </a:rPr>
              <a:t>като всеки от тях отговаря за конкретна функционалност. Съществува широк набор от предварително създадени услуги, които реализират често срещани функционалности. Всяка услуга се състои от определен набор от модули. Елементите на тези структури са </a:t>
            </a:r>
            <a:r>
              <a:rPr lang="bg-BG" sz="1750" b="1" dirty="0" smtClean="0">
                <a:latin typeface="Bookman Old Style" panose="02050604050505020204" pitchFamily="18" charset="0"/>
              </a:rPr>
              <a:t>компоненти и конектори</a:t>
            </a:r>
          </a:p>
          <a:p>
            <a:pPr>
              <a:buFont typeface="Wingdings" panose="05000000000000000000" pitchFamily="2" charset="2"/>
              <a:buChar char="q"/>
            </a:pPr>
            <a:r>
              <a:rPr lang="en-US" sz="1750" dirty="0" smtClean="0">
                <a:latin typeface="Bookman Old Style" panose="02050604050505020204" pitchFamily="18" charset="0"/>
              </a:rPr>
              <a:t> </a:t>
            </a:r>
            <a:r>
              <a:rPr lang="bg-BG" sz="1750" b="1" dirty="0" smtClean="0">
                <a:latin typeface="Bookman Old Style" panose="02050604050505020204" pitchFamily="18" charset="0"/>
              </a:rPr>
              <a:t>Струк</a:t>
            </a:r>
            <a:r>
              <a:rPr lang="bg-BG" sz="1750" b="1" dirty="0">
                <a:latin typeface="Bookman Old Style" panose="02050604050505020204" pitchFamily="18" charset="0"/>
              </a:rPr>
              <a:t>т</a:t>
            </a:r>
            <a:r>
              <a:rPr lang="bg-BG" sz="1750" b="1" dirty="0" smtClean="0">
                <a:latin typeface="Bookman Old Style" panose="02050604050505020204" pitchFamily="18" charset="0"/>
              </a:rPr>
              <a:t>ури на разпределение </a:t>
            </a:r>
            <a:r>
              <a:rPr lang="en-US" sz="1750" b="1" dirty="0" smtClean="0">
                <a:latin typeface="Bookman Old Style" panose="02050604050505020204" pitchFamily="18" charset="0"/>
              </a:rPr>
              <a:t>(Allocation)</a:t>
            </a:r>
            <a:r>
              <a:rPr lang="bg-BG" sz="1750" dirty="0" smtClean="0">
                <a:latin typeface="Bookman Old Style" panose="02050604050505020204" pitchFamily="18" charset="0"/>
              </a:rPr>
              <a:t> – определят как отделните елементи на софтуера са разпределени в различните среди – среда за разработка, среда за тестване, продукционна среда</a:t>
            </a:r>
            <a:endParaRPr lang="en-US" sz="1750" dirty="0">
              <a:latin typeface="Bookman Old Style" panose="02050604050505020204" pitchFamily="18" charset="0"/>
            </a:endParaRPr>
          </a:p>
        </p:txBody>
      </p:sp>
    </p:spTree>
    <p:extLst>
      <p:ext uri="{BB962C8B-B14F-4D97-AF65-F5344CB8AC3E}">
        <p14:creationId xmlns:p14="http://schemas.microsoft.com/office/powerpoint/2010/main" val="3222440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46" y="635728"/>
            <a:ext cx="8596668" cy="1320800"/>
          </a:xfrm>
        </p:spPr>
        <p:txBody>
          <a:bodyPr>
            <a:normAutofit/>
          </a:bodyPr>
          <a:lstStyle/>
          <a:p>
            <a:r>
              <a:rPr lang="bg-BG" sz="4000" b="1" dirty="0" smtClean="0">
                <a:solidFill>
                  <a:schemeClr val="accent2">
                    <a:lumMod val="75000"/>
                  </a:schemeClr>
                </a:solidFill>
                <a:latin typeface="Bookman Old Style" panose="02050604050505020204" pitchFamily="18" charset="0"/>
              </a:rPr>
              <a:t>СА е абстракция</a:t>
            </a:r>
            <a:endParaRPr lang="en-US" sz="40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424786" y="1979754"/>
            <a:ext cx="11288242" cy="4444273"/>
          </a:xfrm>
        </p:spPr>
        <p:txBody>
          <a:bodyPr>
            <a:noAutofit/>
          </a:bodyPr>
          <a:lstStyle/>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СА </a:t>
            </a:r>
            <a:r>
              <a:rPr lang="bg-BG" sz="2400" dirty="0" smtClean="0">
                <a:latin typeface="Bookman Old Style" panose="02050604050505020204" pitchFamily="18" charset="0"/>
              </a:rPr>
              <a:t>е съвкупност от структури, всяка структура е съвкупност от </a:t>
            </a:r>
            <a:r>
              <a:rPr lang="bg-BG" sz="2400" b="1" dirty="0" smtClean="0">
                <a:latin typeface="Bookman Old Style" panose="02050604050505020204" pitchFamily="18" charset="0"/>
              </a:rPr>
              <a:t>елементи</a:t>
            </a:r>
            <a:r>
              <a:rPr lang="bg-BG" sz="2400" dirty="0" smtClean="0">
                <a:latin typeface="Bookman Old Style" panose="02050604050505020204" pitchFamily="18" charset="0"/>
              </a:rPr>
              <a:t>, които взаимодействат по между си</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СА </a:t>
            </a:r>
            <a:r>
              <a:rPr lang="bg-BG" sz="2400" dirty="0" smtClean="0">
                <a:latin typeface="Bookman Old Style" panose="02050604050505020204" pitchFamily="18" charset="0"/>
              </a:rPr>
              <a:t>пропуска определени детайли, които не са свързани с взаимодействието между елементите и не са важни за да разберем как </a:t>
            </a:r>
            <a:r>
              <a:rPr lang="bg-BG" sz="2400" dirty="0" smtClean="0">
                <a:latin typeface="Bookman Old Style" panose="02050604050505020204" pitchFamily="18" charset="0"/>
              </a:rPr>
              <a:t>системата</a:t>
            </a:r>
            <a:r>
              <a:rPr lang="bg-BG" sz="2400" dirty="0" smtClean="0">
                <a:latin typeface="Bookman Old Style" panose="02050604050505020204" pitchFamily="18" charset="0"/>
              </a:rPr>
              <a:t> </a:t>
            </a:r>
            <a:r>
              <a:rPr lang="bg-BG" sz="2400" dirty="0" smtClean="0">
                <a:latin typeface="Bookman Old Style" panose="02050604050505020204" pitchFamily="18" charset="0"/>
              </a:rPr>
              <a:t>работи</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СА </a:t>
            </a:r>
            <a:r>
              <a:rPr lang="bg-BG" sz="2400" dirty="0" smtClean="0">
                <a:latin typeface="Bookman Old Style" panose="02050604050505020204" pitchFamily="18" charset="0"/>
              </a:rPr>
              <a:t>е абстракция на дадена система, която включва само определени детайли, а други пропуска.</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СА </a:t>
            </a:r>
            <a:r>
              <a:rPr lang="bg-BG" sz="2400" dirty="0" smtClean="0">
                <a:latin typeface="Bookman Old Style" panose="02050604050505020204" pitchFamily="18" charset="0"/>
              </a:rPr>
              <a:t>ни дава обща представа за модулите</a:t>
            </a:r>
            <a:r>
              <a:rPr lang="en-US" sz="2400" dirty="0" smtClean="0">
                <a:latin typeface="Bookman Old Style" panose="02050604050505020204" pitchFamily="18" charset="0"/>
              </a:rPr>
              <a:t>,</a:t>
            </a:r>
            <a:r>
              <a:rPr lang="bg-BG" sz="2400" dirty="0" smtClean="0">
                <a:latin typeface="Bookman Old Style" panose="02050604050505020204" pitchFamily="18" charset="0"/>
              </a:rPr>
              <a:t> от които е изградена дадена система, но пропуска конкретиката за тяхната реализация. В съвременитие СА взаимодействието между модулите се дефинира чрез интерфейси</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920142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34" y="592190"/>
            <a:ext cx="11354154" cy="1320800"/>
          </a:xfrm>
        </p:spPr>
        <p:txBody>
          <a:bodyPr>
            <a:normAutofit/>
          </a:bodyPr>
          <a:lstStyle/>
          <a:p>
            <a:r>
              <a:rPr lang="bg-BG" sz="3900" b="1" dirty="0" smtClean="0">
                <a:solidFill>
                  <a:schemeClr val="accent2">
                    <a:lumMod val="75000"/>
                  </a:schemeClr>
                </a:solidFill>
                <a:latin typeface="Bookman Old Style" panose="02050604050505020204" pitchFamily="18" charset="0"/>
              </a:rPr>
              <a:t>Основни архитектурни структури</a:t>
            </a:r>
            <a:endParaRPr lang="en-US" sz="3900" b="1" dirty="0">
              <a:solidFill>
                <a:schemeClr val="accent2">
                  <a:lumMod val="75000"/>
                </a:schemeClr>
              </a:solidFill>
              <a:latin typeface="Bookman Old Style" panose="02050604050505020204" pitchFamily="18" charset="0"/>
            </a:endParaRPr>
          </a:p>
        </p:txBody>
      </p:sp>
      <p:pic>
        <p:nvPicPr>
          <p:cNvPr id="2054" name="Picture 6" descr="Резултат с изображение за „software architecture structur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771628" y="1563172"/>
            <a:ext cx="9056914" cy="505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067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10" y="888276"/>
            <a:ext cx="10931192" cy="767787"/>
          </a:xfrm>
        </p:spPr>
        <p:txBody>
          <a:bodyPr>
            <a:normAutofit fontScale="90000"/>
          </a:bodyPr>
          <a:lstStyle/>
          <a:p>
            <a:r>
              <a:rPr lang="bg-BG" sz="4400" b="1" dirty="0" smtClean="0">
                <a:solidFill>
                  <a:schemeClr val="accent2">
                    <a:lumMod val="75000"/>
                  </a:schemeClr>
                </a:solidFill>
                <a:latin typeface="Bookman Old Style" panose="02050604050505020204" pitchFamily="18" charset="0"/>
              </a:rPr>
              <a:t>Структурата </a:t>
            </a:r>
            <a:r>
              <a:rPr lang="en-US" sz="4400" b="1" dirty="0" smtClean="0">
                <a:solidFill>
                  <a:schemeClr val="accent2">
                    <a:lumMod val="75000"/>
                  </a:schemeClr>
                </a:solidFill>
                <a:latin typeface="Bookman Old Style" panose="02050604050505020204" pitchFamily="18" charset="0"/>
              </a:rPr>
              <a:t>“</a:t>
            </a:r>
            <a:r>
              <a:rPr lang="bg-BG" sz="4400" b="1" dirty="0" smtClean="0">
                <a:solidFill>
                  <a:schemeClr val="accent2">
                    <a:lumMod val="75000"/>
                  </a:schemeClr>
                </a:solidFill>
                <a:latin typeface="Bookman Old Style" panose="02050604050505020204" pitchFamily="18" charset="0"/>
              </a:rPr>
              <a:t>Декомпозиция</a:t>
            </a:r>
            <a:r>
              <a:rPr lang="en-US" sz="4400" b="1" dirty="0" smtClean="0">
                <a:solidFill>
                  <a:schemeClr val="accent2">
                    <a:lumMod val="75000"/>
                  </a:schemeClr>
                </a:solidFill>
                <a:latin typeface="Bookman Old Style" panose="02050604050505020204" pitchFamily="18" charset="0"/>
              </a:rPr>
              <a:t>”</a:t>
            </a:r>
            <a:endParaRPr lang="en-US" sz="44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438814" y="1850293"/>
            <a:ext cx="11564983" cy="4884516"/>
          </a:xfrm>
        </p:spPr>
        <p:txBody>
          <a:bodyPr>
            <a:noAutofit/>
          </a:bodyPr>
          <a:lstStyle/>
          <a:p>
            <a:pPr algn="just">
              <a:buFont typeface="Wingdings" panose="05000000000000000000" pitchFamily="2" charset="2"/>
              <a:buChar char="q"/>
              <a:defRPr/>
            </a:pPr>
            <a:r>
              <a:rPr lang="bg-BG" sz="1900" dirty="0" smtClean="0">
                <a:latin typeface="Bookman Old Style" panose="02050604050505020204" pitchFamily="18" charset="0"/>
              </a:rPr>
              <a:t> Основните елементи на структурата </a:t>
            </a:r>
            <a:r>
              <a:rPr lang="en-US" sz="1900" dirty="0" smtClean="0">
                <a:latin typeface="Bookman Old Style" panose="02050604050505020204" pitchFamily="18" charset="0"/>
              </a:rPr>
              <a:t>“</a:t>
            </a:r>
            <a:r>
              <a:rPr lang="bg-BG" sz="1900" dirty="0" smtClean="0">
                <a:latin typeface="Bookman Old Style" panose="02050604050505020204" pitchFamily="18" charset="0"/>
              </a:rPr>
              <a:t>Декомпозиция</a:t>
            </a:r>
            <a:r>
              <a:rPr lang="en-US" sz="1900" dirty="0" smtClean="0">
                <a:latin typeface="Bookman Old Style" panose="02050604050505020204" pitchFamily="18" charset="0"/>
              </a:rPr>
              <a:t>”</a:t>
            </a:r>
            <a:r>
              <a:rPr lang="bg-BG" sz="1900" dirty="0" smtClean="0">
                <a:latin typeface="Bookman Old Style" panose="02050604050505020204" pitchFamily="18" charset="0"/>
              </a:rPr>
              <a:t> </a:t>
            </a:r>
            <a:r>
              <a:rPr lang="ru-RU" sz="1900" dirty="0" smtClean="0">
                <a:latin typeface="Bookman Old Style" panose="02050604050505020204" pitchFamily="18" charset="0"/>
              </a:rPr>
              <a:t>са </a:t>
            </a:r>
            <a:r>
              <a:rPr lang="ru-RU" sz="1900" dirty="0">
                <a:solidFill>
                  <a:srgbClr val="C00000"/>
                </a:solidFill>
                <a:latin typeface="Bookman Old Style" panose="02050604050505020204" pitchFamily="18" charset="0"/>
              </a:rPr>
              <a:t>модули</a:t>
            </a:r>
            <a:r>
              <a:rPr lang="ru-RU" sz="1900" dirty="0">
                <a:latin typeface="Bookman Old Style" panose="02050604050505020204" pitchFamily="18" charset="0"/>
              </a:rPr>
              <a:t>, свързани помежду си </a:t>
            </a:r>
            <a:r>
              <a:rPr lang="ru-RU" sz="1900" dirty="0" smtClean="0">
                <a:latin typeface="Bookman Old Style" panose="02050604050505020204" pitchFamily="18" charset="0"/>
              </a:rPr>
              <a:t>чрез </a:t>
            </a:r>
            <a:r>
              <a:rPr lang="ru-RU" sz="1900" dirty="0" smtClean="0">
                <a:latin typeface="Bookman Old Style" panose="02050604050505020204" pitchFamily="18" charset="0"/>
              </a:rPr>
              <a:t>връзки </a:t>
            </a:r>
            <a:r>
              <a:rPr lang="ru-RU" sz="1900" dirty="0" smtClean="0">
                <a:latin typeface="Bookman Old Style" panose="02050604050505020204" pitchFamily="18" charset="0"/>
              </a:rPr>
              <a:t>от тип </a:t>
            </a:r>
            <a:r>
              <a:rPr lang="en-US" sz="1900" dirty="0" smtClean="0">
                <a:latin typeface="Bookman Old Style" panose="02050604050505020204" pitchFamily="18" charset="0"/>
              </a:rPr>
              <a:t>“e</a:t>
            </a:r>
            <a:r>
              <a:rPr lang="bg-BG" sz="1900" dirty="0" smtClean="0">
                <a:latin typeface="Bookman Old Style" panose="02050604050505020204" pitchFamily="18" charset="0"/>
              </a:rPr>
              <a:t> под-модул на</a:t>
            </a:r>
            <a:r>
              <a:rPr lang="en-US" sz="1900" dirty="0" smtClean="0">
                <a:latin typeface="Bookman Old Style" panose="02050604050505020204" pitchFamily="18" charset="0"/>
              </a:rPr>
              <a:t>”</a:t>
            </a:r>
            <a:r>
              <a:rPr lang="ru-RU" sz="1900" dirty="0" smtClean="0">
                <a:latin typeface="Bookman Old Style" panose="02050604050505020204" pitchFamily="18" charset="0"/>
              </a:rPr>
              <a:t>, показващи </a:t>
            </a:r>
            <a:r>
              <a:rPr lang="ru-RU" sz="1900" dirty="0">
                <a:solidFill>
                  <a:srgbClr val="C00000"/>
                </a:solidFill>
                <a:latin typeface="Bookman Old Style" panose="02050604050505020204" pitchFamily="18" charset="0"/>
              </a:rPr>
              <a:t>как по-големите модули се </a:t>
            </a:r>
            <a:r>
              <a:rPr lang="ru-RU" sz="1900" dirty="0" smtClean="0">
                <a:solidFill>
                  <a:srgbClr val="C00000"/>
                </a:solidFill>
                <a:latin typeface="Bookman Old Style" panose="02050604050505020204" pitchFamily="18" charset="0"/>
              </a:rPr>
              <a:t>декомпозират </a:t>
            </a:r>
            <a:r>
              <a:rPr lang="ru-RU" sz="1900" dirty="0">
                <a:solidFill>
                  <a:srgbClr val="C00000"/>
                </a:solidFill>
                <a:latin typeface="Bookman Old Style" panose="02050604050505020204" pitchFamily="18" charset="0"/>
              </a:rPr>
              <a:t>на </a:t>
            </a:r>
            <a:r>
              <a:rPr lang="ru-RU" sz="1900" dirty="0" smtClean="0">
                <a:solidFill>
                  <a:srgbClr val="C00000"/>
                </a:solidFill>
                <a:latin typeface="Bookman Old Style" panose="02050604050505020204" pitchFamily="18" charset="0"/>
              </a:rPr>
              <a:t>по-малки. </a:t>
            </a:r>
            <a:r>
              <a:rPr lang="bg-BG" sz="1900" dirty="0" smtClean="0">
                <a:solidFill>
                  <a:srgbClr val="C00000"/>
                </a:solidFill>
                <a:latin typeface="Bookman Old Style" panose="02050604050505020204" pitchFamily="18" charset="0"/>
              </a:rPr>
              <a:t>Процесът е </a:t>
            </a:r>
            <a:r>
              <a:rPr lang="bg-BG" sz="1900" dirty="0" smtClean="0">
                <a:solidFill>
                  <a:srgbClr val="C00000"/>
                </a:solidFill>
                <a:latin typeface="Bookman Old Style" panose="02050604050505020204" pitchFamily="18" charset="0"/>
              </a:rPr>
              <a:t>рекурсивен и продължава </a:t>
            </a:r>
            <a:r>
              <a:rPr lang="bg-BG" sz="1900" dirty="0" smtClean="0">
                <a:solidFill>
                  <a:srgbClr val="C00000"/>
                </a:solidFill>
                <a:latin typeface="Bookman Old Style" panose="02050604050505020204" pitchFamily="18" charset="0"/>
              </a:rPr>
              <a:t>докато се достигне до достатъчно малки, лесно разбираеми модули</a:t>
            </a:r>
            <a:endParaRPr lang="ru-RU" sz="1900" dirty="0">
              <a:solidFill>
                <a:srgbClr val="002060"/>
              </a:solidFill>
              <a:latin typeface="Bookman Old Style" panose="02050604050505020204" pitchFamily="18" charset="0"/>
            </a:endParaRPr>
          </a:p>
          <a:p>
            <a:pPr algn="just">
              <a:buFont typeface="Wingdings" panose="05000000000000000000" pitchFamily="2" charset="2"/>
              <a:buChar char="q"/>
              <a:defRPr/>
            </a:pPr>
            <a:r>
              <a:rPr lang="ru-RU" sz="1900" dirty="0" smtClean="0">
                <a:latin typeface="Bookman Old Style" panose="02050604050505020204" pitchFamily="18" charset="0"/>
              </a:rPr>
              <a:t> Модулите </a:t>
            </a:r>
            <a:r>
              <a:rPr lang="ru-RU" sz="1900" dirty="0">
                <a:latin typeface="Bookman Old Style" panose="02050604050505020204" pitchFamily="18" charset="0"/>
              </a:rPr>
              <a:t>в тази структура представляват обща отправна точка за </a:t>
            </a:r>
            <a:r>
              <a:rPr lang="ru-RU" sz="1900" dirty="0" smtClean="0">
                <a:latin typeface="Bookman Old Style" panose="02050604050505020204" pitchFamily="18" charset="0"/>
              </a:rPr>
              <a:t>проектиране на системата</a:t>
            </a:r>
          </a:p>
          <a:p>
            <a:pPr algn="just">
              <a:buFont typeface="Wingdings" panose="05000000000000000000" pitchFamily="2" charset="2"/>
              <a:buChar char="q"/>
              <a:defRPr/>
            </a:pPr>
            <a:r>
              <a:rPr lang="ru-RU" sz="1900" dirty="0" smtClean="0">
                <a:latin typeface="Bookman Old Style" panose="02050604050505020204" pitchFamily="18" charset="0"/>
              </a:rPr>
              <a:t> Модулите в тази структура могат да бъдат използвани за изграждане на проекта в средата за разработка </a:t>
            </a:r>
            <a:r>
              <a:rPr lang="en-US" sz="1900" dirty="0" smtClean="0">
                <a:latin typeface="Bookman Old Style" panose="02050604050505020204" pitchFamily="18" charset="0"/>
              </a:rPr>
              <a:t>(Visual </a:t>
            </a:r>
            <a:r>
              <a:rPr lang="en-US" sz="1900" dirty="0" smtClean="0">
                <a:latin typeface="Bookman Old Style" panose="02050604050505020204" pitchFamily="18" charset="0"/>
              </a:rPr>
              <a:t>Studio solution </a:t>
            </a:r>
            <a:r>
              <a:rPr lang="en-US" sz="1900" dirty="0" smtClean="0">
                <a:latin typeface="Bookman Old Style" panose="02050604050505020204" pitchFamily="18" charset="0"/>
              </a:rPr>
              <a:t>projects)</a:t>
            </a:r>
            <a:endParaRPr lang="ru-RU" sz="1900" dirty="0">
              <a:latin typeface="Bookman Old Style" panose="02050604050505020204" pitchFamily="18" charset="0"/>
            </a:endParaRPr>
          </a:p>
          <a:p>
            <a:pPr algn="just">
              <a:buFont typeface="Wingdings" panose="05000000000000000000" pitchFamily="2" charset="2"/>
              <a:buChar char="q"/>
              <a:defRPr/>
            </a:pPr>
            <a:r>
              <a:rPr lang="ru-RU" sz="1900" dirty="0" smtClean="0">
                <a:latin typeface="Bookman Old Style" panose="02050604050505020204" pitchFamily="18" charset="0"/>
              </a:rPr>
              <a:t> Архитектът изброява какви функционалности ще имат отделните елементи на софтуерната система и </a:t>
            </a:r>
            <a:r>
              <a:rPr lang="ru-RU" sz="1900" dirty="0">
                <a:latin typeface="Bookman Old Style" panose="02050604050505020204" pitchFamily="18" charset="0"/>
              </a:rPr>
              <a:t>присвоява всеки елемент на модул за последващо (по-подробно) проектиране и евентуално </a:t>
            </a:r>
            <a:r>
              <a:rPr lang="ru-RU" sz="1900" dirty="0" smtClean="0">
                <a:latin typeface="Bookman Old Style" panose="02050604050505020204" pitchFamily="18" charset="0"/>
              </a:rPr>
              <a:t>изпълнение</a:t>
            </a:r>
            <a:endParaRPr lang="ru-RU" sz="1900" dirty="0">
              <a:latin typeface="Bookman Old Style" panose="02050604050505020204" pitchFamily="18" charset="0"/>
            </a:endParaRPr>
          </a:p>
          <a:p>
            <a:pPr algn="just">
              <a:buFont typeface="Wingdings" panose="05000000000000000000" pitchFamily="2" charset="2"/>
              <a:buChar char="q"/>
              <a:defRPr/>
            </a:pPr>
            <a:r>
              <a:rPr lang="ru-RU" sz="1900" dirty="0" smtClean="0">
                <a:latin typeface="Bookman Old Style" panose="02050604050505020204" pitchFamily="18" charset="0"/>
              </a:rPr>
              <a:t> Модулите </a:t>
            </a:r>
            <a:r>
              <a:rPr lang="ru-RU" sz="1900" dirty="0">
                <a:latin typeface="Bookman Old Style" panose="02050604050505020204" pitchFamily="18" charset="0"/>
              </a:rPr>
              <a:t>често имат </a:t>
            </a:r>
            <a:r>
              <a:rPr lang="ru-RU" sz="1900" dirty="0" smtClean="0">
                <a:solidFill>
                  <a:srgbClr val="C00000"/>
                </a:solidFill>
                <a:latin typeface="Bookman Old Style" panose="02050604050505020204" pitchFamily="18" charset="0"/>
              </a:rPr>
              <a:t>свързана документация </a:t>
            </a:r>
            <a:r>
              <a:rPr lang="ru-RU" sz="1900" dirty="0" smtClean="0">
                <a:latin typeface="Bookman Old Style" panose="02050604050505020204" pitchFamily="18" charset="0"/>
              </a:rPr>
              <a:t>като </a:t>
            </a:r>
            <a:r>
              <a:rPr lang="ru-RU" sz="1900" dirty="0">
                <a:latin typeface="Bookman Old Style" panose="02050604050505020204" pitchFamily="18" charset="0"/>
              </a:rPr>
              <a:t>спецификации на интерфейса, </a:t>
            </a:r>
            <a:r>
              <a:rPr lang="ru-RU" sz="1900" dirty="0" smtClean="0">
                <a:latin typeface="Bookman Old Style" panose="02050604050505020204" pitchFamily="18" charset="0"/>
              </a:rPr>
              <a:t>програмен код</a:t>
            </a:r>
            <a:r>
              <a:rPr lang="ru-RU" sz="1900" dirty="0">
                <a:latin typeface="Bookman Old Style" panose="02050604050505020204" pitchFamily="18" charset="0"/>
              </a:rPr>
              <a:t>, тестови планове и </a:t>
            </a:r>
            <a:r>
              <a:rPr lang="ru-RU" sz="1900" dirty="0" smtClean="0">
                <a:latin typeface="Bookman Old Style" panose="02050604050505020204" pitchFamily="18" charset="0"/>
              </a:rPr>
              <a:t>т.н. </a:t>
            </a:r>
            <a:endParaRPr lang="ru-RU" sz="1900" dirty="0">
              <a:latin typeface="Bookman Old Style" panose="02050604050505020204" pitchFamily="18" charset="0"/>
            </a:endParaRPr>
          </a:p>
          <a:p>
            <a:pPr algn="just">
              <a:buFont typeface="Wingdings" panose="05000000000000000000" pitchFamily="2" charset="2"/>
              <a:buChar char="q"/>
              <a:defRPr/>
            </a:pPr>
            <a:r>
              <a:rPr lang="ru-RU" sz="1900" dirty="0" smtClean="0">
                <a:latin typeface="Bookman Old Style" panose="02050604050505020204" pitchFamily="18" charset="0"/>
              </a:rPr>
              <a:t> Структурата </a:t>
            </a:r>
            <a:r>
              <a:rPr lang="ru-RU" sz="1900" dirty="0">
                <a:latin typeface="Bookman Old Style" panose="02050604050505020204" pitchFamily="18" charset="0"/>
              </a:rPr>
              <a:t>на </a:t>
            </a:r>
            <a:r>
              <a:rPr lang="ru-RU" sz="1900" dirty="0" smtClean="0">
                <a:latin typeface="Bookman Old Style" panose="02050604050505020204" pitchFamily="18" charset="0"/>
              </a:rPr>
              <a:t>декомпозиция определя до </a:t>
            </a:r>
            <a:r>
              <a:rPr lang="ru-RU" sz="1900" dirty="0">
                <a:latin typeface="Bookman Old Style" panose="02050604050505020204" pitchFamily="18" charset="0"/>
              </a:rPr>
              <a:t>голяма част</a:t>
            </a:r>
            <a:r>
              <a:rPr lang="ru-RU" sz="1900" dirty="0">
                <a:solidFill>
                  <a:srgbClr val="002060"/>
                </a:solidFill>
                <a:latin typeface="Bookman Old Style" panose="02050604050505020204" pitchFamily="18" charset="0"/>
              </a:rPr>
              <a:t> </a:t>
            </a:r>
            <a:r>
              <a:rPr lang="ru-RU" sz="1900" dirty="0" smtClean="0">
                <a:solidFill>
                  <a:srgbClr val="C00000"/>
                </a:solidFill>
                <a:latin typeface="Bookman Old Style" panose="02050604050505020204" pitchFamily="18" charset="0"/>
              </a:rPr>
              <a:t>изменяемостта </a:t>
            </a:r>
            <a:r>
              <a:rPr lang="ru-RU" sz="1900" dirty="0">
                <a:solidFill>
                  <a:srgbClr val="C00000"/>
                </a:solidFill>
                <a:latin typeface="Bookman Old Style" panose="02050604050505020204" pitchFamily="18" charset="0"/>
              </a:rPr>
              <a:t>на системата</a:t>
            </a:r>
            <a:r>
              <a:rPr lang="ru-RU" sz="1900" dirty="0">
                <a:solidFill>
                  <a:srgbClr val="002060"/>
                </a:solidFill>
                <a:latin typeface="Bookman Old Style" panose="02050604050505020204" pitchFamily="18" charset="0"/>
              </a:rPr>
              <a:t>, </a:t>
            </a:r>
            <a:r>
              <a:rPr lang="ru-RU" sz="1900" dirty="0">
                <a:latin typeface="Bookman Old Style" panose="02050604050505020204" pitchFamily="18" charset="0"/>
              </a:rPr>
              <a:t>като </a:t>
            </a:r>
            <a:r>
              <a:rPr lang="ru-RU" sz="1900" dirty="0" smtClean="0">
                <a:latin typeface="Bookman Old Style" panose="02050604050505020204" pitchFamily="18" charset="0"/>
              </a:rPr>
              <a:t>от нея се определя дадена промяна в </a:t>
            </a:r>
            <a:r>
              <a:rPr lang="ru-RU" sz="1900" dirty="0">
                <a:latin typeface="Bookman Old Style" panose="02050604050505020204" pitchFamily="18" charset="0"/>
              </a:rPr>
              <a:t>обхвата на </a:t>
            </a:r>
            <a:r>
              <a:rPr lang="ru-RU" sz="1900" dirty="0" smtClean="0">
                <a:latin typeface="Bookman Old Style" panose="02050604050505020204" pitchFamily="18" charset="0"/>
              </a:rPr>
              <a:t>колко малки модула попада.</a:t>
            </a:r>
            <a:endParaRPr lang="bg-BG" sz="1900" dirty="0">
              <a:latin typeface="Bookman Old Style" panose="02050604050505020204" pitchFamily="18" charset="0"/>
            </a:endParaRPr>
          </a:p>
          <a:p>
            <a:endParaRPr lang="en-US" sz="1900" dirty="0">
              <a:latin typeface="Bookman Old Style" panose="02050604050505020204" pitchFamily="18" charset="0"/>
            </a:endParaRPr>
          </a:p>
        </p:txBody>
      </p:sp>
    </p:spTree>
    <p:extLst>
      <p:ext uri="{BB962C8B-B14F-4D97-AF65-F5344CB8AC3E}">
        <p14:creationId xmlns:p14="http://schemas.microsoft.com/office/powerpoint/2010/main" val="3041740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487" y="687978"/>
            <a:ext cx="11039336" cy="1320800"/>
          </a:xfrm>
        </p:spPr>
        <p:txBody>
          <a:bodyPr>
            <a:normAutofit/>
          </a:bodyPr>
          <a:lstStyle/>
          <a:p>
            <a:r>
              <a:rPr lang="en-US" sz="4200" b="1" dirty="0" smtClean="0">
                <a:solidFill>
                  <a:schemeClr val="accent2">
                    <a:lumMod val="75000"/>
                  </a:schemeClr>
                </a:solidFill>
                <a:latin typeface="Bookman Old Style" panose="02050604050505020204" pitchFamily="18" charset="0"/>
              </a:rPr>
              <a:t>Uses </a:t>
            </a:r>
            <a:r>
              <a:rPr lang="bg-BG" sz="4200" b="1" dirty="0" smtClean="0">
                <a:solidFill>
                  <a:schemeClr val="accent2">
                    <a:lumMod val="75000"/>
                  </a:schemeClr>
                </a:solidFill>
                <a:latin typeface="Bookman Old Style" panose="02050604050505020204" pitchFamily="18" charset="0"/>
              </a:rPr>
              <a:t>структура</a:t>
            </a:r>
            <a:r>
              <a:rPr lang="bg-BG" sz="4200" b="1" dirty="0">
                <a:solidFill>
                  <a:schemeClr val="accent2">
                    <a:lumMod val="75000"/>
                  </a:schemeClr>
                </a:solidFill>
                <a:latin typeface="Bookman Old Style" panose="02050604050505020204" pitchFamily="18" charset="0"/>
              </a:rPr>
              <a:t> </a:t>
            </a:r>
            <a:r>
              <a:rPr lang="en-US" sz="4200" b="1" dirty="0" smtClean="0">
                <a:solidFill>
                  <a:schemeClr val="accent2">
                    <a:lumMod val="75000"/>
                  </a:schemeClr>
                </a:solidFill>
                <a:latin typeface="Bookman Old Style" panose="02050604050505020204" pitchFamily="18" charset="0"/>
              </a:rPr>
              <a:t>(</a:t>
            </a:r>
            <a:r>
              <a:rPr lang="bg-BG" sz="4200" b="1" dirty="0" smtClean="0">
                <a:solidFill>
                  <a:schemeClr val="accent2">
                    <a:lumMod val="75000"/>
                  </a:schemeClr>
                </a:solidFill>
                <a:latin typeface="Bookman Old Style" panose="02050604050505020204" pitchFamily="18" charset="0"/>
              </a:rPr>
              <a:t>Структура на употреба</a:t>
            </a:r>
            <a:r>
              <a:rPr lang="en-US" sz="4200" b="1" dirty="0" smtClean="0">
                <a:solidFill>
                  <a:schemeClr val="accent2">
                    <a:lumMod val="75000"/>
                  </a:schemeClr>
                </a:solidFill>
                <a:latin typeface="Bookman Old Style" panose="02050604050505020204" pitchFamily="18" charset="0"/>
              </a:rPr>
              <a:t>)</a:t>
            </a:r>
            <a:endParaRPr lang="en-US" sz="42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769487" y="2391955"/>
            <a:ext cx="11169964" cy="3880773"/>
          </a:xfrm>
        </p:spPr>
        <p:txBody>
          <a:bodyPr>
            <a:noAutofit/>
          </a:bodyPr>
          <a:lstStyle/>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Основните </a:t>
            </a:r>
            <a:r>
              <a:rPr lang="bg-BG" sz="2400" dirty="0" smtClean="0">
                <a:latin typeface="Bookman Old Style" panose="02050604050505020204" pitchFamily="18" charset="0"/>
              </a:rPr>
              <a:t>елементи на </a:t>
            </a:r>
            <a:r>
              <a:rPr lang="en-US" sz="2400" dirty="0" smtClean="0">
                <a:latin typeface="Bookman Old Style" panose="02050604050505020204" pitchFamily="18" charset="0"/>
              </a:rPr>
              <a:t>Uses </a:t>
            </a:r>
            <a:r>
              <a:rPr lang="bg-BG" sz="2400" dirty="0" smtClean="0">
                <a:latin typeface="Bookman Old Style" panose="02050604050505020204" pitchFamily="18" charset="0"/>
              </a:rPr>
              <a:t>структурата са модулите </a:t>
            </a:r>
            <a:r>
              <a:rPr lang="en-US" sz="2400" dirty="0" smtClean="0">
                <a:latin typeface="Bookman Old Style" panose="02050604050505020204" pitchFamily="18" charset="0"/>
              </a:rPr>
              <a:t>(</a:t>
            </a:r>
            <a:r>
              <a:rPr lang="bg-BG" sz="2400" dirty="0" smtClean="0">
                <a:latin typeface="Bookman Old Style" panose="02050604050505020204" pitchFamily="18" charset="0"/>
              </a:rPr>
              <a:t>най-често класове</a:t>
            </a:r>
            <a:r>
              <a:rPr lang="en-US" sz="2400" dirty="0" smtClean="0">
                <a:latin typeface="Bookman Old Style" panose="02050604050505020204" pitchFamily="18" charset="0"/>
              </a:rPr>
              <a:t>)</a:t>
            </a:r>
            <a:r>
              <a:rPr lang="bg-BG" sz="2400" dirty="0" smtClean="0">
                <a:latin typeface="Bookman Old Style" panose="02050604050505020204" pitchFamily="18" charset="0"/>
              </a:rPr>
              <a:t> </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Елементите </a:t>
            </a:r>
            <a:r>
              <a:rPr lang="bg-BG" sz="2400" dirty="0" smtClean="0">
                <a:latin typeface="Bookman Old Style" panose="02050604050505020204" pitchFamily="18" charset="0"/>
              </a:rPr>
              <a:t>са в отношение </a:t>
            </a:r>
            <a:r>
              <a:rPr lang="en-US" sz="2400" dirty="0" smtClean="0">
                <a:latin typeface="Bookman Old Style" panose="02050604050505020204" pitchFamily="18" charset="0"/>
              </a:rPr>
              <a:t>“</a:t>
            </a:r>
            <a:r>
              <a:rPr lang="bg-BG" sz="2400" dirty="0" smtClean="0">
                <a:latin typeface="Bookman Old Style" panose="02050604050505020204" pitchFamily="18" charset="0"/>
              </a:rPr>
              <a:t>използва</a:t>
            </a:r>
            <a:r>
              <a:rPr lang="en-US" sz="2400" dirty="0" smtClean="0">
                <a:latin typeface="Bookman Old Style" panose="02050604050505020204" pitchFamily="18" charset="0"/>
              </a:rPr>
              <a:t>”</a:t>
            </a:r>
            <a:r>
              <a:rPr lang="bg-BG" sz="2400" dirty="0" smtClean="0">
                <a:latin typeface="Bookman Old Style" panose="02050604050505020204" pitchFamily="18" charset="0"/>
              </a:rPr>
              <a:t>, </a:t>
            </a:r>
            <a:r>
              <a:rPr lang="bg-BG" sz="2400" dirty="0" smtClean="0">
                <a:latin typeface="Bookman Old Style" panose="02050604050505020204" pitchFamily="18" charset="0"/>
              </a:rPr>
              <a:t>ко</a:t>
            </a:r>
            <a:r>
              <a:rPr lang="en-US" sz="2400" dirty="0" smtClean="0">
                <a:latin typeface="Bookman Old Style" panose="02050604050505020204" pitchFamily="18" charset="0"/>
              </a:rPr>
              <a:t>e</a:t>
            </a:r>
            <a:r>
              <a:rPr lang="bg-BG" sz="2400" dirty="0" smtClean="0">
                <a:latin typeface="Bookman Old Style" panose="02050604050505020204" pitchFamily="18" charset="0"/>
              </a:rPr>
              <a:t>то </a:t>
            </a:r>
            <a:r>
              <a:rPr lang="bg-BG" sz="2400" dirty="0" smtClean="0">
                <a:latin typeface="Bookman Old Style" panose="02050604050505020204" pitchFamily="18" charset="0"/>
              </a:rPr>
              <a:t>представлява специална форма на зависимост</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Казваме</a:t>
            </a:r>
            <a:r>
              <a:rPr lang="bg-BG" sz="2400" dirty="0" smtClean="0">
                <a:latin typeface="Bookman Old Style" panose="02050604050505020204" pitchFamily="18" charset="0"/>
              </a:rPr>
              <a:t>, че един програмен елемент </a:t>
            </a:r>
            <a:r>
              <a:rPr lang="en-US" sz="2400" dirty="0" smtClean="0">
                <a:latin typeface="Bookman Old Style" panose="02050604050505020204" pitchFamily="18" charset="0"/>
              </a:rPr>
              <a:t>“</a:t>
            </a:r>
            <a:r>
              <a:rPr lang="bg-BG" sz="2400" dirty="0" smtClean="0">
                <a:latin typeface="Bookman Old Style" panose="02050604050505020204" pitchFamily="18" charset="0"/>
              </a:rPr>
              <a:t>използва</a:t>
            </a:r>
            <a:r>
              <a:rPr lang="en-US" sz="2400" dirty="0" smtClean="0">
                <a:latin typeface="Bookman Old Style" panose="02050604050505020204" pitchFamily="18" charset="0"/>
              </a:rPr>
              <a:t>”</a:t>
            </a:r>
            <a:r>
              <a:rPr lang="bg-BG" sz="2400" dirty="0" smtClean="0">
                <a:latin typeface="Bookman Old Style" panose="02050604050505020204" pitchFamily="18" charset="0"/>
              </a:rPr>
              <a:t> </a:t>
            </a:r>
            <a:r>
              <a:rPr lang="en-US" sz="2400" dirty="0" smtClean="0">
                <a:latin typeface="Bookman Old Style" panose="02050604050505020204" pitchFamily="18" charset="0"/>
              </a:rPr>
              <a:t>(“uses”)</a:t>
            </a:r>
            <a:r>
              <a:rPr lang="bg-BG" sz="2400" dirty="0" smtClean="0">
                <a:latin typeface="Bookman Old Style" panose="02050604050505020204" pitchFamily="18" charset="0"/>
              </a:rPr>
              <a:t> друг елемент, ако за коректната работа на първия е необходима конкретна версия на втория</a:t>
            </a:r>
            <a:r>
              <a:rPr lang="en-US" sz="2400" dirty="0" smtClean="0">
                <a:latin typeface="Bookman Old Style" panose="02050604050505020204" pitchFamily="18" charset="0"/>
              </a:rPr>
              <a:t>. </a:t>
            </a:r>
            <a:r>
              <a:rPr lang="bg-BG" sz="2400" dirty="0" smtClean="0">
                <a:latin typeface="Bookman Old Style" panose="02050604050505020204" pitchFamily="18" charset="0"/>
              </a:rPr>
              <a:t>Това налага определена зависимост между двата елемента </a:t>
            </a:r>
            <a:r>
              <a:rPr lang="en-US" sz="2400" dirty="0" smtClean="0">
                <a:latin typeface="Bookman Old Style" panose="02050604050505020204" pitchFamily="18" charset="0"/>
              </a:rPr>
              <a:t>(</a:t>
            </a:r>
            <a:r>
              <a:rPr lang="bg-BG" sz="2400" dirty="0" smtClean="0">
                <a:latin typeface="Bookman Old Style" panose="02050604050505020204" pitchFamily="18" charset="0"/>
              </a:rPr>
              <a:t>класа</a:t>
            </a:r>
            <a:r>
              <a:rPr lang="en-US" sz="2400" dirty="0" smtClean="0">
                <a:latin typeface="Bookman Old Style" panose="02050604050505020204" pitchFamily="18" charset="0"/>
              </a:rPr>
              <a:t>)</a:t>
            </a:r>
            <a:endParaRPr lang="bg-BG" sz="2400" dirty="0" smtClean="0">
              <a:latin typeface="Bookman Old Style" panose="02050604050505020204" pitchFamily="18" charset="0"/>
            </a:endParaRPr>
          </a:p>
          <a:p>
            <a:pPr>
              <a:buFont typeface="Wingdings" panose="05000000000000000000" pitchFamily="2" charset="2"/>
              <a:buChar char="q"/>
            </a:pPr>
            <a:r>
              <a:rPr lang="en-US" sz="2400" dirty="0" smtClean="0">
                <a:latin typeface="Bookman Old Style" panose="02050604050505020204" pitchFamily="18" charset="0"/>
              </a:rPr>
              <a:t> Uses </a:t>
            </a:r>
            <a:r>
              <a:rPr lang="bg-BG" sz="2400" dirty="0" smtClean="0">
                <a:latin typeface="Bookman Old Style" panose="02050604050505020204" pitchFamily="18" charset="0"/>
              </a:rPr>
              <a:t>структурите се използват при разработка на програмни компоненти, чията функционалност лесно може да бъде разширена</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68244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28" y="679268"/>
            <a:ext cx="11418871" cy="1320800"/>
          </a:xfrm>
        </p:spPr>
        <p:txBody>
          <a:bodyPr>
            <a:normAutofit/>
          </a:bodyPr>
          <a:lstStyle/>
          <a:p>
            <a:r>
              <a:rPr lang="en-US" sz="4200" b="1" dirty="0" smtClean="0">
                <a:solidFill>
                  <a:schemeClr val="accent2">
                    <a:lumMod val="75000"/>
                  </a:schemeClr>
                </a:solidFill>
                <a:latin typeface="Bookman Old Style" panose="02050604050505020204" pitchFamily="18" charset="0"/>
              </a:rPr>
              <a:t>Class</a:t>
            </a:r>
            <a:r>
              <a:rPr lang="bg-BG" sz="4200" b="1" dirty="0" smtClean="0">
                <a:solidFill>
                  <a:schemeClr val="accent2">
                    <a:lumMod val="75000"/>
                  </a:schemeClr>
                </a:solidFill>
                <a:latin typeface="Bookman Old Style" panose="02050604050505020204" pitchFamily="18" charset="0"/>
              </a:rPr>
              <a:t> </a:t>
            </a:r>
            <a:r>
              <a:rPr lang="en-US" sz="4200" b="1" dirty="0" smtClean="0">
                <a:solidFill>
                  <a:schemeClr val="accent2">
                    <a:lumMod val="75000"/>
                  </a:schemeClr>
                </a:solidFill>
                <a:latin typeface="Bookman Old Style" panose="02050604050505020204" pitchFamily="18" charset="0"/>
              </a:rPr>
              <a:t>(generalization) </a:t>
            </a:r>
            <a:r>
              <a:rPr lang="bg-BG" sz="4200" b="1" dirty="0" smtClean="0">
                <a:solidFill>
                  <a:schemeClr val="accent2">
                    <a:lumMod val="75000"/>
                  </a:schemeClr>
                </a:solidFill>
                <a:latin typeface="Bookman Old Style" panose="02050604050505020204" pitchFamily="18" charset="0"/>
              </a:rPr>
              <a:t>структура</a:t>
            </a:r>
            <a:endParaRPr lang="en-US" sz="42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503163" y="2313582"/>
            <a:ext cx="11296951" cy="4369316"/>
          </a:xfrm>
        </p:spPr>
        <p:txBody>
          <a:bodyPr>
            <a:noAutofit/>
          </a:bodyPr>
          <a:lstStyle/>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Основните </a:t>
            </a:r>
            <a:r>
              <a:rPr lang="bg-BG" sz="2400" dirty="0" smtClean="0">
                <a:latin typeface="Bookman Old Style" panose="02050604050505020204" pitchFamily="18" charset="0"/>
              </a:rPr>
              <a:t>елементи на този вид структури са класовете</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Основните </a:t>
            </a:r>
            <a:r>
              <a:rPr lang="bg-BG" sz="2400" dirty="0" smtClean="0">
                <a:latin typeface="Bookman Old Style" panose="02050604050505020204" pitchFamily="18" charset="0"/>
              </a:rPr>
              <a:t>зависимости са </a:t>
            </a:r>
            <a:r>
              <a:rPr lang="en-US" sz="2400" dirty="0" smtClean="0">
                <a:latin typeface="Bookman Old Style" panose="02050604050505020204" pitchFamily="18" charset="0"/>
              </a:rPr>
              <a:t>“</a:t>
            </a:r>
            <a:r>
              <a:rPr lang="bg-BG" sz="2400" dirty="0" smtClean="0">
                <a:latin typeface="Bookman Old Style" panose="02050604050505020204" pitchFamily="18" charset="0"/>
              </a:rPr>
              <a:t>наследява</a:t>
            </a:r>
            <a:r>
              <a:rPr lang="en-US" sz="2400" dirty="0" smtClean="0">
                <a:latin typeface="Bookman Old Style" panose="02050604050505020204" pitchFamily="18" charset="0"/>
              </a:rPr>
              <a:t>”</a:t>
            </a:r>
            <a:r>
              <a:rPr lang="bg-BG" sz="2400" dirty="0" smtClean="0">
                <a:latin typeface="Bookman Old Style" panose="02050604050505020204" pitchFamily="18" charset="0"/>
              </a:rPr>
              <a:t> и </a:t>
            </a:r>
            <a:r>
              <a:rPr lang="en-US" sz="2400" dirty="0" smtClean="0">
                <a:latin typeface="Bookman Old Style" panose="02050604050505020204" pitchFamily="18" charset="0"/>
              </a:rPr>
              <a:t>“e </a:t>
            </a:r>
            <a:r>
              <a:rPr lang="bg-BG" sz="2400" dirty="0" smtClean="0">
                <a:latin typeface="Bookman Old Style" panose="02050604050505020204" pitchFamily="18" charset="0"/>
              </a:rPr>
              <a:t>инстанция на</a:t>
            </a:r>
            <a:r>
              <a:rPr lang="en-US" sz="2400" dirty="0" smtClean="0">
                <a:latin typeface="Bookman Old Style" panose="02050604050505020204" pitchFamily="18" charset="0"/>
              </a:rPr>
              <a:t>”</a:t>
            </a:r>
            <a:endParaRPr lang="bg-BG" sz="2400" dirty="0" smtClean="0">
              <a:latin typeface="Bookman Old Style" panose="02050604050505020204" pitchFamily="18" charset="0"/>
            </a:endParaRP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Чрез </a:t>
            </a:r>
            <a:r>
              <a:rPr lang="bg-BG" sz="2400" dirty="0" smtClean="0">
                <a:latin typeface="Bookman Old Style" panose="02050604050505020204" pitchFamily="18" charset="0"/>
              </a:rPr>
              <a:t>тази структура може да се направи анализ на обектите, които реализират сходни функционалности </a:t>
            </a:r>
            <a:r>
              <a:rPr lang="en-US" sz="2400" dirty="0" smtClean="0">
                <a:latin typeface="Bookman Old Style" panose="02050604050505020204" pitchFamily="18" charset="0"/>
              </a:rPr>
              <a:t>(</a:t>
            </a:r>
            <a:r>
              <a:rPr lang="bg-BG" sz="2400" dirty="0" smtClean="0">
                <a:latin typeface="Bookman Old Style" panose="02050604050505020204" pitchFamily="18" charset="0"/>
              </a:rPr>
              <a:t>принцип на наследяването</a:t>
            </a:r>
            <a:r>
              <a:rPr lang="en-US" sz="2400" dirty="0" smtClean="0">
                <a:latin typeface="Bookman Old Style" panose="02050604050505020204" pitchFamily="18" charset="0"/>
              </a:rPr>
              <a:t>)</a:t>
            </a:r>
            <a:r>
              <a:rPr lang="bg-BG" sz="2400" dirty="0" smtClean="0">
                <a:latin typeface="Bookman Old Style" panose="02050604050505020204" pitchFamily="18" charset="0"/>
              </a:rPr>
              <a:t> и да се направи оценка колко лесно може да се добави нова подобна функционалност – пример нов начин за разплащане </a:t>
            </a:r>
            <a:r>
              <a:rPr lang="en-US" sz="2400" dirty="0" smtClean="0">
                <a:latin typeface="Bookman Old Style" panose="02050604050505020204" pitchFamily="18" charset="0"/>
              </a:rPr>
              <a:t>(</a:t>
            </a:r>
            <a:r>
              <a:rPr lang="bg-BG" sz="2400" dirty="0" smtClean="0">
                <a:latin typeface="Bookman Old Style" panose="02050604050505020204" pitchFamily="18" charset="0"/>
              </a:rPr>
              <a:t>ако до момента системата разполага само в брой и с кредитна карта</a:t>
            </a:r>
            <a:r>
              <a:rPr lang="en-US" sz="2400" dirty="0" smtClean="0">
                <a:latin typeface="Bookman Old Style" panose="02050604050505020204" pitchFamily="18" charset="0"/>
              </a:rPr>
              <a:t>)</a:t>
            </a:r>
            <a:endParaRPr lang="bg-BG" sz="2400" dirty="0" smtClean="0">
              <a:latin typeface="Bookman Old Style" panose="02050604050505020204" pitchFamily="18" charset="0"/>
            </a:endParaRPr>
          </a:p>
          <a:p>
            <a:pPr>
              <a:buFont typeface="Wingdings" panose="05000000000000000000" pitchFamily="2" charset="2"/>
              <a:buChar char="q"/>
            </a:pPr>
            <a:r>
              <a:rPr lang="en-US" sz="2400" dirty="0" smtClean="0">
                <a:latin typeface="Bookman Old Style" panose="02050604050505020204" pitchFamily="18" charset="0"/>
              </a:rPr>
              <a:t> Data </a:t>
            </a:r>
            <a:r>
              <a:rPr lang="bg-BG" sz="2400" dirty="0" smtClean="0">
                <a:latin typeface="Bookman Old Style" panose="02050604050505020204" pitchFamily="18" charset="0"/>
              </a:rPr>
              <a:t>модел структурата описва набор</a:t>
            </a:r>
            <a:r>
              <a:rPr lang="en-US" sz="2400" dirty="0" smtClean="0">
                <a:latin typeface="Bookman Old Style" panose="02050604050505020204" pitchFamily="18" charset="0"/>
              </a:rPr>
              <a:t>a</a:t>
            </a:r>
            <a:r>
              <a:rPr lang="bg-BG" sz="2400" dirty="0" smtClean="0">
                <a:latin typeface="Bookman Old Style" panose="02050604050505020204" pitchFamily="18" charset="0"/>
              </a:rPr>
              <a:t> от обекти и техните атрибути</a:t>
            </a:r>
            <a:r>
              <a:rPr lang="en-US" sz="2400" dirty="0" smtClean="0">
                <a:latin typeface="Bookman Old Style" panose="02050604050505020204" pitchFamily="18" charset="0"/>
              </a:rPr>
              <a:t>,</a:t>
            </a:r>
            <a:r>
              <a:rPr lang="bg-BG" sz="2400" dirty="0" smtClean="0">
                <a:latin typeface="Bookman Old Style" panose="02050604050505020204" pitchFamily="18" charset="0"/>
              </a:rPr>
              <a:t> от които се състои даден програмен модул, както и връзките между тези обекти </a:t>
            </a:r>
            <a:r>
              <a:rPr lang="en-US" sz="2400" dirty="0" smtClean="0">
                <a:latin typeface="Bookman Old Style" panose="02050604050505020204" pitchFamily="18" charset="0"/>
              </a:rPr>
              <a:t>(</a:t>
            </a:r>
            <a:r>
              <a:rPr lang="bg-BG" sz="2400" dirty="0" smtClean="0">
                <a:latin typeface="Bookman Old Style" panose="02050604050505020204" pitchFamily="18" charset="0"/>
              </a:rPr>
              <a:t>Клас диаграми и обектни диаграми</a:t>
            </a:r>
            <a:r>
              <a:rPr lang="en-US" sz="2400" dirty="0" smtClean="0">
                <a:latin typeface="Bookman Old Style" panose="02050604050505020204" pitchFamily="18" charset="0"/>
              </a:rPr>
              <a:t>)</a:t>
            </a:r>
            <a:endParaRPr lang="bg-BG" sz="2400" dirty="0" smtClean="0">
              <a:latin typeface="Bookman Old Style" panose="02050604050505020204" pitchFamily="18" charset="0"/>
            </a:endParaRPr>
          </a:p>
          <a:p>
            <a:pPr marL="0" indent="0">
              <a:buNone/>
            </a:pPr>
            <a:endParaRPr lang="bg-BG" sz="2400" dirty="0" smtClean="0">
              <a:latin typeface="Bookman Old Style" panose="02050604050505020204" pitchFamily="18" charset="0"/>
            </a:endParaRPr>
          </a:p>
          <a:p>
            <a:pPr marL="0" indent="0">
              <a:buNone/>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90074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09" y="735286"/>
            <a:ext cx="11192452" cy="1320800"/>
          </a:xfrm>
        </p:spPr>
        <p:txBody>
          <a:bodyPr>
            <a:normAutofit/>
          </a:bodyPr>
          <a:lstStyle/>
          <a:p>
            <a:r>
              <a:rPr lang="en-US" sz="4200" b="1" dirty="0" smtClean="0">
                <a:solidFill>
                  <a:schemeClr val="accent2">
                    <a:lumMod val="75000"/>
                  </a:schemeClr>
                </a:solidFill>
                <a:latin typeface="Bookman Old Style" panose="02050604050505020204" pitchFamily="18" charset="0"/>
              </a:rPr>
              <a:t>Layer </a:t>
            </a:r>
            <a:r>
              <a:rPr lang="bg-BG" sz="4200" b="1" dirty="0" smtClean="0">
                <a:solidFill>
                  <a:schemeClr val="accent2">
                    <a:lumMod val="75000"/>
                  </a:schemeClr>
                </a:solidFill>
                <a:latin typeface="Bookman Old Style" panose="02050604050505020204" pitchFamily="18" charset="0"/>
              </a:rPr>
              <a:t>структура </a:t>
            </a:r>
            <a:r>
              <a:rPr lang="en-US" sz="4200" b="1" dirty="0" smtClean="0">
                <a:solidFill>
                  <a:schemeClr val="accent2">
                    <a:lumMod val="75000"/>
                  </a:schemeClr>
                </a:solidFill>
                <a:latin typeface="Bookman Old Style" panose="02050604050505020204" pitchFamily="18" charset="0"/>
              </a:rPr>
              <a:t>(</a:t>
            </a:r>
            <a:r>
              <a:rPr lang="bg-BG" sz="4200" b="1" dirty="0" smtClean="0">
                <a:solidFill>
                  <a:schemeClr val="accent2">
                    <a:lumMod val="75000"/>
                  </a:schemeClr>
                </a:solidFill>
                <a:latin typeface="Bookman Old Style" panose="02050604050505020204" pitchFamily="18" charset="0"/>
              </a:rPr>
              <a:t>Структура на словете</a:t>
            </a:r>
            <a:r>
              <a:rPr lang="en-US" sz="4200" b="1" dirty="0" smtClean="0">
                <a:solidFill>
                  <a:schemeClr val="accent2">
                    <a:lumMod val="75000"/>
                  </a:schemeClr>
                </a:solidFill>
                <a:latin typeface="Bookman Old Style" panose="02050604050505020204" pitchFamily="18" charset="0"/>
              </a:rPr>
              <a:t>)</a:t>
            </a:r>
            <a:endParaRPr lang="en-US" sz="4200" b="1"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459617" y="2230257"/>
            <a:ext cx="11427584" cy="3880773"/>
          </a:xfrm>
        </p:spPr>
        <p:txBody>
          <a:bodyPr>
            <a:noAutofit/>
          </a:bodyPr>
          <a:lstStyle/>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Елементите</a:t>
            </a:r>
            <a:r>
              <a:rPr lang="en-US" sz="2400" dirty="0" smtClean="0">
                <a:latin typeface="Bookman Old Style" panose="02050604050505020204" pitchFamily="18" charset="0"/>
              </a:rPr>
              <a:t> </a:t>
            </a:r>
            <a:r>
              <a:rPr lang="en-US" sz="2400" dirty="0" smtClean="0">
                <a:latin typeface="Bookman Old Style" panose="02050604050505020204" pitchFamily="18" charset="0"/>
              </a:rPr>
              <a:t>(</a:t>
            </a:r>
            <a:r>
              <a:rPr lang="bg-BG" sz="2400" dirty="0" smtClean="0">
                <a:latin typeface="Bookman Old Style" panose="02050604050505020204" pitchFamily="18" charset="0"/>
              </a:rPr>
              <a:t>модулите</a:t>
            </a:r>
            <a:r>
              <a:rPr lang="en-US" sz="2400" dirty="0" smtClean="0">
                <a:latin typeface="Bookman Old Style" panose="02050604050505020204" pitchFamily="18" charset="0"/>
              </a:rPr>
              <a:t>)</a:t>
            </a:r>
            <a:r>
              <a:rPr lang="bg-BG" sz="2400" dirty="0" smtClean="0">
                <a:latin typeface="Bookman Old Style" panose="02050604050505020204" pitchFamily="18" charset="0"/>
              </a:rPr>
              <a:t> в този вид структури са наричат слоеве</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Всеки </a:t>
            </a:r>
            <a:r>
              <a:rPr lang="bg-BG" sz="2400" dirty="0" smtClean="0">
                <a:latin typeface="Bookman Old Style" panose="02050604050505020204" pitchFamily="18" charset="0"/>
              </a:rPr>
              <a:t>слой предоставя строго определна функционалност на останалите слоеве</a:t>
            </a: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Даден слой може да използва само строго определени други слоеве. Това намалява зависимостите между слоевете и</a:t>
            </a:r>
            <a:r>
              <a:rPr lang="en-US" sz="2400" dirty="0" smtClean="0">
                <a:latin typeface="Bookman Old Style" panose="02050604050505020204" pitchFamily="18" charset="0"/>
              </a:rPr>
              <a:t> </a:t>
            </a:r>
            <a:r>
              <a:rPr lang="bg-BG" sz="2400" dirty="0">
                <a:latin typeface="Bookman Old Style" panose="02050604050505020204" pitchFamily="18" charset="0"/>
              </a:rPr>
              <a:t>позволява </a:t>
            </a:r>
            <a:r>
              <a:rPr lang="bg-BG" sz="2400" dirty="0" smtClean="0">
                <a:latin typeface="Bookman Old Style" panose="02050604050505020204" pitchFamily="18" charset="0"/>
              </a:rPr>
              <a:t>относително лесно тяхната подмяна</a:t>
            </a:r>
            <a:endParaRPr lang="bg-BG" sz="2400" dirty="0" smtClean="0">
              <a:latin typeface="Bookman Old Style" panose="02050604050505020204" pitchFamily="18" charset="0"/>
            </a:endParaRPr>
          </a:p>
          <a:p>
            <a:pPr>
              <a:buFont typeface="Wingdings" panose="05000000000000000000" pitchFamily="2" charset="2"/>
              <a:buChar char="q"/>
            </a:pPr>
            <a:r>
              <a:rPr lang="en-US" sz="2400" dirty="0" smtClean="0">
                <a:latin typeface="Bookman Old Style" panose="02050604050505020204" pitchFamily="18" charset="0"/>
              </a:rPr>
              <a:t> </a:t>
            </a:r>
            <a:r>
              <a:rPr lang="bg-BG" sz="2400" dirty="0" smtClean="0">
                <a:latin typeface="Bookman Old Style" panose="02050604050505020204" pitchFamily="18" charset="0"/>
              </a:rPr>
              <a:t>Например </a:t>
            </a:r>
            <a:r>
              <a:rPr lang="bg-BG" sz="2400" dirty="0" smtClean="0">
                <a:latin typeface="Bookman Old Style" panose="02050604050505020204" pitchFamily="18" charset="0"/>
              </a:rPr>
              <a:t>слоят, който реализира потребителския интерфейс в дадено приложение, най-често </a:t>
            </a:r>
            <a:r>
              <a:rPr lang="bg-BG" sz="2400" dirty="0" smtClean="0">
                <a:latin typeface="Bookman Old Style" panose="02050604050505020204" pitchFamily="18" charset="0"/>
              </a:rPr>
              <a:t>използва </a:t>
            </a:r>
            <a:r>
              <a:rPr lang="bg-BG" sz="2400" dirty="0" smtClean="0">
                <a:latin typeface="Bookman Old Style" panose="02050604050505020204" pitchFamily="18" charset="0"/>
              </a:rPr>
              <a:t>само слоя, реализиращ бизнес логиката в приложението, но НЕ и слоя, отговорен за съхранение на данните </a:t>
            </a:r>
            <a:r>
              <a:rPr lang="en-US" sz="2400" dirty="0" smtClean="0">
                <a:latin typeface="Bookman Old Style" panose="02050604050505020204" pitchFamily="18" charset="0"/>
              </a:rPr>
              <a:t>(Persistence layer</a:t>
            </a:r>
            <a:r>
              <a:rPr lang="en-US" sz="2400" dirty="0" smtClean="0">
                <a:latin typeface="Bookman Old Style" panose="02050604050505020204" pitchFamily="18" charset="0"/>
              </a:rPr>
              <a:t>)</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290779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717</TotalTime>
  <Words>1876</Words>
  <Application>Microsoft Office PowerPoint</Application>
  <PresentationFormat>Widescreen</PresentationFormat>
  <Paragraphs>143</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Bookman Old Style</vt:lpstr>
      <vt:lpstr>Calibri</vt:lpstr>
      <vt:lpstr>Tw Cen MT</vt:lpstr>
      <vt:lpstr>Tw Cen MT Condensed</vt:lpstr>
      <vt:lpstr>Wingdings</vt:lpstr>
      <vt:lpstr>Wingdings 3</vt:lpstr>
      <vt:lpstr>Integral</vt:lpstr>
      <vt:lpstr>Софтуерна архитектура</vt:lpstr>
      <vt:lpstr>Дефиниция</vt:lpstr>
      <vt:lpstr>Архитектурата като съвкупност от софтеурни структури</vt:lpstr>
      <vt:lpstr>СА е абстракция</vt:lpstr>
      <vt:lpstr>Основни архитектурни структури</vt:lpstr>
      <vt:lpstr>Структурата “Декомпозиция”</vt:lpstr>
      <vt:lpstr>Uses структура (Структура на употреба)</vt:lpstr>
      <vt:lpstr>Class (generalization) структура</vt:lpstr>
      <vt:lpstr>Layer структура (Структура на словете)</vt:lpstr>
      <vt:lpstr>Основни архитектурни структури</vt:lpstr>
      <vt:lpstr>Компонент-конектор структури</vt:lpstr>
      <vt:lpstr>Основни архитектурни структури</vt:lpstr>
      <vt:lpstr>Структури на разпределение</vt:lpstr>
      <vt:lpstr>История на СА</vt:lpstr>
      <vt:lpstr>РОЛЯ на СА</vt:lpstr>
      <vt:lpstr>МЯСТО на СА</vt:lpstr>
      <vt:lpstr>Жизнен цикъл на Софтуерния  продукт</vt:lpstr>
      <vt:lpstr>СОФТУЕРНАТА АРХИТЕКТУРА В ЖИЗНЕНИЯ ЦИКЪЛ НА ПРОДУКТА </vt:lpstr>
      <vt:lpstr>Изгледи на архитектурата</vt:lpstr>
      <vt:lpstr>„4+1“ Изглед на модела на софтуерната архитектура, определя четири едновременни изгледа от гледна точка на различните заинтересовани страни.</vt:lpstr>
      <vt:lpstr>„4+1“ АРХИТЕКТУРЕН ИЗГЛЕД  </vt:lpstr>
      <vt:lpstr>„4+1“ АРХИТЕКТУРЕН ИЗГЛЕД</vt:lpstr>
      <vt:lpstr>„4+1“ АРХИТЕКТУРЕН ИЗГЛЕД</vt:lpstr>
      <vt:lpstr>СОФТУЕРНА АРХИТЕКТУРА vs СОФТУЕРЕН ДИЗАЙН </vt:lpstr>
      <vt:lpstr>СОФТУЕРНА АРХИТЕКТУРА vs СОФТУЕРЕН ДИЗАЙН </vt:lpstr>
      <vt:lpstr>СОФТУЕРНА АРХИТЕКТУРА vs СОФТУЕРЕН ДИЗАЙН </vt:lpstr>
      <vt:lpstr>СОФТУЕРНА АРХИТЕКТУРА vs СОФТУЕРЕН ДИЗАЙН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Софтуерна архитектура</dc:title>
  <dc:creator>Victor Glavev</dc:creator>
  <cp:lastModifiedBy>Victor Glavev</cp:lastModifiedBy>
  <cp:revision>58</cp:revision>
  <dcterms:created xsi:type="dcterms:W3CDTF">2020-03-22T08:20:19Z</dcterms:created>
  <dcterms:modified xsi:type="dcterms:W3CDTF">2020-03-23T17:36:32Z</dcterms:modified>
</cp:coreProperties>
</file>