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8" r:id="rId2"/>
  </p:sldMasterIdLst>
  <p:notesMasterIdLst>
    <p:notesMasterId r:id="rId54"/>
  </p:notesMasterIdLst>
  <p:handoutMasterIdLst>
    <p:handoutMasterId r:id="rId55"/>
  </p:handoutMasterIdLst>
  <p:sldIdLst>
    <p:sldId id="656" r:id="rId3"/>
    <p:sldId id="561" r:id="rId4"/>
    <p:sldId id="650" r:id="rId5"/>
    <p:sldId id="657" r:id="rId6"/>
    <p:sldId id="601" r:id="rId7"/>
    <p:sldId id="573" r:id="rId8"/>
    <p:sldId id="595" r:id="rId9"/>
    <p:sldId id="613" r:id="rId10"/>
    <p:sldId id="629" r:id="rId11"/>
    <p:sldId id="631" r:id="rId12"/>
    <p:sldId id="630" r:id="rId13"/>
    <p:sldId id="658" r:id="rId14"/>
    <p:sldId id="579" r:id="rId15"/>
    <p:sldId id="624" r:id="rId16"/>
    <p:sldId id="614" r:id="rId17"/>
    <p:sldId id="615" r:id="rId18"/>
    <p:sldId id="578" r:id="rId19"/>
    <p:sldId id="617" r:id="rId20"/>
    <p:sldId id="618" r:id="rId21"/>
    <p:sldId id="619" r:id="rId22"/>
    <p:sldId id="602" r:id="rId23"/>
    <p:sldId id="659" r:id="rId24"/>
    <p:sldId id="660" r:id="rId25"/>
    <p:sldId id="627" r:id="rId26"/>
    <p:sldId id="625" r:id="rId27"/>
    <p:sldId id="587" r:id="rId28"/>
    <p:sldId id="576" r:id="rId29"/>
    <p:sldId id="623" r:id="rId30"/>
    <p:sldId id="585" r:id="rId31"/>
    <p:sldId id="628" r:id="rId32"/>
    <p:sldId id="661" r:id="rId33"/>
    <p:sldId id="662" r:id="rId34"/>
    <p:sldId id="622" r:id="rId35"/>
    <p:sldId id="637" r:id="rId36"/>
    <p:sldId id="636" r:id="rId37"/>
    <p:sldId id="663" r:id="rId38"/>
    <p:sldId id="639" r:id="rId39"/>
    <p:sldId id="640" r:id="rId40"/>
    <p:sldId id="641" r:id="rId41"/>
    <p:sldId id="664" r:id="rId42"/>
    <p:sldId id="634" r:id="rId43"/>
    <p:sldId id="635" r:id="rId44"/>
    <p:sldId id="590" r:id="rId45"/>
    <p:sldId id="647" r:id="rId46"/>
    <p:sldId id="665" r:id="rId47"/>
    <p:sldId id="591" r:id="rId48"/>
    <p:sldId id="666" r:id="rId49"/>
    <p:sldId id="654" r:id="rId50"/>
    <p:sldId id="653" r:id="rId51"/>
    <p:sldId id="605" r:id="rId52"/>
    <p:sldId id="667" r:id="rId5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1C1C"/>
    <a:srgbClr val="FBEEDC"/>
    <a:srgbClr val="767691"/>
    <a:srgbClr val="C3A54D"/>
    <a:srgbClr val="AC2A14"/>
    <a:srgbClr val="7F7F7F"/>
    <a:srgbClr val="FFFFFF"/>
    <a:srgbClr val="C6C0AA"/>
    <a:srgbClr val="F9F0AB"/>
    <a:srgbClr val="F9E6A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 autoAdjust="0"/>
  </p:normalViewPr>
  <p:slideViewPr>
    <p:cSldViewPr>
      <p:cViewPr varScale="1">
        <p:scale>
          <a:sx n="87" d="100"/>
          <a:sy n="87" d="100"/>
        </p:scale>
        <p:origin x="394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243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26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23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82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76B48-857F-4E3A-B30D-EFD8DEDF63DB}" type="slidenum">
              <a:rPr lang="en-US"/>
              <a:pPr/>
              <a:t>46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8946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4419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20786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927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8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0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587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23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08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6171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72824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39872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5783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740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51" y="276382"/>
            <a:ext cx="1819849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1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51" y="276382"/>
            <a:ext cx="1819849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78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98481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408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24141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54260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587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22/Functions-and-Debugging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17#0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22/Functions-and-Debugging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22/Functions-and-Debugging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22/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22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22/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22/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922/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22/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22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22/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22/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nor.bg/" TargetMode="External"/><Relationship Id="rId13" Type="http://schemas.openxmlformats.org/officeDocument/2006/relationships/image" Target="../media/image62.png"/><Relationship Id="rId3" Type="http://schemas.openxmlformats.org/officeDocument/2006/relationships/hyperlink" Target="https://aeternity.com/" TargetMode="External"/><Relationship Id="rId7" Type="http://schemas.openxmlformats.org/officeDocument/2006/relationships/image" Target="../media/image25.jpeg"/><Relationship Id="rId12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liebherr.com/en/deu/start/start-page.html" TargetMode="External"/><Relationship Id="rId11" Type="http://schemas.openxmlformats.org/officeDocument/2006/relationships/image" Target="../media/image61.png"/><Relationship Id="rId5" Type="http://schemas.openxmlformats.org/officeDocument/2006/relationships/image" Target="../media/image60.png"/><Relationship Id="rId10" Type="http://schemas.openxmlformats.org/officeDocument/2006/relationships/hyperlink" Target="https://www.sbtech.com/" TargetMode="External"/><Relationship Id="rId4" Type="http://schemas.openxmlformats.org/officeDocument/2006/relationships/image" Target="../media/image59.png"/><Relationship Id="rId9" Type="http://schemas.openxmlformats.org/officeDocument/2006/relationships/image" Target="../media/image2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hyperlink" Target="http://www.indeavr.com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11" Type="http://schemas.openxmlformats.org/officeDocument/2006/relationships/hyperlink" Target="http://xs-software.com/" TargetMode="External"/><Relationship Id="rId5" Type="http://schemas.openxmlformats.org/officeDocument/2006/relationships/hyperlink" Target="http://www.softwaregroup-bg.com/" TargetMode="External"/><Relationship Id="rId10" Type="http://schemas.openxmlformats.org/officeDocument/2006/relationships/image" Target="../media/image65.png"/><Relationship Id="rId4" Type="http://schemas.openxmlformats.org/officeDocument/2006/relationships/image" Target="../media/image29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6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flaticon.com/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1EEA249E-CB3C-44BF-9B99-797BC2C0B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412" y="1587284"/>
            <a:ext cx="10962447" cy="882654"/>
          </a:xfrm>
        </p:spPr>
        <p:txBody>
          <a:bodyPr>
            <a:noAutofit/>
          </a:bodyPr>
          <a:lstStyle/>
          <a:p>
            <a:r>
              <a:rPr lang="en-GB" sz="4000" b="1" dirty="0">
                <a:solidFill>
                  <a:schemeClr val="bg1"/>
                </a:solidFill>
              </a:rPr>
              <a:t>Defining</a:t>
            </a:r>
            <a:r>
              <a:rPr lang="en-US" sz="4000" b="1" dirty="0">
                <a:solidFill>
                  <a:schemeClr val="bg1"/>
                </a:solidFill>
              </a:rPr>
              <a:t> and Using Functions, </a:t>
            </a:r>
            <a:br>
              <a:rPr lang="bg-BG" sz="4000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Overloads, Debugging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497D55C-7EFB-4BE1-A146-2461E89F4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693" y="505247"/>
            <a:ext cx="10962447" cy="882654"/>
          </a:xfrm>
        </p:spPr>
        <p:txBody>
          <a:bodyPr>
            <a:noAutofit/>
          </a:bodyPr>
          <a:lstStyle/>
          <a:p>
            <a:r>
              <a:rPr lang="en-US" sz="5400" dirty="0"/>
              <a:t>Function, Debugging and </a:t>
            </a:r>
            <a:br>
              <a:rPr lang="bg-BG" sz="5400" dirty="0"/>
            </a:br>
            <a:r>
              <a:rPr lang="en-US" sz="5400" dirty="0"/>
              <a:t>Troubleshooting Code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74B91EA-1C97-42BE-8CB6-1923CB884F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1602" y="5931641"/>
            <a:ext cx="2950749" cy="351754"/>
          </a:xfrm>
        </p:spPr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2DC67D3-87C6-4AFB-B4FC-1EE8294A89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1602" y="6355795"/>
            <a:ext cx="2950749" cy="320720"/>
          </a:xfrm>
        </p:spPr>
        <p:txBody>
          <a:bodyPr/>
          <a:lstStyle/>
          <a:p>
            <a:r>
              <a:rPr lang="en-US" sz="1600" dirty="0">
                <a:hlinkClick r:id="rId2"/>
              </a:rPr>
              <a:t>http://softuni.bg</a:t>
            </a:r>
            <a:endParaRPr lang="en-US" sz="160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07D9D-6062-4348-AA5C-F91FD997ACE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62137"/>
            <a:ext cx="2950749" cy="506412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74D59F2-13BC-4512-B168-EA4B8A26FA9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368966"/>
            <a:ext cx="2950749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9" name="Picture 2" descr="Резултат с изображение за function">
            <a:extLst>
              <a:ext uri="{FF2B5EF4-FFF2-40B4-BE49-F238E27FC236}">
                <a16:creationId xmlns:a16="http://schemas.microsoft.com/office/drawing/2014/main" id="{B1024902-5BC0-47E8-96DD-24BF944D5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2" y="2070288"/>
            <a:ext cx="2950749" cy="2918988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29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923799" cy="5570400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b="1" dirty="0">
                <a:solidFill>
                  <a:schemeClr val="bg1"/>
                </a:solidFill>
              </a:rPr>
              <a:t>3 Functions </a:t>
            </a:r>
            <a:r>
              <a:rPr lang="en-US" dirty="0"/>
              <a:t>to print each section </a:t>
            </a:r>
            <a:br>
              <a:rPr lang="bg-BG" dirty="0"/>
            </a:br>
            <a:r>
              <a:rPr lang="en-US" dirty="0"/>
              <a:t>(header + body + footer)</a:t>
            </a:r>
          </a:p>
          <a:p>
            <a:pPr lvl="1"/>
            <a:r>
              <a:rPr lang="en-US" dirty="0"/>
              <a:t>Copy the content from the slide</a:t>
            </a:r>
          </a:p>
          <a:p>
            <a:pPr lvl="1"/>
            <a:r>
              <a:rPr lang="en-US" dirty="0"/>
              <a:t>For the copyright sign use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Unicode</a:t>
            </a:r>
            <a:r>
              <a:rPr lang="en-US" dirty="0"/>
              <a:t>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\u00A9</a:t>
            </a:r>
            <a:r>
              <a:rPr lang="en-US" dirty="0"/>
              <a:t>"</a:t>
            </a:r>
          </a:p>
          <a:p>
            <a:r>
              <a:rPr lang="en-US" sz="3200" dirty="0"/>
              <a:t>Create a Function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print_receipt()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that calls these 3 Functions: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Blank Receipt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Check your solution here: </a:t>
            </a:r>
            <a:r>
              <a:rPr lang="en-US" dirty="0">
                <a:hlinkClick r:id="rId2"/>
              </a:rPr>
              <a:t>https://judge.softuni.bg/Contests/922/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2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Function that prints a blank cash receipt: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Blank Receipt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49648" y="2209800"/>
            <a:ext cx="2057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Header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494212" y="1967772"/>
            <a:ext cx="6248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CASH RECEIPT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------------------------------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808412" y="236534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9648" y="3575115"/>
            <a:ext cx="2057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Body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514955" y="4724633"/>
            <a:ext cx="6227657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------------------------------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© SoftUni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804976" y="5112133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358056" y="6028964"/>
            <a:ext cx="1146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Check your solution here: </a:t>
            </a:r>
            <a:r>
              <a:rPr lang="en-US" dirty="0">
                <a:hlinkClick r:id="rId2"/>
              </a:rPr>
              <a:t>https://judge.softuni.bg/Contests/Practice/Index/417#0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446212" y="4953000"/>
            <a:ext cx="2057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Footer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808412" y="3730657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514955" y="3353267"/>
            <a:ext cx="6227657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Charged to____________________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Received by___________________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5098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6B19E-AEBF-451E-8541-765CCC7D69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with Parameters</a:t>
            </a:r>
          </a:p>
        </p:txBody>
      </p:sp>
    </p:spTree>
    <p:extLst>
      <p:ext uri="{BB962C8B-B14F-4D97-AF65-F5344CB8AC3E}">
        <p14:creationId xmlns:p14="http://schemas.microsoft.com/office/powerpoint/2010/main" val="368079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can be of </a:t>
            </a:r>
            <a:r>
              <a:rPr lang="en-US" b="1" dirty="0">
                <a:solidFill>
                  <a:schemeClr val="bg1"/>
                </a:solidFill>
              </a:rPr>
              <a:t>any data type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3000"/>
              </a:spcBef>
            </a:pPr>
            <a:r>
              <a:rPr lang="en-US" dirty="0"/>
              <a:t>Call the Function with certain values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arguments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26926" y="5491804"/>
            <a:ext cx="10363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print_numbers(5, 10)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926" y="2934904"/>
            <a:ext cx="10363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</a:rPr>
              <a:t>def print_numbers(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</a:rPr>
              <a:t>start</a:t>
            </a:r>
            <a:r>
              <a:rPr lang="en-US" b="1" noProof="1">
                <a:latin typeface="Consolas" pitchFamily="49" charset="0"/>
              </a:rPr>
              <a:t>,</a:t>
            </a:r>
            <a:r>
              <a:rPr lang="en-US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</a:rPr>
              <a:t>end</a:t>
            </a:r>
            <a:r>
              <a:rPr lang="en-US" b="1" noProof="1">
                <a:latin typeface="Consolas" pitchFamily="49" charset="0"/>
              </a:rPr>
              <a:t>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latin typeface="Consolas" pitchFamily="49" charset="0"/>
              </a:rPr>
              <a:t>   </a:t>
            </a:r>
            <a:r>
              <a:rPr lang="en-US" b="1" noProof="1">
                <a:latin typeface="Consolas" pitchFamily="49" charset="0"/>
              </a:rPr>
              <a:t>for i in range(start, end + 1):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</a:rPr>
              <a:t>      print(i, end=' ')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989012" y="1936748"/>
            <a:ext cx="3352800" cy="787743"/>
          </a:xfrm>
          <a:prstGeom prst="wedgeRoundRectCallout">
            <a:avLst>
              <a:gd name="adj1" fmla="val 35083"/>
              <a:gd name="adj2" fmla="val 7160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 parameters</a:t>
            </a:r>
          </a:p>
          <a:p>
            <a:pPr algn="ctr"/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start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endParaRPr lang="en-US" sz="2800" noProof="1">
              <a:solidFill>
                <a:schemeClr val="bg1"/>
              </a:solidFill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789612" y="5165473"/>
            <a:ext cx="3429000" cy="1114328"/>
          </a:xfrm>
          <a:prstGeom prst="wedgeRoundRectCallout">
            <a:avLst>
              <a:gd name="adj1" fmla="val -84139"/>
              <a:gd name="adj2" fmla="val 478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arguments at invocation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207124" y="1833093"/>
            <a:ext cx="3697288" cy="1114328"/>
          </a:xfrm>
          <a:prstGeom prst="wedgeRoundRectCallout">
            <a:avLst>
              <a:gd name="adj1" fmla="val -73839"/>
              <a:gd name="adj2" fmla="val 5554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Multiple parameters 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separated by comma</a:t>
            </a:r>
          </a:p>
        </p:txBody>
      </p:sp>
    </p:spTree>
    <p:extLst>
      <p:ext uri="{BB962C8B-B14F-4D97-AF65-F5344CB8AC3E}">
        <p14:creationId xmlns:p14="http://schemas.microsoft.com/office/powerpoint/2010/main" val="147105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pass </a:t>
            </a:r>
            <a:r>
              <a:rPr lang="en-US" b="1" dirty="0">
                <a:solidFill>
                  <a:schemeClr val="bg1"/>
                </a:solidFill>
              </a:rPr>
              <a:t>zero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several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parameters</a:t>
            </a:r>
          </a:p>
          <a:p>
            <a:r>
              <a:rPr lang="en-US" dirty="0"/>
              <a:t>You can pass parameters of </a:t>
            </a:r>
            <a:r>
              <a:rPr lang="en-US" b="1" dirty="0">
                <a:solidFill>
                  <a:schemeClr val="bg1"/>
                </a:solidFill>
              </a:rPr>
              <a:t>different types</a:t>
            </a:r>
          </a:p>
          <a:p>
            <a:r>
              <a:rPr lang="en-US" dirty="0"/>
              <a:t>Each parameter has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6076" y="4724400"/>
            <a:ext cx="10363200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def print_student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print(f"Student: 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}; Age: 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}, Grade: 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}")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44113" y="4800599"/>
            <a:ext cx="2721518" cy="383933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408612" y="3336872"/>
            <a:ext cx="2133600" cy="1114328"/>
          </a:xfrm>
          <a:prstGeom prst="wedgeRoundRectCallout">
            <a:avLst>
              <a:gd name="adj1" fmla="val -69997"/>
              <a:gd name="adj2" fmla="val 6713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noProof="1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26076" y="3336872"/>
            <a:ext cx="3510936" cy="1114328"/>
          </a:xfrm>
          <a:prstGeom prst="wedgeRoundRectCallout">
            <a:avLst>
              <a:gd name="adj1" fmla="val 65537"/>
              <a:gd name="adj2" fmla="val 6444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Multiple parameters 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different types</a:t>
            </a:r>
          </a:p>
        </p:txBody>
      </p:sp>
    </p:spTree>
    <p:extLst>
      <p:ext uri="{BB962C8B-B14F-4D97-AF65-F5344CB8AC3E}">
        <p14:creationId xmlns:p14="http://schemas.microsoft.com/office/powerpoint/2010/main" val="312919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Function that prints the </a:t>
            </a:r>
            <a:r>
              <a:rPr lang="en-US" b="1" dirty="0">
                <a:solidFill>
                  <a:schemeClr val="bg1"/>
                </a:solidFill>
              </a:rPr>
              <a:t>sign</a:t>
            </a:r>
            <a:r>
              <a:rPr lang="en-US" dirty="0"/>
              <a:t> of an integer number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Sign of Integer Number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03412" y="2362200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808412" y="2362200"/>
            <a:ext cx="61578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The number 2 is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119176" y="251774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03412" y="3509343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808411" y="4606201"/>
            <a:ext cx="6157799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The number 0 is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119176" y="4812028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https://judge.softuni.bg/Contests/922/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903412" y="4652895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119176" y="3664885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833200" y="3509343"/>
            <a:ext cx="6133011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The number -5 is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615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Sign of Integer Number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22412" y="1234619"/>
            <a:ext cx="10944000" cy="35548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 print_sign(number):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number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5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print("The number {0} is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5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".format(number))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elif number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 0</a:t>
            </a:r>
            <a:r>
              <a:rPr lang="en-US" sz="25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print("The number {0} </a:t>
            </a:r>
            <a:r>
              <a:rPr lang="en-GB" sz="25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is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5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.".format(number))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else: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print("The number {0} is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5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.".format(number))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print_sign</a:t>
            </a:r>
            <a:r>
              <a:rPr lang="en-US" sz="25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(int(input()))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https://judge.softuni.bg/Contests/922/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8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dirty="0"/>
              <a:t>Parameters can accept </a:t>
            </a:r>
            <a:r>
              <a:rPr lang="en-US" sz="3000" b="1" dirty="0">
                <a:solidFill>
                  <a:schemeClr val="bg1"/>
                </a:solidFill>
              </a:rPr>
              <a:t>default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values</a:t>
            </a:r>
            <a:r>
              <a:rPr lang="en-US" sz="3000" dirty="0"/>
              <a:t>: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200" dirty="0"/>
          </a:p>
          <a:p>
            <a:endParaRPr lang="en-US" sz="2000" dirty="0"/>
          </a:p>
          <a:p>
            <a:r>
              <a:rPr lang="en-US" sz="3000" dirty="0"/>
              <a:t>The above Function can be called in several ways:</a:t>
            </a:r>
            <a:endParaRPr lang="bg-BG" sz="3000" dirty="0"/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Parameters</a:t>
            </a:r>
            <a:endParaRPr lang="bg-BG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4212" y="1828800"/>
            <a:ext cx="10363200" cy="10541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</a:rPr>
              <a:t>def print_numbers(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</a:rPr>
              <a:t>start=0</a:t>
            </a:r>
            <a:r>
              <a:rPr lang="en-US" b="1" noProof="1">
                <a:latin typeface="Consolas" pitchFamily="49" charset="0"/>
              </a:rPr>
              <a:t>,</a:t>
            </a:r>
            <a:r>
              <a:rPr lang="en-US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</a:rPr>
              <a:t>end=100</a:t>
            </a:r>
            <a:r>
              <a:rPr lang="en-US" b="1" noProof="1">
                <a:latin typeface="Consolas" pitchFamily="49" charset="0"/>
              </a:rPr>
              <a:t>):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</a:rPr>
              <a:t>   for i in range(start, end + 1):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</a:rPr>
              <a:t>      print(i, end=' ')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4212" y="5105400"/>
            <a:ext cx="10363200" cy="13747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print_numbers(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print_numbers(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print_numbers()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print_numbers(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end=40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start=35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313612" y="2401456"/>
            <a:ext cx="1676400" cy="1032316"/>
          </a:xfrm>
          <a:prstGeom prst="wedgeRoundRectCallout">
            <a:avLst>
              <a:gd name="adj1" fmla="val -76259"/>
              <a:gd name="adj2" fmla="val -7239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values</a:t>
            </a:r>
          </a:p>
        </p:txBody>
      </p:sp>
    </p:spTree>
    <p:extLst>
      <p:ext uri="{BB962C8B-B14F-4D97-AF65-F5344CB8AC3E}">
        <p14:creationId xmlns:p14="http://schemas.microsoft.com/office/powerpoint/2010/main" val="185670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Function for printing triangles as shown below:</a:t>
            </a:r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Printing Triangle</a:t>
            </a:r>
            <a:endParaRPr lang="bg-BG" dirty="0"/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Check your solution here: </a:t>
            </a:r>
            <a:r>
              <a:rPr lang="en-US" dirty="0">
                <a:hlinkClick r:id="rId2"/>
              </a:rPr>
              <a:t>https://judge.softuni.bg/Contests/922/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03612" y="2676636"/>
            <a:ext cx="14478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1 2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1 2 3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1 2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64611" y="2202659"/>
            <a:ext cx="1792201" cy="35359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1 2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1 2 3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1 2 3 4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1 2 3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1 2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1 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2412" y="3625197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741612" y="378013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283411" y="3625197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502611" y="378013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736147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Function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prints a single line,</a:t>
            </a:r>
            <a:r>
              <a:rPr lang="en-US" dirty="0"/>
              <a:t> consisting of </a:t>
            </a:r>
            <a:br>
              <a:rPr lang="bg-BG" dirty="0"/>
            </a:br>
            <a:r>
              <a:rPr lang="en-US" dirty="0"/>
              <a:t>numbers from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given start</a:t>
            </a:r>
            <a:r>
              <a:rPr lang="en-US" dirty="0"/>
              <a:t> to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given end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989012" y="3028357"/>
            <a:ext cx="101346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def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print_line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i in range(start, end + 1):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print(i, end=' 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print()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Check your solution here: </a:t>
            </a:r>
            <a:r>
              <a:rPr lang="en-US" dirty="0">
                <a:hlinkClick r:id="rId2"/>
              </a:rPr>
              <a:t>https://judge.softuni.bg/Contests/922/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1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52438" indent="-452438">
              <a:buFontTx/>
              <a:buAutoNum type="arabicPeriod"/>
              <a:tabLst/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Functions</a:t>
            </a:r>
          </a:p>
          <a:p>
            <a:pPr marL="712788" lvl="1" indent="-350838"/>
            <a:r>
              <a:rPr lang="en-US" dirty="0"/>
              <a:t>What is a Function? Why Use Functions?</a:t>
            </a:r>
          </a:p>
          <a:p>
            <a:pPr marL="712788" lvl="1" indent="-350838"/>
            <a:r>
              <a:rPr lang="en-US" dirty="0"/>
              <a:t>Declaring and Invoking Functions</a:t>
            </a:r>
          </a:p>
          <a:p>
            <a:pPr marL="452438" indent="-452438">
              <a:buFontTx/>
              <a:buAutoNum type="arabicPeriod"/>
            </a:pPr>
            <a:r>
              <a:rPr lang="en-US" dirty="0"/>
              <a:t>Functions with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</a:p>
          <a:p>
            <a:pPr marL="712788" lvl="1" indent="-350838"/>
            <a:r>
              <a:rPr lang="en-US" dirty="0"/>
              <a:t>Passing Parameters and Returning Values</a:t>
            </a:r>
          </a:p>
          <a:p>
            <a:pPr marL="452438" indent="-452438">
              <a:buClr>
                <a:schemeClr val="tx1"/>
              </a:buClr>
              <a:buFontTx/>
              <a:buAutoNum type="arabicPeriod"/>
            </a:pP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Debugging</a:t>
            </a:r>
            <a:r>
              <a:rPr lang="en-US" dirty="0"/>
              <a:t> and Program Flow</a:t>
            </a:r>
          </a:p>
          <a:p>
            <a:pPr marL="452438" indent="-452438">
              <a:buClr>
                <a:schemeClr val="tx1"/>
              </a:buClr>
              <a:buFontTx/>
              <a:buAutoNum type="arabicPeriod"/>
            </a:pP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Naming</a:t>
            </a:r>
            <a:r>
              <a:rPr lang="en-US" dirty="0"/>
              <a:t> and Best Practices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4CE5109-2E53-41C4-8F88-FF8CB885DC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  <p:pic>
        <p:nvPicPr>
          <p:cNvPr id="9" name="Картина 10">
            <a:extLst>
              <a:ext uri="{FF2B5EF4-FFF2-40B4-BE49-F238E27FC236}">
                <a16:creationId xmlns:a16="http://schemas.microsoft.com/office/drawing/2014/main" id="{58B14A01-63A3-4F64-AF80-43CD39BFFB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698" y="4556858"/>
            <a:ext cx="1448914" cy="1451036"/>
          </a:xfrm>
          <a:prstGeom prst="rect">
            <a:avLst/>
          </a:prstGeom>
        </p:spPr>
      </p:pic>
      <p:pic>
        <p:nvPicPr>
          <p:cNvPr id="10" name="Картина 12">
            <a:extLst>
              <a:ext uri="{FF2B5EF4-FFF2-40B4-BE49-F238E27FC236}">
                <a16:creationId xmlns:a16="http://schemas.microsoft.com/office/drawing/2014/main" id="{68919D45-DF28-498E-A6DE-B1292B4BC3C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7943">
            <a:off x="7255877" y="2400740"/>
            <a:ext cx="1545890" cy="154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5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Function that prints the first half (1..n-1) and then the second half (n…1) of the triangle: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5524" y="2891685"/>
            <a:ext cx="10134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 </a:t>
            </a:r>
            <a:r>
              <a:rPr lang="en-GB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print_triangle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i in range(1, n):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print_line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 i)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i in range(n, 0, -1):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print_line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 i)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246812" y="2323971"/>
            <a:ext cx="2743200" cy="978316"/>
          </a:xfrm>
          <a:prstGeom prst="wedgeRoundRectCallout">
            <a:avLst>
              <a:gd name="adj1" fmla="val -78895"/>
              <a:gd name="adj2" fmla="val 3960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with 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Check your solution here: </a:t>
            </a:r>
            <a:r>
              <a:rPr lang="en-US" dirty="0">
                <a:hlinkClick r:id="rId2"/>
              </a:rPr>
              <a:t>https://judge.softuni.bg/Contests/922/</a:t>
            </a:r>
            <a:endParaRPr lang="en-US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630578" y="3712889"/>
            <a:ext cx="2207034" cy="604359"/>
          </a:xfrm>
          <a:prstGeom prst="wedgeRoundRectCallout">
            <a:avLst>
              <a:gd name="adj1" fmla="val -79827"/>
              <a:gd name="adj2" fmla="val -4139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1...n-1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551612" y="4823669"/>
            <a:ext cx="2133600" cy="604359"/>
          </a:xfrm>
          <a:prstGeom prst="wedgeRoundRectCallout">
            <a:avLst>
              <a:gd name="adj1" fmla="val -77662"/>
              <a:gd name="adj2" fmla="val -5362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n…1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97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Draw at the console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filled square </a:t>
            </a:r>
            <a:r>
              <a:rPr lang="en-US" sz="3200" dirty="0"/>
              <a:t>of size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like in the example: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Draw </a:t>
            </a:r>
            <a:r>
              <a:rPr lang="bg-BG" dirty="0"/>
              <a:t>а </a:t>
            </a:r>
            <a:r>
              <a:rPr lang="en-US" dirty="0"/>
              <a:t>Filled Square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7303526" y="1725549"/>
            <a:ext cx="3134286" cy="1697763"/>
            <a:chOff x="7227326" y="1883637"/>
            <a:chExt cx="3134286" cy="1697763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227326" y="2365494"/>
              <a:ext cx="609600" cy="6243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8609012" y="1883637"/>
              <a:ext cx="1752600" cy="169776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36000" rIns="108000" bIns="36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--------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-\/\/\/-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-\/\/\/-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--------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8008017" y="2487181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8012" y="1823112"/>
            <a:ext cx="5354181" cy="3007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def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print_header_row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print('-' * 2 * 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 print_middle_row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print('-', end='')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i in range(n-1):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print("\\/", end='')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print('-')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156212" y="3669771"/>
            <a:ext cx="5410200" cy="18381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 TODO: read 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print_header_row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i in range(n-2):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print_middle_row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print_header_row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Check your solution here: </a:t>
            </a:r>
            <a:r>
              <a:rPr lang="en-US" dirty="0">
                <a:hlinkClick r:id="rId2"/>
              </a:rPr>
              <a:t>https://judge.softuni.bg/Contests/922/</a:t>
            </a:r>
            <a:endParaRPr lang="en-US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4642219" y="1731777"/>
            <a:ext cx="2485570" cy="978316"/>
          </a:xfrm>
          <a:prstGeom prst="wedgeRoundRectCallout">
            <a:avLst>
              <a:gd name="adj1" fmla="val -77636"/>
              <a:gd name="adj2" fmla="val -2463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with 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04282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EC521-0BD3-4DEE-A4B2-163DFAA4EB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Declaring and Invoking 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2359F8-53F8-4EC4-ABB2-E5D7FF452F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Live Exercises in Class (Lab)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959444-1DAA-483D-8D3E-5912C2A19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685800"/>
            <a:ext cx="2997648" cy="36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4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84E66-2F10-4302-84FB-18E91D7477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Returning Values From Functions</a:t>
            </a:r>
          </a:p>
        </p:txBody>
      </p:sp>
    </p:spTree>
    <p:extLst>
      <p:ext uri="{BB962C8B-B14F-4D97-AF65-F5344CB8AC3E}">
        <p14:creationId xmlns:p14="http://schemas.microsoft.com/office/powerpoint/2010/main" val="155678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6" y="1106480"/>
            <a:ext cx="12152399" cy="5730876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keyword immediately stops the Function's execution</a:t>
            </a:r>
          </a:p>
          <a:p>
            <a:r>
              <a:rPr lang="en-US" sz="3200" dirty="0"/>
              <a:t>Returns the specified value</a:t>
            </a:r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Functions can be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terminated, without returning a value</a:t>
            </a:r>
            <a:r>
              <a:rPr lang="en-US" sz="3200" dirty="0"/>
              <a:t> by just using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</a:p>
          <a:p>
            <a:endParaRPr lang="en-US" sz="32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377887" lvl="1" indent="0">
              <a:buNone/>
            </a:pPr>
            <a:endParaRPr lang="en-US" sz="24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11225" y="2438399"/>
            <a:ext cx="10363198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def </a:t>
            </a:r>
            <a:r>
              <a:rPr lang="en-US" dirty="0" err="1">
                <a:solidFill>
                  <a:schemeClr val="tx1"/>
                </a:solidFill>
                <a:effectLst/>
              </a:rPr>
              <a:t>read_full_name</a:t>
            </a:r>
            <a:r>
              <a:rPr lang="en-US" dirty="0">
                <a:solidFill>
                  <a:schemeClr val="tx1"/>
                </a:solidFill>
                <a:effectLst/>
              </a:rPr>
              <a:t>():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</a:t>
            </a:r>
            <a:r>
              <a:rPr lang="en-US" dirty="0" err="1">
                <a:solidFill>
                  <a:schemeClr val="tx1"/>
                </a:solidFill>
                <a:effectLst/>
              </a:rPr>
              <a:t>first_name</a:t>
            </a:r>
            <a:r>
              <a:rPr lang="en-US" dirty="0">
                <a:solidFill>
                  <a:schemeClr val="tx1"/>
                </a:solidFill>
                <a:effectLst/>
              </a:rPr>
              <a:t> = input()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</a:t>
            </a:r>
            <a:r>
              <a:rPr lang="en-US" dirty="0" err="1">
                <a:solidFill>
                  <a:schemeClr val="tx1"/>
                </a:solidFill>
                <a:effectLst/>
              </a:rPr>
              <a:t>last_name</a:t>
            </a:r>
            <a:r>
              <a:rPr lang="en-US" dirty="0">
                <a:solidFill>
                  <a:schemeClr val="tx1"/>
                </a:solidFill>
                <a:effectLst/>
              </a:rPr>
              <a:t> = input()</a:t>
            </a:r>
          </a:p>
          <a:p>
            <a:r>
              <a:rPr lang="en-US" dirty="0">
                <a:effectLst/>
              </a:rPr>
              <a:t>  </a:t>
            </a:r>
            <a:r>
              <a:rPr lang="en-US" dirty="0">
                <a:solidFill>
                  <a:schemeClr val="bg1"/>
                </a:solidFill>
                <a:effectLst/>
              </a:rPr>
              <a:t>return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</a:rPr>
              <a:t>first_name</a:t>
            </a:r>
            <a:r>
              <a:rPr lang="en-US" dirty="0">
                <a:solidFill>
                  <a:schemeClr val="tx1"/>
                </a:solidFill>
                <a:effectLst/>
              </a:rPr>
              <a:t> + " " + </a:t>
            </a:r>
            <a:r>
              <a:rPr lang="en-US" dirty="0" err="1">
                <a:solidFill>
                  <a:schemeClr val="tx1"/>
                </a:solidFill>
                <a:effectLst/>
              </a:rPr>
              <a:t>last_name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215416" y="5049337"/>
            <a:ext cx="9066211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def print5():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print(5)</a:t>
            </a:r>
          </a:p>
          <a:p>
            <a:r>
              <a:rPr lang="en-US" dirty="0">
                <a:effectLst/>
              </a:rPr>
              <a:t>   </a:t>
            </a:r>
            <a:r>
              <a:rPr lang="en-US" dirty="0">
                <a:solidFill>
                  <a:schemeClr val="bg1"/>
                </a:solidFill>
                <a:effectLst/>
              </a:rPr>
              <a:t>return</a:t>
            </a:r>
          </a:p>
          <a:p>
            <a:r>
              <a:rPr lang="en-US" dirty="0">
                <a:effectLst/>
              </a:rPr>
              <a:t>   </a:t>
            </a:r>
            <a:r>
              <a:rPr lang="en-US" dirty="0">
                <a:solidFill>
                  <a:schemeClr val="tx1"/>
                </a:solidFill>
                <a:effectLst/>
              </a:rPr>
              <a:t>print(1)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151812" y="3286118"/>
            <a:ext cx="2667000" cy="685800"/>
          </a:xfrm>
          <a:prstGeom prst="wedgeRoundRectCallout">
            <a:avLst>
              <a:gd name="adj1" fmla="val -82349"/>
              <a:gd name="adj2" fmla="val 1990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a</a:t>
            </a:r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58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990601"/>
            <a:ext cx="11804822" cy="573087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Return value can be:</a:t>
            </a:r>
          </a:p>
          <a:p>
            <a:pPr lvl="1">
              <a:lnSpc>
                <a:spcPct val="12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Assigned</a:t>
            </a:r>
            <a:r>
              <a:rPr lang="en-US" sz="3000" dirty="0"/>
              <a:t> to a variable: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Used</a:t>
            </a:r>
            <a:r>
              <a:rPr lang="en-US" sz="3000" dirty="0"/>
              <a:t> in expression: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Passed</a:t>
            </a:r>
            <a:r>
              <a:rPr lang="en-US" sz="3000" dirty="0"/>
              <a:t> to another Function: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Return Values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065212" y="2438400"/>
            <a:ext cx="102108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max =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get_max</a:t>
            </a:r>
            <a:r>
              <a:rPr lang="en-US" sz="2800" dirty="0">
                <a:solidFill>
                  <a:schemeClr val="tx1"/>
                </a:solidFill>
                <a:effectLst/>
              </a:rPr>
              <a:t>(5, 10)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065212" y="3846803"/>
            <a:ext cx="102108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total =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get_price</a:t>
            </a:r>
            <a:r>
              <a:rPr lang="en-US" sz="2800" dirty="0">
                <a:solidFill>
                  <a:schemeClr val="tx1"/>
                </a:solidFill>
                <a:effectLst/>
              </a:rPr>
              <a:t>() * quantity * 12 / 10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031726" y="5294603"/>
            <a:ext cx="10244286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age =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int</a:t>
            </a:r>
            <a:r>
              <a:rPr lang="en-US" sz="2800" dirty="0">
                <a:solidFill>
                  <a:schemeClr val="tx1"/>
                </a:solidFill>
                <a:effectLst/>
              </a:rPr>
              <a:t>(input())</a:t>
            </a:r>
          </a:p>
        </p:txBody>
      </p:sp>
    </p:spTree>
    <p:extLst>
      <p:ext uri="{BB962C8B-B14F-4D97-AF65-F5344CB8AC3E}">
        <p14:creationId xmlns:p14="http://schemas.microsoft.com/office/powerpoint/2010/main" val="28725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Convert temperature from Fahrenheit to Celsius:</a:t>
            </a:r>
            <a:endParaRPr lang="bg-BG" dirty="0"/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Temperature Conversion – Example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758824" y="3276600"/>
            <a:ext cx="10668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fahrenheit = float(input("Temperature in Fahrenheit: "))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celsius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fahrenheit_to_celsius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(fahrenheit)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print(f"Temperature in Celsius: {celsius}")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8824" y="1828800"/>
            <a:ext cx="10668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def</a:t>
            </a:r>
            <a:r>
              <a:rPr lang="en-US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fahrenheit_to_celsius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degrees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celsius = (degrees - 32) * 5 / 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celsius</a:t>
            </a:r>
          </a:p>
        </p:txBody>
      </p:sp>
    </p:spTree>
    <p:extLst>
      <p:ext uri="{BB962C8B-B14F-4D97-AF65-F5344CB8AC3E}">
        <p14:creationId xmlns:p14="http://schemas.microsoft.com/office/powerpoint/2010/main" val="342700282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Function that calculates and returns the area of a </a:t>
            </a:r>
            <a:br>
              <a:rPr lang="bg-BG" dirty="0"/>
            </a:br>
            <a:r>
              <a:rPr lang="en-US" dirty="0"/>
              <a:t>triangle by given width and height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Calculate Triangle Area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0355" b="1618"/>
          <a:stretch/>
        </p:blipFill>
        <p:spPr>
          <a:xfrm>
            <a:off x="910910" y="2895600"/>
            <a:ext cx="6168721" cy="2489454"/>
          </a:xfrm>
          <a:prstGeom prst="roundRect">
            <a:avLst>
              <a:gd name="adj" fmla="val 2217"/>
            </a:avLst>
          </a:prstGeom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7389812" y="3600385"/>
            <a:ext cx="1414377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b = 3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h</a:t>
            </a:r>
            <a:r>
              <a:rPr lang="en-US" sz="2800" baseline="-25000" dirty="0" err="1">
                <a:solidFill>
                  <a:schemeClr val="tx1"/>
                </a:solidFill>
              </a:rPr>
              <a:t>b</a:t>
            </a:r>
            <a:r>
              <a:rPr lang="en-US" sz="2800" baseline="-250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= 4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9828212" y="3815828"/>
            <a:ext cx="12954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A = 6</a:t>
            </a:r>
          </a:p>
        </p:txBody>
      </p:sp>
      <p:sp>
        <p:nvSpPr>
          <p:cNvPr id="10" name="Right Arrow 6"/>
          <p:cNvSpPr/>
          <p:nvPr/>
        </p:nvSpPr>
        <p:spPr>
          <a:xfrm>
            <a:off x="9073496" y="3949827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TextBox 10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Check your solution here: </a:t>
            </a:r>
            <a:r>
              <a:rPr lang="en-US" dirty="0">
                <a:hlinkClick r:id="rId3"/>
              </a:rPr>
              <a:t>https://judge.softuni.bg/Contests/922/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0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Create a Function with two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parameters</a:t>
            </a:r>
            <a:r>
              <a:rPr lang="en-US" dirty="0"/>
              <a:t> and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 value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Calculate Triangle Area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5024" y="2347544"/>
            <a:ext cx="10515600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def</a:t>
            </a:r>
            <a:r>
              <a:rPr lang="en-US" dirty="0"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calc_triangle_area</a:t>
            </a:r>
            <a:r>
              <a:rPr lang="en-US" dirty="0">
                <a:solidFill>
                  <a:schemeClr val="tx1"/>
                </a:solidFill>
                <a:effectLst/>
              </a:rPr>
              <a:t>(</a:t>
            </a:r>
            <a:r>
              <a:rPr lang="en-US" dirty="0">
                <a:solidFill>
                  <a:schemeClr val="bg1"/>
                </a:solidFill>
                <a:effectLst/>
              </a:rPr>
              <a:t>side</a:t>
            </a:r>
            <a:r>
              <a:rPr lang="en-US" dirty="0">
                <a:solidFill>
                  <a:schemeClr val="tx1"/>
                </a:solidFill>
                <a:effectLst/>
              </a:rPr>
              <a:t>, </a:t>
            </a:r>
            <a:r>
              <a:rPr lang="en-US" dirty="0">
                <a:solidFill>
                  <a:schemeClr val="bg1"/>
                </a:solidFill>
                <a:effectLst/>
              </a:rPr>
              <a:t>height</a:t>
            </a:r>
            <a:r>
              <a:rPr lang="en-US" dirty="0">
                <a:solidFill>
                  <a:schemeClr val="tx1"/>
                </a:solidFill>
                <a:effectLst/>
              </a:rPr>
              <a:t>):</a:t>
            </a:r>
          </a:p>
          <a:p>
            <a:r>
              <a:rPr lang="en-US" dirty="0">
                <a:effectLst/>
              </a:rPr>
              <a:t>  </a:t>
            </a:r>
            <a:r>
              <a:rPr lang="en-US" dirty="0">
                <a:solidFill>
                  <a:schemeClr val="tx1"/>
                </a:solidFill>
                <a:effectLst/>
              </a:rPr>
              <a:t>return side * height / 2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5024" y="3919870"/>
            <a:ext cx="105156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side = float(input())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height = float(input())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print(</a:t>
            </a:r>
            <a:r>
              <a:rPr lang="en-US" dirty="0" err="1">
                <a:solidFill>
                  <a:schemeClr val="bg1"/>
                </a:solidFill>
                <a:effectLst/>
              </a:rPr>
              <a:t>calc_triangle_area</a:t>
            </a:r>
            <a:r>
              <a:rPr lang="en-US" dirty="0">
                <a:solidFill>
                  <a:schemeClr val="tx1"/>
                </a:solidFill>
                <a:effectLst/>
              </a:rPr>
              <a:t>(side, height))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Check your solution here: </a:t>
            </a:r>
            <a:r>
              <a:rPr lang="en-US" dirty="0">
                <a:hlinkClick r:id="rId2"/>
              </a:rPr>
              <a:t>https://judge.softuni.bg/Contests/922/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56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029856"/>
            <a:ext cx="11804822" cy="5570355"/>
          </a:xfrm>
        </p:spPr>
        <p:txBody>
          <a:bodyPr/>
          <a:lstStyle/>
          <a:p>
            <a:r>
              <a:rPr lang="en-US" dirty="0"/>
              <a:t>Create a Function that calculates and returns the value of </a:t>
            </a:r>
            <a:br>
              <a:rPr lang="bg-BG" dirty="0"/>
            </a:br>
            <a:r>
              <a:rPr lang="en-US" dirty="0"/>
              <a:t>a number raised to a given power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Power Function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73124" y="3371281"/>
            <a:ext cx="10439400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 err="1">
                <a:solidFill>
                  <a:schemeClr val="tx1"/>
                </a:solidFill>
                <a:effectLst/>
              </a:rPr>
              <a:t>def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/>
              </a:rPr>
              <a:t>raise_to_power</a:t>
            </a:r>
            <a:r>
              <a:rPr lang="en-US" sz="2600" dirty="0">
                <a:solidFill>
                  <a:schemeClr val="tx1"/>
                </a:solidFill>
                <a:effectLst/>
              </a:rPr>
              <a:t>(</a:t>
            </a:r>
            <a:r>
              <a:rPr lang="en-US" sz="2600" dirty="0">
                <a:solidFill>
                  <a:schemeClr val="bg1"/>
                </a:solidFill>
                <a:effectLst/>
              </a:rPr>
              <a:t>number</a:t>
            </a:r>
            <a:r>
              <a:rPr lang="en-US" sz="2600" dirty="0">
                <a:solidFill>
                  <a:schemeClr val="tx1"/>
                </a:solidFill>
                <a:effectLst/>
              </a:rPr>
              <a:t>,</a:t>
            </a:r>
            <a:r>
              <a:rPr lang="en-US" sz="2600" dirty="0">
                <a:effectLst/>
              </a:rPr>
              <a:t> </a:t>
            </a:r>
            <a:r>
              <a:rPr lang="en-US" sz="2600" dirty="0">
                <a:solidFill>
                  <a:schemeClr val="bg1"/>
                </a:solidFill>
                <a:effectLst/>
              </a:rPr>
              <a:t>power</a:t>
            </a:r>
            <a:r>
              <a:rPr lang="en-US" sz="2600" dirty="0">
                <a:solidFill>
                  <a:schemeClr val="tx1"/>
                </a:solidFill>
                <a:effectLst/>
              </a:rPr>
              <a:t>):</a:t>
            </a:r>
          </a:p>
          <a:p>
            <a:r>
              <a:rPr lang="en-US" sz="2600" dirty="0">
                <a:effectLst/>
              </a:rPr>
              <a:t>  </a:t>
            </a:r>
            <a:r>
              <a:rPr lang="en-US" sz="2600" dirty="0">
                <a:solidFill>
                  <a:schemeClr val="tx1"/>
                </a:solidFill>
                <a:effectLst/>
              </a:rPr>
              <a:t>result = 1;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for 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600" dirty="0">
                <a:solidFill>
                  <a:schemeClr val="tx1"/>
                </a:solidFill>
                <a:effectLst/>
              </a:rPr>
              <a:t> in range(power)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  result *= number</a:t>
            </a:r>
          </a:p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600" dirty="0">
                <a:effectLst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</a:rPr>
              <a:t>result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90012" y="2290184"/>
            <a:ext cx="1548000" cy="6659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81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756212" y="2290184"/>
            <a:ext cx="15480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GB" sz="2800" b="1" baseline="30000" noProof="1">
                <a:latin typeface="Consolas" pitchFamily="49" charset="0"/>
                <a:cs typeface="Consolas" pitchFamily="49" charset="0"/>
              </a:rPr>
              <a:t>4</a:t>
            </a:r>
            <a:endParaRPr lang="en-US" sz="2800" b="1" baseline="300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422944" y="2432646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84612" y="2267528"/>
            <a:ext cx="1548000" cy="6659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256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650812" y="2267528"/>
            <a:ext cx="15480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GB" sz="2800" b="1" baseline="30000" noProof="1">
                <a:latin typeface="Consolas" pitchFamily="49" charset="0"/>
                <a:cs typeface="Consolas" pitchFamily="49" charset="0"/>
              </a:rPr>
              <a:t>8</a:t>
            </a:r>
            <a:endParaRPr lang="en-US" sz="2800" b="1" baseline="300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325011" y="240999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TextBox 12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Check your solution here: </a:t>
            </a:r>
            <a:r>
              <a:rPr lang="en-US" dirty="0">
                <a:hlinkClick r:id="rId2"/>
              </a:rPr>
              <a:t>https://judge.softuni.bg/Contests/922/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05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2" y="2209800"/>
            <a:ext cx="11804822" cy="3420879"/>
          </a:xfrm>
        </p:spPr>
        <p:txBody>
          <a:bodyPr>
            <a:norm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7200" b="1" dirty="0">
                <a:solidFill>
                  <a:schemeClr val="bg1"/>
                </a:solidFill>
              </a:rPr>
              <a:t>sli.do</a:t>
            </a:r>
            <a:br>
              <a:rPr lang="en-US" sz="6000" b="1" dirty="0">
                <a:solidFill>
                  <a:prstClr val="white"/>
                </a:solidFill>
              </a:rPr>
            </a:br>
            <a:r>
              <a:rPr lang="en-US" sz="11300" b="1" dirty="0"/>
              <a:t>#</a:t>
            </a:r>
            <a:r>
              <a:rPr lang="en-US" sz="11300" b="1" noProof="1"/>
              <a:t>python-fund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79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Function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get_max()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returns the greater</a:t>
            </a:r>
            <a:r>
              <a:rPr lang="en-US" dirty="0"/>
              <a:t> of two </a:t>
            </a:r>
            <a:br>
              <a:rPr lang="bg-BG" dirty="0"/>
            </a:br>
            <a:r>
              <a:rPr lang="en-US" dirty="0"/>
              <a:t>values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Greater of Two Values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330364" y="3884222"/>
            <a:ext cx="141224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z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20557" y="3401429"/>
            <a:ext cx="1412248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char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a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z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626596" y="403572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058156" y="2870712"/>
            <a:ext cx="141224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16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2412" y="2438400"/>
            <a:ext cx="1552185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int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12" name="Right Arrow 12"/>
          <p:cNvSpPr/>
          <p:nvPr/>
        </p:nvSpPr>
        <p:spPr>
          <a:xfrm>
            <a:off x="3354930" y="3063036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058156" y="4930812"/>
            <a:ext cx="141224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aaa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1685" y="4468229"/>
            <a:ext cx="1552851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string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aaa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bbb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2"/>
          <p:cNvSpPr/>
          <p:nvPr/>
        </p:nvSpPr>
        <p:spPr>
          <a:xfrm>
            <a:off x="3354930" y="509352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TextBox 15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Check your solution here: </a:t>
            </a:r>
            <a:r>
              <a:rPr lang="en-US" dirty="0">
                <a:hlinkClick r:id="rId2"/>
              </a:rPr>
              <a:t>https://judge.softuni.bg/Contests/922/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86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06BA2-2DA1-4911-9303-276C7DAF5E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Returning Values and Overloading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3F3B67-48A5-4005-9063-0C219033F3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Live Exercises in Class (Lab)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B0063C-5BB2-497B-8360-A7D8C111E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856019"/>
            <a:ext cx="2997648" cy="36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3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B69E3-01A1-4B12-9964-8152D0424A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Program Execution Flow</a:t>
            </a:r>
          </a:p>
        </p:txBody>
      </p:sp>
    </p:spTree>
    <p:extLst>
      <p:ext uri="{BB962C8B-B14F-4D97-AF65-F5344CB8AC3E}">
        <p14:creationId xmlns:p14="http://schemas.microsoft.com/office/powerpoint/2010/main" val="80185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25326" y="2024950"/>
            <a:ext cx="10650095" cy="13278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def print_logo():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print("Company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print("http://www.companywebsite.com");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6669" y="3352800"/>
            <a:ext cx="10650095" cy="21040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print("before Function executes")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print_logo()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print("after Function executes")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32512" y="1177937"/>
            <a:ext cx="11923799" cy="1698275"/>
          </a:xfrm>
        </p:spPr>
        <p:txBody>
          <a:bodyPr/>
          <a:lstStyle/>
          <a:p>
            <a:r>
              <a:rPr lang="en-US" dirty="0"/>
              <a:t>The program continues, after a Function execution completes: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189540" y="3443516"/>
            <a:ext cx="2152607" cy="564328"/>
          </a:xfrm>
          <a:prstGeom prst="wedgeRoundRectCallout">
            <a:avLst>
              <a:gd name="adj1" fmla="val -76266"/>
              <a:gd name="adj2" fmla="val 48004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Executes first</a:t>
            </a:r>
            <a:endParaRPr lang="bg-BG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190883" y="4172423"/>
            <a:ext cx="2151264" cy="482570"/>
          </a:xfrm>
          <a:prstGeom prst="wedgeRoundRectCallout">
            <a:avLst>
              <a:gd name="adj1" fmla="val -162075"/>
              <a:gd name="adj2" fmla="val 946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call</a:t>
            </a:r>
            <a:endParaRPr lang="bg-BG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7189540" y="4781000"/>
            <a:ext cx="2152607" cy="563486"/>
          </a:xfrm>
          <a:prstGeom prst="wedgeRoundRectCallout">
            <a:avLst>
              <a:gd name="adj1" fmla="val -81629"/>
              <a:gd name="adj2" fmla="val -3442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Executes last</a:t>
            </a:r>
            <a:endParaRPr lang="bg-BG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Group 11"/>
          <p:cNvGrpSpPr/>
          <p:nvPr/>
        </p:nvGrpSpPr>
        <p:grpSpPr>
          <a:xfrm flipV="1">
            <a:off x="188815" y="2148116"/>
            <a:ext cx="723998" cy="2315464"/>
            <a:chOff x="83674" y="3124199"/>
            <a:chExt cx="1211082" cy="1732720"/>
          </a:xfrm>
        </p:grpSpPr>
        <p:sp>
          <p:nvSpPr>
            <p:cNvPr id="2" name="Arrow: Curved Right 1"/>
            <p:cNvSpPr/>
            <p:nvPr/>
          </p:nvSpPr>
          <p:spPr>
            <a:xfrm>
              <a:off x="83674" y="3124200"/>
              <a:ext cx="762000" cy="1732719"/>
            </a:xfrm>
            <a:prstGeom prst="curvedRightArrow">
              <a:avLst>
                <a:gd name="adj1" fmla="val 25000"/>
                <a:gd name="adj2" fmla="val 52492"/>
                <a:gd name="adj3" fmla="val 25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847019" y="3124199"/>
              <a:ext cx="447737" cy="79071"/>
            </a:xfrm>
            <a:prstGeom prst="rect">
              <a:avLst/>
            </a:prstGeom>
            <a:solidFill>
              <a:srgbClr val="C3A5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9210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771399" cy="5570400"/>
          </a:xfrm>
        </p:spPr>
        <p:txBody>
          <a:bodyPr/>
          <a:lstStyle/>
          <a:p>
            <a:r>
              <a:rPr lang="en-GB" dirty="0"/>
              <a:t>"The stack"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stores information </a:t>
            </a:r>
            <a:r>
              <a:rPr lang="en-GB" dirty="0"/>
              <a:t>about the </a:t>
            </a:r>
            <a:r>
              <a:rPr lang="en-GB" b="1" dirty="0">
                <a:solidFill>
                  <a:schemeClr val="bg1"/>
                </a:solidFill>
              </a:rPr>
              <a:t>active subroutines 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dirty="0"/>
              <a:t>(Functions) of a computer program</a:t>
            </a:r>
          </a:p>
          <a:p>
            <a:r>
              <a:rPr lang="en-GB" dirty="0"/>
              <a:t>Keeps track of </a:t>
            </a:r>
            <a:r>
              <a:rPr lang="en-GB" b="1" dirty="0">
                <a:solidFill>
                  <a:schemeClr val="bg1"/>
                </a:solidFill>
              </a:rPr>
              <a:t>the point </a:t>
            </a:r>
            <a:r>
              <a:rPr lang="en-GB" dirty="0"/>
              <a:t>to which each active subroutine </a:t>
            </a:r>
            <a:br>
              <a:rPr lang="en-GB" dirty="0"/>
            </a:br>
            <a:r>
              <a:rPr lang="en-GB" dirty="0"/>
              <a:t>should </a:t>
            </a:r>
            <a:r>
              <a:rPr lang="en-GB" b="1" dirty="0">
                <a:solidFill>
                  <a:schemeClr val="bg1"/>
                </a:solidFill>
              </a:rPr>
              <a:t>return control </a:t>
            </a:r>
            <a:r>
              <a:rPr lang="en-GB" dirty="0"/>
              <a:t>when it </a:t>
            </a:r>
            <a:r>
              <a:rPr lang="en-GB" b="1" dirty="0">
                <a:solidFill>
                  <a:schemeClr val="bg1"/>
                </a:solidFill>
              </a:rPr>
              <a:t>finishes executing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 – Call Stack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7666035" y="3810000"/>
            <a:ext cx="2075615" cy="21520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Stack</a:t>
            </a:r>
          </a:p>
          <a:p>
            <a:r>
              <a:rPr lang="en-US" sz="2800" dirty="0">
                <a:solidFill>
                  <a:schemeClr val="bg1"/>
                </a:solidFill>
              </a:rPr>
              <a:t>main()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func_a</a:t>
            </a:r>
            <a:r>
              <a:rPr lang="en-US" sz="2800" dirty="0">
                <a:solidFill>
                  <a:schemeClr val="bg1"/>
                </a:solidFill>
              </a:rPr>
              <a:t>()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func_b</a:t>
            </a:r>
            <a:r>
              <a:rPr lang="en-US" sz="2800" dirty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5367431" y="5042934"/>
            <a:ext cx="1612805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1"/>
                </a:solidFill>
              </a:rPr>
              <a:t>Function B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3464056" y="5040672"/>
            <a:ext cx="1612805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1"/>
                </a:solidFill>
              </a:rPr>
              <a:t>Function A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1560681" y="504067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1"/>
                </a:solidFill>
              </a:rPr>
              <a:t>main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0103237" y="4629911"/>
            <a:ext cx="1530411" cy="1332125"/>
            <a:chOff x="7871782" y="4724400"/>
            <a:chExt cx="1804030" cy="1577874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871782" y="4724400"/>
              <a:ext cx="1804030" cy="157787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736" y="5342474"/>
              <a:ext cx="1565941" cy="959800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2838461" y="4142709"/>
            <a:ext cx="1028212" cy="801165"/>
            <a:chOff x="2867036" y="4066509"/>
            <a:chExt cx="1028212" cy="801165"/>
          </a:xfrm>
        </p:grpSpPr>
        <p:sp>
          <p:nvSpPr>
            <p:cNvPr id="19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call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303212" y="5121259"/>
            <a:ext cx="1104412" cy="39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START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760216" y="4163410"/>
            <a:ext cx="1028212" cy="780464"/>
            <a:chOff x="4788791" y="4087210"/>
            <a:chExt cx="1028212" cy="780464"/>
          </a:xfrm>
        </p:grpSpPr>
        <p:sp>
          <p:nvSpPr>
            <p:cNvPr id="22" name="Rectangle 21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call</a:t>
              </a:r>
            </a:p>
          </p:txBody>
        </p:sp>
        <p:sp>
          <p:nvSpPr>
            <p:cNvPr id="27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657001" y="5708886"/>
            <a:ext cx="1243844" cy="648998"/>
            <a:chOff x="4685576" y="5632686"/>
            <a:chExt cx="1243844" cy="648998"/>
          </a:xfrm>
        </p:grpSpPr>
        <p:sp>
          <p:nvSpPr>
            <p:cNvPr id="29" name="Rectangle 28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return</a:t>
              </a:r>
            </a:p>
          </p:txBody>
        </p:sp>
        <p:sp>
          <p:nvSpPr>
            <p:cNvPr id="31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727357" y="5705838"/>
            <a:ext cx="1243844" cy="656740"/>
            <a:chOff x="2755932" y="5629638"/>
            <a:chExt cx="1243844" cy="656740"/>
          </a:xfrm>
        </p:grpSpPr>
        <p:sp>
          <p:nvSpPr>
            <p:cNvPr id="28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return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286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412" y="1066800"/>
            <a:ext cx="12228599" cy="5570355"/>
          </a:xfrm>
        </p:spPr>
        <p:txBody>
          <a:bodyPr/>
          <a:lstStyle/>
          <a:p>
            <a:r>
              <a:rPr lang="en-US" dirty="0"/>
              <a:t>Create a program that multiplies the sum of all even digits of a number by the sum of all odd digits of the same number:</a:t>
            </a:r>
          </a:p>
          <a:p>
            <a:pPr lvl="2"/>
            <a:r>
              <a:rPr lang="en-US" sz="2800" dirty="0"/>
              <a:t>Create a Function called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get_multiple_of_evens_and_odds()</a:t>
            </a:r>
          </a:p>
          <a:p>
            <a:pPr lvl="2"/>
            <a:r>
              <a:rPr lang="en-US" sz="2800" dirty="0"/>
              <a:t>Create a Function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get_sum_of_even_digits()</a:t>
            </a:r>
          </a:p>
          <a:p>
            <a:pPr lvl="2"/>
            <a:r>
              <a:rPr lang="en-US" sz="2800" dirty="0"/>
              <a:t>Create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get_sum_of_odd_digits()</a:t>
            </a:r>
          </a:p>
          <a:p>
            <a:pPr lvl="2"/>
            <a:r>
              <a:rPr lang="en-US" sz="2800" dirty="0"/>
              <a:t>You may need to 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abs()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for negative numbers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Multiply Even by Odd Digits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34956" y="4966082"/>
            <a:ext cx="3209326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Evens: 2 4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Odds: 1 3 5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2287" y="4979164"/>
            <a:ext cx="1691273" cy="11398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-12345</a:t>
            </a:r>
          </a:p>
        </p:txBody>
      </p:sp>
      <p:sp>
        <p:nvSpPr>
          <p:cNvPr id="8" name="Right Arrow 12"/>
          <p:cNvSpPr/>
          <p:nvPr/>
        </p:nvSpPr>
        <p:spPr>
          <a:xfrm>
            <a:off x="2318630" y="5358613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95374" y="4953001"/>
            <a:ext cx="2657709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Even sum: 6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Odd sum: 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6164480" y="534553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ight Arrow 12"/>
          <p:cNvSpPr/>
          <p:nvPr/>
        </p:nvSpPr>
        <p:spPr>
          <a:xfrm>
            <a:off x="9494012" y="534553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065247" y="4953000"/>
            <a:ext cx="1691273" cy="11660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54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Check your solution here: </a:t>
            </a:r>
            <a:r>
              <a:rPr lang="en-US" dirty="0">
                <a:hlinkClick r:id="rId2"/>
              </a:rPr>
              <a:t>https://judge.softuni.bg/Contests/922/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78BB0-6949-4439-AF48-1E0A96CE7E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Debugging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3BC627-EA7C-42A0-A6D5-6C49A99E0A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Using the PyCharm Debugger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70A981D-752D-4CD0-BE81-E8A3E4A51381}"/>
              </a:ext>
            </a:extLst>
          </p:cNvPr>
          <p:cNvGrpSpPr>
            <a:grpSpLocks noChangeAspect="1"/>
          </p:cNvGrpSpPr>
          <p:nvPr/>
        </p:nvGrpSpPr>
        <p:grpSpPr>
          <a:xfrm>
            <a:off x="4189412" y="867742"/>
            <a:ext cx="3810000" cy="3525385"/>
            <a:chOff x="9845969" y="4403679"/>
            <a:chExt cx="1564686" cy="1447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D96FDAA-D65B-4244-9601-D21CF899D855}"/>
                </a:ext>
              </a:extLst>
            </p:cNvPr>
            <p:cNvSpPr/>
            <p:nvPr/>
          </p:nvSpPr>
          <p:spPr>
            <a:xfrm>
              <a:off x="9904412" y="4403679"/>
              <a:ext cx="1447800" cy="1447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DB847C8-154B-493C-8768-C486103A1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969" y="4411479"/>
              <a:ext cx="1564686" cy="14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669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151121"/>
            <a:ext cx="9026257" cy="557035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process of </a:t>
            </a:r>
            <a:r>
              <a:rPr lang="en-US" b="1" dirty="0">
                <a:solidFill>
                  <a:schemeClr val="bg1"/>
                </a:solidFill>
              </a:rPr>
              <a:t>debugging application </a:t>
            </a:r>
            <a:r>
              <a:rPr lang="en-US" dirty="0"/>
              <a:t>includes: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Spotting an error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Finding</a:t>
            </a:r>
            <a:r>
              <a:rPr lang="en-US" dirty="0"/>
              <a:t> the lines of code that cause the error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Fixing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  <a:r>
              <a:rPr lang="en-US" dirty="0"/>
              <a:t> in the code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dirty="0"/>
              <a:t> to check if the error is gone and no new errors are introduced</a:t>
            </a:r>
          </a:p>
          <a:p>
            <a:pPr>
              <a:buClr>
                <a:schemeClr val="tx1"/>
              </a:buClr>
            </a:pPr>
            <a:r>
              <a:rPr lang="en-US" dirty="0"/>
              <a:t>It’s an iterative and continuous process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Debuggers</a:t>
            </a:r>
            <a:r>
              <a:rPr lang="en-US" dirty="0"/>
              <a:t> help a lot. Really!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9402456" y="1219200"/>
            <a:ext cx="1873556" cy="5035320"/>
            <a:chOff x="9402456" y="1219200"/>
            <a:chExt cx="1873556" cy="5035320"/>
          </a:xfrm>
        </p:grpSpPr>
        <p:grpSp>
          <p:nvGrpSpPr>
            <p:cNvPr id="6" name="Group 5"/>
            <p:cNvGrpSpPr/>
            <p:nvPr/>
          </p:nvGrpSpPr>
          <p:grpSpPr>
            <a:xfrm>
              <a:off x="9402456" y="1219200"/>
              <a:ext cx="1873556" cy="1733597"/>
              <a:chOff x="9845969" y="4403679"/>
              <a:chExt cx="1564686" cy="14478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9478617" y="4380964"/>
              <a:ext cx="1733597" cy="1873556"/>
              <a:chOff x="9542415" y="4380964"/>
              <a:chExt cx="1733597" cy="1873556"/>
            </a:xfrm>
          </p:grpSpPr>
          <p:grpSp>
            <p:nvGrpSpPr>
              <p:cNvPr id="13" name="Group 1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/>
                </a:p>
              </p:txBody>
            </p:sp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</p:spPr>
            </p:pic>
          </p:grpSp>
          <p:cxnSp>
            <p:nvCxnSpPr>
              <p:cNvPr id="10" name="Straight Connector 9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15"/>
            <p:cNvSpPr/>
            <p:nvPr/>
          </p:nvSpPr>
          <p:spPr>
            <a:xfrm>
              <a:off x="10054439" y="3263835"/>
              <a:ext cx="636412" cy="91241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4616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151121"/>
            <a:ext cx="4684799" cy="557035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noProof="1"/>
              <a:t>PyCharm</a:t>
            </a:r>
            <a:r>
              <a:rPr lang="en-US" dirty="0"/>
              <a:t> has a</a:t>
            </a:r>
            <a:br>
              <a:rPr lang="en-US" dirty="0"/>
            </a:br>
            <a:r>
              <a:rPr lang="en-US" dirty="0"/>
              <a:t>built-in </a:t>
            </a:r>
            <a:r>
              <a:rPr lang="en-US" b="1" dirty="0">
                <a:solidFill>
                  <a:schemeClr val="bg1"/>
                </a:solidFill>
              </a:rPr>
              <a:t>debugger</a:t>
            </a:r>
          </a:p>
          <a:p>
            <a:pPr>
              <a:buClr>
                <a:schemeClr val="tx1"/>
              </a:buClr>
            </a:pPr>
            <a:r>
              <a:rPr lang="en-US" dirty="0"/>
              <a:t>It provides: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trace</a:t>
            </a:r>
            <a:r>
              <a:rPr lang="en-US" dirty="0"/>
              <a:t> the </a:t>
            </a:r>
            <a:br>
              <a:rPr lang="en-US" dirty="0"/>
            </a:br>
            <a:r>
              <a:rPr lang="en-US" dirty="0"/>
              <a:t>code execution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inspect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variables at runtime</a:t>
            </a:r>
            <a:endParaRPr lang="bg-BG" dirty="0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in </a:t>
            </a:r>
            <a:r>
              <a:rPr lang="en-US" noProof="1"/>
              <a:t>PyCharm</a:t>
            </a:r>
            <a:r>
              <a:rPr lang="en-US" dirty="0"/>
              <a:t> debugger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846" y="2133600"/>
            <a:ext cx="6531930" cy="304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3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219200"/>
            <a:ext cx="11804822" cy="5502276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Start without Debugger: </a:t>
            </a:r>
            <a:r>
              <a:rPr lang="en-US" b="1" dirty="0">
                <a:solidFill>
                  <a:schemeClr val="bg1"/>
                </a:solidFill>
              </a:rPr>
              <a:t>[Ctrl+Shift+F10]</a:t>
            </a:r>
          </a:p>
          <a:p>
            <a:pPr>
              <a:lnSpc>
                <a:spcPct val="114000"/>
              </a:lnSpc>
            </a:pPr>
            <a:r>
              <a:rPr lang="en-US" dirty="0"/>
              <a:t>Toggle a breakpoint: </a:t>
            </a:r>
            <a:r>
              <a:rPr lang="en-US" b="1" dirty="0">
                <a:solidFill>
                  <a:schemeClr val="bg1"/>
                </a:solidFill>
              </a:rPr>
              <a:t>[Ctrl+F8]</a:t>
            </a:r>
          </a:p>
          <a:p>
            <a:pPr>
              <a:lnSpc>
                <a:spcPct val="114000"/>
              </a:lnSpc>
            </a:pPr>
            <a:r>
              <a:rPr lang="en-US" dirty="0"/>
              <a:t>Start with the Debugger: </a:t>
            </a:r>
            <a:r>
              <a:rPr lang="en-US" b="1" dirty="0">
                <a:solidFill>
                  <a:schemeClr val="bg1"/>
                </a:solidFill>
              </a:rPr>
              <a:t>[Alt+Shift+F9]</a:t>
            </a:r>
          </a:p>
          <a:p>
            <a:pPr>
              <a:lnSpc>
                <a:spcPct val="114000"/>
              </a:lnSpc>
            </a:pPr>
            <a:r>
              <a:rPr lang="en-US" dirty="0"/>
              <a:t>Trace the program, using the </a:t>
            </a:r>
            <a:r>
              <a:rPr lang="en-US" b="1" dirty="0">
                <a:solidFill>
                  <a:schemeClr val="bg1"/>
                </a:solidFill>
              </a:rPr>
              <a:t>Debugger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noProof="1"/>
              <a:t>PyCharm</a:t>
            </a:r>
            <a:r>
              <a:rPr lang="en-US" dirty="0"/>
              <a:t> for debugging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12" y="4264440"/>
            <a:ext cx="4852415" cy="2260562"/>
          </a:xfrm>
          <a:prstGeom prst="rect">
            <a:avLst/>
          </a:prstGeom>
        </p:spPr>
      </p:pic>
      <p:pic>
        <p:nvPicPr>
          <p:cNvPr id="8" name="Картина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239" y="1009257"/>
            <a:ext cx="3286584" cy="55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7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A971F-2A60-49BC-A1AD-A63B891165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Declaring and Invoking Functions</a:t>
            </a:r>
          </a:p>
        </p:txBody>
      </p:sp>
    </p:spTree>
    <p:extLst>
      <p:ext uri="{BB962C8B-B14F-4D97-AF65-F5344CB8AC3E}">
        <p14:creationId xmlns:p14="http://schemas.microsoft.com/office/powerpoint/2010/main" val="329732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5956B-4E05-46D4-840E-9D213C5D9C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948" y="5113369"/>
            <a:ext cx="10958928" cy="768084"/>
          </a:xfrm>
        </p:spPr>
        <p:txBody>
          <a:bodyPr/>
          <a:lstStyle/>
          <a:p>
            <a:r>
              <a:rPr lang="en-US" dirty="0"/>
              <a:t>Functions – Naming</a:t>
            </a:r>
            <a:br>
              <a:rPr lang="en-US" dirty="0"/>
            </a:br>
            <a:r>
              <a:rPr lang="en-US" dirty="0"/>
              <a:t>and Best Practices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E2F06AC-281E-43AC-B234-996D54F45437}"/>
              </a:ext>
            </a:extLst>
          </p:cNvPr>
          <p:cNvGrpSpPr/>
          <p:nvPr/>
        </p:nvGrpSpPr>
        <p:grpSpPr>
          <a:xfrm>
            <a:off x="3026356" y="685800"/>
            <a:ext cx="6637017" cy="4038600"/>
            <a:chOff x="3026356" y="838200"/>
            <a:chExt cx="6637017" cy="40386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CCF3E17-ABD5-4A98-B6D7-E4DA2DD6F2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026356" y="838200"/>
              <a:ext cx="6637017" cy="4038600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58635E-943E-44A1-B9BB-C80AA1A8264B}"/>
                </a:ext>
              </a:extLst>
            </p:cNvPr>
            <p:cNvSpPr txBox="1"/>
            <p:nvPr/>
          </p:nvSpPr>
          <p:spPr>
            <a:xfrm>
              <a:off x="6895985" y="1362364"/>
              <a:ext cx="21002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Naming</a:t>
              </a:r>
            </a:p>
            <a:p>
              <a:pPr algn="ctr"/>
              <a:r>
                <a:rPr lang="en-US" sz="36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Functions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385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Functions names:</a:t>
            </a:r>
          </a:p>
          <a:p>
            <a:pPr lvl="1"/>
            <a:r>
              <a:rPr lang="en-US" sz="2800" dirty="0"/>
              <a:t>Should have </a:t>
            </a:r>
            <a:r>
              <a:rPr lang="en-US" sz="2800" b="1" dirty="0">
                <a:solidFill>
                  <a:schemeClr val="bg1"/>
                </a:solidFill>
              </a:rPr>
              <a:t>meaningful</a:t>
            </a:r>
            <a:r>
              <a:rPr lang="en-US" sz="2800" dirty="0"/>
              <a:t> names</a:t>
            </a:r>
          </a:p>
          <a:p>
            <a:pPr lvl="1"/>
            <a:r>
              <a:rPr lang="sv-SE" sz="2800" dirty="0"/>
              <a:t>Should not have capital letters</a:t>
            </a:r>
            <a:endParaRPr lang="en-US" sz="2800" dirty="0"/>
          </a:p>
          <a:p>
            <a:pPr lvl="1"/>
            <a:r>
              <a:rPr lang="en-US" sz="2800" dirty="0"/>
              <a:t>Should answer the question:</a:t>
            </a:r>
          </a:p>
          <a:p>
            <a:pPr lvl="2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What does this Function do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?</a:t>
            </a:r>
          </a:p>
          <a:p>
            <a:pPr lvl="2"/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sz="2800" dirty="0"/>
              <a:t>If you cannot find a good name for a Function, think about whether it </a:t>
            </a:r>
            <a:br>
              <a:rPr lang="en-US" sz="2800" dirty="0"/>
            </a:br>
            <a:r>
              <a:rPr lang="en-US" sz="2800" dirty="0"/>
              <a:t>has a </a:t>
            </a:r>
            <a:r>
              <a:rPr lang="en-US" sz="2800" dirty="0">
                <a:solidFill>
                  <a:schemeClr val="bg1"/>
                </a:solidFill>
              </a:rPr>
              <a:t>clear intent</a:t>
            </a:r>
            <a:endParaRPr lang="en-US" sz="2800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154628" name="Picture 4" descr="http://faculty.wiu.edu/JR-Olsen/wiu/graphics/for-top/math-symbols-compass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1380083"/>
            <a:ext cx="2130345" cy="1827170"/>
          </a:xfrm>
          <a:prstGeom prst="rect">
            <a:avLst/>
          </a:prstGeom>
          <a:noFill/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4648" y="4174216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610" y="5674879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5212" y="4153701"/>
            <a:ext cx="10439400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find_student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</a:rPr>
              <a:t>l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oad_report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</a:rPr>
              <a:t>s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ine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5212" y="5676227"/>
            <a:ext cx="10439400" cy="10452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findStudent</a:t>
            </a: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</a:t>
            </a: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oadReport</a:t>
            </a: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DA1C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function1</a:t>
            </a: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</a:t>
            </a: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o_something</a:t>
            </a: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h</a:t>
            </a: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andle_stuff</a:t>
            </a: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</a:t>
            </a: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ampleFunction</a:t>
            </a: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</a:t>
            </a: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irtyHack</a:t>
            </a:r>
          </a:p>
        </p:txBody>
      </p:sp>
    </p:spTree>
    <p:extLst>
      <p:ext uri="{BB962C8B-B14F-4D97-AF65-F5344CB8AC3E}">
        <p14:creationId xmlns:p14="http://schemas.microsoft.com/office/powerpoint/2010/main" val="422984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parameter names</a:t>
            </a:r>
          </a:p>
          <a:p>
            <a:pPr lvl="1"/>
            <a:r>
              <a:rPr lang="en-US" dirty="0"/>
              <a:t>Preferred form: [Noun] or [Adjective] + [Noun]</a:t>
            </a:r>
          </a:p>
          <a:p>
            <a:pPr lvl="1"/>
            <a:r>
              <a:rPr lang="en-US" dirty="0"/>
              <a:t>Should not have capital letters (local variables too!)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chemeClr val="bg1"/>
                </a:solidFill>
              </a:rPr>
              <a:t>meaningful</a:t>
            </a:r>
          </a:p>
          <a:p>
            <a:pPr lvl="1"/>
            <a:r>
              <a:rPr lang="en-US" dirty="0"/>
              <a:t>Unit of measure should be obvious</a:t>
            </a:r>
            <a:endParaRPr lang="en-US" b="1" dirty="0">
              <a:solidFill>
                <a:srgbClr val="FB816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Function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148482" name="Picture 2" descr="http://www.kaushik.net/avinash/wp-content/uploads/2007/09/variable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4386">
            <a:off x="9377275" y="2896687"/>
            <a:ext cx="2619063" cy="1328211"/>
          </a:xfrm>
          <a:prstGeom prst="roundRect">
            <a:avLst>
              <a:gd name="adj" fmla="val 4796"/>
            </a:avLst>
          </a:prstGeom>
          <a:noFill/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1720" y="4483632"/>
            <a:ext cx="10439400" cy="7700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speed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br>
              <a:rPr lang="en-US" noProof="1">
                <a:solidFill>
                  <a:schemeClr val="tx2">
                    <a:lumMod val="90000"/>
                  </a:schemeClr>
                </a:solidFill>
              </a:rPr>
            </a:b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users_list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font_size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5212" y="5625959"/>
            <a:ext cx="10439400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noProof="1"/>
              <a:t>,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noProof="1"/>
              <a:t>,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5920" y="4623577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630" y="5602665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52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Each Function should perform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, well-defined task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function's name should </a:t>
            </a:r>
            <a:r>
              <a:rPr lang="en-US" b="1" dirty="0">
                <a:solidFill>
                  <a:schemeClr val="bg1"/>
                </a:solidFill>
              </a:rPr>
              <a:t>describe that task </a:t>
            </a:r>
            <a:r>
              <a:rPr lang="en-US" dirty="0"/>
              <a:t>in a clear 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unambiguous </a:t>
            </a:r>
            <a:r>
              <a:rPr lang="en-US" dirty="0"/>
              <a:t>way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Functions </a:t>
            </a:r>
            <a:r>
              <a:rPr lang="en-US" b="1" dirty="0">
                <a:solidFill>
                  <a:schemeClr val="bg1"/>
                </a:solidFill>
              </a:rPr>
              <a:t>longer than one screen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Split them </a:t>
            </a:r>
            <a:r>
              <a:rPr lang="en-US" dirty="0"/>
              <a:t>to several shorter Functions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Best Practices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1013" y="4441294"/>
            <a:ext cx="10426799" cy="16753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def print_receipt():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print_header()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print_body()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print_footer()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5304916" y="4720754"/>
            <a:ext cx="3227895" cy="1098126"/>
          </a:xfrm>
          <a:prstGeom prst="wedgeRoundRectCallout">
            <a:avLst>
              <a:gd name="adj1" fmla="val -76051"/>
              <a:gd name="adj2" fmla="val 344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Self documenting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noProof="1">
                <a:solidFill>
                  <a:srgbClr val="FFFFFF"/>
                </a:solidFill>
              </a:rPr>
              <a:t>and </a:t>
            </a:r>
            <a:r>
              <a:rPr lang="en-US" sz="2800" b="1" noProof="1">
                <a:solidFill>
                  <a:schemeClr val="bg1"/>
                </a:solidFill>
              </a:rPr>
              <a:t>easy to test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336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Formatting guidelines: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Leave 2 blank lines between Functions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Leave one blank line before and after loops and if statements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Avoid long lines and complex expressions</a:t>
            </a:r>
          </a:p>
          <a:p>
            <a:pPr>
              <a:buClr>
                <a:schemeClr val="tx1"/>
              </a:buClr>
            </a:pPr>
            <a:r>
              <a:rPr lang="en-US" dirty="0"/>
              <a:t>Python mantras: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Beautiful</a:t>
            </a:r>
            <a:r>
              <a:rPr lang="en-US" dirty="0"/>
              <a:t> is better than </a:t>
            </a:r>
            <a:r>
              <a:rPr lang="en-US" b="1" dirty="0">
                <a:solidFill>
                  <a:schemeClr val="bg1"/>
                </a:solidFill>
              </a:rPr>
              <a:t>ugly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Simple</a:t>
            </a:r>
            <a:r>
              <a:rPr lang="en-US" dirty="0"/>
              <a:t> is better than </a:t>
            </a:r>
            <a:r>
              <a:rPr lang="en-US" b="1" dirty="0">
                <a:solidFill>
                  <a:schemeClr val="bg1"/>
                </a:solidFill>
              </a:rPr>
              <a:t>complex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Readability</a:t>
            </a:r>
            <a:r>
              <a:rPr lang="en-US" dirty="0"/>
              <a:t> counts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5349B7-0458-4F40-809B-C7DDD7F6E0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47" b="33416"/>
          <a:stretch/>
        </p:blipFill>
        <p:spPr>
          <a:xfrm>
            <a:off x="6618935" y="4895397"/>
            <a:ext cx="4916823" cy="1536569"/>
          </a:xfrm>
          <a:prstGeom prst="rect">
            <a:avLst/>
          </a:prstGeom>
        </p:spPr>
      </p:pic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92810E4-3821-41EC-8B2C-3689C4718A9D}"/>
              </a:ext>
            </a:extLst>
          </p:cNvPr>
          <p:cNvSpPr txBox="1">
            <a:spLocks/>
          </p:cNvSpPr>
          <p:nvPr/>
        </p:nvSpPr>
        <p:spPr>
          <a:xfrm>
            <a:off x="6618935" y="4038600"/>
            <a:ext cx="4915252" cy="6182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import this</a:t>
            </a:r>
          </a:p>
        </p:txBody>
      </p:sp>
    </p:spTree>
    <p:extLst>
      <p:ext uri="{BB962C8B-B14F-4D97-AF65-F5344CB8AC3E}">
        <p14:creationId xmlns:p14="http://schemas.microsoft.com/office/powerpoint/2010/main" val="3651531253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59C4C-94BC-4950-9725-DD94277188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Debugging and Program Flow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0AAA4-94CC-47D4-96A6-ECBC2B936C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Live Exercises in Class (Lab)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4D8D6C-A7E7-4ED0-A58F-EB15D2B0D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762000"/>
            <a:ext cx="2997648" cy="36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1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452438" indent="-452438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Break large programs into simple</a:t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dirty="0"/>
              <a:t> that solve small sub-problems</a:t>
            </a:r>
          </a:p>
          <a:p>
            <a:pPr marL="452438" indent="-452438">
              <a:buClr>
                <a:schemeClr val="tx1"/>
              </a:buClr>
            </a:pPr>
            <a:r>
              <a:rPr lang="en-US" dirty="0"/>
              <a:t>Functions consist of </a:t>
            </a:r>
            <a:r>
              <a:rPr lang="en-US" b="1" dirty="0">
                <a:solidFill>
                  <a:schemeClr val="bg1"/>
                </a:solidFill>
              </a:rPr>
              <a:t>declaration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body</a:t>
            </a:r>
          </a:p>
          <a:p>
            <a:pPr marL="452438" indent="-452438">
              <a:buClr>
                <a:schemeClr val="tx1"/>
              </a:buClr>
            </a:pPr>
            <a:r>
              <a:rPr lang="en-US" dirty="0"/>
              <a:t>Functions are invoked by their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bg-BG" dirty="0"/>
              <a:t> +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2438" indent="-452438">
              <a:buClr>
                <a:schemeClr val="tx1"/>
              </a:buClr>
            </a:pPr>
            <a:r>
              <a:rPr lang="en-US" dirty="0"/>
              <a:t>Functions can accept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</a:p>
          <a:p>
            <a:pPr marL="800101" lvl="1" indent="-452438">
              <a:buClr>
                <a:schemeClr val="tx1"/>
              </a:buClr>
            </a:pPr>
            <a:r>
              <a:rPr lang="en-US" dirty="0"/>
              <a:t>Parameters take actual values when calling a Function</a:t>
            </a:r>
          </a:p>
          <a:p>
            <a:pPr marL="452438" indent="-452438">
              <a:buClr>
                <a:schemeClr val="tx1"/>
              </a:buClr>
            </a:pPr>
            <a:r>
              <a:rPr lang="en-US" dirty="0"/>
              <a:t>Functions can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a value or nothing </a:t>
            </a:r>
          </a:p>
          <a:p>
            <a:pPr marL="452438" indent="-452438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Debugging</a:t>
            </a:r>
            <a:r>
              <a:rPr lang="en-US" dirty="0"/>
              <a:t> helps spotting an error more easily</a:t>
            </a:r>
          </a:p>
          <a:p>
            <a:pPr marL="452438" indent="-452438">
              <a:buClr>
                <a:schemeClr val="tx1"/>
              </a:buClr>
            </a:pPr>
            <a:endParaRPr lang="en-US" dirty="0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863CF5-333F-49A7-9433-F976BE458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255" y="1524000"/>
            <a:ext cx="3621157" cy="309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279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402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656" y="3104197"/>
            <a:ext cx="4422012" cy="3322920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457" y="1207313"/>
            <a:ext cx="3660211" cy="1575924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6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0" y="4961488"/>
            <a:ext cx="6676269" cy="1465630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998" y="1185737"/>
            <a:ext cx="3537135" cy="1597499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0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89" y="1164164"/>
            <a:ext cx="3608087" cy="1619073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2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080" y="3139547"/>
            <a:ext cx="6676269" cy="1465629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311146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354" y="41224"/>
            <a:ext cx="9575103" cy="1110491"/>
          </a:xfrm>
        </p:spPr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2084" y="1200745"/>
            <a:ext cx="6040008" cy="1314092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444419" name="Picture 444418">
            <a:hlinkClick r:id="rId5"/>
            <a:extLst>
              <a:ext uri="{FF2B5EF4-FFF2-40B4-BE49-F238E27FC236}">
                <a16:creationId xmlns:a16="http://schemas.microsoft.com/office/drawing/2014/main" id="{11AB864B-16DB-4E79-8D1D-17DC466451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261" y="2829438"/>
            <a:ext cx="6856214" cy="1599783"/>
          </a:xfrm>
          <a:prstGeom prst="roundRect">
            <a:avLst>
              <a:gd name="adj" fmla="val 4155"/>
            </a:avLst>
          </a:prstGeom>
        </p:spPr>
      </p:pic>
      <p:pic>
        <p:nvPicPr>
          <p:cNvPr id="444421" name="Picture 444420">
            <a:hlinkClick r:id="rId7"/>
            <a:extLst>
              <a:ext uri="{FF2B5EF4-FFF2-40B4-BE49-F238E27FC236}">
                <a16:creationId xmlns:a16="http://schemas.microsoft.com/office/drawing/2014/main" id="{802FA4FB-578E-4705-B215-7F8F37CE13F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8821" y="4743821"/>
            <a:ext cx="4213272" cy="1767625"/>
          </a:xfrm>
          <a:prstGeom prst="roundRect">
            <a:avLst>
              <a:gd name="adj" fmla="val 2634"/>
            </a:avLst>
          </a:prstGeom>
        </p:spPr>
      </p:pic>
      <p:pic>
        <p:nvPicPr>
          <p:cNvPr id="444423" name="Picture 444422">
            <a:hlinkClick r:id="rId9"/>
            <a:extLst>
              <a:ext uri="{FF2B5EF4-FFF2-40B4-BE49-F238E27FC236}">
                <a16:creationId xmlns:a16="http://schemas.microsoft.com/office/drawing/2014/main" id="{EF7BD900-3620-4A4E-AAB5-2F447B3E4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61" y="4743820"/>
            <a:ext cx="6856214" cy="1767625"/>
          </a:xfrm>
          <a:prstGeom prst="roundRect">
            <a:avLst>
              <a:gd name="adj" fmla="val 5533"/>
            </a:avLst>
          </a:prstGeom>
        </p:spPr>
      </p:pic>
      <p:pic>
        <p:nvPicPr>
          <p:cNvPr id="444425" name="Picture 444424">
            <a:hlinkClick r:id="rId11"/>
            <a:extLst>
              <a:ext uri="{FF2B5EF4-FFF2-40B4-BE49-F238E27FC236}">
                <a16:creationId xmlns:a16="http://schemas.microsoft.com/office/drawing/2014/main" id="{31ED335E-3E51-4A9B-86AC-097CE7D2D4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259" y="2829436"/>
            <a:ext cx="4211684" cy="1599783"/>
          </a:xfrm>
          <a:prstGeom prst="roundRect">
            <a:avLst>
              <a:gd name="adj" fmla="val 3568"/>
            </a:avLst>
          </a:prstGeom>
        </p:spPr>
      </p:pic>
      <p:pic>
        <p:nvPicPr>
          <p:cNvPr id="444427" name="Picture 444426">
            <a:hlinkClick r:id="rId13"/>
            <a:extLst>
              <a:ext uri="{FF2B5EF4-FFF2-40B4-BE49-F238E27FC236}">
                <a16:creationId xmlns:a16="http://schemas.microsoft.com/office/drawing/2014/main" id="{C30DB1A6-D05A-495D-B01B-A5BAE54F89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61" y="1200745"/>
            <a:ext cx="5067689" cy="1314092"/>
          </a:xfrm>
          <a:prstGeom prst="roundRect">
            <a:avLst>
              <a:gd name="adj" fmla="val 3378"/>
            </a:avLst>
          </a:prstGeom>
        </p:spPr>
      </p:pic>
    </p:spTree>
    <p:extLst>
      <p:ext uri="{BB962C8B-B14F-4D97-AF65-F5344CB8AC3E}">
        <p14:creationId xmlns:p14="http://schemas.microsoft.com/office/powerpoint/2010/main" val="67351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dirty="0"/>
              <a:t>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named pieces of code </a:t>
            </a:r>
            <a:r>
              <a:rPr lang="en-US" dirty="0"/>
              <a:t>that can be invoked later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Sample function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definition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Invoking</a:t>
            </a:r>
            <a:r>
              <a:rPr lang="en-US" dirty="0"/>
              <a:t> (calling) the function several times: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5024" y="2562866"/>
            <a:ext cx="10515600" cy="15309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def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print_header():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print("----------")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latin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2287" y="3029169"/>
            <a:ext cx="4628725" cy="598377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6564408" y="3443938"/>
            <a:ext cx="3111403" cy="1072352"/>
          </a:xfrm>
          <a:prstGeom prst="wedgeRoundRectCallout">
            <a:avLst>
              <a:gd name="adj1" fmla="val -71073"/>
              <a:gd name="adj2" fmla="val -4046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b="1" dirty="0">
                <a:solidFill>
                  <a:schemeClr val="bg1"/>
                </a:solidFill>
              </a:rPr>
              <a:t>body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indented inwards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606960" y="1756308"/>
            <a:ext cx="2916452" cy="1082443"/>
          </a:xfrm>
          <a:prstGeom prst="wedgeRoundRectCallout">
            <a:avLst>
              <a:gd name="adj1" fmla="val -73216"/>
              <a:gd name="adj2" fmla="val 4750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named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print_header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6612" y="5396552"/>
            <a:ext cx="10515600" cy="1020655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print_header()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print_header()</a:t>
            </a:r>
          </a:p>
        </p:txBody>
      </p:sp>
    </p:spTree>
    <p:extLst>
      <p:ext uri="{BB962C8B-B14F-4D97-AF65-F5344CB8AC3E}">
        <p14:creationId xmlns:p14="http://schemas.microsoft.com/office/powerpoint/2010/main" val="230512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  <p:bldP spid="7" grpId="0" animBg="1"/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Icons from </a:t>
            </a:r>
            <a:r>
              <a:rPr lang="en-US" sz="2000" dirty="0">
                <a:hlinkClick r:id="rId6"/>
              </a:rPr>
              <a:t>http://www.flaticon.com/</a:t>
            </a:r>
            <a:r>
              <a:rPr lang="en-US" sz="2000" dirty="0"/>
              <a:t> (credits: </a:t>
            </a:r>
            <a:r>
              <a:rPr lang="en-US" sz="2000" dirty="0" err="1"/>
              <a:t>Freepik</a:t>
            </a:r>
            <a:r>
              <a:rPr lang="en-US" sz="2000" dirty="0"/>
              <a:t>, </a:t>
            </a:r>
            <a:r>
              <a:rPr lang="en-US" sz="2000" dirty="0" err="1"/>
              <a:t>Madebyoliver</a:t>
            </a:r>
            <a:r>
              <a:rPr lang="en-US" sz="2000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65612" y="304800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4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490A9-7A6F-41A4-89D4-8C964435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 err="1"/>
              <a:t>SoftUni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17D27-47FB-48B6-AAA5-ADFDE1FE9CEC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buClr>
                <a:schemeClr val="tx1"/>
              </a:buClr>
            </a:pPr>
            <a:r>
              <a:rPr lang="en-US" sz="2900" noProof="1">
                <a:hlinkClick r:id="rId2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000" noProof="1">
                <a:hlinkClick r:id="rId3"/>
              </a:rPr>
              <a:t>http://softuni.foundation/</a:t>
            </a:r>
            <a:endParaRPr lang="en-US" sz="3000" noProof="1"/>
          </a:p>
          <a:p>
            <a:pPr marL="304747" lvl="1" indent="-304747"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sz="3200" dirty="0"/>
              <a:t>Software University @ Facebook</a:t>
            </a:r>
          </a:p>
          <a:p>
            <a:pPr lvl="1">
              <a:buClr>
                <a:schemeClr val="tx1"/>
              </a:buClr>
              <a:tabLst>
                <a:tab pos="282575" algn="l"/>
              </a:tabLst>
            </a:pPr>
            <a:r>
              <a:rPr lang="en-US" sz="2900" noProof="1">
                <a:hlinkClick r:id="rId4"/>
              </a:rPr>
              <a:t>facebook.com/SoftwareUniversity</a:t>
            </a:r>
            <a:endParaRPr lang="en-US" sz="2900" noProof="1"/>
          </a:p>
          <a:p>
            <a:pPr marL="304747" lvl="1" indent="-304747"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sz="3200" noProof="1"/>
              <a:t>Software University Forums</a:t>
            </a:r>
            <a:endParaRPr lang="bg-BG" sz="3200" noProof="1"/>
          </a:p>
          <a:p>
            <a:pPr marL="609494" lvl="2" indent="-304747">
              <a:lnSpc>
                <a:spcPct val="100000"/>
              </a:lnSpc>
              <a:buSzPct val="100000"/>
              <a:tabLst>
                <a:tab pos="282575" algn="l"/>
              </a:tabLst>
            </a:pPr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</p:txBody>
      </p:sp>
    </p:spTree>
    <p:extLst>
      <p:ext uri="{BB962C8B-B14F-4D97-AF65-F5344CB8AC3E}">
        <p14:creationId xmlns:p14="http://schemas.microsoft.com/office/powerpoint/2010/main" val="224944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sz="2000" dirty="0"/>
              <a:t>More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manageable programming</a:t>
            </a:r>
          </a:p>
          <a:p>
            <a:pPr lvl="1">
              <a:lnSpc>
                <a:spcPts val="3600"/>
              </a:lnSpc>
            </a:pPr>
            <a:r>
              <a:rPr lang="en-US" sz="2000" dirty="0"/>
              <a:t>Splits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2000" dirty="0"/>
              <a:t>Better organization of the program</a:t>
            </a:r>
          </a:p>
          <a:p>
            <a:pPr lvl="1">
              <a:lnSpc>
                <a:spcPts val="3600"/>
              </a:lnSpc>
            </a:pPr>
            <a:r>
              <a:rPr lang="en-US" sz="2000" dirty="0"/>
              <a:t>Improves code readability</a:t>
            </a:r>
          </a:p>
          <a:p>
            <a:pPr lvl="1">
              <a:lnSpc>
                <a:spcPts val="3600"/>
              </a:lnSpc>
            </a:pPr>
            <a:r>
              <a:rPr lang="en-US" sz="2000" dirty="0"/>
              <a:t>Improves code understandability</a:t>
            </a:r>
          </a:p>
          <a:p>
            <a:pPr>
              <a:lnSpc>
                <a:spcPts val="3600"/>
              </a:lnSpc>
            </a:pPr>
            <a:r>
              <a:rPr lang="en-US" sz="2000" dirty="0"/>
              <a:t>Avoiding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repeating code</a:t>
            </a:r>
          </a:p>
          <a:p>
            <a:pPr lvl="1">
              <a:lnSpc>
                <a:spcPts val="3600"/>
              </a:lnSpc>
            </a:pPr>
            <a:r>
              <a:rPr lang="en-US" sz="2000" dirty="0"/>
              <a:t>Improves code maintainability</a:t>
            </a:r>
          </a:p>
          <a:p>
            <a:pPr>
              <a:lnSpc>
                <a:spcPts val="3600"/>
              </a:lnSpc>
            </a:pPr>
            <a:r>
              <a:rPr lang="en-US" sz="2000" dirty="0"/>
              <a:t>Code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2000" dirty="0"/>
              <a:t>Using existing Functions several times</a:t>
            </a:r>
            <a:endParaRPr lang="bg-BG" sz="20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Functions?</a:t>
            </a:r>
            <a:endParaRPr lang="bg-BG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2" descr="Резултат с изображение за func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583" y="1202888"/>
            <a:ext cx="2414829" cy="2388836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grpSp>
        <p:nvGrpSpPr>
          <p:cNvPr id="3" name="Group 2"/>
          <p:cNvGrpSpPr/>
          <p:nvPr/>
        </p:nvGrpSpPr>
        <p:grpSpPr>
          <a:xfrm>
            <a:off x="7964203" y="3920914"/>
            <a:ext cx="3604417" cy="2403686"/>
            <a:chOff x="7783982" y="3657600"/>
            <a:chExt cx="3964859" cy="2644055"/>
          </a:xfrm>
        </p:grpSpPr>
        <p:pic>
          <p:nvPicPr>
            <p:cNvPr id="2050" name="Picture 2" descr="Резултат с изображение за benefit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3982" y="3657600"/>
              <a:ext cx="3964859" cy="2644055"/>
            </a:xfrm>
            <a:prstGeom prst="rect">
              <a:avLst/>
            </a:prstGeom>
            <a:noFill/>
            <a:ln>
              <a:solidFill>
                <a:srgbClr val="76769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7923212" y="5184720"/>
              <a:ext cx="1828800" cy="5302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prstTxWarp prst="textChevron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Functions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3538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define a function,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dirty="0"/>
              <a:t> keyword:</a:t>
            </a:r>
          </a:p>
          <a:p>
            <a:endParaRPr lang="en-US" dirty="0"/>
          </a:p>
          <a:p>
            <a:pPr>
              <a:spcAft>
                <a:spcPts val="3600"/>
              </a:spcAft>
            </a:pPr>
            <a:endParaRPr lang="en-US" dirty="0"/>
          </a:p>
          <a:p>
            <a:r>
              <a:rPr lang="en-US" dirty="0"/>
              <a:t>Variables inside a function are local to the function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Functions</a:t>
            </a:r>
            <a:endParaRPr lang="en-US" dirty="0"/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84212" y="2332801"/>
            <a:ext cx="10820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def</a:t>
            </a:r>
            <a:r>
              <a:rPr lang="en-GB" sz="28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get_product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num1, num2</a:t>
            </a:r>
            <a:r>
              <a:rPr lang="en-GB" sz="2800" b="1" noProof="1">
                <a:latin typeface="Consolas" pitchFamily="49" charset="0"/>
              </a:rPr>
              <a:t>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</a:rPr>
              <a:t>   </a:t>
            </a:r>
            <a:r>
              <a:rPr lang="en-GB" sz="2800" b="1" noProof="1">
                <a:latin typeface="Consolas" pitchFamily="49" charset="0"/>
              </a:rPr>
              <a:t>return num1 * num2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370011" y="2880126"/>
            <a:ext cx="3886201" cy="536231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1259985" y="1783449"/>
            <a:ext cx="2700827" cy="478452"/>
          </a:xfrm>
          <a:prstGeom prst="wedgeRoundRectCallout">
            <a:avLst>
              <a:gd name="adj1" fmla="val 2874"/>
              <a:gd name="adj2" fmla="val 10532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en-GB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3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4900001" y="1794052"/>
            <a:ext cx="2141887" cy="511525"/>
          </a:xfrm>
          <a:prstGeom prst="wedgeRoundRectCallout">
            <a:avLst>
              <a:gd name="adj1" fmla="val -42671"/>
              <a:gd name="adj2" fmla="val 9581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5888038" y="3090300"/>
            <a:ext cx="2507028" cy="479377"/>
          </a:xfrm>
          <a:prstGeom prst="wedgeRoundRectCallout">
            <a:avLst>
              <a:gd name="adj1" fmla="val -67049"/>
              <a:gd name="adj2" fmla="val -4299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Body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84212" y="4297988"/>
            <a:ext cx="10820400" cy="1436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latin typeface="Consolas" pitchFamily="49" charset="0"/>
              </a:rPr>
              <a:t>def </a:t>
            </a:r>
            <a:r>
              <a:rPr lang="en-GB" b="1" noProof="1">
                <a:solidFill>
                  <a:schemeClr val="bg1"/>
                </a:solidFill>
                <a:latin typeface="Consolas" pitchFamily="49" charset="0"/>
              </a:rPr>
              <a:t>get_product</a:t>
            </a:r>
            <a:r>
              <a:rPr lang="en-GB" b="1" noProof="1">
                <a:latin typeface="Consolas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  <a:latin typeface="Consolas" pitchFamily="49" charset="0"/>
              </a:rPr>
              <a:t>num1, num2</a:t>
            </a:r>
            <a:r>
              <a:rPr lang="en-GB" b="1" noProof="1">
                <a:latin typeface="Consolas" pitchFamily="49" charset="0"/>
              </a:rPr>
              <a:t>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latin typeface="Consolas" pitchFamily="49" charset="0"/>
              </a:rPr>
              <a:t>   result = num1 * num2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latin typeface="Consolas" pitchFamily="49" charset="0"/>
              </a:rPr>
              <a:t>   return result</a:t>
            </a:r>
          </a:p>
        </p:txBody>
      </p:sp>
      <p:sp>
        <p:nvSpPr>
          <p:cNvPr id="16" name="Rectangle 20"/>
          <p:cNvSpPr/>
          <p:nvPr/>
        </p:nvSpPr>
        <p:spPr>
          <a:xfrm>
            <a:off x="1293811" y="4793042"/>
            <a:ext cx="3581401" cy="41996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AutoShape 23"/>
          <p:cNvSpPr>
            <a:spLocks noChangeArrowheads="1"/>
          </p:cNvSpPr>
          <p:nvPr/>
        </p:nvSpPr>
        <p:spPr bwMode="auto">
          <a:xfrm>
            <a:off x="5637212" y="4734723"/>
            <a:ext cx="2514600" cy="450585"/>
          </a:xfrm>
          <a:prstGeom prst="wedgeRoundRectCallout">
            <a:avLst>
              <a:gd name="adj1" fmla="val -68232"/>
              <a:gd name="adj2" fmla="val 1959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Variable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207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11" grpId="0" animBg="1"/>
      <p:bldP spid="13" grpId="0" animBg="1"/>
      <p:bldP spid="14" grpId="0" animBg="1"/>
      <p:bldP spid="2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Functions are first </a:t>
            </a:r>
            <a:r>
              <a:rPr lang="en-US" b="1" dirty="0">
                <a:solidFill>
                  <a:schemeClr val="bg1"/>
                </a:solidFill>
              </a:rPr>
              <a:t>declared</a:t>
            </a:r>
            <a:r>
              <a:rPr lang="en-US" dirty="0"/>
              <a:t>, then </a:t>
            </a:r>
            <a:r>
              <a:rPr lang="en-US" b="1" dirty="0">
                <a:solidFill>
                  <a:schemeClr val="bg1"/>
                </a:solidFill>
              </a:rPr>
              <a:t>invoked</a:t>
            </a:r>
            <a:r>
              <a:rPr lang="en-US" dirty="0"/>
              <a:t> (many times)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Functions</a:t>
            </a:r>
            <a:r>
              <a:rPr lang="en-US" dirty="0"/>
              <a:t> can be </a:t>
            </a:r>
            <a:r>
              <a:rPr lang="en-US" b="1" dirty="0">
                <a:solidFill>
                  <a:schemeClr val="bg1"/>
                </a:solidFill>
              </a:rPr>
              <a:t>invoked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(called) </a:t>
            </a:r>
            <a:r>
              <a:rPr lang="en-US" dirty="0"/>
              <a:t>by their name +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0670" y="1972711"/>
            <a:ext cx="10515600" cy="10570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def print_header():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print("----------")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0670" y="4495800"/>
            <a:ext cx="10515600" cy="5205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print_header()</a:t>
            </a:r>
            <a:endParaRPr lang="en-US" sz="2800" b="1" noProof="1">
              <a:solidFill>
                <a:srgbClr val="FBEEDC"/>
              </a:solidFill>
              <a:latin typeface="Consolas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255604" y="2057399"/>
            <a:ext cx="2353408" cy="910773"/>
          </a:xfrm>
          <a:prstGeom prst="wedgeRoundRectCallout">
            <a:avLst>
              <a:gd name="adj1" fmla="val -85095"/>
              <a:gd name="adj2" fmla="val 135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441458" y="3851288"/>
            <a:ext cx="2262554" cy="1053341"/>
          </a:xfrm>
          <a:prstGeom prst="wedgeRoundRectCallout">
            <a:avLst>
              <a:gd name="adj1" fmla="val -82501"/>
              <a:gd name="adj2" fmla="val 3793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Invocation</a:t>
            </a:r>
          </a:p>
        </p:txBody>
      </p:sp>
    </p:spTree>
    <p:extLst>
      <p:ext uri="{BB962C8B-B14F-4D97-AF65-F5344CB8AC3E}">
        <p14:creationId xmlns:p14="http://schemas.microsoft.com/office/powerpoint/2010/main" val="244930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A Function can be invoked from </a:t>
            </a:r>
            <a:r>
              <a:rPr lang="en-US" b="1" dirty="0">
                <a:solidFill>
                  <a:schemeClr val="bg1"/>
                </a:solidFill>
              </a:rPr>
              <a:t>everywhere in the scope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where it’s </a:t>
            </a:r>
            <a:r>
              <a:rPr lang="en-US" b="1" dirty="0">
                <a:solidFill>
                  <a:schemeClr val="bg1"/>
                </a:solidFill>
              </a:rPr>
              <a:t>defined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Invoking a Function (2)</a:t>
            </a:r>
            <a:endParaRPr lang="en-US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5594840" y="2875262"/>
            <a:ext cx="5940313" cy="72029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its own body </a:t>
            </a:r>
            <a:r>
              <a:rPr lang="en-US" dirty="0"/>
              <a:t>- recursion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0" y="2883971"/>
            <a:ext cx="5252027" cy="68764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From </a:t>
            </a:r>
            <a:r>
              <a:rPr lang="en-US" b="1" dirty="0">
                <a:solidFill>
                  <a:schemeClr val="bg1"/>
                </a:solidFill>
              </a:rPr>
              <a:t>another Function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36303" y="3595561"/>
            <a:ext cx="4868124" cy="13930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def print_header():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print_header_top()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   print_header_bottom()</a:t>
            </a:r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6094618" y="3586852"/>
            <a:ext cx="4868124" cy="9529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def crash():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  crash()</a:t>
            </a:r>
          </a:p>
        </p:txBody>
      </p:sp>
    </p:spTree>
    <p:extLst>
      <p:ext uri="{BB962C8B-B14F-4D97-AF65-F5344CB8AC3E}">
        <p14:creationId xmlns:p14="http://schemas.microsoft.com/office/powerpoint/2010/main" val="385213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0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2408</Words>
  <Application>Microsoft Office PowerPoint</Application>
  <PresentationFormat>Custom</PresentationFormat>
  <Paragraphs>476</Paragraphs>
  <Slides>51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Function, Debugging and  Troubleshooting Code</vt:lpstr>
      <vt:lpstr>Table of Contents</vt:lpstr>
      <vt:lpstr>Questions?</vt:lpstr>
      <vt:lpstr>PowerPoint Presentation</vt:lpstr>
      <vt:lpstr>Simple Functions</vt:lpstr>
      <vt:lpstr>Why Use Functions?</vt:lpstr>
      <vt:lpstr>Declaring Functions</vt:lpstr>
      <vt:lpstr>Invoking a Function</vt:lpstr>
      <vt:lpstr>Invoking a Function (2)</vt:lpstr>
      <vt:lpstr>Solution: Blank Receipt</vt:lpstr>
      <vt:lpstr>Problem: Blank Receipt</vt:lpstr>
      <vt:lpstr>PowerPoint Presentation</vt:lpstr>
      <vt:lpstr>Function Parameters</vt:lpstr>
      <vt:lpstr>Function Parameters (2)</vt:lpstr>
      <vt:lpstr>Problem: Sign of Integer Number</vt:lpstr>
      <vt:lpstr>Solution: Sign of Integer Number</vt:lpstr>
      <vt:lpstr>Optional Parameters</vt:lpstr>
      <vt:lpstr>Problem: Printing Triangle</vt:lpstr>
      <vt:lpstr>Solution: Printing Triangle</vt:lpstr>
      <vt:lpstr>Solution: Printing Triangle (2)</vt:lpstr>
      <vt:lpstr>Problem: Draw а Filled Square</vt:lpstr>
      <vt:lpstr>PowerPoint Presentation</vt:lpstr>
      <vt:lpstr>PowerPoint Presentation</vt:lpstr>
      <vt:lpstr>The Return Statement</vt:lpstr>
      <vt:lpstr>Using the Return Values</vt:lpstr>
      <vt:lpstr>Temperature Conversion – Example</vt:lpstr>
      <vt:lpstr>Problem: Calculate Triangle Area</vt:lpstr>
      <vt:lpstr>Solution: Calculate Triangle Area</vt:lpstr>
      <vt:lpstr>Problem: Power Function</vt:lpstr>
      <vt:lpstr>Problem: Greater of Two Values</vt:lpstr>
      <vt:lpstr>PowerPoint Presentation</vt:lpstr>
      <vt:lpstr>PowerPoint Presentation</vt:lpstr>
      <vt:lpstr>Program Execution</vt:lpstr>
      <vt:lpstr>Program Execution – Call Stack</vt:lpstr>
      <vt:lpstr>Problem: Multiply Even by Odd Digits</vt:lpstr>
      <vt:lpstr>PowerPoint Presentation</vt:lpstr>
      <vt:lpstr>Debugging the Code</vt:lpstr>
      <vt:lpstr>Debugging in PyCharm debugger</vt:lpstr>
      <vt:lpstr>Using PyCharm for debugging</vt:lpstr>
      <vt:lpstr>PowerPoint Presentation</vt:lpstr>
      <vt:lpstr>Naming Functions</vt:lpstr>
      <vt:lpstr>Naming Function Parameters</vt:lpstr>
      <vt:lpstr>Functions – Best Practices</vt:lpstr>
      <vt:lpstr>Code Structure and Code Formatting</vt:lpstr>
      <vt:lpstr>PowerPoint Presentation</vt:lpstr>
      <vt:lpstr>Summary</vt:lpstr>
      <vt:lpstr>PowerPoint Presentation</vt:lpstr>
      <vt:lpstr>SoftUni Diamond Partners</vt:lpstr>
      <vt:lpstr>SoftUni Diamond Partners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Methods, Debugging and Troubleshooting Code</dc:title>
  <dc:subject>Programming Fundamentals Course</dc:subject>
  <dc:creator/>
  <cp:keywords>Python, programming, course, SoftUni, Software University</cp:keywords>
  <dc:description>https://softuni.bg/courses/programming-fundamentals</dc:description>
  <cp:lastModifiedBy/>
  <cp:revision>1</cp:revision>
  <dcterms:created xsi:type="dcterms:W3CDTF">2014-01-02T17:00:34Z</dcterms:created>
  <dcterms:modified xsi:type="dcterms:W3CDTF">2018-10-19T09:54:00Z</dcterms:modified>
  <cp:category>programming, software engineering, quality code, methods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