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2"/>
  </p:sldMasterIdLst>
  <p:notesMasterIdLst>
    <p:notesMasterId r:id="rId33"/>
  </p:notesMasterIdLst>
  <p:handoutMasterIdLst>
    <p:handoutMasterId r:id="rId34"/>
  </p:handoutMasterIdLst>
  <p:sldIdLst>
    <p:sldId id="479" r:id="rId3"/>
    <p:sldId id="276" r:id="rId4"/>
    <p:sldId id="408" r:id="rId5"/>
    <p:sldId id="480" r:id="rId6"/>
    <p:sldId id="460" r:id="rId7"/>
    <p:sldId id="458" r:id="rId8"/>
    <p:sldId id="463" r:id="rId9"/>
    <p:sldId id="462" r:id="rId10"/>
    <p:sldId id="481" r:id="rId11"/>
    <p:sldId id="464" r:id="rId12"/>
    <p:sldId id="465" r:id="rId13"/>
    <p:sldId id="467" r:id="rId14"/>
    <p:sldId id="478" r:id="rId15"/>
    <p:sldId id="482" r:id="rId16"/>
    <p:sldId id="461" r:id="rId17"/>
    <p:sldId id="469" r:id="rId18"/>
    <p:sldId id="470" r:id="rId19"/>
    <p:sldId id="471" r:id="rId20"/>
    <p:sldId id="483" r:id="rId21"/>
    <p:sldId id="468" r:id="rId22"/>
    <p:sldId id="477" r:id="rId23"/>
    <p:sldId id="472" r:id="rId24"/>
    <p:sldId id="474" r:id="rId25"/>
    <p:sldId id="476" r:id="rId26"/>
    <p:sldId id="349" r:id="rId27"/>
    <p:sldId id="484" r:id="rId28"/>
    <p:sldId id="546" r:id="rId29"/>
    <p:sldId id="493" r:id="rId30"/>
    <p:sldId id="404" r:id="rId31"/>
    <p:sldId id="487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9"/>
            <p14:sldId id="276"/>
            <p14:sldId id="408"/>
          </p14:sldIdLst>
        </p14:section>
        <p14:section name="Python Setup" id="{FB2DC76C-6748-4947-BFE7-685F369C5140}">
          <p14:sldIdLst>
            <p14:sldId id="480"/>
            <p14:sldId id="460"/>
            <p14:sldId id="458"/>
            <p14:sldId id="463"/>
            <p14:sldId id="462"/>
          </p14:sldIdLst>
        </p14:section>
        <p14:section name="Data Types and Variables" id="{4E606718-5AD1-4FA5-A082-488F4FE16F19}">
          <p14:sldIdLst>
            <p14:sldId id="481"/>
            <p14:sldId id="464"/>
            <p14:sldId id="465"/>
            <p14:sldId id="467"/>
            <p14:sldId id="478"/>
          </p14:sldIdLst>
        </p14:section>
        <p14:section name="Console I/O" id="{4650F1EF-D3C6-4D41-86FD-FFC5F3586168}">
          <p14:sldIdLst>
            <p14:sldId id="482"/>
            <p14:sldId id="461"/>
            <p14:sldId id="469"/>
            <p14:sldId id="470"/>
            <p14:sldId id="471"/>
          </p14:sldIdLst>
        </p14:section>
        <p14:section name="Expressions and Loops" id="{79F2E0A7-98FE-4432-AECC-6C8EC905606D}">
          <p14:sldIdLst>
            <p14:sldId id="483"/>
            <p14:sldId id="468"/>
            <p14:sldId id="477"/>
            <p14:sldId id="472"/>
            <p14:sldId id="474"/>
            <p14:sldId id="476"/>
          </p14:sldIdLst>
        </p14:section>
        <p14:section name="Conclusion" id="{10E03AB1-9AA8-4E86-9A64-D741901E50A2}">
          <p14:sldIdLst>
            <p14:sldId id="349"/>
            <p14:sldId id="484"/>
            <p14:sldId id="546"/>
            <p14:sldId id="493"/>
            <p14:sldId id="404"/>
            <p14:sldId id="4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3BABFF"/>
    <a:srgbClr val="005828"/>
    <a:srgbClr val="00B050"/>
    <a:srgbClr val="003760"/>
    <a:srgbClr val="0070C0"/>
    <a:srgbClr val="C6C0AA"/>
    <a:srgbClr val="FFF0D9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384" autoAdjust="0"/>
  </p:normalViewPr>
  <p:slideViewPr>
    <p:cSldViewPr>
      <p:cViewPr varScale="1">
        <p:scale>
          <a:sx n="87" d="100"/>
          <a:sy n="87" d="100"/>
        </p:scale>
        <p:origin x="494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9892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486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1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45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00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16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4210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5014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28394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D9D674-283D-4A07-8B67-30F7DAB78AA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FE6F59-F42B-488C-9C88-0B0D0394507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15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695B2-3DCA-444A-A054-4D816E7B0B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9911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99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1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9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9400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94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7104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822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150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90" r:id="rId15"/>
    <p:sldLayoutId id="214748366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3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6.png"/><Relationship Id="rId10" Type="http://schemas.openxmlformats.org/officeDocument/2006/relationships/image" Target="../media/image6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27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7.jpe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1.gif"/><Relationship Id="rId5" Type="http://schemas.openxmlformats.org/officeDocument/2006/relationships/image" Target="../media/image68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7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18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F282E547-92FF-473F-934F-148187816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Installing Python</a:t>
            </a:r>
            <a:r>
              <a:rPr lang="en-US" sz="4000" b="1" noProof="1">
                <a:solidFill>
                  <a:schemeClr val="bg1"/>
                </a:solidFill>
              </a:rPr>
              <a:t>, Data Types and Variables, </a:t>
            </a:r>
            <a:br>
              <a:rPr lang="en-US" sz="4000" b="1" noProof="1">
                <a:solidFill>
                  <a:schemeClr val="bg1"/>
                </a:solidFill>
              </a:rPr>
            </a:br>
            <a:r>
              <a:rPr lang="en-US" sz="4000" b="1" noProof="1">
                <a:solidFill>
                  <a:schemeClr val="bg1"/>
                </a:solidFill>
              </a:rPr>
              <a:t>Expressions, Loops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4BD6C70-EF9C-4EFD-93F3-ED6076F7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Python Intro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EC3DE4D-9385-4CA8-8A6D-534A0EF5A6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31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5D613E-9B23-4C64-8D37-F1CD8031C3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71"/>
            <a:ext cx="2950749" cy="351369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F1B971-7EF3-4E16-9739-1BB80A0C12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92"/>
            <a:ext cx="2950749" cy="506412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D23435-150C-45D7-96D7-CFF7088E52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966"/>
            <a:ext cx="2950749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A69E87-901D-42D9-B943-6DA8EA743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08" y="2351427"/>
            <a:ext cx="2682213" cy="268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9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17DA2-8C38-49DE-B7C4-B37348711B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store data </a:t>
            </a:r>
            <a:r>
              <a:rPr lang="en-US" dirty="0"/>
              <a:t>in Python, just like other </a:t>
            </a:r>
            <a:br>
              <a:rPr lang="bg-BG" dirty="0"/>
            </a:br>
            <a:r>
              <a:rPr lang="en-US" dirty="0"/>
              <a:t>languages</a:t>
            </a:r>
          </a:p>
          <a:p>
            <a:r>
              <a:rPr lang="en-US" dirty="0"/>
              <a:t>Declaring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declared to the left of the variable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E9AA09-A4D7-4D98-9940-50418946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37D78F-E227-4808-B94C-B15D3454C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2" y="3352800"/>
            <a:ext cx="4343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1600.34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'pesho'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3105D832-7869-420A-93CF-4FA5AE6DAC2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17612" y="3352800"/>
            <a:ext cx="2470639" cy="621347"/>
          </a:xfrm>
          <a:prstGeom prst="wedgeRoundRectCallout">
            <a:avLst>
              <a:gd name="adj1" fmla="val -59698"/>
              <a:gd name="adj2" fmla="val 98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Variable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0766222-86B3-4611-BCF3-B6ED225152E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37212" y="2667000"/>
            <a:ext cx="2470639" cy="621347"/>
          </a:xfrm>
          <a:prstGeom prst="wedgeRoundRectCallout">
            <a:avLst>
              <a:gd name="adj1" fmla="val 47419"/>
              <a:gd name="adj2" fmla="val 9154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Variable </a:t>
            </a:r>
            <a:r>
              <a:rPr lang="en-US" sz="2800" b="1" dirty="0">
                <a:solidFill>
                  <a:schemeClr val="bg1"/>
                </a:solidFill>
              </a:rPr>
              <a:t>value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E920F0-88CC-4E6E-855E-B6A1374DD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2" y="5968873"/>
            <a:ext cx="4343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3E6E81-BD03-4640-94C9-3E59B5B2AA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12" y="5827450"/>
            <a:ext cx="806066" cy="80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87D0-F847-4341-AD58-392E8203B1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Python has very few but robust data types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– integer (whole) numbers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 – floating point numbers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 – </a:t>
            </a:r>
            <a:r>
              <a:rPr lang="en-US" noProof="1"/>
              <a:t>boolean</a:t>
            </a:r>
            <a:r>
              <a:rPr lang="en-US" dirty="0"/>
              <a:t> logical value (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21FAE5-7D58-41FE-A303-62BEB66C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E05F86-CC9E-433C-A83D-21DD526F39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26DB94-D70F-4B28-BCD2-E1BD9CF20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738" y="2660092"/>
            <a:ext cx="535334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age = 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F4F718-E14D-4810-A8D0-ADF6A1AF8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738" y="4007362"/>
            <a:ext cx="53533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pi = 3.14159265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FDCE61-FDD4-4AF5-A726-81A8BDF49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738" y="5400265"/>
            <a:ext cx="53533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isAlive = False</a:t>
            </a:r>
          </a:p>
        </p:txBody>
      </p:sp>
    </p:spTree>
    <p:extLst>
      <p:ext uri="{BB962C8B-B14F-4D97-AF65-F5344CB8AC3E}">
        <p14:creationId xmlns:p14="http://schemas.microsoft.com/office/powerpoint/2010/main" val="262118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87D0-F847-4341-AD58-392E8203B1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dirty="0"/>
              <a:t> – string (character sequence)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Unlike other languages, Python doesn’t use a dedicated </a:t>
            </a:r>
            <a:br>
              <a:rPr lang="bg-BG" dirty="0"/>
            </a:br>
            <a:r>
              <a:rPr lang="en-US" dirty="0"/>
              <a:t>char type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– represents a list of items (of arbitrary types)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Python doesn’t have arrays, every list is mutable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– equivalent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in other languages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 value</a:t>
            </a:r>
            <a:r>
              <a:rPr lang="en-US" dirty="0"/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21FAE5-7D58-41FE-A303-62BEB66C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Python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E05F86-CC9E-433C-A83D-21DD526F39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26DB94-D70F-4B28-BCD2-E1BD9CF20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736" y="4800600"/>
            <a:ext cx="535334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primes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[2, 3, 5, 7, 11]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FDCE61-FDD4-4AF5-A726-81A8BDF49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737" y="2667000"/>
            <a:ext cx="53533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'Ivan Ivanov'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5202D22-7850-45E0-A6D6-BBCCBEF75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737" y="6079294"/>
            <a:ext cx="535334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toBeSetLater = None</a:t>
            </a:r>
          </a:p>
        </p:txBody>
      </p:sp>
    </p:spTree>
    <p:extLst>
      <p:ext uri="{BB962C8B-B14F-4D97-AF65-F5344CB8AC3E}">
        <p14:creationId xmlns:p14="http://schemas.microsoft.com/office/powerpoint/2010/main" val="302969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3716-E733-40CB-A1E7-A06561B82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Python, we can convert one type to another: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Checking a variable’s type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Converting numeric input from the console: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C33FE4-0F4D-469B-BB09-C7C2F402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557949-4DCB-438D-93A8-EAD73672F9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74A61B-1FD0-496D-928B-F4278C930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828444"/>
            <a:ext cx="7086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 = 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'10'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realNumAsStr =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'2.36'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realNum = float(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realNumAsStr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D8D363-A924-415E-A797-3AB085C5F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1" y="6101346"/>
            <a:ext cx="7086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age = int(input())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D7A473-924A-4E74-BF74-3DDF9D346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32" y="3903839"/>
            <a:ext cx="70866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'Bob'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(name))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&lt;class 'str'&gt;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3.66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(name))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&lt;class 'float'&gt;</a:t>
            </a:r>
          </a:p>
        </p:txBody>
      </p:sp>
    </p:spTree>
    <p:extLst>
      <p:ext uri="{BB962C8B-B14F-4D97-AF65-F5344CB8AC3E}">
        <p14:creationId xmlns:p14="http://schemas.microsoft.com/office/powerpoint/2010/main" val="97909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9524E-DFA8-4A10-A68A-622CD3998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1C4F2-2D7B-4E27-9B77-6FBDD16EB2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Reading and Writing to the Console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5F73EB-A3D4-443E-BDE4-161924B65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86188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3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7A6557-BAEF-4708-B4F6-F70FB491AF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Input can be read from the console,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input()</a:t>
            </a:r>
          </a:p>
          <a:p>
            <a:r>
              <a:rPr lang="en-US" dirty="0"/>
              <a:t>Can be saved into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(as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):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51878F-BD77-41EB-9D97-B5E0BEF5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134BE-79F1-4E66-AB3C-E3CB33B4E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3" y="2731942"/>
            <a:ext cx="686117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'enter your name:'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name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'Hello, ' + name</a:t>
            </a:r>
            <a:r>
              <a:rPr lang="nn-NO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1C2F51-FA1F-4FE3-A71C-86790FFB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12" y="4760545"/>
            <a:ext cx="3200400" cy="1345752"/>
          </a:xfrm>
          <a:prstGeom prst="roundRect">
            <a:avLst>
              <a:gd name="adj" fmla="val 12013"/>
            </a:avLst>
          </a:prstGeom>
        </p:spPr>
      </p:pic>
    </p:spTree>
    <p:extLst>
      <p:ext uri="{BB962C8B-B14F-4D97-AF65-F5344CB8AC3E}">
        <p14:creationId xmlns:p14="http://schemas.microsoft.com/office/powerpoint/2010/main" val="347096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3866-A840-46E2-A873-C5622A160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 can print a prompt to the console: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with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parameter has the same result: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72A15D-02C7-4647-983C-E6701635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 on the Same 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67C8BB-86B5-42B4-82B6-3A198343D9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C4C97B-E033-43AD-AD44-1A6848C50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015256"/>
            <a:ext cx="6861178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name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input(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enter your name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: '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nn-NO" sz="2800" b="1" noProof="1">
                <a:latin typeface="Consolas" pitchFamily="49" charset="0"/>
              </a:rPr>
              <a:t>'Hello, ' + name)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190987-540F-4FEA-B901-36A050D45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258378"/>
            <a:ext cx="686117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nn-NO" sz="2800" b="1" noProof="1">
                <a:latin typeface="Consolas" pitchFamily="49" charset="0"/>
              </a:rPr>
              <a:t>enter your name</a:t>
            </a:r>
            <a:r>
              <a:rPr lang="en-US" sz="2800" b="1" noProof="1">
                <a:latin typeface="Consolas" pitchFamily="49" charset="0"/>
              </a:rPr>
              <a:t>: ',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end=''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name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'Hello, ' + name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CBAEAC-FA61-4B32-BC63-2274908C9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6"/>
          <a:stretch/>
        </p:blipFill>
        <p:spPr>
          <a:xfrm>
            <a:off x="7694724" y="2035771"/>
            <a:ext cx="4143375" cy="916654"/>
          </a:xfrm>
          <a:prstGeom prst="round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3B2FB-84B9-43A3-B639-CDD19435C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6"/>
          <a:stretch/>
        </p:blipFill>
        <p:spPr>
          <a:xfrm>
            <a:off x="7694724" y="4709044"/>
            <a:ext cx="4143375" cy="916654"/>
          </a:xfrm>
          <a:prstGeom prst="roundRect">
            <a:avLst/>
          </a:prstGeom>
        </p:spPr>
      </p:pic>
      <p:sp>
        <p:nvSpPr>
          <p:cNvPr id="11" name="AutoShape 5">
            <a:extLst>
              <a:ext uri="{FF2B5EF4-FFF2-40B4-BE49-F238E27FC236}">
                <a16:creationId xmlns:a16="http://schemas.microsoft.com/office/drawing/2014/main" id="{6E5CD399-0399-4DC9-B089-0A078B9CC56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07644" y="3824399"/>
            <a:ext cx="2133600" cy="499812"/>
          </a:xfrm>
          <a:prstGeom prst="wedgeRoundRectCallout">
            <a:avLst>
              <a:gd name="adj1" fmla="val 50716"/>
              <a:gd name="adj2" fmla="val 9682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line</a:t>
            </a:r>
            <a:endParaRPr lang="bg-BG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373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7B55-F190-4C41-9135-4EC79F5354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Python,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can be formatted with </a:t>
            </a:r>
            <a:r>
              <a:rPr lang="en-US" b="1" dirty="0">
                <a:solidFill>
                  <a:schemeClr val="bg1"/>
                </a:solidFill>
              </a:rPr>
              <a:t>placeholders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Different ways to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 string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56857D-68B5-4FEE-9508-197384FF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1954F4-14AA-4FC4-84F5-9C3DA64D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E28BE3-5E26-40B9-901D-75CABE08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36" y="2590800"/>
            <a:ext cx="1094717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species =</a:t>
            </a:r>
            <a:r>
              <a:rPr lang="nn-NO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age =</a:t>
            </a:r>
            <a:r>
              <a:rPr lang="nn-NO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info1 = 'This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nn-NO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is</a:t>
            </a:r>
            <a:r>
              <a:rPr lang="nn-NO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nn-NO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years old.' % (species, 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info2 = 'This</a:t>
            </a:r>
            <a:r>
              <a:rPr lang="nn-NO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{}</a:t>
            </a:r>
            <a:r>
              <a:rPr lang="nn-NO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is</a:t>
            </a:r>
            <a:r>
              <a:rPr lang="nn-NO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{}</a:t>
            </a:r>
            <a:r>
              <a:rPr lang="nn-NO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years old.'.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(species, 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info3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'This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{species}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is</a:t>
            </a:r>
            <a:r>
              <a:rPr lang="nn-NO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years old.'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info1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info2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info3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, sep='\n')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6EE65BF-5414-4818-B9D8-B8A69DAB82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542212" y="3124200"/>
            <a:ext cx="2743200" cy="499812"/>
          </a:xfrm>
          <a:prstGeom prst="wedgeRoundRectCallout">
            <a:avLst>
              <a:gd name="adj1" fmla="val 44947"/>
              <a:gd name="adj2" fmla="val 10913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formatting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E03A6656-8248-44B5-9A7E-E990F62E239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78904" y="5249008"/>
            <a:ext cx="2311034" cy="483578"/>
          </a:xfrm>
          <a:prstGeom prst="wedgeRoundRectCallout">
            <a:avLst>
              <a:gd name="adj1" fmla="val 35958"/>
              <a:gd name="adj2" fmla="val -7545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Interpolation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5E32E6CF-C9F1-4E20-9EFE-73AB21E0988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745967" y="4953000"/>
            <a:ext cx="1749120" cy="897493"/>
          </a:xfrm>
          <a:prstGeom prst="wedgeRoundRectCallout">
            <a:avLst>
              <a:gd name="adj1" fmla="val 55772"/>
              <a:gd name="adj2" fmla="val -7081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format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269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7B55-F190-4C41-9135-4EC79F5354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Python,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can be formatted with </a:t>
            </a:r>
            <a:r>
              <a:rPr lang="en-US" b="1" dirty="0">
                <a:solidFill>
                  <a:schemeClr val="bg1"/>
                </a:solidFill>
              </a:rPr>
              <a:t>placeholders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Different ways to </a:t>
            </a:r>
            <a:r>
              <a:rPr lang="en-US" b="1" dirty="0">
                <a:solidFill>
                  <a:schemeClr val="bg1"/>
                </a:solidFill>
              </a:rPr>
              <a:t>format a number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56857D-68B5-4FEE-9508-197384FF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1954F4-14AA-4FC4-84F5-9C3DA64D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E28BE3-5E26-40B9-901D-75CABE08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12" y="2514600"/>
            <a:ext cx="9829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pi = 3.141592653589793238462643383279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info1 = '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{}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'.format(pi)    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3.141592653589793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info2 = '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{:.3f}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'.format(pi)</a:t>
            </a:r>
            <a:r>
              <a:rPr lang="nn-NO" sz="2800" b="1" noProof="1">
                <a:latin typeface="Consolas" pitchFamily="49" charset="0"/>
              </a:rPr>
              <a:t>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# 3.142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info1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info2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E724BFD4-2D2F-488E-9135-B1F5C4BCB3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60812" y="4181141"/>
            <a:ext cx="2895600" cy="990600"/>
          </a:xfrm>
          <a:prstGeom prst="wedgeRoundRectCallout">
            <a:avLst>
              <a:gd name="adj1" fmla="val 40392"/>
              <a:gd name="adj2" fmla="val -781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to the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8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decimal point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A7239DC6-E482-4D5D-9382-C78A8D01FC6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39935" y="3733800"/>
            <a:ext cx="3359815" cy="1011115"/>
          </a:xfrm>
          <a:prstGeom prst="wedgeRoundRectCallout">
            <a:avLst>
              <a:gd name="adj1" fmla="val 40392"/>
              <a:gd name="adj2" fmla="val -781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format: up to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en-US" sz="28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decimal point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92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649BD-1A85-4FC7-AB5F-56C1E32074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Expressions and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54734-2562-4481-A2FC-A1B52414A4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Converting Data Types, Loops</a:t>
            </a:r>
          </a:p>
        </p:txBody>
      </p:sp>
      <p:pic>
        <p:nvPicPr>
          <p:cNvPr id="6" name="Picture 2" descr="Image result for fast fourier transform equation">
            <a:extLst>
              <a:ext uri="{FF2B5EF4-FFF2-40B4-BE49-F238E27FC236}">
                <a16:creationId xmlns:a16="http://schemas.microsoft.com/office/drawing/2014/main" id="{11D0DD98-263E-4B9D-9477-5B5D2712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3" y="867742"/>
            <a:ext cx="4267200" cy="35857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71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40000"/>
              </a:lnSpc>
              <a:buFontTx/>
              <a:buAutoNum type="arabicPeriod"/>
            </a:pPr>
            <a:r>
              <a:rPr lang="en-US" sz="3600" noProof="1"/>
              <a:t>Python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Setup</a:t>
            </a:r>
          </a:p>
          <a:p>
            <a:pPr marL="446088" indent="-446088">
              <a:lnSpc>
                <a:spcPct val="140000"/>
              </a:lnSpc>
              <a:buFontTx/>
              <a:buAutoNum type="arabicPeriod"/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sz="3600" noProof="1"/>
              <a:t> I/O</a:t>
            </a:r>
            <a:endParaRPr lang="en-US" sz="3600" noProof="1">
              <a:solidFill>
                <a:schemeClr val="tx2">
                  <a:lumMod val="75000"/>
                </a:schemeClr>
              </a:solidFill>
            </a:endParaRPr>
          </a:p>
          <a:p>
            <a:pPr marL="446088" indent="-446088">
              <a:lnSpc>
                <a:spcPct val="140000"/>
              </a:lnSpc>
              <a:buFontTx/>
              <a:buAutoNum type="arabicPeriod"/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Variables </a:t>
            </a:r>
            <a:r>
              <a:rPr lang="en-US" sz="3600" noProof="1"/>
              <a:t>and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Data Types</a:t>
            </a:r>
          </a:p>
          <a:p>
            <a:pPr marL="446088" indent="-446088">
              <a:lnSpc>
                <a:spcPct val="140000"/>
              </a:lnSpc>
              <a:buFontTx/>
              <a:buAutoNum type="arabicPeriod"/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sz="3600" noProof="1"/>
              <a:t> &amp;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Loops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BC71205-921F-4E2A-A2C8-EE3911ADA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13" name="Картина 10">
            <a:extLst>
              <a:ext uri="{FF2B5EF4-FFF2-40B4-BE49-F238E27FC236}">
                <a16:creationId xmlns:a16="http://schemas.microsoft.com/office/drawing/2014/main" id="{DA595539-FE48-406C-8D86-8F151F788E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388" y="3657600"/>
            <a:ext cx="2209800" cy="2213036"/>
          </a:xfrm>
          <a:prstGeom prst="rect">
            <a:avLst/>
          </a:prstGeom>
        </p:spPr>
      </p:pic>
      <p:pic>
        <p:nvPicPr>
          <p:cNvPr id="14" name="Картина 12">
            <a:extLst>
              <a:ext uri="{FF2B5EF4-FFF2-40B4-BE49-F238E27FC236}">
                <a16:creationId xmlns:a16="http://schemas.microsoft.com/office/drawing/2014/main" id="{57E226E2-A242-46FB-8984-C2D3E56DF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943">
            <a:off x="6389398" y="1554794"/>
            <a:ext cx="1921046" cy="192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246FF8-E153-48CA-91C9-D853BD0EE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Operators work the same as other programming languages</a:t>
            </a:r>
          </a:p>
          <a:p>
            <a:pPr>
              <a:buClr>
                <a:schemeClr val="tx1"/>
              </a:buClr>
            </a:pPr>
            <a:r>
              <a:rPr lang="en-US" dirty="0"/>
              <a:t>Uncommon operators: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dirty="0"/>
              <a:t> - exponentiation operator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n-US" dirty="0"/>
              <a:t> - integer division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6DE46E-3CB6-4879-BBEB-986EAC5F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8E26CB-5E98-42BE-9036-E848AEBAB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3" y="3936298"/>
            <a:ext cx="1065518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a = 27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6.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 = 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error = 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Raises ZeroDivisionError</a:t>
            </a:r>
            <a:endParaRPr lang="nn-NO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0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DF5F-74E9-42C5-8800-4CC4F4DBA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Syntax for if statements: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60A1C2-E934-46E4-BE20-F5FED978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dirty="0"/>
              <a:t> Statements in Python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FFC3F5-2894-4786-8AC8-B1F3421214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D0F2E-32F6-4EF8-874E-95E19B74D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905000"/>
            <a:ext cx="1065518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age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ageRange =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age &lt; 10: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ageRange = 'child'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 age &lt; 18: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ageRange = 'teenager'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ageRange = 'adult'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print(f'Your age range is {ageRange}.')</a:t>
            </a:r>
          </a:p>
        </p:txBody>
      </p:sp>
    </p:spTree>
    <p:extLst>
      <p:ext uri="{BB962C8B-B14F-4D97-AF65-F5344CB8AC3E}">
        <p14:creationId xmlns:p14="http://schemas.microsoft.com/office/powerpoint/2010/main" val="289372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6117-9677-4890-BCC1-6F754AFB0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range([start], end, [step])</a:t>
            </a:r>
            <a:r>
              <a:rPr lang="en-US" dirty="0"/>
              <a:t>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exclusive -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range(0, 5)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equivalent to [0, 5)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EAE4FB-8751-4DA3-AF5A-BBDF6541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Python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E185F-2B41-4F02-8C70-635739BCF7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459AC-7D3C-4EC7-B6B8-7E916A2E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7" y="1691557"/>
            <a:ext cx="1044098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print('Numbers from 0 to 4:')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range(5)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# 0, 1, 2, 3,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print('Numbers from 5 to 20 by threes:')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range(5, 20, 3)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# 5, 8, 11, 14, 17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28EFA4D5-A861-40DA-9FA0-AF98CC57B57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89612" y="2398319"/>
            <a:ext cx="3810000" cy="914400"/>
          </a:xfrm>
          <a:prstGeom prst="wedgeRoundRectCallout">
            <a:avLst>
              <a:gd name="adj1" fmla="val 67847"/>
              <a:gd name="adj2" fmla="val -402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step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arguments are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</a:t>
            </a:r>
            <a:endParaRPr lang="bg-BG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171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6117-9677-4890-BCC1-6F754AFB0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range()</a:t>
            </a:r>
            <a:r>
              <a:rPr lang="en-US" dirty="0"/>
              <a:t> function can also produce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descending range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also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 the range</a:t>
            </a:r>
            <a:r>
              <a:rPr lang="en-US" dirty="0"/>
              <a:t>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reversed()</a:t>
            </a:r>
            <a:r>
              <a:rPr lang="en-US" dirty="0"/>
              <a:t> function: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EAE4FB-8751-4DA3-AF5A-BBDF6541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For Loops in Python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E185F-2B41-4F02-8C70-635739BCF7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459AC-7D3C-4EC7-B6B8-7E916A2E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3" y="1828800"/>
            <a:ext cx="1065518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print('Numbers from 9 to 0:')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range(9, -1, -1)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print(i)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# 10 9 8 7 6 5 4 3 2 1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C66C66C6-FA43-4F20-9FF2-E84C53A482E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89611" y="2895600"/>
            <a:ext cx="2438400" cy="564689"/>
          </a:xfrm>
          <a:prstGeom prst="wedgeRoundRectCallout">
            <a:avLst>
              <a:gd name="adj1" fmla="val 40831"/>
              <a:gd name="adj2" fmla="val -760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step</a:t>
            </a:r>
            <a:endParaRPr lang="bg-BG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BD5435-9D63-4415-9323-7B5442A0F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3" y="4586038"/>
            <a:ext cx="1065518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print('Numbers from 9 to 0:')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reversed(range(0, 10))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# 10 9 8 7 6 5 4 3 2 1</a:t>
            </a:r>
          </a:p>
        </p:txBody>
      </p:sp>
    </p:spTree>
    <p:extLst>
      <p:ext uri="{BB962C8B-B14F-4D97-AF65-F5344CB8AC3E}">
        <p14:creationId xmlns:p14="http://schemas.microsoft.com/office/powerpoint/2010/main" val="144132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6117-9677-4890-BCC1-6F754AFB0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construct works for creating a while loop:</a:t>
            </a:r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/>
              <a:t> to end the loop or skip an iteration: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EAE4FB-8751-4DA3-AF5A-BBDF6541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in Python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E185F-2B41-4F02-8C70-635739BCF7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459AC-7D3C-4EC7-B6B8-7E916A2E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3" y="1828800"/>
            <a:ext cx="10655188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= 1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&lt; 10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print(i)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i +=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BD5435-9D63-4415-9323-7B5442A0F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3" y="3968811"/>
            <a:ext cx="106551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= 0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True: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+= 1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if i % 2 == 1: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# don't print even numbers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i &gt; 20: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print(i)</a:t>
            </a:r>
          </a:p>
        </p:txBody>
      </p:sp>
    </p:spTree>
    <p:extLst>
      <p:ext uri="{BB962C8B-B14F-4D97-AF65-F5344CB8AC3E}">
        <p14:creationId xmlns:p14="http://schemas.microsoft.com/office/powerpoint/2010/main" val="271996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2" y="1151121"/>
            <a:ext cx="8647200" cy="557035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US" sz="3200" dirty="0"/>
              <a:t>Python has </a:t>
            </a:r>
            <a:r>
              <a:rPr lang="en-GB" sz="3200" b="1" dirty="0">
                <a:solidFill>
                  <a:schemeClr val="bg1"/>
                </a:solidFill>
              </a:rPr>
              <a:t>few</a:t>
            </a:r>
            <a:r>
              <a:rPr lang="en-GB" sz="3200" dirty="0">
                <a:solidFill>
                  <a:schemeClr val="accent1"/>
                </a:solidFill>
              </a:rPr>
              <a:t> </a:t>
            </a:r>
            <a:r>
              <a:rPr lang="en-GB" sz="3200" dirty="0"/>
              <a:t>but</a:t>
            </a:r>
            <a:r>
              <a:rPr lang="en-GB" sz="3200" dirty="0">
                <a:solidFill>
                  <a:schemeClr val="accent1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very robust data types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US" sz="3200" dirty="0"/>
              <a:t>We can read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,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input()</a:t>
            </a:r>
            <a:endParaRPr lang="en-GB" sz="3200" dirty="0">
              <a:solidFill>
                <a:schemeClr val="bg1"/>
              </a:solidFill>
            </a:endParaRP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print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to the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US" sz="3200" dirty="0"/>
              <a:t>Formatting strings in Python is easy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range()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for efficient loops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3AF654-B178-4710-B6AE-0FEC1183D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57" y="1377953"/>
            <a:ext cx="3791856" cy="32442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410141-7A66-40F8-95CE-4843730FF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4267200"/>
            <a:ext cx="5105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{:.2f}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3.1415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523B98-68A2-404F-922D-D7E63AFE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512" y="4267200"/>
            <a:ext cx="35433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f'{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3.1415:.2f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17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073" y="5565809"/>
            <a:ext cx="223964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342" y="5565809"/>
            <a:ext cx="15926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0713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9115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441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8526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0714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#python-fund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B6E3-1955-4626-9B02-BE85BB88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 err="1"/>
              <a:t>SoftUni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0BF9-7F56-44B8-ADCC-D2432B99C202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</a:t>
            </a:r>
            <a:br>
              <a:rPr lang="bg-BG" sz="3200" dirty="0"/>
            </a:br>
            <a:r>
              <a:rPr lang="en-US" sz="3200" dirty="0"/>
              <a:t>and Job for Software Developers</a:t>
            </a:r>
          </a:p>
          <a:p>
            <a:pPr lvl="1">
              <a:buClr>
                <a:schemeClr val="tx1"/>
              </a:buClr>
            </a:pPr>
            <a:r>
              <a:rPr lang="en-US" sz="2900" noProof="1">
                <a:hlinkClick r:id="rId2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noProof="1">
                <a:hlinkClick r:id="rId3"/>
              </a:rPr>
              <a:t>http://softuni.foundation/</a:t>
            </a:r>
            <a:endParaRPr lang="en-US" sz="3000" noProof="1"/>
          </a:p>
          <a:p>
            <a:pPr marL="304747" lvl="1" indent="-304747"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buClr>
                <a:schemeClr val="tx1"/>
              </a:buClr>
              <a:tabLst>
                <a:tab pos="282575" algn="l"/>
              </a:tabLst>
            </a:pPr>
            <a:r>
              <a:rPr lang="en-US" sz="2900" noProof="1">
                <a:hlinkClick r:id="rId4"/>
              </a:rPr>
              <a:t>facebook.com/SoftwareUniversity</a:t>
            </a:r>
            <a:endParaRPr lang="en-US" sz="2900" noProof="1"/>
          </a:p>
          <a:p>
            <a:pPr marL="304747" lvl="1" indent="-304747"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SzPct val="100000"/>
              <a:tabLst>
                <a:tab pos="282575" algn="l"/>
              </a:tabLst>
            </a:pPr>
            <a:r>
              <a:rPr lang="en-US" dirty="0">
                <a:hlinkClick r:id="rId5"/>
              </a:rPr>
              <a:t>forum.softuni.bg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0016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74344-E8D1-4D46-B5F2-DDF422F2B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Python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94F53-1676-4035-B301-4C21DA03E2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Installing Python and PyCharm</a:t>
            </a:r>
          </a:p>
        </p:txBody>
      </p:sp>
      <p:pic>
        <p:nvPicPr>
          <p:cNvPr id="6" name="Картина 12">
            <a:extLst>
              <a:ext uri="{FF2B5EF4-FFF2-40B4-BE49-F238E27FC236}">
                <a16:creationId xmlns:a16="http://schemas.microsoft.com/office/drawing/2014/main" id="{84A22C22-D967-4BC4-8132-3D5F7F516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115">
            <a:off x="5752676" y="1304478"/>
            <a:ext cx="2594156" cy="2594156"/>
          </a:xfrm>
          <a:prstGeom prst="rect">
            <a:avLst/>
          </a:prstGeom>
        </p:spPr>
      </p:pic>
      <p:pic>
        <p:nvPicPr>
          <p:cNvPr id="7" name="Картина 10">
            <a:extLst>
              <a:ext uri="{FF2B5EF4-FFF2-40B4-BE49-F238E27FC236}">
                <a16:creationId xmlns:a16="http://schemas.microsoft.com/office/drawing/2014/main" id="{AD40413E-993C-4804-BDEA-CA72C01F2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4071">
            <a:off x="3821119" y="1549913"/>
            <a:ext cx="2192654" cy="219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F8EA15-7B61-4973-882C-7FD890F3B8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install Python, we need to go to the python website and </a:t>
            </a:r>
            <a:br>
              <a:rPr lang="en-US" dirty="0"/>
            </a:br>
            <a:r>
              <a:rPr lang="en-US" dirty="0"/>
              <a:t>download it:</a:t>
            </a:r>
          </a:p>
          <a:p>
            <a:pPr lvl="1"/>
            <a:r>
              <a:rPr lang="en-US" dirty="0"/>
              <a:t>Use version </a:t>
            </a:r>
            <a:r>
              <a:rPr lang="en-US" b="1" dirty="0">
                <a:solidFill>
                  <a:schemeClr val="bg1"/>
                </a:solidFill>
              </a:rPr>
              <a:t>3.6.4 </a:t>
            </a:r>
            <a:r>
              <a:rPr lang="en-US" dirty="0"/>
              <a:t>(or the </a:t>
            </a:r>
            <a:r>
              <a:rPr lang="en-US" b="1" dirty="0">
                <a:solidFill>
                  <a:schemeClr val="bg1"/>
                </a:solidFill>
              </a:rPr>
              <a:t>latest</a:t>
            </a:r>
            <a:r>
              <a:rPr lang="en-US" dirty="0"/>
              <a:t> on the site)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D23A9F-2EA9-42A5-B95A-738787B3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19C69-F31A-452E-8E16-4512D8F05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481"/>
          <a:stretch/>
        </p:blipFill>
        <p:spPr>
          <a:xfrm>
            <a:off x="2623469" y="2819400"/>
            <a:ext cx="6442743" cy="2955966"/>
          </a:xfrm>
          <a:prstGeom prst="roundRect">
            <a:avLst>
              <a:gd name="adj" fmla="val 4164"/>
            </a:avLst>
          </a:prstGeom>
        </p:spPr>
      </p:pic>
    </p:spTree>
    <p:extLst>
      <p:ext uri="{BB962C8B-B14F-4D97-AF65-F5344CB8AC3E}">
        <p14:creationId xmlns:p14="http://schemas.microsoft.com/office/powerpoint/2010/main" val="37943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program in Python, an 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 is recommended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sv-SE" dirty="0"/>
          </a:p>
          <a:p>
            <a:pPr lvl="1"/>
            <a:r>
              <a:rPr lang="en-US" dirty="0">
                <a:hlinkClick r:id="rId2"/>
              </a:rPr>
              <a:t>https://www.jetbrains.com/pycharm/download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IDE - </a:t>
            </a:r>
            <a:r>
              <a:rPr lang="en-US" noProof="1"/>
              <a:t>PyCharm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8619F-A44A-4818-A8BD-B402B144B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35" t="16385" r="4348" b="4033"/>
          <a:stretch/>
        </p:blipFill>
        <p:spPr>
          <a:xfrm>
            <a:off x="3271836" y="2517510"/>
            <a:ext cx="5641976" cy="3197120"/>
          </a:xfrm>
          <a:prstGeom prst="roundRect">
            <a:avLst>
              <a:gd name="adj" fmla="val 5602"/>
            </a:avLst>
          </a:prstGeom>
        </p:spPr>
      </p:pic>
      <p:sp>
        <p:nvSpPr>
          <p:cNvPr id="7" name="AutoShape 5">
            <a:extLst>
              <a:ext uri="{FF2B5EF4-FFF2-40B4-BE49-F238E27FC236}">
                <a16:creationId xmlns:a16="http://schemas.microsoft.com/office/drawing/2014/main" id="{D39C2CC9-F39D-4AC6-8AB5-CD72950E619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304212" y="2261901"/>
            <a:ext cx="2470639" cy="1002347"/>
          </a:xfrm>
          <a:prstGeom prst="wedgeRoundRectCallout">
            <a:avLst>
              <a:gd name="adj1" fmla="val 47419"/>
              <a:gd name="adj2" fmla="val 9154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Community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edition is </a:t>
            </a:r>
            <a:r>
              <a:rPr lang="en-US" sz="2800" b="1" dirty="0">
                <a:solidFill>
                  <a:schemeClr val="bg1"/>
                </a:solidFill>
              </a:rPr>
              <a:t>free</a:t>
            </a:r>
            <a:endParaRPr 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4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1987" y="1151121"/>
            <a:ext cx="54467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Open</a:t>
            </a:r>
            <a:r>
              <a:rPr lang="bg-BG" dirty="0"/>
              <a:t> </a:t>
            </a:r>
            <a:r>
              <a:rPr lang="en-US" b="1" noProof="1">
                <a:solidFill>
                  <a:schemeClr val="bg1"/>
                </a:solidFill>
              </a:rPr>
              <a:t>PyCharm</a:t>
            </a:r>
          </a:p>
          <a:p>
            <a:pPr>
              <a:lnSpc>
                <a:spcPct val="110000"/>
              </a:lnSpc>
            </a:pPr>
            <a:r>
              <a:rPr lang="en-US" dirty="0"/>
              <a:t>Create New Project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Set up the Interpreter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Use “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Existing </a:t>
            </a:r>
            <a:b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Interpreter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Point it to the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python executable</a:t>
            </a:r>
          </a:p>
          <a:p>
            <a:pPr lvl="1">
              <a:lnSpc>
                <a:spcPct val="110000"/>
              </a:lnSpc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Console App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7C617-BA6B-4894-9043-CB1151AD0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95"/>
          <a:stretch/>
        </p:blipFill>
        <p:spPr>
          <a:xfrm>
            <a:off x="4713574" y="1267346"/>
            <a:ext cx="7147543" cy="2994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D1372E-E151-431A-BEB9-4218A7404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06" y="4616233"/>
            <a:ext cx="7158037" cy="200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606A0-F177-4F91-B3A6-4C635A7CCA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new </a:t>
            </a:r>
            <a:r>
              <a:rPr lang="en-US" b="1" dirty="0">
                <a:solidFill>
                  <a:schemeClr val="bg1"/>
                </a:solidFill>
              </a:rPr>
              <a:t>Python File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root directory</a:t>
            </a:r>
          </a:p>
          <a:p>
            <a:r>
              <a:rPr lang="en-US" dirty="0"/>
              <a:t>Write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</a:t>
            </a:r>
            <a:r>
              <a:rPr lang="en-US" dirty="0"/>
              <a:t> semicolons or braces needed!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</a:t>
            </a:r>
            <a:r>
              <a:rPr lang="en-US" dirty="0"/>
              <a:t> it with either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[Right Click]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[Run '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helloworld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']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[Ctrl+Shift+F10]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C2126E-5DAF-4568-8040-E4750655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Console App: Hello World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B21F6-33DD-4471-8621-3C0621BCCC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Картина 8">
            <a:extLst>
              <a:ext uri="{FF2B5EF4-FFF2-40B4-BE49-F238E27FC236}">
                <a16:creationId xmlns:a16="http://schemas.microsoft.com/office/drawing/2014/main" id="{F96F3161-7BDB-4E45-B2EF-A8B170938A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02740" y="1915893"/>
            <a:ext cx="5188786" cy="1562100"/>
          </a:xfrm>
          <a:prstGeom prst="roundRect">
            <a:avLst>
              <a:gd name="adj" fmla="val 4212"/>
            </a:avLst>
          </a:prstGeom>
          <a:noFill/>
          <a:ln>
            <a:solidFill>
              <a:schemeClr val="accent1"/>
            </a:solidFill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B06743B-B23C-4073-AA69-E126BEE40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1915893"/>
            <a:ext cx="4343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print('Hello World!')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E42E94-C87B-4A2D-A9C8-CB5FAA1D0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774" y="3809996"/>
            <a:ext cx="4052718" cy="182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F2AE2-0C89-4755-BAB8-F2D3D7428F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7C7BC-C7D0-419B-8357-F0A429B8BD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Definition, Usage, Data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32654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12522</TotalTime>
  <Words>1279</Words>
  <Application>Microsoft Office PowerPoint</Application>
  <PresentationFormat>Custom</PresentationFormat>
  <Paragraphs>275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Python Intro</vt:lpstr>
      <vt:lpstr>Table of Contents</vt:lpstr>
      <vt:lpstr>Questions</vt:lpstr>
      <vt:lpstr>PowerPoint Presentation</vt:lpstr>
      <vt:lpstr>Installing Python</vt:lpstr>
      <vt:lpstr>Python IDE - PyCharm</vt:lpstr>
      <vt:lpstr>Creating a Console App</vt:lpstr>
      <vt:lpstr>Simple Console App: Hello World</vt:lpstr>
      <vt:lpstr>PowerPoint Presentation</vt:lpstr>
      <vt:lpstr>Variables in Python</vt:lpstr>
      <vt:lpstr>Data Types in Python</vt:lpstr>
      <vt:lpstr>Data Types in Python (2)</vt:lpstr>
      <vt:lpstr>Data Type Conversion</vt:lpstr>
      <vt:lpstr>PowerPoint Presentation</vt:lpstr>
      <vt:lpstr>Reading from the Console</vt:lpstr>
      <vt:lpstr>Reading Input on the Same Line</vt:lpstr>
      <vt:lpstr>String Formatting</vt:lpstr>
      <vt:lpstr>String Formatting (2)</vt:lpstr>
      <vt:lpstr>PowerPoint Presentation</vt:lpstr>
      <vt:lpstr>Operators in Python</vt:lpstr>
      <vt:lpstr>If Statements in Python</vt:lpstr>
      <vt:lpstr>For Loops in Python</vt:lpstr>
      <vt:lpstr>Reverse For Loops in Python</vt:lpstr>
      <vt:lpstr>While Loops in Python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python, programming, SoftUni, Software University, programming, software development, software engineering, course, database systems</cp:keywords>
  <dc:description>Software University Foundation - http://softuni.org</dc:description>
  <cp:lastModifiedBy>Pavel Ivanov</cp:lastModifiedBy>
  <cp:revision>505</cp:revision>
  <dcterms:created xsi:type="dcterms:W3CDTF">2014-01-02T17:00:34Z</dcterms:created>
  <dcterms:modified xsi:type="dcterms:W3CDTF">2019-01-04T14:29:30Z</dcterms:modified>
  <cp:category>python;programming;computer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