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2"/>
  </p:sldMasterIdLst>
  <p:notesMasterIdLst>
    <p:notesMasterId r:id="rId33"/>
  </p:notesMasterIdLst>
  <p:handoutMasterIdLst>
    <p:handoutMasterId r:id="rId34"/>
  </p:handoutMasterIdLst>
  <p:sldIdLst>
    <p:sldId id="686" r:id="rId3"/>
    <p:sldId id="659" r:id="rId4"/>
    <p:sldId id="650" r:id="rId5"/>
    <p:sldId id="688" r:id="rId6"/>
    <p:sldId id="601" r:id="rId7"/>
    <p:sldId id="573" r:id="rId8"/>
    <p:sldId id="595" r:id="rId9"/>
    <p:sldId id="613" r:id="rId10"/>
    <p:sldId id="689" r:id="rId11"/>
    <p:sldId id="630" r:id="rId12"/>
    <p:sldId id="631" r:id="rId13"/>
    <p:sldId id="660" r:id="rId14"/>
    <p:sldId id="690" r:id="rId15"/>
    <p:sldId id="662" r:id="rId16"/>
    <p:sldId id="663" r:id="rId17"/>
    <p:sldId id="664" r:id="rId18"/>
    <p:sldId id="665" r:id="rId19"/>
    <p:sldId id="666" r:id="rId20"/>
    <p:sldId id="667" r:id="rId21"/>
    <p:sldId id="668" r:id="rId22"/>
    <p:sldId id="669" r:id="rId23"/>
    <p:sldId id="670" r:id="rId24"/>
    <p:sldId id="671" r:id="rId25"/>
    <p:sldId id="672" r:id="rId26"/>
    <p:sldId id="691" r:id="rId27"/>
    <p:sldId id="692" r:id="rId28"/>
    <p:sldId id="693" r:id="rId29"/>
    <p:sldId id="694" r:id="rId30"/>
    <p:sldId id="680" r:id="rId31"/>
    <p:sldId id="695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C1C"/>
    <a:srgbClr val="FBEEDC"/>
    <a:srgbClr val="767691"/>
    <a:srgbClr val="C3A54D"/>
    <a:srgbClr val="AC2A14"/>
    <a:srgbClr val="7F7F7F"/>
    <a:srgbClr val="FFFFFF"/>
    <a:srgbClr val="C6C0AA"/>
    <a:srgbClr val="F9F0AB"/>
    <a:srgbClr val="F9E6A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 autoAdjust="0"/>
  </p:normalViewPr>
  <p:slideViewPr>
    <p:cSldViewPr>
      <p:cViewPr varScale="1">
        <p:scale>
          <a:sx n="84" d="100"/>
          <a:sy n="84" d="100"/>
        </p:scale>
        <p:origin x="102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3/19/2021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2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99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54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3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6597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1093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621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7107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15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4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3313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70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9066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4878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35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0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0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1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1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29A2-7B4A-4D0C-9C01-7DD6986C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spc="-1" dirty="0"/>
              <a:t>Lists and Dictionaries</a:t>
            </a:r>
            <a:endParaRPr lang="en-US" sz="5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9EA06-EE80-4D29-924A-F848D7B4C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601"/>
              </a:spcAft>
            </a:pPr>
            <a:r>
              <a:rPr lang="en-US" sz="4000" b="1" dirty="0">
                <a:solidFill>
                  <a:schemeClr val="bg1"/>
                </a:solidFill>
              </a:rPr>
              <a:t>Arrays and Associative 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B3A50-99D7-4D63-A434-ECEF4B489A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32538"/>
            <a:ext cx="2950749" cy="349959"/>
          </a:xfrm>
        </p:spPr>
        <p:txBody>
          <a:bodyPr/>
          <a:lstStyle/>
          <a:p>
            <a:r>
              <a:rPr lang="en-US" sz="1800" spc="-1" dirty="0">
                <a:solidFill>
                  <a:schemeClr val="tx1"/>
                </a:solidFill>
              </a:rPr>
              <a:t>Software University</a:t>
            </a:r>
            <a:endParaRPr lang="en-US" sz="1800" b="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B3DDAA-A600-4CCC-BBFB-4ED2789CF9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56597"/>
            <a:ext cx="2950749" cy="319117"/>
          </a:xfrm>
        </p:spPr>
        <p:txBody>
          <a:bodyPr/>
          <a:lstStyle/>
          <a:p>
            <a:r>
              <a:rPr lang="en-US" sz="1600" u="sng" spc="-1" dirty="0">
                <a:solidFill>
                  <a:srgbClr val="F6C781"/>
                </a:solidFill>
                <a:hlinkClick r:id="rId2"/>
              </a:rPr>
              <a:t>http://softuni.bg</a:t>
            </a:r>
            <a:endParaRPr lang="en-US" sz="1600" b="0" spc="-1" dirty="0">
              <a:latin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69E414-E8EB-4B12-876E-3095C99883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908988"/>
            <a:ext cx="2950749" cy="442420"/>
          </a:xfrm>
        </p:spPr>
        <p:txBody>
          <a:bodyPr/>
          <a:lstStyle/>
          <a:p>
            <a:r>
              <a:rPr lang="en-US" sz="2400" spc="-1" noProof="1"/>
              <a:t>SoftUni Team</a:t>
            </a:r>
            <a:endParaRPr lang="en-US" sz="2400" b="0" spc="-1" noProof="1">
              <a:latin typeface="Arial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A018D0-A9CC-4B28-9C6F-6846438D52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9928"/>
            <a:ext cx="2950749" cy="442420"/>
          </a:xfrm>
        </p:spPr>
        <p:txBody>
          <a:bodyPr/>
          <a:lstStyle/>
          <a:p>
            <a:r>
              <a:rPr lang="en-US" sz="2400" spc="-1" dirty="0"/>
              <a:t>Technical Trainers</a:t>
            </a:r>
            <a:endParaRPr lang="en-US" sz="2400" b="0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6D21F3-2482-47B3-91A9-E00794311CC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66686" y="2333842"/>
            <a:ext cx="5500800" cy="2291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94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stomShape 1">
            <a:extLst>
              <a:ext uri="{FF2B5EF4-FFF2-40B4-BE49-F238E27FC236}">
                <a16:creationId xmlns:a16="http://schemas.microsoft.com/office/drawing/2014/main" id="{D113B493-D260-4EB0-9E36-D0D099C3AA01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3CB8AA25-0790-4418-BD45-EBCEF89B38B8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id="{AD8EC921-B479-4ECF-B405-4619BB45C4F5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45792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0" strike="noStrike" spc="-1" dirty="0">
                <a:latin typeface="Calibri"/>
              </a:rPr>
              <a:t>First, read from the console the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length</a:t>
            </a:r>
            <a:r>
              <a:rPr lang="en-US" sz="3400" b="0" strike="noStrike" spc="-1" dirty="0">
                <a:latin typeface="Calibri"/>
              </a:rPr>
              <a:t>:</a:t>
            </a: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  <a:p>
            <a:pPr marL="457920" indent="-457200">
              <a:lnSpc>
                <a:spcPct val="100000"/>
              </a:lnSpc>
              <a:spcBef>
                <a:spcPts val="24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0" strike="noStrike" spc="-1" dirty="0">
                <a:latin typeface="Calibri"/>
              </a:rPr>
              <a:t>Next, create a list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/>
              </a:rPr>
              <a:t>n</a:t>
            </a:r>
            <a:r>
              <a:rPr lang="en-US" sz="34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400" b="0" strike="noStrike" spc="-1" dirty="0">
                <a:latin typeface="Calibri"/>
              </a:rPr>
              <a:t>and read its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elements</a:t>
            </a:r>
            <a:r>
              <a:rPr lang="en-US" sz="3400" b="0" strike="noStrike" spc="-1" dirty="0">
                <a:latin typeface="Calibri"/>
              </a:rPr>
              <a:t>:</a:t>
            </a:r>
            <a:endParaRPr lang="en-US" sz="3400" b="0" strike="noStrike" spc="-1" dirty="0">
              <a:latin typeface="Arial"/>
            </a:endParaRPr>
          </a:p>
        </p:txBody>
      </p:sp>
      <p:sp>
        <p:nvSpPr>
          <p:cNvPr id="23" name="CustomShape 3">
            <a:extLst>
              <a:ext uri="{FF2B5EF4-FFF2-40B4-BE49-F238E27FC236}">
                <a16:creationId xmlns:a16="http://schemas.microsoft.com/office/drawing/2014/main" id="{D7D7F534-4C79-4064-80A7-3FE79296605B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Reading Lists From the Console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BC9D3AC8-2ADE-44AA-A5F4-EDE474A6B1EB}"/>
              </a:ext>
            </a:extLst>
          </p:cNvPr>
          <p:cNvSpPr/>
          <p:nvPr/>
        </p:nvSpPr>
        <p:spPr>
          <a:xfrm>
            <a:off x="836640" y="1971720"/>
            <a:ext cx="10457640" cy="57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n</a:t>
            </a:r>
            <a:r>
              <a:rPr lang="en-US" sz="2800" b="1" strike="noStrike" spc="-1" dirty="0">
                <a:latin typeface="Consolas"/>
                <a:ea typeface="DejaVu Sans"/>
              </a:rPr>
              <a:t> = </a:t>
            </a:r>
            <a:r>
              <a:rPr lang="en-US" sz="2800" b="1" strike="noStrike" spc="-1" noProof="1">
                <a:latin typeface="Consolas"/>
                <a:ea typeface="DejaVu Sans"/>
              </a:rPr>
              <a:t>int</a:t>
            </a:r>
            <a:r>
              <a:rPr lang="en-US" sz="2800" b="1" strike="noStrike" spc="-1" dirty="0">
                <a:latin typeface="Consolas"/>
                <a:ea typeface="DejaVu Sans"/>
              </a:rPr>
              <a:t>(input())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id="{6841A8B4-D1A9-4115-A5F8-7E26B353CB6F}"/>
              </a:ext>
            </a:extLst>
          </p:cNvPr>
          <p:cNvSpPr/>
          <p:nvPr/>
        </p:nvSpPr>
        <p:spPr>
          <a:xfrm>
            <a:off x="836640" y="3593880"/>
            <a:ext cx="10457640" cy="2277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list</a:t>
            </a:r>
            <a:r>
              <a:rPr lang="en-US" sz="2800" b="1" strike="noStrike" spc="-1" dirty="0">
                <a:latin typeface="Consolas"/>
                <a:ea typeface="DejaVu Sans"/>
              </a:rPr>
              <a:t> = </a:t>
            </a:r>
            <a:r>
              <a:rPr lang="en-US" sz="28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[]</a:t>
            </a:r>
            <a:endParaRPr lang="en-US" sz="2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for </a:t>
            </a:r>
            <a:r>
              <a:rPr lang="en-US" sz="2800" b="1" strike="noStrike" spc="-1" noProof="1">
                <a:latin typeface="Consolas"/>
                <a:ea typeface="DejaVu Sans"/>
              </a:rPr>
              <a:t>i in range(n):</a:t>
            </a:r>
            <a:endParaRPr lang="en-US" sz="28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   list.append(int(input()))</a:t>
            </a:r>
            <a:endParaRPr lang="en-US" sz="28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# list += [int(input())]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98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>
            <a:extLst>
              <a:ext uri="{FF2B5EF4-FFF2-40B4-BE49-F238E27FC236}">
                <a16:creationId xmlns:a16="http://schemas.microsoft.com/office/drawing/2014/main" id="{8C5C4047-764B-4EE6-9AE8-D34F6C404079}"/>
              </a:ext>
            </a:extLst>
          </p:cNvPr>
          <p:cNvSpPr/>
          <p:nvPr/>
        </p:nvSpPr>
        <p:spPr>
          <a:xfrm>
            <a:off x="11526812" y="6503915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3AD277F1-B0B3-4CEE-8847-4A65FEA00687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A9D7F512-F893-4BD7-B1D6-A2AAD1325FBF}"/>
              </a:ext>
            </a:extLst>
          </p:cNvPr>
          <p:cNvSpPr/>
          <p:nvPr/>
        </p:nvSpPr>
        <p:spPr>
          <a:xfrm>
            <a:off x="150812" y="1100315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457920" indent="-45720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0" strike="noStrike" spc="-1" dirty="0">
                <a:latin typeface="Calibri"/>
              </a:rPr>
              <a:t>Lists can be read from a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single</a:t>
            </a:r>
            <a:r>
              <a:rPr lang="en-US" sz="3400" b="0" strike="noStrike" spc="-1" dirty="0">
                <a:latin typeface="Calibri"/>
              </a:rPr>
              <a:t> line of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space separated values</a:t>
            </a:r>
            <a:r>
              <a:rPr lang="en-US" sz="3400" b="0" strike="noStrike" spc="-1" dirty="0">
                <a:latin typeface="Calibri"/>
              </a:rPr>
              <a:t>:</a:t>
            </a: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26CC2498-23DA-4EE9-A8BE-32DF8AF6F196}"/>
              </a:ext>
            </a:extLst>
          </p:cNvPr>
          <p:cNvSpPr/>
          <p:nvPr/>
        </p:nvSpPr>
        <p:spPr>
          <a:xfrm>
            <a:off x="149012" y="19235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Reading List Values from a Single Line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964E6A93-4282-44E5-B538-EDB7BCC6FAA7}"/>
              </a:ext>
            </a:extLst>
          </p:cNvPr>
          <p:cNvSpPr/>
          <p:nvPr/>
        </p:nvSpPr>
        <p:spPr>
          <a:xfrm>
            <a:off x="797012" y="2735075"/>
            <a:ext cx="10457640" cy="2733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latin typeface="Consolas"/>
                <a:ea typeface="DejaVu Sans"/>
              </a:rPr>
              <a:t>values = input()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600" b="1" strike="noStrike" spc="-1" dirty="0">
                <a:latin typeface="Consolas"/>
                <a:ea typeface="DejaVu Sans"/>
              </a:rPr>
              <a:t>items = </a:t>
            </a:r>
            <a:r>
              <a:rPr lang="en-US" sz="2600" b="1" strike="noStrike" spc="-1" noProof="1">
                <a:latin typeface="Consolas"/>
                <a:ea typeface="DejaVu Sans"/>
              </a:rPr>
              <a:t>values</a:t>
            </a:r>
            <a:r>
              <a:rPr lang="en-US" sz="26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.split</a:t>
            </a:r>
            <a:r>
              <a:rPr lang="en-US" sz="2600" b="1" strike="noStrike" spc="-1" noProof="1">
                <a:latin typeface="Consolas"/>
                <a:ea typeface="DejaVu Sans"/>
              </a:rPr>
              <a:t>(' ')</a:t>
            </a:r>
            <a:endParaRPr lang="en-US" sz="2600" b="0" strike="noStrike" spc="-1" noProof="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600" b="1" strike="noStrike" spc="-1" noProof="1">
                <a:latin typeface="Consolas"/>
                <a:ea typeface="DejaVu Sans"/>
              </a:rPr>
              <a:t>nums = </a:t>
            </a:r>
            <a:r>
              <a:rPr lang="en-US" sz="26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[]</a:t>
            </a:r>
            <a:endParaRPr lang="en-US" sz="2600" b="0" strike="noStrike" spc="-1" noProof="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600" b="1" strike="noStrike" spc="-1" noProof="1">
                <a:latin typeface="Consolas"/>
                <a:ea typeface="DejaVu Sans"/>
              </a:rPr>
              <a:t>for i in items:</a:t>
            </a:r>
            <a:endParaRPr lang="en-US" sz="2600" b="0" strike="noStrike" spc="-1" noProof="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600" b="1" strike="noStrike" spc="-1" noProof="1">
                <a:latin typeface="Consolas"/>
                <a:ea typeface="DejaVu Sans"/>
              </a:rPr>
              <a:t>   nums += [int(i)] </a:t>
            </a:r>
            <a:r>
              <a:rPr lang="en-US" sz="26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# or nums.append(int(i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))</a:t>
            </a:r>
            <a:endParaRPr lang="en-US" sz="2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6461B19B-9F5C-48C0-A049-EE91D0A7ADE2}"/>
              </a:ext>
            </a:extLst>
          </p:cNvPr>
          <p:cNvSpPr/>
          <p:nvPr/>
        </p:nvSpPr>
        <p:spPr>
          <a:xfrm>
            <a:off x="797012" y="1959995"/>
            <a:ext cx="10457640" cy="540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latin typeface="Consolas"/>
                <a:ea typeface="DejaVu Sans"/>
              </a:rPr>
              <a:t>2 8 30 25 40 72 -2 44 56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DDCD92FF-C433-4758-B911-C919CFBC74F4}"/>
              </a:ext>
            </a:extLst>
          </p:cNvPr>
          <p:cNvSpPr/>
          <p:nvPr/>
        </p:nvSpPr>
        <p:spPr>
          <a:xfrm>
            <a:off x="7763012" y="1731395"/>
            <a:ext cx="3926880" cy="1490760"/>
          </a:xfrm>
          <a:prstGeom prst="wedgeRoundRectCallout">
            <a:avLst>
              <a:gd name="adj1" fmla="val -59724"/>
              <a:gd name="adj2" fmla="val 54363"/>
              <a:gd name="adj3" fmla="val 16667"/>
            </a:avLst>
          </a:prstGeom>
          <a:solidFill>
            <a:schemeClr val="tx1">
              <a:alpha val="95000"/>
            </a:schemeClr>
          </a:solidFill>
          <a:ln w="19080">
            <a:solidFill>
              <a:srgbClr val="F8D4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7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string.split</a:t>
            </a:r>
            <a:r>
              <a:rPr lang="en-US" sz="27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(' ')</a:t>
            </a:r>
            <a:r>
              <a:rPr lang="en-US" sz="2700" b="0" strike="noStrike" spc="-1" dirty="0">
                <a:solidFill>
                  <a:schemeClr val="bg1"/>
                </a:solidFill>
                <a:latin typeface="Calibri"/>
                <a:ea typeface="DejaVu Sans"/>
              </a:rPr>
              <a:t> </a:t>
            </a:r>
            <a:r>
              <a:rPr lang="en-US" sz="27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splits </a:t>
            </a:r>
            <a:r>
              <a:rPr lang="en-US" sz="27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string</a:t>
            </a:r>
            <a:r>
              <a:rPr lang="en-US" sz="27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by space and produces a list</a:t>
            </a:r>
            <a:endParaRPr lang="en-US" sz="2700" b="0" strike="noStrike" spc="-1" dirty="0">
              <a:latin typeface="Arial"/>
            </a:endParaRPr>
          </a:p>
        </p:txBody>
      </p:sp>
      <p:sp>
        <p:nvSpPr>
          <p:cNvPr id="16" name="CustomShape 7">
            <a:extLst>
              <a:ext uri="{FF2B5EF4-FFF2-40B4-BE49-F238E27FC236}">
                <a16:creationId xmlns:a16="http://schemas.microsoft.com/office/drawing/2014/main" id="{960AF3A7-7079-4D74-A490-D1F8468834C4}"/>
              </a:ext>
            </a:extLst>
          </p:cNvPr>
          <p:cNvSpPr/>
          <p:nvPr/>
        </p:nvSpPr>
        <p:spPr>
          <a:xfrm>
            <a:off x="797012" y="5573855"/>
            <a:ext cx="10457640" cy="540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6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nums = [int(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item) for item in input().split(' ')]</a:t>
            </a:r>
            <a:endParaRPr lang="en-US" sz="2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8F346439-7E63-40D1-8490-38FD7C8E87EE}"/>
              </a:ext>
            </a:extLst>
          </p:cNvPr>
          <p:cNvSpPr/>
          <p:nvPr/>
        </p:nvSpPr>
        <p:spPr>
          <a:xfrm>
            <a:off x="9615572" y="4303955"/>
            <a:ext cx="2285280" cy="908640"/>
          </a:xfrm>
          <a:prstGeom prst="wedgeRoundRectCallout">
            <a:avLst>
              <a:gd name="adj1" fmla="val -53278"/>
              <a:gd name="adj2" fmla="val 88354"/>
              <a:gd name="adj3" fmla="val 16667"/>
            </a:avLst>
          </a:prstGeom>
          <a:solidFill>
            <a:schemeClr val="tx1">
              <a:alpha val="95000"/>
            </a:schemeClr>
          </a:solidFill>
          <a:ln w="19080">
            <a:solidFill>
              <a:srgbClr val="F8D4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7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Do everything at once</a:t>
            </a:r>
            <a:endParaRPr lang="en-US" sz="27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072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B6AC8977-4562-4E43-98AE-BA9B98986FBE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Printing Lists on the Console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8895996-A725-43F0-916F-A9B2BBE42E3D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45792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0" strike="noStrike" spc="-1" dirty="0">
                <a:latin typeface="Calibri"/>
              </a:rPr>
              <a:t>Printing a list using a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/>
              </a:rPr>
              <a:t>for</a:t>
            </a:r>
            <a:r>
              <a:rPr lang="en-US" sz="3400" b="0" strike="noStrike" spc="-1" dirty="0">
                <a:latin typeface="Calibri"/>
              </a:rPr>
              <a:t>-loop:</a:t>
            </a: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  <a:p>
            <a:pPr marL="457920" indent="-45720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0" strike="noStrike" spc="-1" dirty="0">
                <a:latin typeface="Calibri"/>
              </a:rPr>
              <a:t>Printing a list using a </a:t>
            </a:r>
            <a:r>
              <a:rPr lang="en-US" sz="3400" b="1" strike="noStrike" spc="-1" noProof="1">
                <a:solidFill>
                  <a:schemeClr val="bg1"/>
                </a:solidFill>
                <a:latin typeface="Consolas"/>
              </a:rPr>
              <a:t>string.join(…)</a:t>
            </a:r>
            <a:r>
              <a:rPr lang="en-US" sz="3400" b="0" strike="noStrike" spc="-1" dirty="0">
                <a:latin typeface="Calibri"/>
              </a:rPr>
              <a:t>:</a:t>
            </a: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22A78B01-3D36-4F97-8708-8A13F508D4B9}"/>
              </a:ext>
            </a:extLst>
          </p:cNvPr>
          <p:cNvSpPr/>
          <p:nvPr/>
        </p:nvSpPr>
        <p:spPr>
          <a:xfrm>
            <a:off x="622440" y="1941840"/>
            <a:ext cx="10943280" cy="1332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list</a:t>
            </a:r>
            <a:r>
              <a:rPr lang="en-US" sz="2600" b="1" strike="noStrike" spc="-1" dirty="0">
                <a:latin typeface="Consolas"/>
                <a:ea typeface="DejaVu Sans"/>
              </a:rPr>
              <a:t> = ["one", "two", "three", "four", "five", "six“]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1" strike="noStrike" spc="-1" dirty="0">
                <a:latin typeface="Consolas"/>
                <a:ea typeface="DejaVu Sans"/>
              </a:rPr>
              <a:t>for </a:t>
            </a:r>
            <a:r>
              <a:rPr lang="en-US" sz="2600" b="1" strike="noStrike" spc="-1" noProof="1">
                <a:latin typeface="Consolas"/>
                <a:ea typeface="DejaVu Sans"/>
              </a:rPr>
              <a:t>i in list:</a:t>
            </a:r>
            <a:endParaRPr lang="en-US" sz="26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1" strike="noStrike" spc="-1" noProof="1">
                <a:latin typeface="Consolas"/>
                <a:ea typeface="DejaVu Sans"/>
              </a:rPr>
              <a:t>  print(i)</a:t>
            </a:r>
            <a:endParaRPr lang="en-US" sz="2600" b="0" strike="noStrike" spc="-1" noProof="1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DFCAF29F-558D-424C-B887-6FD98165641A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F9F7B27E-4605-488E-B567-3BCF44DCDB95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A9C11F74-578C-41BC-B00B-87C1D5D7E47D}"/>
              </a:ext>
            </a:extLst>
          </p:cNvPr>
          <p:cNvSpPr/>
          <p:nvPr/>
        </p:nvSpPr>
        <p:spPr>
          <a:xfrm>
            <a:off x="622440" y="4709520"/>
            <a:ext cx="10943280" cy="93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list</a:t>
            </a:r>
            <a:r>
              <a:rPr lang="en-US" sz="2600" b="1" strike="noStrike" spc="-1" dirty="0">
                <a:latin typeface="Consolas"/>
                <a:ea typeface="DejaVu Sans"/>
              </a:rPr>
              <a:t> = ["one", "two", "three", "four", "five", "six“]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1" strike="noStrike" spc="-1" dirty="0">
                <a:latin typeface="Consolas"/>
                <a:ea typeface="DejaVu Sans"/>
              </a:rPr>
              <a:t>print("; ".join(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list</a:t>
            </a:r>
            <a:r>
              <a:rPr lang="en-US" sz="2600" b="1" strike="noStrike" spc="-1" dirty="0">
                <a:latin typeface="Consolas"/>
                <a:ea typeface="DejaVu Sans"/>
              </a:rPr>
              <a:t>))</a:t>
            </a:r>
            <a:endParaRPr lang="en-US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357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A176D-33D9-4EF1-8E9F-C979D44874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spc="-1" dirty="0"/>
              <a:t>Associative Arrays</a:t>
            </a:r>
            <a:endParaRPr lang="en-US" sz="5400" b="0" spc="-1" dirty="0"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29E89-144F-4AE0-AC36-C12CB45B89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8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17B5B23B-FF4A-42AA-B365-697DFA0C247F}"/>
              </a:ext>
            </a:extLst>
          </p:cNvPr>
          <p:cNvSpPr/>
          <p:nvPr/>
        </p:nvSpPr>
        <p:spPr>
          <a:xfrm>
            <a:off x="190440" y="10666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304920" indent="-304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Associative</a:t>
            </a:r>
            <a:r>
              <a:rPr lang="en-US" sz="3400" b="0" strike="noStrike" spc="-1" dirty="0">
                <a:latin typeface="Calibri"/>
              </a:rPr>
              <a:t>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arrays</a:t>
            </a:r>
            <a:r>
              <a:rPr lang="en-US" sz="3400" b="0" strike="noStrike" spc="-1" dirty="0">
                <a:latin typeface="Calibri"/>
              </a:rPr>
              <a:t> are arrays indexed by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keys</a:t>
            </a:r>
            <a:endParaRPr lang="en-US" sz="3400" b="1" strike="noStrike" spc="-1" dirty="0">
              <a:solidFill>
                <a:schemeClr val="bg1"/>
              </a:solidFill>
              <a:latin typeface="Arial"/>
            </a:endParaRPr>
          </a:p>
          <a:p>
            <a:pPr marL="609480" lvl="1" indent="-2307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0" strike="noStrike" spc="-1" dirty="0">
                <a:latin typeface="Calibri"/>
              </a:rPr>
              <a:t>Not by the numbers 0, 1, 2, … (like traditional arrays)</a:t>
            </a:r>
            <a:endParaRPr lang="en-US" sz="3200" b="0" strike="noStrike" spc="-1" dirty="0">
              <a:latin typeface="Arial"/>
            </a:endParaRPr>
          </a:p>
          <a:p>
            <a:pPr marL="304920" indent="-304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0" strike="noStrike" spc="-1" dirty="0">
                <a:latin typeface="Calibri"/>
              </a:rPr>
              <a:t>Hold a set of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pairs</a:t>
            </a:r>
            <a:r>
              <a:rPr lang="en-US" sz="3400" b="0" strike="noStrike" spc="-1" dirty="0">
                <a:latin typeface="Calibri"/>
              </a:rPr>
              <a:t>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/>
              </a:rPr>
              <a:t>{key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400" b="0" strike="noStrike" spc="-1" dirty="0">
                <a:solidFill>
                  <a:schemeClr val="bg1"/>
                </a:solidFill>
                <a:latin typeface="Wingdings"/>
              </a:rPr>
              <a:t>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/>
              </a:rPr>
              <a:t>value}</a:t>
            </a:r>
            <a:endParaRPr lang="en-US" sz="3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B5BAD094-C275-4587-9B26-3D2131B954F6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Associative Arrays (Maps, Dictionaries)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B36563D2-C20D-4FD5-93A0-FC96019FAA3F}"/>
              </a:ext>
            </a:extLst>
          </p:cNvPr>
          <p:cNvGrpSpPr/>
          <p:nvPr/>
        </p:nvGrpSpPr>
        <p:grpSpPr>
          <a:xfrm>
            <a:off x="6206400" y="3143520"/>
            <a:ext cx="5485680" cy="3438960"/>
            <a:chOff x="6206400" y="3143520"/>
            <a:chExt cx="5485680" cy="3438960"/>
          </a:xfrm>
        </p:grpSpPr>
        <p:sp>
          <p:nvSpPr>
            <p:cNvPr id="7" name="CustomShape 4">
              <a:extLst>
                <a:ext uri="{FF2B5EF4-FFF2-40B4-BE49-F238E27FC236}">
                  <a16:creationId xmlns:a16="http://schemas.microsoft.com/office/drawing/2014/main" id="{E96B4E2E-B24B-4F6B-B7C2-22BD3B0E8CCC}"/>
                </a:ext>
              </a:extLst>
            </p:cNvPr>
            <p:cNvSpPr/>
            <p:nvPr/>
          </p:nvSpPr>
          <p:spPr>
            <a:xfrm>
              <a:off x="6206400" y="3143520"/>
              <a:ext cx="5485680" cy="633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5000"/>
                </a:lnSpc>
                <a:spcBef>
                  <a:spcPts val="601"/>
                </a:spcBef>
                <a:spcAft>
                  <a:spcPts val="601"/>
                </a:spcAft>
              </a:pPr>
              <a:r>
                <a:rPr lang="en-US" sz="34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Associative array</a:t>
              </a:r>
              <a:endParaRPr lang="en-US" sz="3400" b="0" strike="noStrike" spc="-1">
                <a:latin typeface="Arial"/>
              </a:endParaRPr>
            </a:p>
          </p:txBody>
        </p:sp>
        <p:sp>
          <p:nvSpPr>
            <p:cNvPr id="8" name="CustomShape 5">
              <a:extLst>
                <a:ext uri="{FF2B5EF4-FFF2-40B4-BE49-F238E27FC236}">
                  <a16:creationId xmlns:a16="http://schemas.microsoft.com/office/drawing/2014/main" id="{9BCB95EC-D133-4271-AE4A-552988DBBBC9}"/>
                </a:ext>
              </a:extLst>
            </p:cNvPr>
            <p:cNvSpPr/>
            <p:nvPr/>
          </p:nvSpPr>
          <p:spPr>
            <a:xfrm>
              <a:off x="6206400" y="3931920"/>
              <a:ext cx="5485680" cy="252972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600" cap="rnd">
              <a:solidFill>
                <a:schemeClr val="accent5">
                  <a:lumMod val="60000"/>
                  <a:lumOff val="40000"/>
                  <a:alpha val="50000"/>
                </a:schemeClr>
              </a:solidFill>
              <a:custDash>
                <a:ds d="3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aphicFrame>
          <p:nvGraphicFramePr>
            <p:cNvPr id="9" name="Table 6">
              <a:extLst>
                <a:ext uri="{FF2B5EF4-FFF2-40B4-BE49-F238E27FC236}">
                  <a16:creationId xmlns:a16="http://schemas.microsoft.com/office/drawing/2014/main" id="{D096F7AD-C7CF-4AF0-A56F-AB481536A5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16241963"/>
                </p:ext>
              </p:extLst>
            </p:nvPr>
          </p:nvGraphicFramePr>
          <p:xfrm>
            <a:off x="6532920" y="4600800"/>
            <a:ext cx="4856400" cy="1981680"/>
          </p:xfrm>
          <a:graphic>
            <a:graphicData uri="http://schemas.openxmlformats.org/drawingml/2006/table">
              <a:tbl>
                <a:tblPr/>
                <a:tblGrid>
                  <a:gridCol w="23306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576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840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 dirty="0">
                            <a:solidFill>
                              <a:schemeClr val="tx1"/>
                            </a:solidFill>
                            <a:latin typeface="Consolas"/>
                          </a:rPr>
                          <a:t>John1 Smith</a:t>
                        </a:r>
                        <a:endParaRPr lang="en-US" sz="2800" b="0" strike="noStrike" spc="-1" dirty="0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chemeClr val="tx1"/>
                            </a:solidFill>
                            <a:latin typeface="Consolas"/>
                          </a:rPr>
                          <a:t>+1-555-8976</a:t>
                        </a:r>
                        <a:endParaRPr lang="en-US" sz="2800" b="0" strike="noStrike" spc="-1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840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chemeClr val="tx1"/>
                            </a:solidFill>
                            <a:latin typeface="Consolas"/>
                          </a:rPr>
                          <a:t>Lisa Smith</a:t>
                        </a:r>
                        <a:endParaRPr lang="en-US" sz="2800" b="0" strike="noStrike" spc="-1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chemeClr val="tx1"/>
                            </a:solidFill>
                            <a:latin typeface="Consolas"/>
                          </a:rPr>
                          <a:t>+1-555-1234</a:t>
                        </a:r>
                        <a:endParaRPr lang="en-US" sz="2800" b="0" strike="noStrike" spc="-1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840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chemeClr val="tx1"/>
                            </a:solidFill>
                            <a:latin typeface="Consolas"/>
                          </a:rPr>
                          <a:t>Sam Doe</a:t>
                        </a:r>
                        <a:endParaRPr lang="en-US" sz="2800" b="0" strike="noStrike" spc="-1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 dirty="0">
                            <a:solidFill>
                              <a:schemeClr val="tx1"/>
                            </a:solidFill>
                            <a:latin typeface="Consolas"/>
                          </a:rPr>
                          <a:t>+1-555-5030</a:t>
                        </a:r>
                        <a:endParaRPr lang="en-US" sz="2800" b="0" strike="noStrike" spc="-1" dirty="0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0" name="CustomShape 7">
              <a:extLst>
                <a:ext uri="{FF2B5EF4-FFF2-40B4-BE49-F238E27FC236}">
                  <a16:creationId xmlns:a16="http://schemas.microsoft.com/office/drawing/2014/main" id="{316FCA85-EC57-4895-BAF4-6B80B4E6EC88}"/>
                </a:ext>
              </a:extLst>
            </p:cNvPr>
            <p:cNvSpPr/>
            <p:nvPr/>
          </p:nvSpPr>
          <p:spPr>
            <a:xfrm>
              <a:off x="6541560" y="4035240"/>
              <a:ext cx="231156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 dirty="0">
                  <a:latin typeface="Calibri"/>
                  <a:ea typeface="DejaVu Sans"/>
                </a:rPr>
                <a:t>key</a:t>
              </a:r>
              <a:endParaRPr lang="en-US" sz="2800" b="0" strike="noStrike" spc="-1" dirty="0">
                <a:latin typeface="Arial"/>
              </a:endParaRPr>
            </a:p>
          </p:txBody>
        </p:sp>
        <p:sp>
          <p:nvSpPr>
            <p:cNvPr id="11" name="CustomShape 8">
              <a:extLst>
                <a:ext uri="{FF2B5EF4-FFF2-40B4-BE49-F238E27FC236}">
                  <a16:creationId xmlns:a16="http://schemas.microsoft.com/office/drawing/2014/main" id="{7BCB7764-CFA0-42EF-AED4-3997FE97A5CF}"/>
                </a:ext>
              </a:extLst>
            </p:cNvPr>
            <p:cNvSpPr/>
            <p:nvPr/>
          </p:nvSpPr>
          <p:spPr>
            <a:xfrm>
              <a:off x="8868600" y="4039920"/>
              <a:ext cx="251352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 dirty="0">
                  <a:latin typeface="Calibri"/>
                  <a:ea typeface="DejaVu Sans"/>
                </a:rPr>
                <a:t>value</a:t>
              </a:r>
              <a:endParaRPr lang="en-US" sz="2800" b="0" strike="noStrike" spc="-1" dirty="0">
                <a:latin typeface="Arial"/>
              </a:endParaRPr>
            </a:p>
          </p:txBody>
        </p: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id="{22941F88-FC66-4056-B2CD-B678F2B9ABBC}"/>
              </a:ext>
            </a:extLst>
          </p:cNvPr>
          <p:cNvGrpSpPr/>
          <p:nvPr/>
        </p:nvGrpSpPr>
        <p:grpSpPr>
          <a:xfrm>
            <a:off x="479520" y="3151080"/>
            <a:ext cx="5358600" cy="3310560"/>
            <a:chOff x="479520" y="3151080"/>
            <a:chExt cx="5358600" cy="3310560"/>
          </a:xfrm>
        </p:grpSpPr>
        <p:sp>
          <p:nvSpPr>
            <p:cNvPr id="13" name="CustomShape 10">
              <a:extLst>
                <a:ext uri="{FF2B5EF4-FFF2-40B4-BE49-F238E27FC236}">
                  <a16:creationId xmlns:a16="http://schemas.microsoft.com/office/drawing/2014/main" id="{C296620B-61DE-4D88-9BBF-8CB1D9704E76}"/>
                </a:ext>
              </a:extLst>
            </p:cNvPr>
            <p:cNvSpPr/>
            <p:nvPr/>
          </p:nvSpPr>
          <p:spPr>
            <a:xfrm>
              <a:off x="479520" y="3151080"/>
              <a:ext cx="5358600" cy="633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5000"/>
                </a:lnSpc>
                <a:spcBef>
                  <a:spcPts val="601"/>
                </a:spcBef>
                <a:spcAft>
                  <a:spcPts val="601"/>
                </a:spcAft>
              </a:pPr>
              <a:r>
                <a:rPr lang="en-US" sz="34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Traditional array</a:t>
              </a:r>
              <a:endParaRPr lang="en-US" sz="3400" b="0" strike="noStrike" spc="-1">
                <a:latin typeface="Arial"/>
              </a:endParaRPr>
            </a:p>
          </p:txBody>
        </p:sp>
        <p:sp>
          <p:nvSpPr>
            <p:cNvPr id="14" name="CustomShape 11">
              <a:extLst>
                <a:ext uri="{FF2B5EF4-FFF2-40B4-BE49-F238E27FC236}">
                  <a16:creationId xmlns:a16="http://schemas.microsoft.com/office/drawing/2014/main" id="{2AF018AF-7CCF-46E6-B2A1-4B58DDD4B1E9}"/>
                </a:ext>
              </a:extLst>
            </p:cNvPr>
            <p:cNvSpPr/>
            <p:nvPr/>
          </p:nvSpPr>
          <p:spPr>
            <a:xfrm>
              <a:off x="479520" y="3931920"/>
              <a:ext cx="5358600" cy="252972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600" cap="rnd">
              <a:solidFill>
                <a:schemeClr val="accent5">
                  <a:lumMod val="60000"/>
                  <a:lumOff val="40000"/>
                  <a:alpha val="50000"/>
                </a:schemeClr>
              </a:solidFill>
              <a:custDash>
                <a:ds d="3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2">
              <a:extLst>
                <a:ext uri="{FF2B5EF4-FFF2-40B4-BE49-F238E27FC236}">
                  <a16:creationId xmlns:a16="http://schemas.microsoft.com/office/drawing/2014/main" id="{233EE7AB-F63D-4BE7-84EB-496EBDB5F046}"/>
                </a:ext>
              </a:extLst>
            </p:cNvPr>
            <p:cNvSpPr/>
            <p:nvPr/>
          </p:nvSpPr>
          <p:spPr>
            <a:xfrm>
              <a:off x="1902240" y="4604040"/>
              <a:ext cx="3393360" cy="501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700" b="1" strike="noStrike" spc="-1" dirty="0">
                  <a:latin typeface="Consolas"/>
                  <a:ea typeface="DejaVu Sans"/>
                </a:rPr>
                <a:t>0   1   2   3   4</a:t>
              </a:r>
              <a:endParaRPr lang="en-US" sz="2700" b="0" strike="noStrike" spc="-1" dirty="0">
                <a:latin typeface="Arial"/>
              </a:endParaRPr>
            </a:p>
          </p:txBody>
        </p:sp>
        <p:graphicFrame>
          <p:nvGraphicFramePr>
            <p:cNvPr id="16" name="Table 13">
              <a:extLst>
                <a:ext uri="{FF2B5EF4-FFF2-40B4-BE49-F238E27FC236}">
                  <a16:creationId xmlns:a16="http://schemas.microsoft.com/office/drawing/2014/main" id="{34C1E19D-8E41-4615-8EA6-0F641115F8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03409126"/>
                </p:ext>
              </p:extLst>
            </p:nvPr>
          </p:nvGraphicFramePr>
          <p:xfrm>
            <a:off x="1680480" y="5166360"/>
            <a:ext cx="3858480" cy="638280"/>
          </p:xfrm>
          <a:graphic>
            <a:graphicData uri="http://schemas.openxmlformats.org/drawingml/2006/table">
              <a:tbl>
                <a:tblPr/>
                <a:tblGrid>
                  <a:gridCol w="77148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48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48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48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256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28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chemeClr val="tx1"/>
                            </a:solidFill>
                            <a:latin typeface="Consolas"/>
                          </a:rPr>
                          <a:t>8</a:t>
                        </a:r>
                        <a:endParaRPr lang="en-US" sz="2800" b="0" strike="noStrike" spc="-1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chemeClr val="tx1"/>
                            </a:solidFill>
                            <a:latin typeface="Consolas"/>
                          </a:rPr>
                          <a:t>-3</a:t>
                        </a:r>
                        <a:endParaRPr lang="en-US" sz="2800" b="0" strike="noStrike" spc="-1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 dirty="0">
                            <a:solidFill>
                              <a:schemeClr val="tx1"/>
                            </a:solidFill>
                            <a:latin typeface="Consolas"/>
                          </a:rPr>
                          <a:t>12</a:t>
                        </a:r>
                        <a:endParaRPr lang="en-US" sz="2800" b="0" strike="noStrike" spc="-1" dirty="0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chemeClr val="tx1"/>
                            </a:solidFill>
                            <a:latin typeface="Consolas"/>
                          </a:rPr>
                          <a:t>408</a:t>
                        </a:r>
                        <a:endParaRPr lang="en-US" sz="2800" b="0" strike="noStrike" spc="-1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 dirty="0">
                            <a:solidFill>
                              <a:schemeClr val="tx1"/>
                            </a:solidFill>
                            <a:latin typeface="Consolas"/>
                          </a:rPr>
                          <a:t>33</a:t>
                        </a:r>
                        <a:endParaRPr lang="en-US" sz="2800" b="0" strike="noStrike" spc="-1" dirty="0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7" name="CustomShape 14">
              <a:extLst>
                <a:ext uri="{FF2B5EF4-FFF2-40B4-BE49-F238E27FC236}">
                  <a16:creationId xmlns:a16="http://schemas.microsoft.com/office/drawing/2014/main" id="{A4A2AEEE-84D3-46C8-8F66-6E510BCC806C}"/>
                </a:ext>
              </a:extLst>
            </p:cNvPr>
            <p:cNvSpPr/>
            <p:nvPr/>
          </p:nvSpPr>
          <p:spPr>
            <a:xfrm>
              <a:off x="586440" y="4607280"/>
              <a:ext cx="101160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 dirty="0">
                  <a:latin typeface="Calibri"/>
                  <a:ea typeface="DejaVu Sans"/>
                </a:rPr>
                <a:t>key</a:t>
              </a:r>
              <a:endParaRPr lang="en-US" sz="2800" b="0" strike="noStrike" spc="-1" dirty="0">
                <a:latin typeface="Arial"/>
              </a:endParaRPr>
            </a:p>
          </p:txBody>
        </p:sp>
        <p:sp>
          <p:nvSpPr>
            <p:cNvPr id="18" name="CustomShape 15">
              <a:extLst>
                <a:ext uri="{FF2B5EF4-FFF2-40B4-BE49-F238E27FC236}">
                  <a16:creationId xmlns:a16="http://schemas.microsoft.com/office/drawing/2014/main" id="{EC608287-D197-4554-8045-3A3469C3713F}"/>
                </a:ext>
              </a:extLst>
            </p:cNvPr>
            <p:cNvSpPr/>
            <p:nvPr/>
          </p:nvSpPr>
          <p:spPr>
            <a:xfrm>
              <a:off x="586440" y="5240520"/>
              <a:ext cx="101160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 dirty="0">
                  <a:latin typeface="Calibri"/>
                  <a:ea typeface="DejaVu Sans"/>
                </a:rPr>
                <a:t>value</a:t>
              </a: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19" name="CustomShape 16">
            <a:extLst>
              <a:ext uri="{FF2B5EF4-FFF2-40B4-BE49-F238E27FC236}">
                <a16:creationId xmlns:a16="http://schemas.microsoft.com/office/drawing/2014/main" id="{8D056A72-8360-47A4-94D7-AACADEAB2EE4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E657ACFE-F7F5-48F4-95A2-C6E47DAB775B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14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48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A9F5965D-1D9D-4EB5-90F8-87DF1F3456A8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Dictionary Example – Phonebook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CFA12F8D-04C7-4B63-A524-EC6AF2F98459}"/>
              </a:ext>
            </a:extLst>
          </p:cNvPr>
          <p:cNvSpPr/>
          <p:nvPr/>
        </p:nvSpPr>
        <p:spPr>
          <a:xfrm>
            <a:off x="222221" y="1295400"/>
            <a:ext cx="10791000" cy="4860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latin typeface="Consolas"/>
                <a:ea typeface="DejaVu Sans"/>
              </a:rPr>
              <a:t>phonebook = 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{}</a:t>
            </a:r>
            <a:endParaRPr lang="en-US" sz="30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1" strike="noStrike" spc="-1" dirty="0">
                <a:latin typeface="Consolas"/>
                <a:ea typeface="DejaVu Sans"/>
              </a:rPr>
              <a:t>phonebook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3000" b="1" strike="noStrike" spc="-1" dirty="0">
                <a:latin typeface="Consolas"/>
                <a:ea typeface="DejaVu Sans"/>
              </a:rPr>
              <a:t>"John Smith"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3000" b="1" strike="noStrike" spc="-1" dirty="0">
                <a:latin typeface="Consolas"/>
                <a:ea typeface="DejaVu Sans"/>
              </a:rPr>
              <a:t> = "+1-555-8976"</a:t>
            </a:r>
            <a:br>
              <a:rPr dirty="0"/>
            </a:br>
            <a:r>
              <a:rPr lang="en-US" sz="3000" b="1" strike="noStrike" spc="-1" dirty="0">
                <a:latin typeface="Consolas"/>
                <a:ea typeface="DejaVu Sans"/>
              </a:rPr>
              <a:t>phonebook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3000" b="1" strike="noStrike" spc="-1" dirty="0">
                <a:latin typeface="Consolas"/>
                <a:ea typeface="DejaVu Sans"/>
              </a:rPr>
              <a:t>"Lisa Smith"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] </a:t>
            </a:r>
            <a:r>
              <a:rPr lang="en-US" sz="3000" b="1" strike="noStrike" spc="-1" dirty="0">
                <a:latin typeface="Consolas"/>
                <a:ea typeface="DejaVu Sans"/>
              </a:rPr>
              <a:t>= "+1-555-1234"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>
                <a:latin typeface="Consolas"/>
                <a:ea typeface="DejaVu Sans"/>
              </a:rPr>
              <a:t>phonebook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3000" b="1" strike="noStrike" spc="-1" dirty="0">
                <a:latin typeface="Consolas"/>
                <a:ea typeface="DejaVu Sans"/>
              </a:rPr>
              <a:t>"Sam Doe"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3000" b="1" strike="noStrike" spc="-1" dirty="0">
                <a:latin typeface="Consolas"/>
                <a:ea typeface="DejaVu Sans"/>
              </a:rPr>
              <a:t> = "+1-555-5030"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>
                <a:latin typeface="Consolas"/>
                <a:ea typeface="DejaVu Sans"/>
              </a:rPr>
              <a:t>phonebook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3000" b="1" strike="noStrike" spc="-1" dirty="0">
                <a:latin typeface="Consolas"/>
                <a:ea typeface="DejaVu Sans"/>
              </a:rPr>
              <a:t>"</a:t>
            </a:r>
            <a:r>
              <a:rPr lang="en-US" sz="3000" b="1" strike="noStrike" spc="-1" noProof="1">
                <a:latin typeface="Consolas"/>
                <a:ea typeface="DejaVu Sans"/>
              </a:rPr>
              <a:t>Nako</a:t>
            </a:r>
            <a:r>
              <a:rPr lang="en-US" sz="3000" b="1" strike="noStrike" spc="-1" dirty="0">
                <a:latin typeface="Consolas"/>
                <a:ea typeface="DejaVu Sans"/>
              </a:rPr>
              <a:t>v"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3000" b="1" strike="noStrike" spc="-1" dirty="0">
                <a:latin typeface="Consolas"/>
                <a:ea typeface="DejaVu Sans"/>
              </a:rPr>
              <a:t> = "+359-899-555-592"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3000" b="1" strike="noStrike" spc="-1" dirty="0">
                <a:latin typeface="Consolas"/>
                <a:ea typeface="DejaVu Sans"/>
              </a:rPr>
              <a:t>phonebook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3000" b="1" strike="noStrike" spc="-1" dirty="0">
                <a:latin typeface="Consolas"/>
                <a:ea typeface="DejaVu Sans"/>
              </a:rPr>
              <a:t>"</a:t>
            </a:r>
            <a:r>
              <a:rPr lang="en-US" sz="3000" b="1" strike="noStrike" spc="-1" noProof="1">
                <a:latin typeface="Consolas"/>
                <a:ea typeface="DejaVu Sans"/>
              </a:rPr>
              <a:t>Nakov</a:t>
            </a:r>
            <a:r>
              <a:rPr lang="en-US" sz="3000" b="1" strike="noStrike" spc="-1" dirty="0">
                <a:latin typeface="Consolas"/>
                <a:ea typeface="DejaVu Sans"/>
              </a:rPr>
              <a:t>"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3000" b="1" strike="noStrike" spc="-1" dirty="0">
                <a:latin typeface="Consolas"/>
                <a:ea typeface="DejaVu Sans"/>
              </a:rPr>
              <a:t> = "+359-2-981-9819" </a:t>
            </a:r>
            <a:r>
              <a:rPr lang="en-US" sz="3000" b="1" strike="noStrike" spc="-1" dirty="0">
                <a:solidFill>
                  <a:schemeClr val="accent2"/>
                </a:solidFill>
                <a:latin typeface="Calibri"/>
                <a:ea typeface="DejaVu Sans"/>
              </a:rPr>
              <a:t>// Replace</a:t>
            </a:r>
            <a:endParaRPr lang="en-US" sz="3000" b="0" strike="noStrike" spc="-1" dirty="0">
              <a:solidFill>
                <a:schemeClr val="accent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3000" b="1" strike="noStrike" spc="-1" noProof="1">
                <a:latin typeface="Consolas"/>
                <a:ea typeface="DejaVu Sans"/>
              </a:rPr>
              <a:t>phonebook.</a:t>
            </a:r>
            <a:r>
              <a:rPr lang="en-US" sz="30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pop</a:t>
            </a:r>
            <a:r>
              <a:rPr lang="en-US" sz="3000" b="1" strike="noStrike" spc="-1" dirty="0">
                <a:latin typeface="Consolas"/>
                <a:ea typeface="DejaVu Sans"/>
              </a:rPr>
              <a:t>("John Smith", None)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for</a:t>
            </a:r>
            <a:r>
              <a:rPr lang="en-US" sz="3000" b="1" strike="noStrike" spc="-1" dirty="0">
                <a:latin typeface="Consolas"/>
                <a:ea typeface="DejaVu Sans"/>
              </a:rPr>
              <a:t> key, value in phonebook: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>
                <a:latin typeface="Consolas"/>
                <a:ea typeface="DejaVu Sans"/>
              </a:rPr>
              <a:t>  print("{0} --&gt; {1}".format(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key</a:t>
            </a:r>
            <a:r>
              <a:rPr lang="en-US" sz="3000" b="1" strike="noStrike" spc="-1" dirty="0">
                <a:latin typeface="Consolas"/>
                <a:ea typeface="DejaVu Sans"/>
              </a:rPr>
              <a:t>, 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value</a:t>
            </a:r>
            <a:r>
              <a:rPr lang="en-US" sz="3000" b="1" strike="noStrike" spc="-1" dirty="0">
                <a:latin typeface="Consolas"/>
                <a:ea typeface="DejaVu Sans"/>
              </a:rPr>
              <a:t>))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EFD0DE1C-157A-4AD2-AFE9-F8F6F32E1DCB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635230B5-E1EE-41CA-B5FE-8A597F9BC61A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15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094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AC0B5E98-89B1-44DE-9D04-1E447EE3B93A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5DE49C2E-ADE5-4706-8110-6FADBFEFFE69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16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409DAF91-A445-4140-80EB-059EA5EE456F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0" strike="noStrike" spc="-1" dirty="0">
                <a:latin typeface="Calibri"/>
              </a:rPr>
              <a:t>Dictionaries</a:t>
            </a:r>
            <a:endParaRPr lang="en-US" sz="34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0" strike="noStrike" spc="-1" dirty="0">
                <a:latin typeface="Calibri"/>
              </a:rPr>
              <a:t>Uses a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hash-table</a:t>
            </a:r>
            <a:r>
              <a:rPr lang="en-US" sz="3200" b="0" strike="noStrike" spc="-1" dirty="0">
                <a:latin typeface="Calibri"/>
              </a:rPr>
              <a:t> +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list</a:t>
            </a:r>
            <a:r>
              <a:rPr lang="en-US" sz="3200" b="0" strike="noStrike" spc="-1" dirty="0">
                <a:latin typeface="Calibri"/>
              </a:rPr>
              <a:t>  or a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 balanced search tree</a:t>
            </a:r>
            <a:endParaRPr lang="en-US" sz="3200" b="1" strike="noStrike" spc="-1" dirty="0">
              <a:solidFill>
                <a:schemeClr val="bg1"/>
              </a:solidFill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0" strike="noStrike" spc="-1" dirty="0">
                <a:latin typeface="Calibri"/>
              </a:rPr>
              <a:t>Keep the keys in their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order of addition</a:t>
            </a:r>
            <a:endParaRPr lang="en-US" sz="3200" b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D69DFC7C-F47E-441D-9E33-C4E66F434321}"/>
              </a:ext>
            </a:extLst>
          </p:cNvPr>
          <p:cNvSpPr/>
          <p:nvPr/>
        </p:nvSpPr>
        <p:spPr>
          <a:xfrm>
            <a:off x="188640" y="76320"/>
            <a:ext cx="9576720" cy="10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Dictionary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BC6F4850-B181-4354-B3AC-8D070051B307}"/>
              </a:ext>
            </a:extLst>
          </p:cNvPr>
          <p:cNvSpPr/>
          <p:nvPr/>
        </p:nvSpPr>
        <p:spPr>
          <a:xfrm>
            <a:off x="713160" y="3429000"/>
            <a:ext cx="10791000" cy="2957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latin typeface="Consolas"/>
                <a:ea typeface="DejaVu Sans"/>
              </a:rPr>
              <a:t>phonebook = 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{</a:t>
            </a:r>
            <a:endParaRPr lang="en-US" sz="30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>
                <a:latin typeface="Consolas"/>
                <a:ea typeface="DejaVu Sans"/>
              </a:rPr>
              <a:t>    "John Smith“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:</a:t>
            </a:r>
            <a:r>
              <a:rPr lang="en-US" sz="3000" b="1" strike="noStrike" spc="-1" dirty="0">
                <a:latin typeface="Consolas"/>
                <a:ea typeface="DejaVu Sans"/>
              </a:rPr>
              <a:t> "+1-555-8976",</a:t>
            </a:r>
            <a:br>
              <a:rPr dirty="0"/>
            </a:br>
            <a:r>
              <a:rPr lang="en-US" sz="3000" b="1" strike="noStrike" spc="-1" dirty="0">
                <a:latin typeface="Consolas"/>
                <a:ea typeface="DejaVu Sans"/>
              </a:rPr>
              <a:t>    "Lisa Smith"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:</a:t>
            </a:r>
            <a:r>
              <a:rPr lang="en-US" sz="3000" b="1" strike="noStrike" spc="-1" dirty="0">
                <a:latin typeface="Consolas"/>
                <a:ea typeface="DejaVu Sans"/>
              </a:rPr>
              <a:t> "+1-555-1234",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>
                <a:latin typeface="Consolas"/>
                <a:ea typeface="DejaVu Sans"/>
              </a:rPr>
              <a:t>    "Sam Doe"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:</a:t>
            </a:r>
            <a:r>
              <a:rPr lang="en-US" sz="3000" b="1" strike="noStrike" spc="-1" dirty="0">
                <a:latin typeface="Consolas"/>
                <a:ea typeface="DejaVu Sans"/>
              </a:rPr>
              <a:t> "+1-555-5030",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>
                <a:latin typeface="Consolas"/>
                <a:ea typeface="DejaVu Sans"/>
              </a:rPr>
              <a:t>    "</a:t>
            </a:r>
            <a:r>
              <a:rPr lang="en-US" sz="3000" b="1" strike="noStrike" spc="-1" noProof="1">
                <a:latin typeface="Consolas"/>
                <a:ea typeface="DejaVu Sans"/>
              </a:rPr>
              <a:t>Nakov</a:t>
            </a:r>
            <a:r>
              <a:rPr lang="en-US" sz="3000" b="1" strike="noStrike" spc="-1" dirty="0">
                <a:latin typeface="Consolas"/>
                <a:ea typeface="DejaVu Sans"/>
              </a:rPr>
              <a:t>"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:</a:t>
            </a:r>
            <a:r>
              <a:rPr lang="en-US" sz="3000" b="1" strike="noStrike" spc="-1" dirty="0">
                <a:latin typeface="Consolas"/>
                <a:ea typeface="DejaVu Sans"/>
              </a:rPr>
              <a:t> "+359-899-555-592" 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}</a:t>
            </a:r>
            <a:endParaRPr lang="en-US" sz="3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16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0BFB58A9-1052-43E8-BE17-5EC4D8C6AC0C}"/>
              </a:ext>
            </a:extLst>
          </p:cNvPr>
          <p:cNvSpPr/>
          <p:nvPr/>
        </p:nvSpPr>
        <p:spPr>
          <a:xfrm>
            <a:off x="379440" y="1219320"/>
            <a:ext cx="11048400" cy="550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457920" indent="-4572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strike="noStrike" spc="-1" noProof="1">
                <a:solidFill>
                  <a:schemeClr val="bg1"/>
                </a:solidFill>
                <a:latin typeface="Consolas"/>
              </a:rPr>
              <a:t>len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400" b="1" strike="noStrike" spc="-1" dirty="0">
                <a:latin typeface="Consolas"/>
              </a:rPr>
              <a:t> </a:t>
            </a:r>
            <a:r>
              <a:rPr lang="en-US" sz="3400" b="0" strike="noStrike" spc="-1" dirty="0">
                <a:latin typeface="Calibri"/>
              </a:rPr>
              <a:t>– returns the number of key-value pairs</a:t>
            </a:r>
            <a:endParaRPr lang="en-US" sz="3400" b="0" strike="noStrike" spc="-1" dirty="0">
              <a:latin typeface="Arial"/>
            </a:endParaRPr>
          </a:p>
          <a:p>
            <a:pPr marL="457920" indent="-4572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strike="noStrike" spc="-1" dirty="0">
                <a:solidFill>
                  <a:schemeClr val="bg1"/>
                </a:solidFill>
                <a:latin typeface="Consolas"/>
              </a:rPr>
              <a:t>.keys()</a:t>
            </a:r>
            <a:r>
              <a:rPr lang="en-US" sz="3400" b="0" strike="noStrike" spc="-1" dirty="0">
                <a:latin typeface="Calibri"/>
              </a:rPr>
              <a:t> – </a:t>
            </a:r>
            <a:r>
              <a:rPr lang="en-US" sz="3600" b="0" strike="noStrike" spc="-1" dirty="0">
                <a:latin typeface="Calibri"/>
              </a:rPr>
              <a:t> returns list of keys</a:t>
            </a:r>
            <a:endParaRPr lang="en-US" sz="3600" b="0" strike="noStrike" spc="-1" dirty="0">
              <a:latin typeface="Arial"/>
            </a:endParaRPr>
          </a:p>
          <a:p>
            <a:pPr marL="571500" indent="-5715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0" strike="noStrike" spc="-1" dirty="0">
              <a:latin typeface="Arial"/>
            </a:endParaRPr>
          </a:p>
          <a:p>
            <a:pPr marL="571500" indent="-5715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0" strike="noStrike" spc="-1" dirty="0">
              <a:latin typeface="Arial"/>
            </a:endParaRPr>
          </a:p>
          <a:p>
            <a:pPr marL="457920" indent="-4572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strike="noStrike" spc="-1" dirty="0">
                <a:solidFill>
                  <a:schemeClr val="bg1"/>
                </a:solidFill>
                <a:latin typeface="Consolas"/>
              </a:rPr>
              <a:t>.values()</a:t>
            </a:r>
            <a:r>
              <a:rPr lang="en-US" sz="34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400" b="0" strike="noStrike" spc="-1" dirty="0">
                <a:latin typeface="Calibri"/>
              </a:rPr>
              <a:t>– a collection of all values</a:t>
            </a: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8B95D63-9AF0-4E86-BABA-4B84C2D13C84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1C688B8A-CE6A-43F8-9CEB-C35F7D0A5230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17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2E6A1055-100B-434C-A426-D241BA76EE32}"/>
              </a:ext>
            </a:extLst>
          </p:cNvPr>
          <p:cNvSpPr/>
          <p:nvPr/>
        </p:nvSpPr>
        <p:spPr>
          <a:xfrm>
            <a:off x="836640" y="2743200"/>
            <a:ext cx="10514880" cy="142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dict =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{}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for key in dict.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keys()</a:t>
            </a:r>
            <a:r>
              <a:rPr lang="en-US" sz="2800" b="1" strike="noStrike" spc="-1" noProof="1">
                <a:latin typeface="Consolas"/>
                <a:ea typeface="DejaVu Sans"/>
              </a:rPr>
              <a:t>:</a:t>
            </a:r>
            <a:endParaRPr lang="en-US" sz="28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  print(key)</a:t>
            </a:r>
            <a:endParaRPr lang="en-US" sz="2800" b="0" strike="noStrike" spc="-1" noProof="1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4302A5AC-6D3F-46DB-8107-DF6E53C8385E}"/>
              </a:ext>
            </a:extLst>
          </p:cNvPr>
          <p:cNvSpPr/>
          <p:nvPr/>
        </p:nvSpPr>
        <p:spPr>
          <a:xfrm>
            <a:off x="836640" y="5141035"/>
            <a:ext cx="10514880" cy="57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print(", ".join(</a:t>
            </a:r>
            <a:r>
              <a:rPr lang="en-US" sz="2800" b="1" strike="noStrike" spc="-1" noProof="1">
                <a:latin typeface="Consolas"/>
                <a:ea typeface="DejaVu Sans"/>
              </a:rPr>
              <a:t>dict.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values</a:t>
            </a:r>
            <a:r>
              <a:rPr lang="en-US" sz="2800" b="1" strike="noStrike" spc="-1" dirty="0">
                <a:latin typeface="Consolas"/>
                <a:ea typeface="DejaVu Sans"/>
              </a:rPr>
              <a:t>))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3E102CD7-C959-462E-B0CB-D2B6290A82C1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Dictionaries: Functionality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44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E63157E2-1F59-4343-84CC-640A7C4ABCCA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41C6BB0F-F839-4879-A75A-283EAA4119A0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650EC3B5-783A-4ECD-A26A-15CCAD264572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457920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0" strike="noStrike" spc="-1" dirty="0">
                <a:latin typeface="Consolas"/>
              </a:rPr>
              <a:t>Basic operations:</a:t>
            </a:r>
            <a:endParaRPr lang="en-US" sz="3400" b="0" strike="noStrike" spc="-1" dirty="0">
              <a:latin typeface="Arial"/>
            </a:endParaRPr>
          </a:p>
          <a:p>
            <a:pPr marL="835920" lvl="1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0" strike="noStrike" spc="-1" dirty="0">
                <a:latin typeface="Consolas"/>
              </a:rPr>
              <a:t>operator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[] – get/set</a:t>
            </a:r>
            <a:r>
              <a:rPr lang="en-US" sz="3200" b="0" strike="noStrike" spc="-1" dirty="0">
                <a:latin typeface="Consolas"/>
              </a:rPr>
              <a:t> value for key</a:t>
            </a:r>
            <a:endParaRPr lang="en-US" sz="32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0" strike="noStrike" spc="-1" dirty="0">
              <a:latin typeface="Arial"/>
            </a:endParaRPr>
          </a:p>
          <a:p>
            <a:pPr marL="835920" lvl="1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0" strike="noStrike" spc="-1" dirty="0">
                <a:latin typeface="Consolas"/>
              </a:rPr>
              <a:t>Member function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.pop() – remove </a:t>
            </a:r>
            <a:r>
              <a:rPr lang="en-US" sz="3200" b="0" strike="noStrike" spc="-1" dirty="0">
                <a:latin typeface="Consolas"/>
              </a:rPr>
              <a:t>value for key</a:t>
            </a:r>
            <a:endParaRPr lang="en-US" sz="32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0" strike="noStrike" spc="-1" dirty="0">
              <a:latin typeface="Arial"/>
            </a:endParaRPr>
          </a:p>
          <a:p>
            <a:pPr marL="835920" lvl="1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0" strike="noStrike" spc="-1" dirty="0">
                <a:latin typeface="Consolas"/>
              </a:rPr>
              <a:t>Member function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.clear() – clear</a:t>
            </a:r>
            <a:r>
              <a:rPr lang="en-US" sz="3200" b="1" strike="noStrike" spc="-1" dirty="0">
                <a:latin typeface="Consolas"/>
              </a:rPr>
              <a:t> </a:t>
            </a:r>
            <a:r>
              <a:rPr lang="en-US" sz="3200" b="0" strike="noStrike" spc="-1" dirty="0">
                <a:latin typeface="Consolas"/>
              </a:rPr>
              <a:t>dictionary</a:t>
            </a:r>
            <a:endParaRPr lang="en-US" sz="32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21C42DEE-51A2-4D23-A7F4-B6A1C87CA823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Dictionaries: Functionality (2)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4864BE8F-62CF-4F51-878D-F9929D51812D}"/>
              </a:ext>
            </a:extLst>
          </p:cNvPr>
          <p:cNvSpPr/>
          <p:nvPr/>
        </p:nvSpPr>
        <p:spPr>
          <a:xfrm>
            <a:off x="912960" y="2441046"/>
            <a:ext cx="10514880" cy="57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print(dict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2800" b="1" strike="noStrike" spc="-1" noProof="1">
                <a:latin typeface="Consolas"/>
                <a:ea typeface="DejaVu Sans"/>
              </a:rPr>
              <a:t>'key'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2800" b="1" strike="noStrike" spc="-1" noProof="1">
                <a:latin typeface="Consolas"/>
                <a:ea typeface="DejaVu Sans"/>
              </a:rPr>
              <a:t>))</a:t>
            </a:r>
            <a:endParaRPr lang="en-US" sz="2800" b="0" strike="noStrike" spc="-1" noProof="1"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F49A210A-439D-4AB9-8C7E-AB657ACB24E1}"/>
              </a:ext>
            </a:extLst>
          </p:cNvPr>
          <p:cNvSpPr/>
          <p:nvPr/>
        </p:nvSpPr>
        <p:spPr>
          <a:xfrm>
            <a:off x="912960" y="3553020"/>
            <a:ext cx="10514880" cy="57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dict.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pop(</a:t>
            </a:r>
            <a:r>
              <a:rPr lang="en-US" sz="2800" b="1" strike="noStrike" spc="-1" noProof="1">
                <a:latin typeface="Consolas"/>
                <a:ea typeface="DejaVu Sans"/>
              </a:rPr>
              <a:t>'key'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,</a:t>
            </a:r>
            <a:r>
              <a:rPr lang="en-US" sz="2800" b="1" strike="noStrike" spc="-1" noProof="1">
                <a:latin typeface="Consolas"/>
                <a:ea typeface="DejaVu Sans"/>
              </a:rPr>
              <a:t> None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)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EC426750-6ADE-403F-8801-4847EB503B7F}"/>
              </a:ext>
            </a:extLst>
          </p:cNvPr>
          <p:cNvSpPr/>
          <p:nvPr/>
        </p:nvSpPr>
        <p:spPr>
          <a:xfrm>
            <a:off x="4037012" y="3553020"/>
            <a:ext cx="1065960" cy="575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latin typeface="Calibri"/>
                <a:ea typeface="DejaVu Sans"/>
              </a:rPr>
              <a:t>None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01D1517D-14DB-4C19-A5DF-DA35A3D8E92A}"/>
              </a:ext>
            </a:extLst>
          </p:cNvPr>
          <p:cNvSpPr/>
          <p:nvPr/>
        </p:nvSpPr>
        <p:spPr>
          <a:xfrm>
            <a:off x="912960" y="4849110"/>
            <a:ext cx="10514880" cy="57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dict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.clear()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02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EA9D9241-937B-44A0-9932-9DB2045A216F}"/>
              </a:ext>
            </a:extLst>
          </p:cNvPr>
          <p:cNvSpPr/>
          <p:nvPr/>
        </p:nvSpPr>
        <p:spPr>
          <a:xfrm>
            <a:off x="379440" y="1219320"/>
            <a:ext cx="11048400" cy="550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04920" indent="-3042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0" strike="noStrike" spc="-1" dirty="0">
                <a:latin typeface="Consolas"/>
              </a:rPr>
              <a:t>Find key / value:</a:t>
            </a:r>
            <a:endParaRPr lang="en-US" sz="34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.</a:t>
            </a: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has_key()</a:t>
            </a:r>
            <a:r>
              <a:rPr lang="en-US" sz="3200" b="0" strike="noStrike" spc="-1" noProof="1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b="0" strike="noStrike" spc="-1" dirty="0">
                <a:latin typeface="Consolas"/>
              </a:rPr>
              <a:t>– checks if a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key</a:t>
            </a:r>
            <a:r>
              <a:rPr lang="en-US" sz="3200" b="0" strike="noStrike" spc="-1" dirty="0">
                <a:latin typeface="Consolas"/>
              </a:rPr>
              <a:t> is present in the dictionary (fast operation)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0" strike="noStrike" spc="-1" dirty="0">
                <a:latin typeface="Consolas"/>
              </a:rPr>
              <a:t>key </a:t>
            </a: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in dict.values()</a:t>
            </a:r>
            <a:r>
              <a:rPr lang="en-US" sz="3200" b="0" strike="noStrike" spc="-1" noProof="1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b="0" strike="noStrike" spc="-1" dirty="0">
                <a:latin typeface="Consolas"/>
              </a:rPr>
              <a:t>– checks if a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value</a:t>
            </a:r>
            <a:r>
              <a:rPr lang="en-US" sz="3200" b="0" strike="noStrike" spc="-1" dirty="0">
                <a:latin typeface="Consolas"/>
              </a:rPr>
              <a:t> is present in the dictionary (slow operation)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.get(</a:t>
            </a:r>
            <a:r>
              <a:rPr lang="en-US" sz="3200" b="0" strike="noStrike" spc="-1" dirty="0">
                <a:latin typeface="Consolas"/>
              </a:rPr>
              <a:t>key, default=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None)</a:t>
            </a:r>
            <a:r>
              <a:rPr lang="en-US" sz="3200" b="1" strike="noStrike" spc="-1" dirty="0">
                <a:latin typeface="Consolas"/>
              </a:rPr>
              <a:t> – </a:t>
            </a:r>
            <a:r>
              <a:rPr lang="en-US" sz="3200" b="0" strike="noStrike" spc="-1" dirty="0">
                <a:latin typeface="Consolas"/>
              </a:rPr>
              <a:t>check if a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key</a:t>
            </a:r>
            <a:r>
              <a:rPr lang="en-US" sz="3200" b="0" strike="noStrike" spc="-1" dirty="0">
                <a:latin typeface="Consolas"/>
              </a:rPr>
              <a:t> is present in the dictionary and </a:t>
            </a:r>
            <a:r>
              <a:rPr lang="en-US" sz="3200" b="0" strike="noStrike" spc="-1" noProof="1">
                <a:latin typeface="Consolas"/>
              </a:rPr>
              <a:t>ouputs</a:t>
            </a:r>
            <a:r>
              <a:rPr lang="en-US" sz="3200" b="0" strike="noStrike" spc="-1" dirty="0">
                <a:latin typeface="Consolas"/>
              </a:rPr>
              <a:t> the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value</a:t>
            </a:r>
            <a:r>
              <a:rPr lang="en-US" sz="3200" b="0" strike="noStrike" spc="-1" dirty="0">
                <a:latin typeface="Consolas"/>
              </a:rPr>
              <a:t> (or returns the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default</a:t>
            </a:r>
            <a:r>
              <a:rPr lang="en-US" sz="3200" b="0" strike="noStrike" spc="-1" dirty="0">
                <a:latin typeface="Consolas"/>
              </a:rPr>
              <a:t> value)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39DF7C8-C364-4E9E-AB27-E6F59724D72A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7B6326D1-EF27-4F8D-85F2-F80E45138AEA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19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361EB3D3-3C62-497F-B49D-F40650429559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Dictionaries: Functionality (2)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2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118459E8-D266-4595-91D1-C82C9366D3FD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Table of Contents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FBD022A9-D276-45A6-ABA3-6BDBAB8CAEAE}"/>
              </a:ext>
            </a:extLst>
          </p:cNvPr>
          <p:cNvSpPr/>
          <p:nvPr/>
        </p:nvSpPr>
        <p:spPr>
          <a:xfrm>
            <a:off x="188640" y="1150920"/>
            <a:ext cx="11804040" cy="552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2500" lnSpcReduction="10000"/>
          </a:bodyPr>
          <a:lstStyle/>
          <a:p>
            <a:pPr marL="514440" indent="-513720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Calibri"/>
              <a:buAutoNum type="arabicPeriod"/>
            </a:pPr>
            <a:r>
              <a:rPr lang="en-US" sz="3400" b="0" strike="noStrike" spc="-1" dirty="0">
                <a:latin typeface="Calibri"/>
              </a:rPr>
              <a:t>Operations with Lists</a:t>
            </a:r>
            <a:endParaRPr lang="en-US" sz="3400" b="0" strike="noStrike" spc="-1" dirty="0">
              <a:latin typeface="Arial"/>
            </a:endParaRPr>
          </a:p>
          <a:p>
            <a:pPr marL="514440" indent="-513720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Calibri"/>
              <a:buAutoNum type="arabicPeriod"/>
            </a:pPr>
            <a:r>
              <a:rPr lang="en-US" sz="3400" b="0" strike="noStrike" spc="-1" dirty="0">
                <a:latin typeface="Calibri"/>
              </a:rPr>
              <a:t>Reading Lists</a:t>
            </a:r>
            <a:endParaRPr lang="en-US" sz="3400" b="0" strike="noStrike" spc="-1" dirty="0">
              <a:latin typeface="Arial"/>
            </a:endParaRPr>
          </a:p>
          <a:p>
            <a:pPr marL="514440" indent="-513720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Calibri"/>
              <a:buAutoNum type="arabicPeriod"/>
            </a:pPr>
            <a:r>
              <a:rPr lang="en-US" sz="3400" b="0" strike="noStrike" spc="-1" dirty="0">
                <a:latin typeface="Calibri"/>
              </a:rPr>
              <a:t>Printing Lists</a:t>
            </a:r>
            <a:endParaRPr lang="en-US" sz="3400" b="0" strike="noStrike" spc="-1" dirty="0">
              <a:latin typeface="Arial"/>
            </a:endParaRPr>
          </a:p>
          <a:p>
            <a:pPr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3400" b="0" strike="noStrike" spc="-1" dirty="0">
                <a:latin typeface="Calibri"/>
              </a:rPr>
              <a:t>4. 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Associative Arrays</a:t>
            </a:r>
            <a:endParaRPr lang="en-US" sz="3400" b="1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</a:pPr>
            <a:r>
              <a:rPr lang="en-US" sz="3400" b="0" strike="noStrike" spc="-1" dirty="0">
                <a:latin typeface="Calibri"/>
                <a:ea typeface="Microsoft YaHei"/>
              </a:rPr>
              <a:t>5. 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  <a:ea typeface="Microsoft YaHei"/>
              </a:rPr>
              <a:t>Dictionaries</a:t>
            </a:r>
            <a:endParaRPr lang="en-US" sz="3400" b="1" strike="noStrike" spc="-1" dirty="0">
              <a:solidFill>
                <a:schemeClr val="bg1"/>
              </a:solidFill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3200" b="0" strike="noStrike" spc="-1" dirty="0">
                <a:latin typeface="Calibri"/>
                <a:ea typeface="Microsoft YaHei"/>
              </a:rPr>
              <a:t> Mapping Keys to Values</a:t>
            </a:r>
            <a:endParaRPr lang="en-US" sz="3200" b="0" strike="noStrike" spc="-1" dirty="0"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3200" b="0" strike="noStrike" spc="-1" dirty="0">
                <a:latin typeface="Calibri"/>
                <a:ea typeface="Microsoft YaHei"/>
              </a:rPr>
              <a:t> Dictionary methods – operator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  <a:ea typeface="Microsoft YaHei"/>
              </a:rPr>
              <a:t>[]</a:t>
            </a:r>
            <a:r>
              <a:rPr lang="en-US" sz="3200" b="0" strike="noStrike" spc="-1" dirty="0">
                <a:latin typeface="Calibri"/>
                <a:ea typeface="Microsoft YaHei"/>
              </a:rPr>
              <a:t>,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  <a:ea typeface="Microsoft YaHei"/>
              </a:rPr>
              <a:t>pop()</a:t>
            </a:r>
            <a:r>
              <a:rPr lang="en-US" sz="3200" b="0" strike="noStrike" spc="-1" dirty="0">
                <a:latin typeface="Calibri"/>
                <a:ea typeface="Microsoft YaHei"/>
              </a:rPr>
              <a:t>, </a:t>
            </a:r>
          </a:p>
          <a:p>
            <a:pPr marL="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45000"/>
            </a:pPr>
            <a:r>
              <a:rPr lang="en-US" sz="3200" spc="-1" dirty="0">
                <a:latin typeface="Calibri"/>
                <a:ea typeface="Microsoft YaHei"/>
              </a:rPr>
              <a:t>       </a:t>
            </a:r>
            <a:r>
              <a:rPr lang="en-US" sz="3200" b="0" strike="noStrike" spc="-1" dirty="0">
                <a:latin typeface="Calibri"/>
                <a:ea typeface="Microsoft YaHei"/>
              </a:rPr>
              <a:t>operator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  <a:ea typeface="Microsoft YaHei"/>
              </a:rPr>
              <a:t>in</a:t>
            </a:r>
            <a:r>
              <a:rPr lang="en-US" sz="3200" b="0" strike="noStrike" spc="-1" dirty="0">
                <a:latin typeface="Calibri"/>
                <a:ea typeface="Microsoft YaHei"/>
              </a:rPr>
              <a:t>, etc.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9904859A-7F5F-4FDB-9DDB-8E59CEFCB9CF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13F0A771-A0EF-4F0A-99DB-2289BFF315DB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BC1AD31A-94BC-4D68-8CE8-9C065263B44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846920" y="1870200"/>
            <a:ext cx="3428280" cy="4420800"/>
          </a:xfrm>
          <a:prstGeom prst="rect">
            <a:avLst/>
          </a:prstGeom>
          <a:ln>
            <a:noFill/>
          </a:ln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9E5C6F3E-46AD-4036-BDD3-12FFE88FD87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904320" y="1447920"/>
            <a:ext cx="1188000" cy="1523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4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9F1B3393-05FE-4FB1-BC29-E2E80097284D}"/>
              </a:ext>
            </a:extLst>
          </p:cNvPr>
          <p:cNvSpPr/>
          <p:nvPr/>
        </p:nvSpPr>
        <p:spPr>
          <a:xfrm>
            <a:off x="4003920" y="3657600"/>
            <a:ext cx="3961800" cy="1999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826053A-3842-491E-91A6-FDFAE9B960D7}"/>
              </a:ext>
            </a:extLst>
          </p:cNvPr>
          <p:cNvSpPr/>
          <p:nvPr/>
        </p:nvSpPr>
        <p:spPr>
          <a:xfrm>
            <a:off x="6018120" y="4697280"/>
            <a:ext cx="1980360" cy="45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922FF149-252A-470F-8AEB-0975BE46AF95}"/>
              </a:ext>
            </a:extLst>
          </p:cNvPr>
          <p:cNvSpPr/>
          <p:nvPr/>
        </p:nvSpPr>
        <p:spPr>
          <a:xfrm>
            <a:off x="4037040" y="4697280"/>
            <a:ext cx="1980360" cy="45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81A0234E-9915-43D8-A2F0-BBC4296EC9BF}"/>
              </a:ext>
            </a:extLst>
          </p:cNvPr>
          <p:cNvSpPr/>
          <p:nvPr/>
        </p:nvSpPr>
        <p:spPr>
          <a:xfrm>
            <a:off x="4036320" y="4241880"/>
            <a:ext cx="1980360" cy="45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23A37825-119C-4A58-A580-04E3844874B4}"/>
              </a:ext>
            </a:extLst>
          </p:cNvPr>
          <p:cNvSpPr/>
          <p:nvPr/>
        </p:nvSpPr>
        <p:spPr>
          <a:xfrm>
            <a:off x="6017400" y="4241880"/>
            <a:ext cx="1980360" cy="45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D384D8EF-3D92-4162-BBF2-070DC9982DF0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1D1C22CA-1722-457D-AD52-A89655A10475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20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C6EAAFFB-3BE3-4A7F-977A-7E960113FC91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Iterating through Dictionaries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1515B76D-51C9-4536-9F55-239844E51ECB}"/>
              </a:ext>
            </a:extLst>
          </p:cNvPr>
          <p:cNvSpPr/>
          <p:nvPr/>
        </p:nvSpPr>
        <p:spPr>
          <a:xfrm>
            <a:off x="4036320" y="46926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Gosho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id="{3D8D16D4-A7E0-4E48-8B23-AE9E74403220}"/>
              </a:ext>
            </a:extLst>
          </p:cNvPr>
          <p:cNvSpPr/>
          <p:nvPr/>
        </p:nvSpPr>
        <p:spPr>
          <a:xfrm>
            <a:off x="6017400" y="46926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0881-456-987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id="{6943AC06-89D5-4203-A35A-73943D00DE42}"/>
              </a:ext>
            </a:extLst>
          </p:cNvPr>
          <p:cNvSpPr/>
          <p:nvPr/>
        </p:nvSpPr>
        <p:spPr>
          <a:xfrm>
            <a:off x="4036320" y="42300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Pesho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" name="CustomShape 11">
            <a:extLst>
              <a:ext uri="{FF2B5EF4-FFF2-40B4-BE49-F238E27FC236}">
                <a16:creationId xmlns:a16="http://schemas.microsoft.com/office/drawing/2014/main" id="{689D3127-A9CC-4BAB-974E-127607EFFD71}"/>
              </a:ext>
            </a:extLst>
          </p:cNvPr>
          <p:cNvSpPr/>
          <p:nvPr/>
        </p:nvSpPr>
        <p:spPr>
          <a:xfrm>
            <a:off x="6017400" y="42300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0881-123-987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" name="CustomShape 12">
            <a:extLst>
              <a:ext uri="{FF2B5EF4-FFF2-40B4-BE49-F238E27FC236}">
                <a16:creationId xmlns:a16="http://schemas.microsoft.com/office/drawing/2014/main" id="{CDFFEDE2-542E-49AC-AAF2-1C23573E8488}"/>
              </a:ext>
            </a:extLst>
          </p:cNvPr>
          <p:cNvSpPr/>
          <p:nvPr/>
        </p:nvSpPr>
        <p:spPr>
          <a:xfrm>
            <a:off x="4036320" y="3738240"/>
            <a:ext cx="39618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Dictionary</a:t>
            </a:r>
            <a:endParaRPr lang="en-US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7454F975-FB10-4BD7-B0A9-C54A27754F63}"/>
              </a:ext>
            </a:extLst>
          </p:cNvPr>
          <p:cNvSpPr/>
          <p:nvPr/>
        </p:nvSpPr>
        <p:spPr>
          <a:xfrm>
            <a:off x="4036320" y="5156280"/>
            <a:ext cx="1980360" cy="45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4">
            <a:extLst>
              <a:ext uri="{FF2B5EF4-FFF2-40B4-BE49-F238E27FC236}">
                <a16:creationId xmlns:a16="http://schemas.microsoft.com/office/drawing/2014/main" id="{815CC45F-558F-4FA9-8C0A-1ECC87BC3B3D}"/>
              </a:ext>
            </a:extLst>
          </p:cNvPr>
          <p:cNvSpPr/>
          <p:nvPr/>
        </p:nvSpPr>
        <p:spPr>
          <a:xfrm>
            <a:off x="6017400" y="5156280"/>
            <a:ext cx="1980360" cy="45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5">
            <a:extLst>
              <a:ext uri="{FF2B5EF4-FFF2-40B4-BE49-F238E27FC236}">
                <a16:creationId xmlns:a16="http://schemas.microsoft.com/office/drawing/2014/main" id="{1D73BEC5-47F0-4928-A20D-EACF1A99A609}"/>
              </a:ext>
            </a:extLst>
          </p:cNvPr>
          <p:cNvSpPr/>
          <p:nvPr/>
        </p:nvSpPr>
        <p:spPr>
          <a:xfrm>
            <a:off x="4036320" y="51498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Alice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16">
            <a:extLst>
              <a:ext uri="{FF2B5EF4-FFF2-40B4-BE49-F238E27FC236}">
                <a16:creationId xmlns:a16="http://schemas.microsoft.com/office/drawing/2014/main" id="{7167A85A-7932-4B3E-BD47-0B92945D0BA3}"/>
              </a:ext>
            </a:extLst>
          </p:cNvPr>
          <p:cNvSpPr/>
          <p:nvPr/>
        </p:nvSpPr>
        <p:spPr>
          <a:xfrm>
            <a:off x="6017400" y="51498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+359-899-55-592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" name="CustomShape 17">
            <a:extLst>
              <a:ext uri="{FF2B5EF4-FFF2-40B4-BE49-F238E27FC236}">
                <a16:creationId xmlns:a16="http://schemas.microsoft.com/office/drawing/2014/main" id="{D69A0098-ABB0-408A-B025-D8DA3EA450B8}"/>
              </a:ext>
            </a:extLst>
          </p:cNvPr>
          <p:cNvSpPr/>
          <p:nvPr/>
        </p:nvSpPr>
        <p:spPr>
          <a:xfrm>
            <a:off x="2187360" y="1749600"/>
            <a:ext cx="744336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Live Demo</a:t>
            </a:r>
            <a:endParaRPr lang="en-US" sz="6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1" name="CustomShape 18">
            <a:extLst>
              <a:ext uri="{FF2B5EF4-FFF2-40B4-BE49-F238E27FC236}">
                <a16:creationId xmlns:a16="http://schemas.microsoft.com/office/drawing/2014/main" id="{B40E2903-0586-4FD6-92C8-C99BC48D0FB5}"/>
              </a:ext>
            </a:extLst>
          </p:cNvPr>
          <p:cNvSpPr/>
          <p:nvPr/>
        </p:nvSpPr>
        <p:spPr>
          <a:xfrm>
            <a:off x="4037040" y="514944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Calibri"/>
                <a:ea typeface="DejaVu Sans"/>
              </a:rPr>
              <a:t>Alice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CustomShape 19">
            <a:extLst>
              <a:ext uri="{FF2B5EF4-FFF2-40B4-BE49-F238E27FC236}">
                <a16:creationId xmlns:a16="http://schemas.microsoft.com/office/drawing/2014/main" id="{D721EA37-8635-4675-9C3A-580AAE97B424}"/>
              </a:ext>
            </a:extLst>
          </p:cNvPr>
          <p:cNvSpPr/>
          <p:nvPr/>
        </p:nvSpPr>
        <p:spPr>
          <a:xfrm>
            <a:off x="6018120" y="514944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Calibri"/>
                <a:ea typeface="DejaVu Sans"/>
              </a:rPr>
              <a:t>+359-899-55-592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3" name="CustomShape 20">
            <a:extLst>
              <a:ext uri="{FF2B5EF4-FFF2-40B4-BE49-F238E27FC236}">
                <a16:creationId xmlns:a16="http://schemas.microsoft.com/office/drawing/2014/main" id="{28D2FEAF-2C77-41CF-869F-6686C18B9001}"/>
              </a:ext>
            </a:extLst>
          </p:cNvPr>
          <p:cNvSpPr/>
          <p:nvPr/>
        </p:nvSpPr>
        <p:spPr>
          <a:xfrm>
            <a:off x="4037040" y="42300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noProof="1">
                <a:latin typeface="Calibri"/>
                <a:ea typeface="DejaVu Sans"/>
              </a:rPr>
              <a:t>Pesho</a:t>
            </a:r>
            <a:endParaRPr lang="en-US" sz="1800" b="0" strike="noStrike" spc="-1" noProof="1">
              <a:latin typeface="Arial"/>
            </a:endParaRPr>
          </a:p>
        </p:txBody>
      </p:sp>
      <p:sp>
        <p:nvSpPr>
          <p:cNvPr id="24" name="CustomShape 21">
            <a:extLst>
              <a:ext uri="{FF2B5EF4-FFF2-40B4-BE49-F238E27FC236}">
                <a16:creationId xmlns:a16="http://schemas.microsoft.com/office/drawing/2014/main" id="{C235A95C-14C8-4AEE-B045-E65D1E08335D}"/>
              </a:ext>
            </a:extLst>
          </p:cNvPr>
          <p:cNvSpPr/>
          <p:nvPr/>
        </p:nvSpPr>
        <p:spPr>
          <a:xfrm>
            <a:off x="6018120" y="42300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Calibri"/>
                <a:ea typeface="DejaVu Sans"/>
              </a:rPr>
              <a:t>0881-123-987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CustomShape 22">
            <a:extLst>
              <a:ext uri="{FF2B5EF4-FFF2-40B4-BE49-F238E27FC236}">
                <a16:creationId xmlns:a16="http://schemas.microsoft.com/office/drawing/2014/main" id="{E9F09FC0-0FE7-4823-947A-923533707358}"/>
              </a:ext>
            </a:extLst>
          </p:cNvPr>
          <p:cNvSpPr/>
          <p:nvPr/>
        </p:nvSpPr>
        <p:spPr>
          <a:xfrm>
            <a:off x="6018120" y="46926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Calibri"/>
                <a:ea typeface="DejaVu Sans"/>
              </a:rPr>
              <a:t>0881-456-987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6" name="CustomShape 23">
            <a:extLst>
              <a:ext uri="{FF2B5EF4-FFF2-40B4-BE49-F238E27FC236}">
                <a16:creationId xmlns:a16="http://schemas.microsoft.com/office/drawing/2014/main" id="{BFE93FB6-D604-48C8-94FE-B5191F1EF5BC}"/>
              </a:ext>
            </a:extLst>
          </p:cNvPr>
          <p:cNvSpPr/>
          <p:nvPr/>
        </p:nvSpPr>
        <p:spPr>
          <a:xfrm>
            <a:off x="4037040" y="469224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noProof="1">
                <a:latin typeface="Calibri"/>
                <a:ea typeface="DejaVu Sans"/>
              </a:rPr>
              <a:t>Gosho</a:t>
            </a:r>
            <a:endParaRPr lang="en-US" sz="1800" b="0" strike="noStrike" spc="-1" noProof="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213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path="M 3.85257E-6 3.7037E-6 L -0.49518 0.12569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path="M 1.52383E-6 3.7037E-6 L -0.43892 0.12384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path="M 3.85257E-6 2.59259E-6 L -0.49518 0.05926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path="M 1.52383E-6 2.59259E-6 L -0.43892 0.05926"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path="M 1.52383E-6 -4.07407E-6 L -0.43892 -0.0074"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path="M 3.85257E-6 -4.07407E-6 L -0.49518 -0.0074"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7D0D934D-A057-4CE2-8888-819356456752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1B29D685-E723-44C6-A952-C172B50809AB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21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B87C6AA2-DFDD-4FC7-B0A7-61D9437132B0}"/>
              </a:ext>
            </a:extLst>
          </p:cNvPr>
          <p:cNvSpPr/>
          <p:nvPr/>
        </p:nvSpPr>
        <p:spPr>
          <a:xfrm>
            <a:off x="190440" y="111312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300" b="0" strike="noStrike" spc="-1" dirty="0">
                <a:latin typeface="Calibri"/>
              </a:rPr>
              <a:t>Write a program to extract from given </a:t>
            </a:r>
            <a:r>
              <a:rPr lang="en-US" sz="3300" b="1" strike="noStrike" spc="-1" dirty="0">
                <a:solidFill>
                  <a:schemeClr val="bg1"/>
                </a:solidFill>
                <a:latin typeface="Calibri"/>
              </a:rPr>
              <a:t>sequence of words </a:t>
            </a:r>
            <a:r>
              <a:rPr lang="en-US" sz="3300" b="0" strike="noStrike" spc="-1" dirty="0">
                <a:latin typeface="Calibri"/>
              </a:rPr>
              <a:t>all elements that present in it </a:t>
            </a:r>
            <a:r>
              <a:rPr lang="en-US" sz="3300" b="1" strike="noStrike" spc="-1" dirty="0">
                <a:solidFill>
                  <a:schemeClr val="bg1"/>
                </a:solidFill>
                <a:latin typeface="Calibri"/>
              </a:rPr>
              <a:t>odd number of times </a:t>
            </a:r>
            <a:r>
              <a:rPr lang="en-US" sz="3300" b="0" strike="noStrike" spc="-1" dirty="0">
                <a:latin typeface="Calibri"/>
              </a:rPr>
              <a:t>(case-insensitive)</a:t>
            </a:r>
            <a:endParaRPr lang="en-US" sz="33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100" b="0" strike="noStrike" spc="-1" dirty="0">
                <a:latin typeface="Calibri"/>
              </a:rPr>
              <a:t>Words are given in a single line, </a:t>
            </a:r>
            <a:r>
              <a:rPr lang="en-US" sz="3100" b="1" strike="noStrike" spc="-1" dirty="0">
                <a:solidFill>
                  <a:schemeClr val="bg1"/>
                </a:solidFill>
                <a:latin typeface="Calibri"/>
              </a:rPr>
              <a:t>space</a:t>
            </a:r>
            <a:r>
              <a:rPr lang="en-US" sz="3100" b="0" strike="noStrike" spc="-1" dirty="0">
                <a:latin typeface="Calibri"/>
              </a:rPr>
              <a:t> separated</a:t>
            </a:r>
            <a:endParaRPr lang="en-US" sz="31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100" b="0" strike="noStrike" spc="-1" dirty="0">
                <a:latin typeface="Calibri"/>
              </a:rPr>
              <a:t>Print the result elements in </a:t>
            </a:r>
            <a:r>
              <a:rPr lang="en-US" sz="3100" b="1" strike="noStrike" spc="-1" dirty="0">
                <a:solidFill>
                  <a:schemeClr val="bg1"/>
                </a:solidFill>
                <a:latin typeface="Calibri"/>
              </a:rPr>
              <a:t>lowercase</a:t>
            </a:r>
            <a:r>
              <a:rPr lang="en-US" sz="3100" b="0" strike="noStrike" spc="-1" dirty="0">
                <a:latin typeface="Calibri"/>
              </a:rPr>
              <a:t>, in their </a:t>
            </a:r>
            <a:r>
              <a:rPr lang="en-US" sz="3100" b="1" strike="noStrike" spc="-1" dirty="0">
                <a:solidFill>
                  <a:schemeClr val="bg1"/>
                </a:solidFill>
                <a:latin typeface="Calibri"/>
              </a:rPr>
              <a:t>order</a:t>
            </a:r>
            <a:r>
              <a:rPr lang="en-US" sz="3100" b="0" strike="noStrike" spc="-1" dirty="0">
                <a:latin typeface="Calibri"/>
              </a:rPr>
              <a:t> of </a:t>
            </a:r>
            <a:r>
              <a:rPr lang="en-US" sz="3100" b="1" strike="noStrike" spc="-1" dirty="0">
                <a:solidFill>
                  <a:schemeClr val="bg1"/>
                </a:solidFill>
                <a:latin typeface="Calibri"/>
              </a:rPr>
              <a:t>appearance</a:t>
            </a:r>
            <a:endParaRPr lang="en-US" sz="3100" b="1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</a:pPr>
            <a:endParaRPr lang="en-US" sz="31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5868C33B-3044-4F4F-87FE-2B3DCDBE0E35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Problem: Odd Occurrences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5E312E21-0411-4AA2-A3E7-A423EE597C63}"/>
              </a:ext>
            </a:extLst>
          </p:cNvPr>
          <p:cNvSpPr/>
          <p:nvPr/>
        </p:nvSpPr>
        <p:spPr>
          <a:xfrm>
            <a:off x="981000" y="3709440"/>
            <a:ext cx="63100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Java C# PHP </a:t>
            </a:r>
            <a:r>
              <a:rPr lang="en-US" sz="2800" b="1" strike="noStrike" spc="-1" noProof="1">
                <a:latin typeface="Consolas"/>
                <a:ea typeface="DejaVu Sans"/>
              </a:rPr>
              <a:t>PHP</a:t>
            </a:r>
            <a:r>
              <a:rPr lang="en-US" sz="2800" b="1" strike="noStrike" spc="-1" dirty="0">
                <a:latin typeface="Consolas"/>
                <a:ea typeface="DejaVu Sans"/>
              </a:rPr>
              <a:t> JAVA C java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B9884970-FA35-460C-A3C4-2087068BAA74}"/>
              </a:ext>
            </a:extLst>
          </p:cNvPr>
          <p:cNvSpPr/>
          <p:nvPr/>
        </p:nvSpPr>
        <p:spPr>
          <a:xfrm>
            <a:off x="7494480" y="3850920"/>
            <a:ext cx="38016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12DD4C73-5066-4C61-B01B-B971AFE34971}"/>
              </a:ext>
            </a:extLst>
          </p:cNvPr>
          <p:cNvSpPr/>
          <p:nvPr/>
        </p:nvSpPr>
        <p:spPr>
          <a:xfrm>
            <a:off x="8064720" y="3709440"/>
            <a:ext cx="30502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java, c#, c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BD2AE9AD-2060-401C-9BA8-A7626D9600CB}"/>
              </a:ext>
            </a:extLst>
          </p:cNvPr>
          <p:cNvSpPr/>
          <p:nvPr/>
        </p:nvSpPr>
        <p:spPr>
          <a:xfrm>
            <a:off x="981000" y="4547520"/>
            <a:ext cx="63100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3 5 5 hi pi HO Hi 5 ho 3 hi pi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98F3528C-6DE8-4FCC-9DCA-FE10CE2C9CA6}"/>
              </a:ext>
            </a:extLst>
          </p:cNvPr>
          <p:cNvSpPr/>
          <p:nvPr/>
        </p:nvSpPr>
        <p:spPr>
          <a:xfrm>
            <a:off x="7494480" y="4689000"/>
            <a:ext cx="38016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id="{12B334AC-104F-4197-943B-23FB06DF7A86}"/>
              </a:ext>
            </a:extLst>
          </p:cNvPr>
          <p:cNvSpPr/>
          <p:nvPr/>
        </p:nvSpPr>
        <p:spPr>
          <a:xfrm>
            <a:off x="8064720" y="4547520"/>
            <a:ext cx="30502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5, hi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id="{4DAA5862-3E52-4278-8086-F11640C6DBAB}"/>
              </a:ext>
            </a:extLst>
          </p:cNvPr>
          <p:cNvSpPr/>
          <p:nvPr/>
        </p:nvSpPr>
        <p:spPr>
          <a:xfrm>
            <a:off x="760320" y="6172200"/>
            <a:ext cx="10591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https://judge.softuni.bg/Contests/Practice/Index/429#0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" name="CustomShape 11">
            <a:extLst>
              <a:ext uri="{FF2B5EF4-FFF2-40B4-BE49-F238E27FC236}">
                <a16:creationId xmlns:a16="http://schemas.microsoft.com/office/drawing/2014/main" id="{60477F34-1818-4683-B176-660C18E9E3A9}"/>
              </a:ext>
            </a:extLst>
          </p:cNvPr>
          <p:cNvSpPr/>
          <p:nvPr/>
        </p:nvSpPr>
        <p:spPr>
          <a:xfrm>
            <a:off x="981000" y="5383800"/>
            <a:ext cx="63100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a </a:t>
            </a:r>
            <a:r>
              <a:rPr lang="en-US" sz="2800" b="1" strike="noStrike" spc="-1" dirty="0" err="1">
                <a:latin typeface="Consolas"/>
                <a:ea typeface="DejaVu Sans"/>
              </a:rPr>
              <a:t>a</a:t>
            </a:r>
            <a:r>
              <a:rPr lang="en-US" sz="2800" b="1" strike="noStrike" spc="-1" dirty="0">
                <a:latin typeface="Consolas"/>
                <a:ea typeface="DejaVu Sans"/>
              </a:rPr>
              <a:t> </a:t>
            </a:r>
            <a:r>
              <a:rPr lang="en-US" sz="2800" b="1" strike="noStrike" spc="-1" dirty="0" err="1">
                <a:latin typeface="Consolas"/>
                <a:ea typeface="DejaVu Sans"/>
              </a:rPr>
              <a:t>A</a:t>
            </a:r>
            <a:r>
              <a:rPr lang="en-US" sz="2800" b="1" strike="noStrike" spc="-1" dirty="0">
                <a:latin typeface="Consolas"/>
                <a:ea typeface="DejaVu Sans"/>
              </a:rPr>
              <a:t> SQL xx a xx a </a:t>
            </a:r>
            <a:r>
              <a:rPr lang="en-US" sz="2800" b="1" strike="noStrike" spc="-1" dirty="0" err="1">
                <a:latin typeface="Consolas"/>
                <a:ea typeface="DejaVu Sans"/>
              </a:rPr>
              <a:t>A</a:t>
            </a:r>
            <a:r>
              <a:rPr lang="en-US" sz="2800" b="1" strike="noStrike" spc="-1" dirty="0">
                <a:latin typeface="Consolas"/>
                <a:ea typeface="DejaVu Sans"/>
              </a:rPr>
              <a:t> </a:t>
            </a:r>
            <a:r>
              <a:rPr lang="en-US" sz="2800" b="1" strike="noStrike" spc="-1" dirty="0" err="1">
                <a:latin typeface="Consolas"/>
                <a:ea typeface="DejaVu Sans"/>
              </a:rPr>
              <a:t>a</a:t>
            </a:r>
            <a:r>
              <a:rPr lang="en-US" sz="2800" b="1" strike="noStrike" spc="-1" dirty="0">
                <a:latin typeface="Consolas"/>
                <a:ea typeface="DejaVu Sans"/>
              </a:rPr>
              <a:t> XX c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5" name="CustomShape 12">
            <a:extLst>
              <a:ext uri="{FF2B5EF4-FFF2-40B4-BE49-F238E27FC236}">
                <a16:creationId xmlns:a16="http://schemas.microsoft.com/office/drawing/2014/main" id="{8A91E455-8D68-4E2E-80A6-A0444CA3C412}"/>
              </a:ext>
            </a:extLst>
          </p:cNvPr>
          <p:cNvSpPr/>
          <p:nvPr/>
        </p:nvSpPr>
        <p:spPr>
          <a:xfrm>
            <a:off x="7494480" y="5525280"/>
            <a:ext cx="38016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84D970A2-478C-457A-922A-3DAACD9D0DF2}"/>
              </a:ext>
            </a:extLst>
          </p:cNvPr>
          <p:cNvSpPr/>
          <p:nvPr/>
        </p:nvSpPr>
        <p:spPr>
          <a:xfrm>
            <a:off x="8064720" y="5383800"/>
            <a:ext cx="30502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a, </a:t>
            </a:r>
            <a:r>
              <a:rPr lang="en-US" sz="2800" b="1" strike="noStrike" spc="-1" dirty="0" err="1">
                <a:latin typeface="Consolas"/>
                <a:ea typeface="DejaVu Sans"/>
              </a:rPr>
              <a:t>sql</a:t>
            </a:r>
            <a:r>
              <a:rPr lang="en-US" sz="2800" b="1" strike="noStrike" spc="-1" dirty="0">
                <a:latin typeface="Consolas"/>
                <a:ea typeface="DejaVu Sans"/>
              </a:rPr>
              <a:t>, xx, c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42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61BCF31C-E4E9-4603-99FB-6FAF6BBDCB81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243306F8-1AA9-4A2C-B8B3-074C2D7F06B9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22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CE574D4B-A0C0-4E54-9F4B-38AD600E4D05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Solution: Odd Occurrences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BBC335AC-8A71-4266-85C2-0BDA22AF117B}"/>
              </a:ext>
            </a:extLst>
          </p:cNvPr>
          <p:cNvSpPr/>
          <p:nvPr/>
        </p:nvSpPr>
        <p:spPr>
          <a:xfrm>
            <a:off x="824040" y="1208880"/>
            <a:ext cx="10527480" cy="4989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line = input().lower()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words = line.split(' ')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 noProof="1">
                <a:latin typeface="Consolas"/>
                <a:ea typeface="DejaVu Sans"/>
              </a:rPr>
              <a:t>counts = 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{}</a:t>
            </a:r>
            <a:endParaRPr lang="en-US" sz="2400" b="0" strike="noStrike" spc="-1" noProof="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for word in words: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   if word 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in</a:t>
            </a:r>
            <a:r>
              <a:rPr lang="en-US" sz="2400" b="1" strike="noStrike" spc="-1" noProof="1">
                <a:latin typeface="Consolas"/>
                <a:ea typeface="DejaVu Sans"/>
              </a:rPr>
              <a:t> counts: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      counts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2400" b="1" strike="noStrike" spc="-1" noProof="1">
                <a:latin typeface="Consolas"/>
                <a:ea typeface="DejaVu Sans"/>
              </a:rPr>
              <a:t>word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2400" b="1" strike="noStrike" spc="-1" noProof="1">
                <a:latin typeface="Consolas"/>
                <a:ea typeface="DejaVu Sans"/>
              </a:rPr>
              <a:t> 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+= 1</a:t>
            </a:r>
            <a:r>
              <a:rPr lang="en-US" sz="2400" b="1" strike="noStrike" spc="-1" noProof="1">
                <a:latin typeface="Consolas"/>
                <a:ea typeface="DejaVu Sans"/>
              </a:rPr>
              <a:t>;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   else: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      counts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2400" b="1" strike="noStrike" spc="-1" noProof="1">
                <a:latin typeface="Consolas"/>
                <a:ea typeface="DejaVu Sans"/>
              </a:rPr>
              <a:t>word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2400" b="1" strike="noStrike" spc="-1" noProof="1">
                <a:latin typeface="Consolas"/>
                <a:ea typeface="DejaVu Sans"/>
              </a:rPr>
              <a:t> = 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1</a:t>
            </a:r>
            <a:r>
              <a:rPr lang="en-US" sz="2400" b="1" strike="noStrike" spc="-1" noProof="1">
                <a:latin typeface="Consolas"/>
                <a:ea typeface="DejaVu Sans"/>
              </a:rPr>
              <a:t>;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 noProof="1">
                <a:latin typeface="Consolas"/>
                <a:ea typeface="DejaVu Sans"/>
              </a:rPr>
              <a:t>results = []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for key, value in counts: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   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# </a:t>
            </a:r>
            <a:r>
              <a:rPr lang="en-US" sz="2400" b="1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TODO: </a:t>
            </a:r>
            <a:r>
              <a:rPr lang="en-US" sz="2400" b="1" i="1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add</a:t>
            </a:r>
            <a:r>
              <a:rPr lang="en-US" sz="2400" b="1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 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key</a:t>
            </a:r>
            <a:r>
              <a:rPr lang="en-US" sz="2400" b="1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 </a:t>
            </a:r>
            <a:r>
              <a:rPr lang="en-US" sz="2400" b="1" i="1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to </a:t>
            </a:r>
            <a:r>
              <a:rPr lang="en-US" sz="2400" b="1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results </a:t>
            </a:r>
            <a:r>
              <a:rPr lang="en-US" sz="2400" b="1" i="1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if 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value </a:t>
            </a:r>
            <a:r>
              <a:rPr lang="en-US" sz="2400" b="1" i="1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is odd</a:t>
            </a:r>
            <a:endParaRPr lang="en-US" sz="2400" b="0" strike="noStrike" spc="-1" noProof="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 noProof="1">
                <a:latin typeface="Consolas"/>
                <a:ea typeface="DejaVu Sans"/>
              </a:rPr>
              <a:t>print(", ".join(results))</a:t>
            </a:r>
            <a:endParaRPr lang="en-US" sz="2400" b="0" strike="noStrike" spc="-1" noProof="1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1240F62A-E5AA-410F-8FAD-6B2A0712E889}"/>
              </a:ext>
            </a:extLst>
          </p:cNvPr>
          <p:cNvSpPr/>
          <p:nvPr/>
        </p:nvSpPr>
        <p:spPr>
          <a:xfrm>
            <a:off x="7846920" y="1447920"/>
            <a:ext cx="3199680" cy="1919520"/>
          </a:xfrm>
          <a:prstGeom prst="wedgeRoundRectCallout">
            <a:avLst>
              <a:gd name="adj1" fmla="val -201746"/>
              <a:gd name="adj2" fmla="val -2990"/>
              <a:gd name="adj3" fmla="val 16667"/>
            </a:avLst>
          </a:prstGeom>
          <a:solidFill>
            <a:schemeClr val="tx1">
              <a:alpha val="95000"/>
            </a:schemeClr>
          </a:solidFill>
          <a:ln w="19080">
            <a:solidFill>
              <a:srgbClr val="F8D4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counts[word]</a:t>
            </a:r>
            <a:r>
              <a:rPr lang="en-US" sz="2800" b="0" strike="noStrike" spc="-1" dirty="0">
                <a:solidFill>
                  <a:schemeClr val="bg1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holds how many times </a:t>
            </a:r>
            <a:r>
              <a:rPr lang="en-US" sz="28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word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occurs in </a:t>
            </a:r>
            <a:r>
              <a:rPr lang="en-US" sz="28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words</a:t>
            </a:r>
            <a:endParaRPr lang="en-US" sz="2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281F4FEA-28A3-4356-9346-F21BF2E31371}"/>
              </a:ext>
            </a:extLst>
          </p:cNvPr>
          <p:cNvSpPr/>
          <p:nvPr/>
        </p:nvSpPr>
        <p:spPr>
          <a:xfrm>
            <a:off x="760320" y="6320160"/>
            <a:ext cx="10591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https://judge.softuni.bg/Contests/Practice/Index/429#0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192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2315439A-190E-40AF-8727-7335FC4C0812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D4AB8D62-DF5E-4554-929E-55A46DA95A27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23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2A4CDF49-8B1F-4D1E-8DBA-7B7528112EAE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0" strike="noStrike" spc="-1" dirty="0">
                <a:latin typeface="Calibri"/>
              </a:rPr>
              <a:t>Read a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list of real numbers</a:t>
            </a:r>
            <a:r>
              <a:rPr lang="en-US" sz="3400" b="0" strike="noStrike" spc="-1" dirty="0">
                <a:latin typeface="Calibri"/>
              </a:rPr>
              <a:t> and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print them in ascending </a:t>
            </a:r>
            <a:br>
              <a:rPr lang="en-US" sz="3400" b="1" strike="noStrike" spc="-1" dirty="0">
                <a:solidFill>
                  <a:schemeClr val="bg1"/>
                </a:solidFill>
                <a:latin typeface="Calibri"/>
              </a:rPr>
            </a:b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order</a:t>
            </a:r>
            <a:r>
              <a:rPr lang="en-US" sz="3400" b="0" strike="noStrike" spc="-1" dirty="0">
                <a:latin typeface="Calibri"/>
              </a:rPr>
              <a:t> along with their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number of occurrences</a:t>
            </a:r>
            <a:endParaRPr lang="en-US" sz="3400" b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BE62D469-E650-415D-A174-283815B55F08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Problem: Count Real Numbers 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82E8A828-B373-4E54-96F7-7A555A6DE9D4}"/>
              </a:ext>
            </a:extLst>
          </p:cNvPr>
          <p:cNvSpPr/>
          <p:nvPr/>
        </p:nvSpPr>
        <p:spPr>
          <a:xfrm>
            <a:off x="748440" y="2707920"/>
            <a:ext cx="335196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8 2.5 2.5 8 2.5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F9000B3D-836E-4627-AFB8-03AA72EA4E01}"/>
              </a:ext>
            </a:extLst>
          </p:cNvPr>
          <p:cNvSpPr/>
          <p:nvPr/>
        </p:nvSpPr>
        <p:spPr>
          <a:xfrm>
            <a:off x="748440" y="3907440"/>
            <a:ext cx="3351960" cy="1070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2.5 -&gt; 3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8 -&gt; 2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7821A83F-9E53-4982-9AFD-39C8761D38E9}"/>
              </a:ext>
            </a:extLst>
          </p:cNvPr>
          <p:cNvSpPr/>
          <p:nvPr/>
        </p:nvSpPr>
        <p:spPr>
          <a:xfrm>
            <a:off x="2272320" y="3449520"/>
            <a:ext cx="304200" cy="3124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22291A27-86E1-427E-8B7D-32B811B47B55}"/>
              </a:ext>
            </a:extLst>
          </p:cNvPr>
          <p:cNvSpPr/>
          <p:nvPr/>
        </p:nvSpPr>
        <p:spPr>
          <a:xfrm>
            <a:off x="4634640" y="2707920"/>
            <a:ext cx="30412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1.5 5 1.5 3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564B18E5-2791-48CC-8B55-D4D49EADF709}"/>
              </a:ext>
            </a:extLst>
          </p:cNvPr>
          <p:cNvSpPr/>
          <p:nvPr/>
        </p:nvSpPr>
        <p:spPr>
          <a:xfrm>
            <a:off x="4650480" y="3907440"/>
            <a:ext cx="3024720" cy="1560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1.5 -&gt; 2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3 -&gt; 1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5 -&gt; 1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id="{5D2B6DAA-6A16-4BB0-BF19-2A60745711C7}"/>
              </a:ext>
            </a:extLst>
          </p:cNvPr>
          <p:cNvSpPr/>
          <p:nvPr/>
        </p:nvSpPr>
        <p:spPr>
          <a:xfrm>
            <a:off x="6003000" y="3444840"/>
            <a:ext cx="304200" cy="3124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id="{F28BF42E-22E7-447E-B987-CA4AF2E43C2D}"/>
              </a:ext>
            </a:extLst>
          </p:cNvPr>
          <p:cNvSpPr/>
          <p:nvPr/>
        </p:nvSpPr>
        <p:spPr>
          <a:xfrm>
            <a:off x="8203320" y="2707920"/>
            <a:ext cx="326592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-2 0.33 0.33 2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4" name="CustomShape 11">
            <a:extLst>
              <a:ext uri="{FF2B5EF4-FFF2-40B4-BE49-F238E27FC236}">
                <a16:creationId xmlns:a16="http://schemas.microsoft.com/office/drawing/2014/main" id="{8386A9F8-9F1B-4D3C-B32A-CFBC5CC75EF1}"/>
              </a:ext>
            </a:extLst>
          </p:cNvPr>
          <p:cNvSpPr/>
          <p:nvPr/>
        </p:nvSpPr>
        <p:spPr>
          <a:xfrm>
            <a:off x="8219160" y="3907440"/>
            <a:ext cx="3248280" cy="1560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-2 -&gt; 1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0.33 -&gt; 2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2 -&gt; 1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5" name="CustomShape 12">
            <a:extLst>
              <a:ext uri="{FF2B5EF4-FFF2-40B4-BE49-F238E27FC236}">
                <a16:creationId xmlns:a16="http://schemas.microsoft.com/office/drawing/2014/main" id="{DDF4FC10-323E-44D8-A238-CDA1B6DDD70E}"/>
              </a:ext>
            </a:extLst>
          </p:cNvPr>
          <p:cNvSpPr/>
          <p:nvPr/>
        </p:nvSpPr>
        <p:spPr>
          <a:xfrm>
            <a:off x="9691200" y="3444840"/>
            <a:ext cx="304200" cy="3124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83651620-1B6B-482B-9F53-6A8DE60AF176}"/>
              </a:ext>
            </a:extLst>
          </p:cNvPr>
          <p:cNvSpPr/>
          <p:nvPr/>
        </p:nvSpPr>
        <p:spPr>
          <a:xfrm>
            <a:off x="760320" y="6172200"/>
            <a:ext cx="10591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https://judge.softuni.bg/Contests/Practice/Index/429#1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51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45A40AE5-BDE1-41E3-ACD8-67600C1D1A8F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68CBFC26-0E5C-4FA6-8951-F396AA62F5A2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24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55213C1E-0B82-445D-A91A-A3DABC304EB7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Solution: Count Real Numbers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1EC88342-9CCD-4F30-8992-D1713A444D61}"/>
              </a:ext>
            </a:extLst>
          </p:cNvPr>
          <p:cNvSpPr/>
          <p:nvPr/>
        </p:nvSpPr>
        <p:spPr>
          <a:xfrm>
            <a:off x="900360" y="1181520"/>
            <a:ext cx="10374840" cy="4287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nums = list(map(float, input().split(' ')))</a:t>
            </a:r>
            <a:endParaRPr lang="en-US" sz="2800" b="0" strike="noStrike" spc="-1" noProof="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800" b="1" strike="noStrike" spc="-1" noProof="1">
                <a:latin typeface="Consolas"/>
                <a:ea typeface="DejaVu Sans"/>
              </a:rPr>
              <a:t>counts =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{}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for num in nums:</a:t>
            </a:r>
            <a:endParaRPr lang="en-US" sz="28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   if num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in</a:t>
            </a:r>
            <a:r>
              <a:rPr lang="en-US" sz="2800" b="1" strike="noStrike" spc="-1" noProof="1">
                <a:latin typeface="Consolas"/>
                <a:ea typeface="DejaVu Sans"/>
              </a:rPr>
              <a:t> counts:</a:t>
            </a:r>
            <a:endParaRPr lang="en-US" sz="28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      counts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2800" b="1" strike="noStrike" spc="-1" noProof="1">
                <a:latin typeface="Consolas"/>
                <a:ea typeface="DejaVu Sans"/>
              </a:rPr>
              <a:t>num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2800" b="1" strike="noStrike" spc="-1" noProof="1">
                <a:latin typeface="Consolas"/>
                <a:ea typeface="DejaVu Sans"/>
              </a:rPr>
              <a:t>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+= 1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   else:</a:t>
            </a:r>
            <a:endParaRPr lang="en-US" sz="28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      counts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2800" b="1" strike="noStrike" spc="-1" noProof="1">
                <a:latin typeface="Consolas"/>
                <a:ea typeface="DejaVu Sans"/>
              </a:rPr>
              <a:t>num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2800" b="1" strike="noStrike" spc="-1" noProof="1">
                <a:latin typeface="Consolas"/>
                <a:ea typeface="DejaVu Sans"/>
              </a:rPr>
              <a:t> =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1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800" b="1" strike="noStrike" spc="-1" noProof="1">
                <a:latin typeface="Consolas"/>
                <a:ea typeface="DejaVu Sans"/>
              </a:rPr>
              <a:t>for num in sorted(counts.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keys()</a:t>
            </a:r>
            <a:r>
              <a:rPr lang="en-US" sz="2800" b="1" strike="noStrike" spc="-1" noProof="1">
                <a:latin typeface="Consolas"/>
                <a:ea typeface="DejaVu Sans"/>
              </a:rPr>
              <a:t>)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: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    print("{} -&gt; {}".format(num, counts[num]))</a:t>
            </a:r>
            <a:endParaRPr lang="en-US" sz="2800" b="0" strike="noStrike" spc="-1" noProof="1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6071BE58-740F-4381-BFBC-0EA00608954A}"/>
              </a:ext>
            </a:extLst>
          </p:cNvPr>
          <p:cNvSpPr/>
          <p:nvPr/>
        </p:nvSpPr>
        <p:spPr>
          <a:xfrm>
            <a:off x="7846920" y="1905120"/>
            <a:ext cx="3597480" cy="1523160"/>
          </a:xfrm>
          <a:prstGeom prst="wedgeRoundRectCallout">
            <a:avLst>
              <a:gd name="adj1" fmla="val -175174"/>
              <a:gd name="adj2" fmla="val -40501"/>
              <a:gd name="adj3" fmla="val 16667"/>
            </a:avLst>
          </a:prstGeom>
          <a:solidFill>
            <a:schemeClr val="tx1">
              <a:alpha val="95000"/>
            </a:schemeClr>
          </a:solidFill>
          <a:ln w="19080">
            <a:solidFill>
              <a:srgbClr val="F8D4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counts[num]</a:t>
            </a:r>
            <a:r>
              <a:rPr lang="en-US" sz="2800" b="0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noProof="1">
                <a:solidFill>
                  <a:srgbClr val="FFFFFF"/>
                </a:solidFill>
                <a:latin typeface="Calibri"/>
                <a:ea typeface="DejaVu Sans"/>
              </a:rPr>
              <a:t>will hold how many times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num</a:t>
            </a:r>
            <a:r>
              <a:rPr lang="en-US" sz="2800" b="0" strike="noStrike" spc="-1" noProof="1">
                <a:solidFill>
                  <a:srgbClr val="FFFFFF"/>
                </a:solidFill>
                <a:latin typeface="Calibri"/>
                <a:ea typeface="DejaVu Sans"/>
              </a:rPr>
              <a:t> occurs in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nums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328358DF-E5E9-4BDB-834B-082A7B478A1B}"/>
              </a:ext>
            </a:extLst>
          </p:cNvPr>
          <p:cNvSpPr/>
          <p:nvPr/>
        </p:nvSpPr>
        <p:spPr>
          <a:xfrm>
            <a:off x="760320" y="6172200"/>
            <a:ext cx="10591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https://judge.softuni.bg/Contests/Practice/Index/429#1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956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98D4A-78B5-4EBB-BE36-87D899CDA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spc="-1" dirty="0"/>
              <a:t>Associative Arrays and Lists</a:t>
            </a:r>
            <a:endParaRPr lang="en-US" sz="5400" b="0" spc="-1" dirty="0"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415EF0-C7B2-4AF9-8D5D-F8922BDC2C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spc="197" dirty="0">
                <a:solidFill>
                  <a:schemeClr val="bg1"/>
                </a:solidFill>
              </a:rPr>
              <a:t>Live Exercises in Class</a:t>
            </a:r>
            <a:endParaRPr lang="en-US" sz="4000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123D1-B490-4050-BEE5-D03A09BAD0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65135179-2562-48F4-99A9-72ACC4AC255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337280" y="866880"/>
            <a:ext cx="3523320" cy="3636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29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0D261-2BAF-459D-B0C0-0BC7B921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3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D33D9-2B13-4121-B3A0-415CC5B7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C9798F-14DC-4CB5-A7A4-66B0F7F4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Diamond Partners</a:t>
            </a:r>
          </a:p>
        </p:txBody>
      </p:sp>
    </p:spTree>
    <p:extLst>
      <p:ext uri="{BB962C8B-B14F-4D97-AF65-F5344CB8AC3E}">
        <p14:creationId xmlns:p14="http://schemas.microsoft.com/office/powerpoint/2010/main" val="250898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6EAC61-CF5C-4B78-A73D-12522539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Diamond Partners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85C4A-186A-4D4A-9DAF-271F9DD1E2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9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>
            <a:extLst>
              <a:ext uri="{FF2B5EF4-FFF2-40B4-BE49-F238E27FC236}">
                <a16:creationId xmlns:a16="http://schemas.microsoft.com/office/drawing/2014/main" id="{E2E98CBD-D770-46A7-9374-6C513FE2110E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 err="1">
                <a:solidFill>
                  <a:schemeClr val="bg2"/>
                </a:solidFill>
                <a:latin typeface="Calibri"/>
                <a:ea typeface="Calibri"/>
              </a:rPr>
              <a:t>SoftUni</a:t>
            </a:r>
            <a:r>
              <a:rPr lang="en-US" sz="40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 Diamond Partners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894D131A-D60A-4543-BCDB-164CF51A488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65680" y="3104280"/>
            <a:ext cx="4421160" cy="3322080"/>
          </a:xfrm>
          <a:prstGeom prst="rect">
            <a:avLst/>
          </a:prstGeom>
          <a:ln>
            <a:noFill/>
          </a:ln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1178616F-0481-4E88-9CB3-18DE6A2232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227440" y="1207440"/>
            <a:ext cx="3659400" cy="1575360"/>
          </a:xfrm>
          <a:prstGeom prst="rect">
            <a:avLst/>
          </a:prstGeom>
          <a:ln>
            <a:noFill/>
          </a:ln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C4CF2383-84C8-45B5-BEC8-EF763B5FE7D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57200" y="4961520"/>
            <a:ext cx="6675480" cy="1464840"/>
          </a:xfrm>
          <a:prstGeom prst="rect">
            <a:avLst/>
          </a:prstGeom>
          <a:ln>
            <a:noFill/>
          </a:ln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EC945B6-933A-49B9-A7D2-EA8B26FE149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376160" y="1185840"/>
            <a:ext cx="3536280" cy="1596600"/>
          </a:xfrm>
          <a:prstGeom prst="rect">
            <a:avLst/>
          </a:prstGeom>
          <a:ln>
            <a:noFill/>
          </a:ln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9696862F-056F-4181-8DED-EB11B59245AE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53600" y="1164240"/>
            <a:ext cx="3607200" cy="1618200"/>
          </a:xfrm>
          <a:prstGeom prst="rect">
            <a:avLst/>
          </a:prstGeom>
          <a:ln>
            <a:noFill/>
          </a:ln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892DCE45-1975-4786-B23F-656B89ADC2F1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457200" y="3139560"/>
            <a:ext cx="6675480" cy="146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1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2" y="2209800"/>
            <a:ext cx="11804822" cy="3420879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7200" b="1" dirty="0">
                <a:solidFill>
                  <a:schemeClr val="bg1"/>
                </a:solidFill>
              </a:rPr>
              <a:t>sli.do</a:t>
            </a:r>
            <a:br>
              <a:rPr lang="en-US" sz="6000" b="1" dirty="0">
                <a:solidFill>
                  <a:prstClr val="white"/>
                </a:solidFill>
              </a:rPr>
            </a:br>
            <a:r>
              <a:rPr lang="en-US" sz="11300" b="1" dirty="0"/>
              <a:t>#</a:t>
            </a:r>
            <a:r>
              <a:rPr lang="en-US" sz="11300" b="1" noProof="1"/>
              <a:t>python-fund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78FA-D1CB-4F06-B70D-F3FCFE9D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1" dirty="0">
                <a:ea typeface="Calibri"/>
              </a:rPr>
              <a:t>Trainings @ Software University (</a:t>
            </a:r>
            <a:r>
              <a:rPr lang="en-US" sz="4000" spc="-1" dirty="0" err="1">
                <a:ea typeface="Calibri"/>
              </a:rPr>
              <a:t>SoftUni</a:t>
            </a:r>
            <a:r>
              <a:rPr lang="en-US" sz="4000" spc="-1" dirty="0">
                <a:ea typeface="Calibri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B87D-E4D7-4B7B-8BC4-9B0C693FF190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457200" indent="-39312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– High-Quality Education, </a:t>
            </a:r>
            <a:br>
              <a:rPr lang="en-US" sz="3200" spc="-1" dirty="0">
                <a:ea typeface="Calibri"/>
              </a:rPr>
            </a:br>
            <a:r>
              <a:rPr lang="en-US" sz="3200" spc="-1" dirty="0">
                <a:ea typeface="Calibri"/>
              </a:rPr>
              <a:t>Profession and Job for Software Developers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2900" u="sng" spc="-1" dirty="0">
                <a:ea typeface="Calibri"/>
                <a:hlinkClick r:id="rId2"/>
              </a:rPr>
              <a:t>softuni.bg</a:t>
            </a:r>
            <a:r>
              <a:rPr lang="en-US" sz="2900" spc="-1" dirty="0">
                <a:ea typeface="Calibri"/>
              </a:rPr>
              <a:t> </a:t>
            </a:r>
            <a:endParaRPr lang="en-US" sz="2900" spc="-1" dirty="0">
              <a:latin typeface="Arial"/>
            </a:endParaRPr>
          </a:p>
          <a:p>
            <a:pPr marL="457200" indent="-39312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Foundation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000" u="sng" spc="-1" dirty="0">
                <a:ea typeface="Calibri"/>
                <a:hlinkClick r:id="rId3"/>
              </a:rPr>
              <a:t>http://softuni.foundation/</a:t>
            </a:r>
            <a:endParaRPr lang="en-US" sz="3000" spc="-1" dirty="0">
              <a:latin typeface="Arial"/>
            </a:endParaRPr>
          </a:p>
          <a:p>
            <a:pPr marL="304920" lvl="1" indent="-30420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@ Facebook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2900" u="sng" spc="-1" dirty="0">
                <a:ea typeface="Calibri"/>
                <a:hlinkClick r:id="rId4"/>
              </a:rPr>
              <a:t>facebook.com/</a:t>
            </a:r>
            <a:r>
              <a:rPr lang="en-US" sz="2900" u="sng" spc="-1" dirty="0" err="1">
                <a:ea typeface="Calibri"/>
                <a:hlinkClick r:id="rId4"/>
              </a:rPr>
              <a:t>SoftwareUniversity</a:t>
            </a:r>
            <a:endParaRPr lang="en-US" sz="2900" spc="-1" dirty="0">
              <a:latin typeface="Arial"/>
            </a:endParaRPr>
          </a:p>
          <a:p>
            <a:pPr marL="304920" lvl="1" indent="-30420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Forums</a:t>
            </a:r>
            <a:endParaRPr lang="en-US" sz="3200" spc="-1" dirty="0">
              <a:latin typeface="Arial"/>
            </a:endParaRPr>
          </a:p>
          <a:p>
            <a:pPr marL="609480" lvl="2" indent="-30420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2800" u="sng" spc="-1" dirty="0">
                <a:ea typeface="Calibri"/>
                <a:hlinkClick r:id="rId5"/>
              </a:rPr>
              <a:t>forum.softuni.bg</a:t>
            </a:r>
            <a:endParaRPr lang="en-US" sz="2800" spc="-1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0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CC6FC-340F-4431-9E34-7A5F8EDC4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196913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>
            <a:extLst>
              <a:ext uri="{FF2B5EF4-FFF2-40B4-BE49-F238E27FC236}">
                <a16:creationId xmlns:a16="http://schemas.microsoft.com/office/drawing/2014/main" id="{3A047726-9176-4709-B379-8EAE0FCB3D0D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4FBF79A6-23BE-461D-BE14-E3798F0A6644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ACA25EB-44F9-4744-B02F-EF89E057507C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0" strike="noStrike" spc="-1" dirty="0">
                <a:latin typeface="Calibri"/>
              </a:rPr>
              <a:t>Provides the following operations:</a:t>
            </a:r>
            <a:endParaRPr lang="en-US" sz="34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[el1, el2, …] 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creates list with the given items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 err="1">
                <a:solidFill>
                  <a:schemeClr val="bg1"/>
                </a:solidFill>
                <a:latin typeface="Consolas"/>
              </a:rPr>
              <a:t>len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(list)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 – returns</a:t>
            </a:r>
            <a:r>
              <a:rPr lang="en-US" sz="3200" b="1" strike="noStrike" spc="-1" dirty="0"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number of items in the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List</a:t>
            </a:r>
            <a:endParaRPr lang="en-US" sz="3200" b="0" strike="noStrike" spc="-1" dirty="0">
              <a:solidFill>
                <a:schemeClr val="bg1"/>
              </a:solidFill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list1 + list2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concatenates the given lists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list * number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1" strike="noStrike" spc="-1" dirty="0"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replicates the list number times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element in list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– </a:t>
            </a:r>
            <a:r>
              <a:rPr lang="en-US" sz="3200" b="0" strike="noStrike" spc="-1" dirty="0">
                <a:latin typeface="Calibri"/>
              </a:rPr>
              <a:t>determines whether an item is in the list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for element is list: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iterates trough the lists items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7DE5EFC6-714D-45FC-956B-D63C1CC0A27F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List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512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>
            <a:extLst>
              <a:ext uri="{FF2B5EF4-FFF2-40B4-BE49-F238E27FC236}">
                <a16:creationId xmlns:a16="http://schemas.microsoft.com/office/drawing/2014/main" id="{C9258345-C996-4E9E-93DC-847BF9062237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798750C3-BCFB-4E57-8EE8-59EED4408901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3F479CC-C964-440F-B3D8-AE55CF55A6DF}"/>
              </a:ext>
            </a:extLst>
          </p:cNvPr>
          <p:cNvSpPr/>
          <p:nvPr/>
        </p:nvSpPr>
        <p:spPr>
          <a:xfrm>
            <a:off x="190440" y="995400"/>
            <a:ext cx="11804040" cy="57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0" strike="noStrike" spc="-1" dirty="0">
                <a:latin typeface="Calibri"/>
              </a:rPr>
              <a:t>Provides the following operations:</a:t>
            </a:r>
            <a:endParaRPr lang="en-US" sz="34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list[index]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returns the item in the given index</a:t>
            </a:r>
            <a:endParaRPr lang="en-US" sz="3200" b="0" strike="noStrike" spc="-1" dirty="0">
              <a:latin typeface="Arial"/>
            </a:endParaRPr>
          </a:p>
          <a:p>
            <a:pPr marL="914400" lvl="2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000" b="1" strike="noStrike" spc="-1" dirty="0">
                <a:solidFill>
                  <a:schemeClr val="bg1"/>
                </a:solidFill>
                <a:latin typeface="Consolas"/>
              </a:rPr>
              <a:t>Indexes:  0   1   2   3  4</a:t>
            </a:r>
            <a:endParaRPr lang="en-US" sz="3000" b="0" strike="noStrike" spc="-1" dirty="0">
              <a:solidFill>
                <a:schemeClr val="bg1"/>
              </a:solidFill>
              <a:latin typeface="Arial"/>
            </a:endParaRPr>
          </a:p>
          <a:p>
            <a:pPr marL="914400" lvl="2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000" b="1" strike="noStrike" spc="-1" dirty="0">
                <a:solidFill>
                  <a:schemeClr val="bg1"/>
                </a:solidFill>
                <a:latin typeface="Consolas"/>
              </a:rPr>
              <a:t>Indexes: -5  -4  -3  -2 -1</a:t>
            </a:r>
            <a:endParaRPr lang="en-US" sz="3000" b="0" strike="noStrike" spc="-1" dirty="0">
              <a:solidFill>
                <a:schemeClr val="bg1"/>
              </a:solidFill>
              <a:latin typeface="Arial"/>
            </a:endParaRPr>
          </a:p>
          <a:p>
            <a:pPr marL="914400" lvl="2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000" b="1" strike="noStrike" spc="-1" dirty="0">
                <a:solidFill>
                  <a:schemeClr val="bg1"/>
                </a:solidFill>
                <a:latin typeface="Consolas"/>
              </a:rPr>
              <a:t>List:    [1,  2,  3,  4, 5]</a:t>
            </a:r>
            <a:endParaRPr lang="en-US" sz="3000" b="0" strike="noStrike" spc="-1" dirty="0">
              <a:solidFill>
                <a:schemeClr val="bg1"/>
              </a:solidFill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list[</a:t>
            </a: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start:end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]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returns the list of items between the given indexes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max(list)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returns the item with the max value from the list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min(list)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returns the item with the min value from the list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D95D072D-CEBF-484A-86CD-C9B42AD63FE5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List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>
            <a:extLst>
              <a:ext uri="{FF2B5EF4-FFF2-40B4-BE49-F238E27FC236}">
                <a16:creationId xmlns:a16="http://schemas.microsoft.com/office/drawing/2014/main" id="{82E65A9A-4824-4A7D-B9E5-3ADCA8E98A62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E67EFA13-934F-408C-AFAC-989F4651FDD9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9" name="CustomShape 2">
            <a:extLst>
              <a:ext uri="{FF2B5EF4-FFF2-40B4-BE49-F238E27FC236}">
                <a16:creationId xmlns:a16="http://schemas.microsoft.com/office/drawing/2014/main" id="{56F355BB-DDB0-4CA4-B735-F3A30EBD7ADF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0" strike="noStrike" spc="-1" dirty="0">
                <a:latin typeface="Calibri"/>
              </a:rPr>
              <a:t>Provides the following operations:</a:t>
            </a:r>
            <a:endParaRPr lang="en-US" sz="34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list.append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(item)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adds the item in the end of the list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list.count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(item)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 – </a:t>
            </a:r>
            <a:r>
              <a:rPr lang="en-US" sz="3200" strike="noStrike" spc="-1" dirty="0">
                <a:latin typeface="Calibri"/>
              </a:rPr>
              <a:t>returns the </a:t>
            </a:r>
            <a:r>
              <a:rPr lang="en-US" sz="3200" b="0" strike="noStrike" spc="-1" dirty="0">
                <a:latin typeface="Calibri"/>
              </a:rPr>
              <a:t>number of </a:t>
            </a:r>
            <a:r>
              <a:rPr lang="en-US" sz="3200" b="0" strike="noStrike" spc="-1" noProof="1">
                <a:latin typeface="Calibri"/>
              </a:rPr>
              <a:t>occurences</a:t>
            </a:r>
            <a:r>
              <a:rPr lang="en-US" sz="3200" b="0" strike="noStrike" spc="-1" dirty="0">
                <a:latin typeface="Calibri"/>
              </a:rPr>
              <a:t> of item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list.index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(item)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 </a:t>
            </a:r>
            <a:r>
              <a:rPr lang="en-US" sz="3200" strike="noStrike" spc="-1" dirty="0">
                <a:latin typeface="Calibri"/>
              </a:rPr>
              <a:t>returns lowest positive index where </a:t>
            </a:r>
            <a:br>
              <a:rPr lang="bg-BG" sz="3200" strike="noStrike" spc="-1" dirty="0">
                <a:latin typeface="Calibri"/>
              </a:rPr>
            </a:br>
            <a:r>
              <a:rPr lang="en-US" sz="3200" strike="noStrike" spc="-1" dirty="0">
                <a:latin typeface="Calibri"/>
              </a:rPr>
              <a:t>the item is found</a:t>
            </a:r>
            <a:endParaRPr lang="en-US" sz="320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list.insert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(index, item)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1" strike="noStrike" spc="-1" dirty="0"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inserts the item at the index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list.pop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(item = list[-1])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 – </a:t>
            </a:r>
            <a:r>
              <a:rPr lang="en-US" sz="3200" b="0" strike="noStrike" spc="-1" dirty="0">
                <a:latin typeface="Calibri"/>
              </a:rPr>
              <a:t>removes and returns the </a:t>
            </a:r>
            <a:br>
              <a:rPr lang="bg-BG" sz="3200" b="0" strike="noStrike" spc="-1" dirty="0">
                <a:latin typeface="Calibri"/>
              </a:rPr>
            </a:br>
            <a:r>
              <a:rPr lang="en-US" sz="3200" b="0" strike="noStrike" spc="-1" dirty="0">
                <a:latin typeface="Calibri"/>
              </a:rPr>
              <a:t>last occurrence of item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list.remove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(item)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removes the first </a:t>
            </a:r>
            <a:r>
              <a:rPr lang="en-US" sz="3200" b="0" strike="noStrike" spc="-1" noProof="1">
                <a:latin typeface="Calibri"/>
              </a:rPr>
              <a:t>occurance</a:t>
            </a:r>
            <a:r>
              <a:rPr lang="en-US" sz="3200" b="0" strike="noStrike" spc="-1" dirty="0">
                <a:latin typeface="Calibri"/>
              </a:rPr>
              <a:t> of item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AF54ACBB-F150-436F-B567-7E84536508BB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List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>
            <a:extLst>
              <a:ext uri="{FF2B5EF4-FFF2-40B4-BE49-F238E27FC236}">
                <a16:creationId xmlns:a16="http://schemas.microsoft.com/office/drawing/2014/main" id="{076AB05C-A80F-4DE0-A37D-A5E2CC883FB9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AEBD12D9-6E3A-4F04-BA2A-894342BEDC7E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088AE5CC-757F-4875-91CE-90782F3E296A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0" strike="noStrike" spc="-1" dirty="0">
                <a:latin typeface="Calibri"/>
              </a:rPr>
              <a:t>Provides the following operations:</a:t>
            </a:r>
            <a:endParaRPr lang="en-US" sz="34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list.reverse()</a:t>
            </a:r>
            <a:r>
              <a:rPr lang="en-US" sz="3200" b="0" strike="noStrike" spc="-1" noProof="1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1" strike="noStrike" spc="-1" noProof="1">
                <a:latin typeface="Calibri"/>
              </a:rPr>
              <a:t>–</a:t>
            </a:r>
            <a:r>
              <a:rPr lang="en-US" sz="3200" b="0" strike="noStrike" spc="-1" noProof="1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noProof="1">
                <a:latin typeface="Calibri"/>
              </a:rPr>
              <a:t>reverses the list</a:t>
            </a:r>
            <a:endParaRPr lang="en-US" sz="3200" b="0" strike="noStrike" spc="-1" noProof="1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list.sort()</a:t>
            </a:r>
            <a:r>
              <a:rPr lang="en-US" sz="3200" b="1" strike="noStrike" spc="-1" noProof="1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strike="noStrike" spc="-1" noProof="1">
                <a:latin typeface="Calibri"/>
              </a:rPr>
              <a:t>– sorts the list in increasing order</a:t>
            </a:r>
            <a:endParaRPr lang="en-US" sz="3200" strike="noStrike" spc="-1" noProof="1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list.sort(reverse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=True)</a:t>
            </a:r>
            <a:r>
              <a:rPr lang="en-US" sz="3200" strike="noStrike" spc="-1" dirty="0">
                <a:latin typeface="Calibri"/>
              </a:rPr>
              <a:t> – sorts the list in decreasing order</a:t>
            </a:r>
            <a:endParaRPr lang="en-US" sz="3200" strike="noStrike" spc="-1" dirty="0">
              <a:latin typeface="Arial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BAD35BB5-3FF1-471C-A45B-B5F9F7D33D02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List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3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E39B9-547D-4952-A4E1-30BDCBFE6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spc="-1" dirty="0"/>
              <a:t>Reading Lists from the Console</a:t>
            </a:r>
            <a:endParaRPr lang="en-US" sz="5400" b="0" spc="-1" dirty="0"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563CB-1B1C-4FDB-9BFF-6E7B585840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4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1568</Words>
  <Application>Microsoft Office PowerPoint</Application>
  <PresentationFormat>Custom</PresentationFormat>
  <Paragraphs>261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Noto Sans Symbols</vt:lpstr>
      <vt:lpstr>Wingdings</vt:lpstr>
      <vt:lpstr>Wingdings 2</vt:lpstr>
      <vt:lpstr>1_SoftUni3_1</vt:lpstr>
      <vt:lpstr>Lists and Dictionaries</vt:lpstr>
      <vt:lpstr>PowerPoint Presentation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Softuni Diamond Partners</vt:lpstr>
      <vt:lpstr>Softuni Diamond Partners</vt:lpstr>
      <vt:lpstr>PowerPoint Presentation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Methods, Debugging and Troubleshooting Code</dc:title>
  <dc:subject>Programming Fundamentals Course</dc:subject>
  <dc:creator/>
  <cp:keywords>Python, programming, course, SoftUni, Software University</cp:keywords>
  <dc:description>https://softuni.bg/courses/programming-fundamentals</dc:description>
  <cp:lastModifiedBy/>
  <cp:revision>1</cp:revision>
  <dcterms:created xsi:type="dcterms:W3CDTF">2014-01-02T17:00:34Z</dcterms:created>
  <dcterms:modified xsi:type="dcterms:W3CDTF">2021-03-19T06:17:40Z</dcterms:modified>
  <cp:category>programming, software engineering, quality code, methods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