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560" r:id="rId3"/>
    <p:sldId id="529" r:id="rId4"/>
    <p:sldId id="493" r:id="rId5"/>
    <p:sldId id="561" r:id="rId6"/>
    <p:sldId id="495" r:id="rId7"/>
    <p:sldId id="544" r:id="rId8"/>
    <p:sldId id="545" r:id="rId9"/>
    <p:sldId id="523" r:id="rId10"/>
    <p:sldId id="530" r:id="rId11"/>
    <p:sldId id="531" r:id="rId12"/>
    <p:sldId id="546" r:id="rId13"/>
    <p:sldId id="532" r:id="rId14"/>
    <p:sldId id="519" r:id="rId15"/>
    <p:sldId id="524" r:id="rId16"/>
    <p:sldId id="539" r:id="rId17"/>
    <p:sldId id="562" r:id="rId18"/>
    <p:sldId id="497" r:id="rId19"/>
    <p:sldId id="540" r:id="rId20"/>
    <p:sldId id="525" r:id="rId21"/>
    <p:sldId id="549" r:id="rId22"/>
    <p:sldId id="563" r:id="rId23"/>
    <p:sldId id="551" r:id="rId24"/>
    <p:sldId id="552" r:id="rId25"/>
    <p:sldId id="553" r:id="rId26"/>
    <p:sldId id="564" r:id="rId27"/>
    <p:sldId id="535" r:id="rId28"/>
    <p:sldId id="565" r:id="rId29"/>
    <p:sldId id="556" r:id="rId30"/>
    <p:sldId id="555" r:id="rId31"/>
    <p:sldId id="567" r:id="rId32"/>
    <p:sldId id="566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671068-C552-45AA-841F-018D0F23D87D}">
          <p14:sldIdLst>
            <p14:sldId id="560"/>
            <p14:sldId id="529"/>
            <p14:sldId id="493"/>
            <p14:sldId id="561"/>
            <p14:sldId id="495"/>
            <p14:sldId id="544"/>
            <p14:sldId id="545"/>
            <p14:sldId id="523"/>
            <p14:sldId id="530"/>
            <p14:sldId id="531"/>
            <p14:sldId id="546"/>
            <p14:sldId id="532"/>
            <p14:sldId id="519"/>
            <p14:sldId id="524"/>
            <p14:sldId id="539"/>
          </p14:sldIdLst>
        </p14:section>
        <p14:section name="Working with Directories" id="{072A57DB-7E8E-44C9-AB4B-DE5AACFD56AF}">
          <p14:sldIdLst>
            <p14:sldId id="562"/>
            <p14:sldId id="497"/>
            <p14:sldId id="540"/>
            <p14:sldId id="525"/>
            <p14:sldId id="549"/>
          </p14:sldIdLst>
        </p14:section>
        <p14:section name="Errors" id="{C38C2BC9-CDA4-4918-A86A-77FDAD40CCB8}">
          <p14:sldIdLst>
            <p14:sldId id="563"/>
            <p14:sldId id="551"/>
            <p14:sldId id="552"/>
            <p14:sldId id="553"/>
            <p14:sldId id="564"/>
            <p14:sldId id="535"/>
            <p14:sldId id="565"/>
            <p14:sldId id="556"/>
            <p14:sldId id="555"/>
            <p14:sldId id="567"/>
            <p14:sldId id="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in Nakov" initials="SN" lastIdx="0" clrIdx="0">
    <p:extLst>
      <p:ext uri="{19B8F6BF-5375-455C-9EA6-DF929625EA0E}">
        <p15:presenceInfo xmlns:p15="http://schemas.microsoft.com/office/powerpoint/2012/main" userId="Svetlin N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595" autoAdjust="0"/>
  </p:normalViewPr>
  <p:slideViewPr>
    <p:cSldViewPr>
      <p:cViewPr varScale="1">
        <p:scale>
          <a:sx n="87" d="100"/>
          <a:sy n="87" d="100"/>
        </p:scale>
        <p:origin x="557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3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0.png"/><Relationship Id="rId4" Type="http://schemas.openxmlformats.org/officeDocument/2006/relationships/hyperlink" Target="http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9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2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789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435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681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5" y="6400803"/>
            <a:ext cx="10482604" cy="493458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40342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7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598" b="1" dirty="0">
                <a:solidFill>
                  <a:srgbClr val="F3BE60"/>
                </a:solidFill>
              </a:rPr>
              <a:t>Questions?</a:t>
            </a:r>
            <a:endParaRPr lang="en-US" sz="6598" b="1" spc="151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rId4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30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4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5" y="2025854"/>
            <a:ext cx="60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4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5" y="1498790"/>
            <a:ext cx="79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4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3" y="2300749"/>
            <a:ext cx="33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4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500" y="1910252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4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4" y="4185178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4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4" y="4973073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4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5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4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1" y="4721101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4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900"/>
            <a:ext cx="67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4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463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4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66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4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7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4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4" y="478589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4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6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4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2" y="242342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4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34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4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821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31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4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263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4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800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4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9" y="5761977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043AF25-E78F-4AB9-A7D5-D69DF492A9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F52BA-9D5F-44F3-9BF6-03E5598A5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060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811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7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016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749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64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6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hyperlink" Target="http://www.flaticon.com/" TargetMode="External"/><Relationship Id="rId4" Type="http://schemas.openxmlformats.org/officeDocument/2006/relationships/hyperlink" Target="http://creativecommons.org/licenses/by-sa/4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A89FF92E-358F-497F-8F56-BF76D5051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Working with the File System,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Handling Errors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C0C8CA-8822-4B16-909F-61037E52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Files and Errors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81EFB0-6AC8-4E70-8CF7-1AAD9C92CD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3D946E-4243-4B37-BD89-C6F6AE751F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5795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BBBB65A-8BB3-440B-AFB5-8DCBAAE5CD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0A8D50-9EA0-49B6-BD04-760DAD3C1B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7296D4-718C-44A2-853B-69C14BE35C71}"/>
              </a:ext>
            </a:extLst>
          </p:cNvPr>
          <p:cNvGrpSpPr/>
          <p:nvPr/>
        </p:nvGrpSpPr>
        <p:grpSpPr>
          <a:xfrm>
            <a:off x="2665412" y="2642222"/>
            <a:ext cx="4267200" cy="2817475"/>
            <a:chOff x="7249975" y="3522899"/>
            <a:chExt cx="4309330" cy="283868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7D951F3-984E-436D-B361-236638B4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8F1792-560F-4D16-AB77-0F6E0939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B68D629-3E34-4E11-A5A6-10609DC52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5797DB3D-2157-4F9B-BE02-A0502E5225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E3835E-BC62-4580-8B55-313BD2EF7F2C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7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F7B70D-3D73-4461-BAD2-D99E071BD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Solution, which reads and writes line-by-line: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0505" y="2088708"/>
            <a:ext cx="11701378" cy="35790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with open('lines.txt') as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lines_file</a:t>
            </a:r>
            <a:r>
              <a:rPr lang="en-US" sz="26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    with open('odd-lines.txt',</a:t>
            </a:r>
            <a:r>
              <a:rPr lang="en-US" sz="2600" dirty="0"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'w'</a:t>
            </a:r>
            <a:r>
              <a:rPr lang="en-US" sz="2600" dirty="0">
                <a:solidFill>
                  <a:schemeClr val="tx1"/>
                </a:solidFill>
                <a:effectLst/>
              </a:rPr>
              <a:t>) as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odd_file</a:t>
            </a:r>
            <a:r>
              <a:rPr lang="en-US" sz="26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effectLst/>
              </a:rPr>
              <a:t>        </a:t>
            </a:r>
            <a:r>
              <a:rPr lang="en-US" sz="2600" dirty="0">
                <a:solidFill>
                  <a:schemeClr val="tx1"/>
                </a:solidFill>
                <a:effectLst/>
              </a:rPr>
              <a:t>line = None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        while </a:t>
            </a:r>
            <a:r>
              <a:rPr lang="en-US" sz="2600" dirty="0">
                <a:solidFill>
                  <a:schemeClr val="bg1"/>
                </a:solidFill>
                <a:effectLst/>
              </a:rPr>
              <a:t>line != ''</a:t>
            </a:r>
            <a:r>
              <a:rPr lang="en-US" sz="26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effectLst/>
              </a:rPr>
              <a:t>          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even_line</a:t>
            </a:r>
            <a:r>
              <a:rPr lang="en-US" sz="2600" dirty="0">
                <a:solidFill>
                  <a:schemeClr val="tx1"/>
                </a:solidFill>
                <a:effectLst/>
              </a:rPr>
              <a:t>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lines_file.readline</a:t>
            </a:r>
            <a:r>
              <a:rPr lang="en-US" sz="2600" dirty="0">
                <a:solidFill>
                  <a:schemeClr val="tx1"/>
                </a:solidFill>
                <a:effectLst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          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odd_line</a:t>
            </a:r>
            <a:r>
              <a:rPr lang="en-US" sz="2600" dirty="0">
                <a:solidFill>
                  <a:schemeClr val="tx1"/>
                </a:solidFill>
                <a:effectLst/>
              </a:rPr>
              <a:t> =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lines_file.readline</a:t>
            </a:r>
            <a:r>
              <a:rPr lang="en-US" sz="26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bg1"/>
                </a:solidFill>
                <a:effectLst/>
              </a:rPr>
              <a:t>           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odd_file.write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odd_line</a:t>
            </a:r>
            <a:r>
              <a:rPr lang="en-US" sz="26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847C1B3D-5711-4483-B6F8-F37CA597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541" y="3152733"/>
            <a:ext cx="3341243" cy="513006"/>
          </a:xfrm>
          <a:prstGeom prst="wedgeRoundRectCallout">
            <a:avLst>
              <a:gd name="adj1" fmla="val -43455"/>
              <a:gd name="adj2" fmla="val 10237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Discard</a:t>
            </a:r>
            <a:r>
              <a:rPr lang="en-US" sz="2800" noProof="1">
                <a:solidFill>
                  <a:srgbClr val="FFFFFF"/>
                </a:solidFill>
              </a:rPr>
              <a:t> the even line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C10EB-FC8F-4652-B54F-CD7ED7024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Solution, which reads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file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splits it into a list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7447" y="2895600"/>
            <a:ext cx="11701378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lines = open('lines.txt').read().split('\n')</a:t>
            </a:r>
          </a:p>
          <a:p>
            <a:pPr>
              <a:lnSpc>
                <a:spcPct val="120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120000"/>
              </a:lnSpc>
            </a:pPr>
            <a:r>
              <a:rPr lang="en-US" sz="2600" dirty="0" err="1">
                <a:solidFill>
                  <a:schemeClr val="tx1"/>
                </a:solidFill>
                <a:effectLst/>
              </a:rPr>
              <a:t>odd_lines</a:t>
            </a:r>
            <a:r>
              <a:rPr lang="en-US" sz="2600" dirty="0">
                <a:solidFill>
                  <a:schemeClr val="tx1"/>
                </a:solidFill>
                <a:effectLst/>
              </a:rPr>
              <a:t> = \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  [line for index, line in enumerate(lines) </a:t>
            </a:r>
            <a:r>
              <a:rPr lang="en-US" sz="2600" dirty="0">
                <a:solidFill>
                  <a:schemeClr val="bg1"/>
                </a:solidFill>
                <a:effectLst/>
              </a:rPr>
              <a:t>if index % 2 == 1</a:t>
            </a:r>
            <a:r>
              <a:rPr lang="en-US" sz="2600" dirty="0">
                <a:solidFill>
                  <a:schemeClr val="tx1"/>
                </a:solidFill>
                <a:effectLst/>
              </a:rPr>
              <a:t>]</a:t>
            </a:r>
          </a:p>
          <a:p>
            <a:pPr>
              <a:lnSpc>
                <a:spcPct val="120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open('odd_lines.txt', 'w').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'\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n'.join</a:t>
            </a:r>
            <a:r>
              <a:rPr lang="en-US" sz="2600" dirty="0">
                <a:solidFill>
                  <a:schemeClr val="bg1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odd_lines</a:t>
            </a:r>
            <a:r>
              <a:rPr lang="en-US" sz="2600" dirty="0">
                <a:solidFill>
                  <a:schemeClr val="bg1"/>
                </a:solidFill>
                <a:effectLst/>
              </a:rPr>
              <a:t>)</a:t>
            </a:r>
            <a:r>
              <a:rPr lang="en-US" sz="26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79F6443D-778A-4B45-BF48-565013CED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830" y="1852519"/>
            <a:ext cx="3060227" cy="1165888"/>
          </a:xfrm>
          <a:prstGeom prst="wedgeRoundRectCallout">
            <a:avLst>
              <a:gd name="adj1" fmla="val -55882"/>
              <a:gd name="adj2" fmla="val 830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read contents and close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 by line</a:t>
            </a:r>
          </a:p>
          <a:p>
            <a:pPr lvl="1"/>
            <a:r>
              <a:rPr lang="en-US" dirty="0"/>
              <a:t>Insert line numbers 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fifth line</a:t>
            </a:r>
            <a:endParaRPr lang="bg-BG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5. fifth line</a:t>
            </a:r>
            <a:endParaRPr lang="bg-BG" sz="2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131370-BC9B-4C3F-85EA-F6CFB9C4C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all the lines and adding numbers to 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Line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0912" y="2209800"/>
            <a:ext cx="11187000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lines = open(r'input.txt').read().split('\n')</a:t>
            </a:r>
          </a:p>
          <a:p>
            <a:pPr>
              <a:lnSpc>
                <a:spcPct val="120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120000"/>
              </a:lnSpc>
            </a:pPr>
            <a:r>
              <a:rPr lang="en-US" sz="2600" dirty="0" err="1">
                <a:solidFill>
                  <a:schemeClr val="tx1"/>
                </a:solidFill>
                <a:effectLst/>
              </a:rPr>
              <a:t>lines_with_nums</a:t>
            </a:r>
            <a:r>
              <a:rPr lang="en-US" sz="2600" dirty="0">
                <a:solidFill>
                  <a:schemeClr val="tx1"/>
                </a:solidFill>
                <a:effectLst/>
              </a:rPr>
              <a:t> = \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dirty="0">
                <a:solidFill>
                  <a:schemeClr val="bg1"/>
                </a:solidFill>
                <a:effectLst/>
              </a:rPr>
              <a:t>f</a:t>
            </a:r>
            <a:r>
              <a:rPr lang="en-US" sz="2600" dirty="0">
                <a:solidFill>
                  <a:schemeClr val="tx1"/>
                </a:solidFill>
                <a:effectLst/>
              </a:rPr>
              <a:t>'{</a:t>
            </a:r>
            <a:r>
              <a:rPr lang="en-US" sz="2600" dirty="0">
                <a:solidFill>
                  <a:schemeClr val="bg1"/>
                </a:solidFill>
                <a:effectLst/>
              </a:rPr>
              <a:t>index+1</a:t>
            </a:r>
            <a:r>
              <a:rPr lang="en-US" sz="2600" dirty="0">
                <a:solidFill>
                  <a:schemeClr val="tx1"/>
                </a:solidFill>
                <a:effectLst/>
              </a:rPr>
              <a:t>}. {</a:t>
            </a:r>
            <a:r>
              <a:rPr lang="en-US" sz="2600" dirty="0">
                <a:solidFill>
                  <a:schemeClr val="bg1"/>
                </a:solidFill>
                <a:effectLst/>
              </a:rPr>
              <a:t>line</a:t>
            </a:r>
            <a:r>
              <a:rPr lang="en-US" sz="2600" dirty="0">
                <a:solidFill>
                  <a:schemeClr val="tx1"/>
                </a:solidFill>
                <a:effectLst/>
              </a:rPr>
              <a:t>}' for </a:t>
            </a:r>
            <a:r>
              <a:rPr lang="en-US" sz="26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600" dirty="0">
                <a:solidFill>
                  <a:schemeClr val="tx1"/>
                </a:solidFill>
                <a:effectLst/>
              </a:rPr>
              <a:t>,</a:t>
            </a:r>
            <a:r>
              <a:rPr lang="en-US" sz="2600" dirty="0"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line</a:t>
            </a:r>
            <a:r>
              <a:rPr lang="en-US" sz="2600" dirty="0">
                <a:effectLst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</a:rPr>
              <a:t>in</a:t>
            </a:r>
            <a:r>
              <a:rPr lang="en-US" sz="2600" dirty="0"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enumerate(lines)</a:t>
            </a:r>
            <a:r>
              <a:rPr lang="en-US" sz="2600" dirty="0">
                <a:solidFill>
                  <a:schemeClr val="tx1"/>
                </a:solidFill>
                <a:effectLst/>
              </a:rPr>
              <a:t>]</a:t>
            </a:r>
          </a:p>
          <a:p>
            <a:pPr>
              <a:lnSpc>
                <a:spcPct val="120000"/>
              </a:lnSpc>
            </a:pPr>
            <a:endParaRPr lang="en-US" sz="2600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open('output.txt', </a:t>
            </a:r>
            <a:r>
              <a:rPr lang="en-US" sz="2600" dirty="0">
                <a:solidFill>
                  <a:schemeClr val="bg1"/>
                </a:solidFill>
                <a:effectLst/>
              </a:rPr>
              <a:t>'w'</a:t>
            </a:r>
            <a:r>
              <a:rPr lang="en-US" sz="2600" dirty="0">
                <a:solidFill>
                  <a:schemeClr val="tx1"/>
                </a:solidFill>
                <a:effectLst/>
              </a:rPr>
              <a:t>).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600" dirty="0">
                <a:solidFill>
                  <a:schemeClr val="tx1"/>
                </a:solidFill>
                <a:effectLst/>
              </a:rPr>
              <a:t>('\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n'.join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lines_with_nums</a:t>
            </a:r>
            <a:r>
              <a:rPr lang="en-US" sz="2600" dirty="0">
                <a:solidFill>
                  <a:schemeClr val="tx1"/>
                </a:solidFill>
                <a:effectLst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os.stat('filename')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get information about a file: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st_size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file size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bytes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24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st_ctime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st_mtime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time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os.stat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2624" y="2506456"/>
            <a:ext cx="10820400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import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os</a:t>
            </a:r>
            <a:r>
              <a:rPr lang="en-US" sz="2600" dirty="0">
                <a:solidFill>
                  <a:schemeClr val="tx1"/>
                </a:solidFill>
                <a:effectLst/>
              </a:rPr>
              <a:t>,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datetime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info =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os.stat</a:t>
            </a:r>
            <a:r>
              <a:rPr lang="en-US" sz="2600" dirty="0">
                <a:solidFill>
                  <a:schemeClr val="bg1"/>
                </a:solidFill>
                <a:effectLst/>
              </a:rPr>
              <a:t>('info.txt')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f'Size</a:t>
            </a:r>
            <a:r>
              <a:rPr lang="en-US" sz="2600" dirty="0">
                <a:solidFill>
                  <a:schemeClr val="tx1"/>
                </a:solidFill>
                <a:effectLst/>
              </a:rPr>
              <a:t>: {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info.st_size</a:t>
            </a:r>
            <a:r>
              <a:rPr lang="en-US" sz="2600" dirty="0">
                <a:solidFill>
                  <a:schemeClr val="bg1"/>
                </a:solidFill>
                <a:effectLst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</a:rPr>
              <a:t>// 1024}KB')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BA831D-A409-450A-BC9C-C7CE5645FABA}"/>
              </a:ext>
            </a:extLst>
          </p:cNvPr>
          <p:cNvSpPr txBox="1">
            <a:spLocks/>
          </p:cNvSpPr>
          <p:nvPr/>
        </p:nvSpPr>
        <p:spPr>
          <a:xfrm>
            <a:off x="682624" y="4978125"/>
            <a:ext cx="108204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print("Created on:",    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datetime.datetime.fromtimestamp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info.st_ctime</a:t>
            </a:r>
            <a:r>
              <a:rPr lang="en-US" sz="2600" dirty="0">
                <a:solidFill>
                  <a:schemeClr val="tx1"/>
                </a:solidFill>
                <a:effectLst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os.rename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current_name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new_name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renames a file</a:t>
            </a:r>
          </a:p>
          <a:p>
            <a:pPr>
              <a:buClr>
                <a:schemeClr val="tx1"/>
              </a:buClr>
            </a:pP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os.remove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file_name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deletes a file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and Deleting Files</a:t>
            </a:r>
            <a:endParaRPr lang="bg-BG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531812" y="1905000"/>
            <a:ext cx="1082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import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os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bg1"/>
                </a:solidFill>
                <a:effectLst/>
              </a:rPr>
              <a:t>os.rename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('something.py', 'task0.py')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68A9129-7EAF-4AF6-AD20-2EB166045578}"/>
              </a:ext>
            </a:extLst>
          </p:cNvPr>
          <p:cNvSpPr txBox="1">
            <a:spLocks/>
          </p:cNvSpPr>
          <p:nvPr/>
        </p:nvSpPr>
        <p:spPr>
          <a:xfrm>
            <a:off x="531812" y="4419600"/>
            <a:ext cx="1082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import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os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bg1"/>
                </a:solidFill>
                <a:effectLst/>
              </a:rPr>
              <a:t>os.remove</a:t>
            </a:r>
            <a:r>
              <a:rPr lang="en-US" sz="2800" dirty="0">
                <a:solidFill>
                  <a:schemeClr val="bg1"/>
                </a:solidFill>
                <a:effectLst/>
              </a:rPr>
              <a:t>('deleteme.txt')</a:t>
            </a:r>
          </a:p>
        </p:txBody>
      </p:sp>
    </p:spTree>
    <p:extLst>
      <p:ext uri="{BB962C8B-B14F-4D97-AF65-F5344CB8AC3E}">
        <p14:creationId xmlns:p14="http://schemas.microsoft.com/office/powerpoint/2010/main" val="228394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47208-98F5-4F09-A287-34A3030FA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Working with Directories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5BB1-F9C3-4719-917F-1E3B739D71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Traversing Directories, etc.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1734848-3B90-4937-B149-A913215C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844">
            <a:off x="4577733" y="1150321"/>
            <a:ext cx="3144489" cy="31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directory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os.mkdir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(path)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Creating a directory tree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os.makedirs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(path)</a:t>
            </a:r>
            <a:r>
              <a:rPr lang="en-US" dirty="0"/>
              <a:t>: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Deleting a directory (directory must be empty):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869263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bg1"/>
                </a:solidFill>
                <a:effectLst/>
              </a:rPr>
              <a:t>os.mkdir</a:t>
            </a:r>
            <a:r>
              <a:rPr lang="en-US" sz="2800" dirty="0">
                <a:solidFill>
                  <a:schemeClr val="tx1"/>
                </a:solidFill>
                <a:effectLst/>
              </a:rPr>
              <a:t>("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TestFolder</a:t>
            </a:r>
            <a:r>
              <a:rPr lang="en-US" sz="2800" dirty="0">
                <a:solidFill>
                  <a:schemeClr val="tx1"/>
                </a:solidFill>
                <a:effectLst/>
              </a:rPr>
              <a:t>")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514353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bg1"/>
                </a:solidFill>
                <a:effectLst/>
              </a:rPr>
              <a:t>os.rmdir</a:t>
            </a:r>
            <a:r>
              <a:rPr lang="en-US" sz="2800" dirty="0">
                <a:solidFill>
                  <a:schemeClr val="tx1"/>
                </a:solidFill>
                <a:effectLst/>
              </a:rPr>
              <a:t>("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TestFolder</a:t>
            </a:r>
            <a:r>
              <a:rPr lang="en-US" sz="2800" dirty="0">
                <a:solidFill>
                  <a:schemeClr val="tx1"/>
                </a:solidFill>
                <a:effectLst/>
              </a:rPr>
              <a:t>")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E00791-5D68-4C56-AF51-A9329C243BC8}"/>
              </a:ext>
            </a:extLst>
          </p:cNvPr>
          <p:cNvSpPr txBox="1">
            <a:spLocks/>
          </p:cNvSpPr>
          <p:nvPr/>
        </p:nvSpPr>
        <p:spPr>
          <a:xfrm>
            <a:off x="760412" y="3459194"/>
            <a:ext cx="853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bg1"/>
                </a:solidFill>
                <a:effectLst/>
              </a:rPr>
              <a:t>os.makedirs</a:t>
            </a:r>
            <a:r>
              <a:rPr lang="en-US" sz="2800" dirty="0">
                <a:solidFill>
                  <a:schemeClr val="tx1"/>
                </a:solidFill>
                <a:effectLst/>
              </a:rPr>
              <a:t>("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TestFolder</a:t>
            </a:r>
            <a:r>
              <a:rPr lang="en-US" sz="2800" dirty="0">
                <a:solidFill>
                  <a:schemeClr val="tx1"/>
                </a:solidFill>
                <a:effectLst/>
              </a:rPr>
              <a:t>/Subdir/Subdir 2/")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A94F8-FF8C-4870-A461-68BD1C58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889" y="3352798"/>
            <a:ext cx="1762125" cy="904875"/>
          </a:xfrm>
          <a:prstGeom prst="roundRect">
            <a:avLst>
              <a:gd name="adj" fmla="val 15686"/>
            </a:avLst>
          </a:prstGeom>
        </p:spPr>
      </p:pic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5E808-0C76-402C-A160-AD39784CF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traverse the folder structure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os.walk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(path)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5156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import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os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root,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dirs</a:t>
            </a:r>
            <a:r>
              <a:rPr lang="en-US" sz="2800" dirty="0">
                <a:solidFill>
                  <a:schemeClr val="tx1"/>
                </a:solidFill>
                <a:effectLst/>
              </a:rPr>
              <a:t>, files in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os.walk</a:t>
            </a:r>
            <a:r>
              <a:rPr lang="en-US" sz="2800" dirty="0">
                <a:solidFill>
                  <a:schemeClr val="bg1"/>
                </a:solidFill>
                <a:effectLst/>
              </a:rPr>
              <a:t>('.')</a:t>
            </a:r>
            <a:r>
              <a:rPr lang="en-US" sz="2800" dirty="0">
                <a:solidFill>
                  <a:schemeClr val="tx1"/>
                </a:solidFill>
                <a:effectLst/>
              </a:rPr>
              <a:t>: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# print path to all subdirectories first. 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for subdir in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dirs</a:t>
            </a:r>
            <a:r>
              <a:rPr lang="en-US" sz="2800" dirty="0">
                <a:solidFill>
                  <a:schemeClr val="tx1"/>
                </a:solidFill>
                <a:effectLst/>
              </a:rPr>
              <a:t>: 	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print(subdir)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# print path to all filenames. 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for file in files: 	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print(file)</a:t>
            </a:r>
          </a:p>
        </p:txBody>
      </p:sp>
    </p:spTree>
    <p:extLst>
      <p:ext uri="{BB962C8B-B14F-4D97-AF65-F5344CB8AC3E}">
        <p14:creationId xmlns:p14="http://schemas.microsoft.com/office/powerpoint/2010/main" val="15092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b="1" dirty="0">
                <a:solidFill>
                  <a:schemeClr val="bg1"/>
                </a:solidFill>
              </a:rPr>
              <a:t>Megabytes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bg1"/>
                  </a:solidFill>
                  <a:effectLst/>
                </a:rPr>
                <a:t>output.txt</a:t>
              </a:r>
              <a:endParaRPr lang="bg-BG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solidFill>
                    <a:schemeClr val="tx1"/>
                  </a:solidFill>
                  <a:effectLst/>
                </a:rPr>
                <a:t>5.16173839569092</a:t>
              </a:r>
              <a:endParaRPr lang="bg-BG" sz="2800" dirty="0"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Directories</a:t>
            </a:r>
          </a:p>
          <a:p>
            <a:pPr lvl="1"/>
            <a:r>
              <a:rPr lang="en-US" dirty="0"/>
              <a:t>Getting info on Files</a:t>
            </a:r>
          </a:p>
          <a:p>
            <a:pPr lvl="1"/>
            <a:r>
              <a:rPr lang="en-US" dirty="0"/>
              <a:t>Renaming/Moving/Deleting</a:t>
            </a:r>
          </a:p>
          <a:p>
            <a:pPr lvl="1"/>
            <a:r>
              <a:rPr lang="en-US" dirty="0"/>
              <a:t>Traversing Directories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Errors</a:t>
            </a:r>
          </a:p>
          <a:p>
            <a:pPr lvl="1"/>
            <a:r>
              <a:rPr lang="en-US" dirty="0"/>
              <a:t>Raising Errors</a:t>
            </a:r>
          </a:p>
          <a:p>
            <a:pPr lvl="1"/>
            <a:r>
              <a:rPr lang="en-US" dirty="0"/>
              <a:t>Catching Errors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79759">
            <a:off x="8210235" y="1020120"/>
            <a:ext cx="1295505" cy="129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D5825-3B8E-443A-8C32-EB3D65AC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6783">
            <a:off x="6762113" y="1826509"/>
            <a:ext cx="1073345" cy="1420805"/>
          </a:xfrm>
          <a:prstGeom prst="rect">
            <a:avLst/>
          </a:prstGeo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id="{778B60A3-71BE-4741-AD78-62091D5980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10" name="Картина 12">
            <a:extLst>
              <a:ext uri="{FF2B5EF4-FFF2-40B4-BE49-F238E27FC236}">
                <a16:creationId xmlns:a16="http://schemas.microsoft.com/office/drawing/2014/main" id="{E497303A-16DC-44FC-BCEA-C40645FC3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60320569-2BD5-48CA-9104-4E4E560207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os.stat(path).st_size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11274424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import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os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root,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dirs</a:t>
            </a:r>
            <a:r>
              <a:rPr lang="en-US" sz="2600" dirty="0">
                <a:solidFill>
                  <a:schemeClr val="tx1"/>
                </a:solidFill>
                <a:effectLst/>
              </a:rPr>
              <a:t>, files = </a:t>
            </a:r>
            <a:r>
              <a:rPr lang="en-US" sz="2600" dirty="0">
                <a:solidFill>
                  <a:schemeClr val="bg1"/>
                </a:solidFill>
                <a:effectLst/>
              </a:rPr>
              <a:t>next(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os.walk</a:t>
            </a:r>
            <a:r>
              <a:rPr lang="en-US" sz="2600" dirty="0">
                <a:solidFill>
                  <a:schemeClr val="bg1"/>
                </a:solidFill>
                <a:effectLst/>
              </a:rPr>
              <a:t>('./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TestFolder</a:t>
            </a:r>
            <a:r>
              <a:rPr lang="en-US" sz="2600" dirty="0">
                <a:solidFill>
                  <a:schemeClr val="bg1"/>
                </a:solidFill>
                <a:effectLst/>
              </a:rPr>
              <a:t>'))</a:t>
            </a:r>
          </a:p>
          <a:p>
            <a:endParaRPr lang="en-US" sz="2600" dirty="0"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sizes = [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os.stat</a:t>
            </a:r>
            <a:r>
              <a:rPr lang="en-US" sz="2600" dirty="0">
                <a:solidFill>
                  <a:schemeClr val="bg1"/>
                </a:solidFill>
                <a:effectLst/>
              </a:rPr>
              <a:t>(file).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st_size</a:t>
            </a:r>
            <a:r>
              <a:rPr lang="en-US" sz="2600" dirty="0">
                <a:solidFill>
                  <a:schemeClr val="bg1"/>
                </a:solidFill>
                <a:effectLst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</a:rPr>
              <a:t>for file in files]</a:t>
            </a:r>
          </a:p>
          <a:p>
            <a:r>
              <a:rPr lang="en-US" sz="2600" dirty="0" err="1">
                <a:solidFill>
                  <a:schemeClr val="tx1"/>
                </a:solidFill>
                <a:effectLst/>
              </a:rPr>
              <a:t>total_size</a:t>
            </a:r>
            <a:r>
              <a:rPr lang="en-US" sz="2600" dirty="0">
                <a:solidFill>
                  <a:schemeClr val="tx1"/>
                </a:solidFill>
                <a:effectLst/>
              </a:rPr>
              <a:t> = sum(sizes)</a:t>
            </a:r>
          </a:p>
          <a:p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 err="1">
                <a:solidFill>
                  <a:schemeClr val="tx1"/>
                </a:solidFill>
                <a:effectLst/>
              </a:rPr>
              <a:t>total_size_mb</a:t>
            </a:r>
            <a:r>
              <a:rPr lang="en-US" sz="2600" dirty="0">
                <a:solidFill>
                  <a:schemeClr val="tx1"/>
                </a:solidFill>
                <a:effectLst/>
              </a:rPr>
              <a:t>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total_size</a:t>
            </a:r>
            <a:r>
              <a:rPr lang="en-US" sz="2600" dirty="0">
                <a:solidFill>
                  <a:schemeClr val="tx1"/>
                </a:solidFill>
                <a:effectLst/>
              </a:rPr>
              <a:t> / 1024 / 1024</a:t>
            </a:r>
          </a:p>
          <a:p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open</a:t>
            </a:r>
            <a:r>
              <a:rPr lang="en-US" sz="2600" dirty="0">
                <a:solidFill>
                  <a:schemeClr val="tx1"/>
                </a:solidFill>
                <a:effectLst/>
              </a:rPr>
              <a:t>('Output.txt', </a:t>
            </a:r>
            <a:r>
              <a:rPr lang="en-US" sz="2600" dirty="0">
                <a:solidFill>
                  <a:schemeClr val="bg1"/>
                </a:solidFill>
                <a:effectLst/>
              </a:rPr>
              <a:t>'w'</a:t>
            </a:r>
            <a:r>
              <a:rPr lang="en-US" sz="2600" dirty="0">
                <a:solidFill>
                  <a:schemeClr val="tx1"/>
                </a:solidFill>
                <a:effectLst/>
              </a:rPr>
              <a:t>).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str</a:t>
            </a:r>
            <a:r>
              <a:rPr lang="en-US" sz="2600" dirty="0">
                <a:solidFill>
                  <a:schemeClr val="bg1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total_size_mb</a:t>
            </a:r>
            <a:r>
              <a:rPr lang="en-US" sz="2600" dirty="0">
                <a:solidFill>
                  <a:schemeClr val="bg1"/>
                </a:solidFill>
                <a:effectLst/>
              </a:rPr>
              <a:t>)</a:t>
            </a:r>
            <a:r>
              <a:rPr lang="en-US" sz="2600" dirty="0">
                <a:solidFill>
                  <a:schemeClr val="tx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3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56059-F446-4758-8852-FADEAC132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8AC1C-6EA5-4304-8838-10175563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Raising and Handling</a:t>
            </a:r>
          </a:p>
        </p:txBody>
      </p:sp>
    </p:spTree>
    <p:extLst>
      <p:ext uri="{BB962C8B-B14F-4D97-AF65-F5344CB8AC3E}">
        <p14:creationId xmlns:p14="http://schemas.microsoft.com/office/powerpoint/2010/main" val="17657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A9A72A-A795-462D-8AF0-128A362D54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 has Syntax Errors and Exceptions:</a:t>
            </a:r>
          </a:p>
          <a:p>
            <a:pPr lvl="1"/>
            <a:r>
              <a:rPr lang="en-US" dirty="0"/>
              <a:t>Syntax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are raised on </a:t>
            </a:r>
            <a:r>
              <a:rPr lang="en-US" b="1" dirty="0">
                <a:solidFill>
                  <a:schemeClr val="bg1"/>
                </a:solidFill>
              </a:rPr>
              <a:t>incorrect syntax</a:t>
            </a:r>
            <a:r>
              <a:rPr lang="en-US" dirty="0"/>
              <a:t>:</a:t>
            </a:r>
          </a:p>
          <a:p>
            <a:pPr lvl="1">
              <a:spcAft>
                <a:spcPts val="3000"/>
              </a:spcAft>
            </a:pP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dirty="0"/>
              <a:t> are raised in </a:t>
            </a:r>
            <a:r>
              <a:rPr lang="en-US" b="1" dirty="0">
                <a:solidFill>
                  <a:schemeClr val="bg1"/>
                </a:solidFill>
              </a:rPr>
              <a:t>unexpected scenarios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3170A-D6B2-4973-A84E-675E9FA2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D1601B-8FEC-4A93-AEEC-4B60A364CA2F}"/>
              </a:ext>
            </a:extLst>
          </p:cNvPr>
          <p:cNvSpPr txBox="1">
            <a:spLocks/>
          </p:cNvSpPr>
          <p:nvPr/>
        </p:nvSpPr>
        <p:spPr>
          <a:xfrm>
            <a:off x="914401" y="2610852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print('Hello World!)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36D52F-3B4A-4BBE-B0B2-24E99A548938}"/>
              </a:ext>
            </a:extLst>
          </p:cNvPr>
          <p:cNvSpPr/>
          <p:nvPr/>
        </p:nvSpPr>
        <p:spPr>
          <a:xfrm>
            <a:off x="5200206" y="2653261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84E229-4FA9-4A64-9426-2D1C4689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53" y="2473632"/>
            <a:ext cx="5325436" cy="892658"/>
          </a:xfrm>
          <a:prstGeom prst="roundRect">
            <a:avLst>
              <a:gd name="adj" fmla="val 14298"/>
            </a:avLst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7CA661F-8E90-45C0-B1AC-1E579D7BF306}"/>
              </a:ext>
            </a:extLst>
          </p:cNvPr>
          <p:cNvSpPr txBox="1">
            <a:spLocks/>
          </p:cNvSpPr>
          <p:nvPr/>
        </p:nvSpPr>
        <p:spPr>
          <a:xfrm>
            <a:off x="914401" y="4334196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print(1 / 0)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1CFC3DA-4F10-48F8-A873-AA64A68072E7}"/>
              </a:ext>
            </a:extLst>
          </p:cNvPr>
          <p:cNvSpPr/>
          <p:nvPr/>
        </p:nvSpPr>
        <p:spPr>
          <a:xfrm>
            <a:off x="5200206" y="4376605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4DE85A-E79A-4678-8F06-7A9DEC8B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53" y="4076567"/>
            <a:ext cx="5657850" cy="1133475"/>
          </a:xfrm>
          <a:prstGeom prst="round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FC39EC1-5472-499F-AD75-265C5F54BFD0}"/>
              </a:ext>
            </a:extLst>
          </p:cNvPr>
          <p:cNvSpPr txBox="1">
            <a:spLocks/>
          </p:cNvSpPr>
          <p:nvPr/>
        </p:nvSpPr>
        <p:spPr>
          <a:xfrm>
            <a:off x="914401" y="5568829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err="1">
                <a:solidFill>
                  <a:schemeClr val="tx1"/>
                </a:solidFill>
                <a:effectLst/>
              </a:rPr>
              <a:t>pritn</a:t>
            </a:r>
            <a:r>
              <a:rPr lang="en-US" sz="2600" dirty="0">
                <a:solidFill>
                  <a:schemeClr val="tx1"/>
                </a:solidFill>
                <a:effectLst/>
              </a:rPr>
              <a:t>('Hello World!)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E4C1E04-8B03-4920-B1E5-ACEC0472850A}"/>
              </a:ext>
            </a:extLst>
          </p:cNvPr>
          <p:cNvSpPr/>
          <p:nvPr/>
        </p:nvSpPr>
        <p:spPr>
          <a:xfrm>
            <a:off x="5200206" y="5611238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D0D515-67C8-4D72-BA0A-06558AD86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53" y="5355074"/>
            <a:ext cx="5657850" cy="104572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C62A-73D4-4137-A2A3-87921E80C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manually raise exceptions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raise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6935AB-ED7D-49F4-90FD-03029B74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 Manually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F7813-2AE9-4D79-8842-0D64F60CC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FFC0BF0-7A8C-4A4E-BC08-61AC06EA4A77}"/>
              </a:ext>
            </a:extLst>
          </p:cNvPr>
          <p:cNvSpPr txBox="1">
            <a:spLocks/>
          </p:cNvSpPr>
          <p:nvPr/>
        </p:nvSpPr>
        <p:spPr>
          <a:xfrm>
            <a:off x="455612" y="1828800"/>
            <a:ext cx="11277600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from math import sqrt</a:t>
            </a:r>
          </a:p>
          <a:p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def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sqrt_with_validation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600" dirty="0">
                <a:solidFill>
                  <a:schemeClr val="tx1"/>
                </a:solidFill>
                <a:effectLst/>
              </a:rPr>
              <a:t>):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if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600" dirty="0">
                <a:solidFill>
                  <a:schemeClr val="tx1"/>
                </a:solidFill>
                <a:effectLst/>
              </a:rPr>
              <a:t> &lt; 0:</a:t>
            </a:r>
          </a:p>
          <a:p>
            <a:r>
              <a:rPr lang="en-US" sz="2600" dirty="0">
                <a:effectLst/>
              </a:rPr>
              <a:t>        </a:t>
            </a:r>
            <a:r>
              <a:rPr lang="en-US" sz="2600" dirty="0">
                <a:solidFill>
                  <a:schemeClr val="bg1"/>
                </a:solidFill>
                <a:effectLst/>
              </a:rPr>
              <a:t>raise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ValueError</a:t>
            </a:r>
            <a:r>
              <a:rPr lang="en-US" sz="2600" dirty="0">
                <a:solidFill>
                  <a:schemeClr val="tx1"/>
                </a:solidFill>
                <a:effectLst/>
              </a:rPr>
              <a:t>('Negative number provided!')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return sqrt(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600" dirty="0">
                <a:solidFill>
                  <a:schemeClr val="tx1"/>
                </a:solidFill>
                <a:effectLst/>
              </a:rPr>
              <a:t>)</a:t>
            </a:r>
          </a:p>
          <a:p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sqrt_with_validation</a:t>
            </a:r>
            <a:r>
              <a:rPr lang="en-US" sz="2600" dirty="0">
                <a:solidFill>
                  <a:schemeClr val="tx1"/>
                </a:solidFill>
                <a:effectLst/>
              </a:rPr>
              <a:t>(16)) 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# 4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sqrt_with_validation</a:t>
            </a:r>
            <a:r>
              <a:rPr lang="en-US" sz="2600" dirty="0">
                <a:solidFill>
                  <a:schemeClr val="tx1"/>
                </a:solidFill>
                <a:effectLst/>
              </a:rPr>
              <a:t>(-9)) 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# will raise error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sqrt_with_validation</a:t>
            </a:r>
            <a:r>
              <a:rPr lang="en-US" sz="2600" dirty="0">
                <a:solidFill>
                  <a:schemeClr val="tx1"/>
                </a:solidFill>
                <a:effectLst/>
              </a:rPr>
              <a:t>(16)) 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# will not execute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7F9AFA-46A6-4FF3-94E6-0F21C8CB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03" y="2593020"/>
            <a:ext cx="3171029" cy="533400"/>
          </a:xfrm>
          <a:prstGeom prst="wedgeRoundRectCallout">
            <a:avLst>
              <a:gd name="adj1" fmla="val -39536"/>
              <a:gd name="adj2" fmla="val 1090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Exception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Message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6F6-3FDA-4EC8-BB77-85C50442D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handle exceptions,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except</a:t>
            </a:r>
            <a:r>
              <a:rPr lang="en-US" dirty="0"/>
              <a:t> block: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8ECBFC-EDB1-432F-AADB-C71BF0F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97FD9-6C28-424D-A066-31A8B9C925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7186284-5C80-4D05-A1F0-8108B6F12D26}"/>
              </a:ext>
            </a:extLst>
          </p:cNvPr>
          <p:cNvSpPr txBox="1">
            <a:spLocks/>
          </p:cNvSpPr>
          <p:nvPr/>
        </p:nvSpPr>
        <p:spPr>
          <a:xfrm>
            <a:off x="455612" y="1828800"/>
            <a:ext cx="11277600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def convert(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input_str</a:t>
            </a:r>
            <a:r>
              <a:rPr lang="en-US" sz="2600" dirty="0">
                <a:solidFill>
                  <a:schemeClr val="tx1"/>
                </a:solidFill>
                <a:effectLst/>
              </a:rPr>
              <a:t>):</a:t>
            </a:r>
          </a:p>
          <a:p>
            <a:r>
              <a:rPr lang="en-US" sz="2600" dirty="0">
                <a:effectLst/>
              </a:rPr>
              <a:t>    </a:t>
            </a:r>
            <a:r>
              <a:rPr lang="en-US" sz="2600" dirty="0">
                <a:solidFill>
                  <a:schemeClr val="bg1"/>
                </a:solidFill>
                <a:effectLst/>
              </a:rPr>
              <a:t>try</a:t>
            </a:r>
            <a:r>
              <a:rPr lang="en-US" sz="26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result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input_str</a:t>
            </a:r>
            <a:r>
              <a:rPr lang="en-US" sz="2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return result</a:t>
            </a:r>
          </a:p>
          <a:p>
            <a:r>
              <a:rPr lang="en-US" sz="2600" dirty="0">
                <a:effectLst/>
              </a:rPr>
              <a:t>    </a:t>
            </a:r>
            <a:r>
              <a:rPr lang="en-US" sz="2600" dirty="0">
                <a:solidFill>
                  <a:schemeClr val="bg1"/>
                </a:solidFill>
                <a:effectLst/>
              </a:rPr>
              <a:t>except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ValueError</a:t>
            </a:r>
            <a:r>
              <a:rPr lang="en-US" sz="26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print('non-numeric value provided!')</a:t>
            </a:r>
          </a:p>
          <a:p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print(convert('16'))</a:t>
            </a:r>
            <a:r>
              <a:rPr lang="en-US" sz="2600" dirty="0">
                <a:effectLst/>
              </a:rPr>
              <a:t> 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# 16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print(convert('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pesho</a:t>
            </a:r>
            <a:r>
              <a:rPr lang="en-US" sz="2600" dirty="0">
                <a:solidFill>
                  <a:schemeClr val="tx1"/>
                </a:solidFill>
                <a:effectLst/>
              </a:rPr>
              <a:t>'))</a:t>
            </a:r>
            <a:r>
              <a:rPr lang="en-US" sz="2600" dirty="0">
                <a:effectLst/>
              </a:rPr>
              <a:t> 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# will raise </a:t>
            </a:r>
            <a:r>
              <a:rPr lang="en-US" sz="2600" i="1" dirty="0" err="1">
                <a:solidFill>
                  <a:schemeClr val="bg1"/>
                </a:solidFill>
                <a:effectLst/>
              </a:rPr>
              <a:t>ValueError</a:t>
            </a:r>
            <a:endParaRPr lang="en-US" sz="2600" i="1" dirty="0">
              <a:solidFill>
                <a:schemeClr val="bg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print(convert('2'))</a:t>
            </a:r>
            <a:r>
              <a:rPr lang="en-US" sz="2600" dirty="0">
                <a:effectLst/>
              </a:rPr>
              <a:t> 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# will not execute</a:t>
            </a:r>
          </a:p>
        </p:txBody>
      </p:sp>
    </p:spTree>
    <p:extLst>
      <p:ext uri="{BB962C8B-B14F-4D97-AF65-F5344CB8AC3E}">
        <p14:creationId xmlns:p14="http://schemas.microsoft.com/office/powerpoint/2010/main" val="320876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75674-420F-44BA-95DC-7B45A1236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Files and Errors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4B265-F055-479F-A19F-11204D23EE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97388-3FAC-4AF3-B489-D00727899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841365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We can work with files, using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 info about a file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os.stat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Clr>
                <a:schemeClr val="tx1"/>
              </a:buClr>
            </a:pPr>
            <a:r>
              <a:rPr lang="en-US" dirty="0"/>
              <a:t>Traverse Directories,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os.walk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Raising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2D7F58-ACB7-4B86-BF9D-F6850AEE9441}"/>
              </a:ext>
            </a:extLst>
          </p:cNvPr>
          <p:cNvGrpSpPr/>
          <p:nvPr/>
        </p:nvGrpSpPr>
        <p:grpSpPr>
          <a:xfrm>
            <a:off x="9205435" y="4845764"/>
            <a:ext cx="2710641" cy="1305364"/>
            <a:chOff x="8803485" y="4845764"/>
            <a:chExt cx="2710641" cy="13053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1DCC4F-9D15-4A1E-93A3-A0088603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5877">
              <a:off x="10443461" y="4909936"/>
              <a:ext cx="1070665" cy="12244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4C9A0F-8F26-4E5F-A613-072E69F8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93330">
              <a:off x="8803485" y="4845764"/>
              <a:ext cx="986135" cy="130536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EC00BAD-2EC5-43AF-B6B9-4EAE9D4C1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2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EAB2D-9255-4FA1-B093-4E9D545467BB}"/>
              </a:ext>
            </a:extLst>
          </p:cNvPr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A6EF-04C5-4C0A-9F53-1A6026A1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noProof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E25C-3F23-4102-9894-150BF737A52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</a:t>
            </a:r>
            <a:br>
              <a:rPr lang="en-US" sz="3200" spc="-1" dirty="0">
                <a:ea typeface="Calibri"/>
              </a:rPr>
            </a:br>
            <a:r>
              <a:rPr lang="en-US" sz="3200" spc="-1" dirty="0">
                <a:ea typeface="Calibri"/>
              </a:rPr>
              <a:t>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2"/>
              </a:rPr>
              <a:t>softuni.bg</a:t>
            </a:r>
            <a:r>
              <a:rPr lang="en-US" sz="2900" spc="-1" dirty="0">
                <a:solidFill>
                  <a:srgbClr val="FFFFFF"/>
                </a:solidFill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solidFill>
                  <a:srgbClr val="0000FF"/>
                </a:solidFill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solidFill>
                  <a:srgbClr val="0000FF"/>
                </a:solidFill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solidFill>
                  <a:srgbClr val="0000FF"/>
                </a:solidFill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738BB-1AB8-4AF3-B64C-C07F2D508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609480" indent="-524160">
              <a:spcBef>
                <a:spcPts val="666"/>
              </a:spcBef>
              <a:buClr>
                <a:schemeClr val="tx1"/>
              </a:buClr>
            </a:pPr>
            <a:r>
              <a:rPr lang="en-US" sz="3470" spc="-1" dirty="0">
                <a:ea typeface="Calibri"/>
              </a:rPr>
              <a:t>This course (slides, examples, demos, videos, homework, etc.)</a:t>
            </a:r>
            <a:br>
              <a:rPr lang="en-US" dirty="0"/>
            </a:br>
            <a:r>
              <a:rPr lang="en-US" sz="3470" spc="-1" dirty="0">
                <a:ea typeface="Calibri"/>
              </a:rPr>
              <a:t>is licensed under the </a:t>
            </a:r>
            <a:r>
              <a:rPr lang="en-US" sz="3470" spc="-1" dirty="0">
                <a:solidFill>
                  <a:srgbClr val="FFFFFF"/>
                </a:solidFill>
                <a:ea typeface="Calibri"/>
              </a:rPr>
              <a:t>"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Creative Commons Attribution-</a:t>
            </a:r>
            <a:r>
              <a:rPr lang="en-US" sz="3470" u="sng" spc="-1" dirty="0" err="1">
                <a:solidFill>
                  <a:srgbClr val="0000FF"/>
                </a:solidFill>
                <a:ea typeface="Calibri"/>
                <a:hlinkClick r:id="rId2"/>
              </a:rPr>
              <a:t>NonCommercial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-</a:t>
            </a:r>
            <a:r>
              <a:rPr lang="en-US" sz="3470" u="sng" spc="-1" dirty="0" err="1">
                <a:solidFill>
                  <a:srgbClr val="0000FF"/>
                </a:solidFill>
                <a:ea typeface="Calibri"/>
                <a:hlinkClick r:id="rId2"/>
              </a:rPr>
              <a:t>ShareAlike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 4.0 International</a:t>
            </a:r>
            <a:r>
              <a:rPr lang="en-US" sz="3470" spc="-1" dirty="0">
                <a:ea typeface="Calibri"/>
              </a:rPr>
              <a:t>" license</a:t>
            </a: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 marL="609480" indent="-524160">
              <a:spcBef>
                <a:spcPts val="2401"/>
              </a:spcBef>
              <a:buClr>
                <a:schemeClr val="tx1"/>
              </a:buClr>
            </a:pPr>
            <a:r>
              <a:rPr lang="en-US" sz="2400" spc="-1" dirty="0">
                <a:ea typeface="Calibri"/>
              </a:rPr>
              <a:t>Attribution: this work may contain portions from</a:t>
            </a:r>
            <a:endParaRPr lang="en-US" sz="2400" spc="-1" dirty="0">
              <a:latin typeface="Arial"/>
            </a:endParaRPr>
          </a:p>
          <a:p>
            <a:pPr marL="1218960" lvl="1" indent="-464760">
              <a:spcBef>
                <a:spcPts val="666"/>
              </a:spcBef>
              <a:buClr>
                <a:schemeClr val="tx1"/>
              </a:buClr>
            </a:pPr>
            <a:r>
              <a:rPr lang="en-US" sz="2000" spc="-1" dirty="0">
                <a:solidFill>
                  <a:srgbClr val="FFFFFF"/>
                </a:solidFill>
                <a:ea typeface="Calibri"/>
              </a:rPr>
              <a:t>"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3"/>
              </a:rPr>
              <a:t>Fundamentals of Computer Programming with C#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" </a:t>
            </a:r>
            <a:r>
              <a:rPr lang="en-US" sz="2000" spc="-1" dirty="0">
                <a:ea typeface="Calibri"/>
              </a:rPr>
              <a:t>book by </a:t>
            </a:r>
            <a:r>
              <a:rPr lang="en-US" sz="2000" spc="-1" dirty="0" err="1">
                <a:ea typeface="Calibri"/>
              </a:rPr>
              <a:t>Svetlin</a:t>
            </a:r>
            <a:r>
              <a:rPr lang="en-US" sz="2000" spc="-1" dirty="0">
                <a:ea typeface="Calibri"/>
              </a:rPr>
              <a:t> </a:t>
            </a:r>
            <a:r>
              <a:rPr lang="en-US" sz="2000" spc="-1" dirty="0" err="1">
                <a:ea typeface="Calibri"/>
              </a:rPr>
              <a:t>Nakov</a:t>
            </a:r>
            <a:r>
              <a:rPr lang="en-US" sz="2000" spc="-1" dirty="0">
                <a:ea typeface="Calibri"/>
              </a:rPr>
              <a:t> &amp; Co. under 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4"/>
              </a:rPr>
              <a:t>CC-BY-SA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 license</a:t>
            </a:r>
            <a:endParaRPr lang="en-US" sz="2000" spc="-1" dirty="0">
              <a:latin typeface="Arial"/>
            </a:endParaRPr>
          </a:p>
          <a:p>
            <a:pPr marL="1218960" lvl="1" indent="-464760">
              <a:spcBef>
                <a:spcPts val="666"/>
              </a:spcBef>
              <a:buClr>
                <a:schemeClr val="tx1"/>
              </a:buClr>
            </a:pPr>
            <a:r>
              <a:rPr lang="en-US" sz="2000" spc="-1" dirty="0">
                <a:ea typeface="Calibri"/>
              </a:rPr>
              <a:t>Icons from 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5"/>
              </a:rPr>
              <a:t>http://www.flaticon.com/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 (</a:t>
            </a:r>
            <a:r>
              <a:rPr lang="en-US" sz="2000" spc="-1" dirty="0">
                <a:ea typeface="Calibri"/>
              </a:rPr>
              <a:t>credits: </a:t>
            </a:r>
            <a:r>
              <a:rPr lang="en-US" sz="2000" spc="-1" dirty="0" err="1">
                <a:ea typeface="Calibri"/>
              </a:rPr>
              <a:t>Freepik</a:t>
            </a:r>
            <a:r>
              <a:rPr lang="en-US" sz="2000" spc="-1" dirty="0">
                <a:ea typeface="Calibri"/>
              </a:rPr>
              <a:t>, </a:t>
            </a:r>
            <a:r>
              <a:rPr lang="en-US" sz="2000" spc="-1" dirty="0" err="1">
                <a:ea typeface="Calibri"/>
              </a:rPr>
              <a:t>Madebyoliver</a:t>
            </a:r>
            <a:r>
              <a:rPr lang="en-US" sz="2000" spc="-1" dirty="0">
                <a:ea typeface="Calibri"/>
              </a:rPr>
              <a:t>)</a:t>
            </a:r>
            <a:endParaRPr lang="en-US" sz="2000" spc="-1" dirty="0"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06040A-A55E-4CB7-8A84-4C40ACEC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1" dirty="0">
                <a:ea typeface="Calibri"/>
              </a:rPr>
              <a:t>License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2EB50F4-E421-4010-93C6-CD0756AC87D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341812" y="3242258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35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B6D66-FDE8-49BE-9A7F-425064F5F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Working with Files and Directories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1E442-8338-411F-B4D9-18D3DB281F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Stats, Renaming, Moving, Deleting</a:t>
            </a:r>
            <a:endParaRPr lang="bg-BG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C23A61-76DE-454B-95DF-DB33758A420F}"/>
              </a:ext>
            </a:extLst>
          </p:cNvPr>
          <p:cNvGrpSpPr/>
          <p:nvPr/>
        </p:nvGrpSpPr>
        <p:grpSpPr>
          <a:xfrm>
            <a:off x="4722812" y="1393661"/>
            <a:ext cx="2743200" cy="2464457"/>
            <a:chOff x="3884612" y="2742360"/>
            <a:chExt cx="2828604" cy="23292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C3EC37-7B3A-4342-9895-7BC9674C3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5316287" y="2742360"/>
              <a:ext cx="1198321" cy="15862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3E540B-4571-4AB3-814C-56FCD783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5061115" y="2742360"/>
              <a:ext cx="1198321" cy="15862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42B483-3E2A-4398-A570-09CB2DA6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790606" y="2742360"/>
              <a:ext cx="1198321" cy="15862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C629F2-1E6E-405C-B0D8-442766D70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591356" y="2742360"/>
              <a:ext cx="1198321" cy="1586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894A98-CDCA-4564-9B16-B9168D9F6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263345" y="2742360"/>
              <a:ext cx="1198321" cy="15862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AFAFA1-D1F3-475F-A221-0D17D5431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3917543" y="2742360"/>
              <a:ext cx="1198321" cy="1586238"/>
            </a:xfrm>
            <a:prstGeom prst="rect">
              <a:avLst/>
            </a:prstGeom>
          </p:spPr>
        </p:pic>
        <p:pic>
          <p:nvPicPr>
            <p:cNvPr id="13" name="Picture 2" descr="Image result for directory icon">
              <a:extLst>
                <a:ext uri="{FF2B5EF4-FFF2-40B4-BE49-F238E27FC236}">
                  <a16:creationId xmlns:a16="http://schemas.microsoft.com/office/drawing/2014/main" id="{BC97D6A6-0C32-48E7-8F0E-BF1BA639F1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3884612" y="3643566"/>
              <a:ext cx="2828604" cy="142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51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90412" y="1151121"/>
            <a:ext cx="1199841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To work with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200" noProof="1"/>
              <a:t> in Python we must first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it: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noProof="1"/>
          </a:p>
          <a:p>
            <a:pPr>
              <a:lnSpc>
                <a:spcPct val="100000"/>
              </a:lnSpc>
            </a:pPr>
            <a:endParaRPr lang="en-US" sz="3200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Access mode </a:t>
            </a:r>
            <a:r>
              <a:rPr lang="en-US" sz="3200" noProof="1"/>
              <a:t>(default: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read-only</a:t>
            </a:r>
            <a:r>
              <a:rPr lang="en-US" sz="3200" noProof="1"/>
              <a:t>):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'r'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read-</a:t>
            </a:r>
            <a:r>
              <a:rPr lang="en-US" dirty="0"/>
              <a:t>only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'w'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-only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(creates file if it doesn’t exist)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'b'</a:t>
            </a:r>
            <a:r>
              <a:rPr lang="en-US" sz="3000" dirty="0"/>
              <a:t> is added, the file is opened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binary format (as bytes) (e.g.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rb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000" dirty="0"/>
              <a:t> is added to the end, the file gets open in both modes (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read+write</a:t>
            </a:r>
            <a:r>
              <a:rPr lang="en-US" sz="3000" dirty="0"/>
              <a:t>, etc.)</a:t>
            </a:r>
          </a:p>
          <a:p>
            <a:pPr lvl="1">
              <a:lnSpc>
                <a:spcPct val="100000"/>
              </a:lnSpc>
            </a:pP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211" y="1738544"/>
            <a:ext cx="10882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with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open(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file_name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 [,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access_mode</a:t>
            </a:r>
            <a:r>
              <a:rPr lang="en-US" sz="2800" dirty="0">
                <a:solidFill>
                  <a:schemeClr val="bg1"/>
                </a:solidFill>
                <a:effectLst/>
              </a:rPr>
              <a:t>]) as f: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do stuff with file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B121-76E2-4A3A-A9AA-1C846BC6E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read a file’s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contents</a:t>
            </a:r>
            <a:r>
              <a:rPr lang="en-US" dirty="0"/>
              <a:t>, we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file.read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To read line by line, we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file.readline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3918B-E691-4265-A64A-672F8B2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CF783-131A-40A8-BE08-2549B1B75D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CF35B0B-CA2F-457E-A7D5-7DEE2197C623}"/>
              </a:ext>
            </a:extLst>
          </p:cNvPr>
          <p:cNvSpPr txBox="1">
            <a:spLocks/>
          </p:cNvSpPr>
          <p:nvPr/>
        </p:nvSpPr>
        <p:spPr>
          <a:xfrm>
            <a:off x="711211" y="1841818"/>
            <a:ext cx="10882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with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open('text.txt'</a:t>
            </a:r>
            <a:r>
              <a:rPr lang="bg-BG" sz="2800" dirty="0">
                <a:solidFill>
                  <a:schemeClr val="bg1"/>
                </a:solidFill>
                <a:effectLst/>
              </a:rPr>
              <a:t> '</a:t>
            </a:r>
            <a:r>
              <a:rPr lang="en-US" sz="2800" dirty="0">
                <a:solidFill>
                  <a:schemeClr val="bg1"/>
                </a:solidFill>
                <a:effectLst/>
              </a:rPr>
              <a:t>r</a:t>
            </a:r>
            <a:r>
              <a:rPr lang="bg-BG" sz="2800" dirty="0">
                <a:solidFill>
                  <a:schemeClr val="bg1"/>
                </a:solidFill>
                <a:effectLst/>
              </a:rPr>
              <a:t>'</a:t>
            </a:r>
            <a:r>
              <a:rPr lang="en-US" sz="2800" dirty="0">
                <a:solidFill>
                  <a:schemeClr val="bg1"/>
                </a:solidFill>
                <a:effectLst/>
              </a:rPr>
              <a:t>) as f: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print(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f.read</a:t>
            </a:r>
            <a:r>
              <a:rPr lang="en-US" sz="2800" dirty="0">
                <a:solidFill>
                  <a:schemeClr val="bg1"/>
                </a:solidFill>
                <a:effectLst/>
              </a:rPr>
              <a:t>())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A40125-1928-4186-BB86-B6B35D6C4894}"/>
              </a:ext>
            </a:extLst>
          </p:cNvPr>
          <p:cNvSpPr txBox="1">
            <a:spLocks/>
          </p:cNvSpPr>
          <p:nvPr/>
        </p:nvSpPr>
        <p:spPr>
          <a:xfrm>
            <a:off x="711211" y="3936298"/>
            <a:ext cx="10882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lines = []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with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open</a:t>
            </a:r>
            <a:r>
              <a:rPr lang="en-US" sz="2800" dirty="0">
                <a:solidFill>
                  <a:schemeClr val="tx1"/>
                </a:solidFill>
                <a:effectLst/>
              </a:rPr>
              <a:t>('text.txt'</a:t>
            </a:r>
            <a:r>
              <a:rPr lang="bg-BG" sz="2800" dirty="0">
                <a:solidFill>
                  <a:schemeClr val="tx1"/>
                </a:solidFill>
                <a:effectLst/>
              </a:rPr>
              <a:t> '</a:t>
            </a:r>
            <a:r>
              <a:rPr lang="en-US" sz="2800" dirty="0">
                <a:solidFill>
                  <a:schemeClr val="tx1"/>
                </a:solidFill>
                <a:effectLst/>
              </a:rPr>
              <a:t>r</a:t>
            </a:r>
            <a:r>
              <a:rPr lang="bg-BG" sz="2800" dirty="0">
                <a:solidFill>
                  <a:schemeClr val="tx1"/>
                </a:solidFill>
                <a:effectLst/>
              </a:rPr>
              <a:t>'</a:t>
            </a:r>
            <a:r>
              <a:rPr lang="en-US" sz="2800" dirty="0">
                <a:solidFill>
                  <a:schemeClr val="tx1"/>
                </a:solidFill>
                <a:effectLst/>
              </a:rPr>
              <a:t>) as </a:t>
            </a:r>
            <a:r>
              <a:rPr lang="en-US" sz="2800" dirty="0">
                <a:solidFill>
                  <a:schemeClr val="bg1"/>
                </a:solidFill>
                <a:effectLst/>
              </a:rPr>
              <a:t>f</a:t>
            </a:r>
            <a:r>
              <a:rPr lang="en-US" sz="28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lines.append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f.readline</a:t>
            </a:r>
            <a:r>
              <a:rPr lang="en-US" sz="2800" dirty="0">
                <a:solidFill>
                  <a:schemeClr val="tx1"/>
                </a:solidFill>
                <a:effectLst/>
              </a:rPr>
              <a:t>()</a:t>
            </a:r>
            <a:r>
              <a:rPr lang="bg-BG" sz="2800" dirty="0">
                <a:solidFill>
                  <a:schemeClr val="tx1"/>
                </a:solidFill>
                <a:effectLst/>
              </a:rPr>
              <a:t>)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while line is not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''</a:t>
            </a:r>
            <a:r>
              <a:rPr lang="en-US" sz="28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lines.append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f.readline</a:t>
            </a:r>
            <a:r>
              <a:rPr lang="en-US" sz="2800" dirty="0">
                <a:solidFill>
                  <a:schemeClr val="tx1"/>
                </a:solidFill>
                <a:effectLst/>
              </a:rPr>
              <a:t>())</a:t>
            </a:r>
            <a:endParaRPr lang="en-US" sz="2800" i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313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B121-76E2-4A3A-A9AA-1C846BC6E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en-US" dirty="0"/>
              <a:t>To write to a file, we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file.write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writelines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(list)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write a list of strings:</a:t>
            </a:r>
          </a:p>
          <a:p>
            <a:pPr lvl="1"/>
            <a:r>
              <a:rPr lang="en-US" dirty="0"/>
              <a:t>Iterates over list and calls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each element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very slow!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3918B-E691-4265-A64A-672F8B2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CF783-131A-40A8-BE08-2549B1B75D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CF35B0B-CA2F-457E-A7D5-7DEE2197C623}"/>
              </a:ext>
            </a:extLst>
          </p:cNvPr>
          <p:cNvSpPr txBox="1">
            <a:spLocks/>
          </p:cNvSpPr>
          <p:nvPr/>
        </p:nvSpPr>
        <p:spPr>
          <a:xfrm>
            <a:off x="711211" y="1738544"/>
            <a:ext cx="835500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with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open</a:t>
            </a:r>
            <a:r>
              <a:rPr lang="en-US" sz="2800" dirty="0">
                <a:solidFill>
                  <a:schemeClr val="tx1"/>
                </a:solidFill>
                <a:effectLst/>
              </a:rPr>
              <a:t>('text2.txt', 'w') as </a:t>
            </a:r>
            <a:r>
              <a:rPr lang="en-US" sz="2800" dirty="0">
                <a:solidFill>
                  <a:schemeClr val="bg1"/>
                </a:solidFill>
                <a:effectLst/>
              </a:rPr>
              <a:t>f</a:t>
            </a:r>
            <a:r>
              <a:rPr lang="en-US" sz="28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f.write</a:t>
            </a:r>
            <a:r>
              <a:rPr lang="en-US" sz="2800" dirty="0">
                <a:solidFill>
                  <a:schemeClr val="bg1"/>
                </a:solidFill>
                <a:effectLst/>
              </a:rPr>
              <a:t>('Hello\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nThere</a:t>
            </a:r>
            <a:r>
              <a:rPr lang="en-US" sz="2800" dirty="0">
                <a:solidFill>
                  <a:schemeClr val="bg1"/>
                </a:solidFill>
                <a:effectLst/>
              </a:rPr>
              <a:t>!')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D7B975-606F-41E9-96DC-DE94751F0356}"/>
              </a:ext>
            </a:extLst>
          </p:cNvPr>
          <p:cNvGrpSpPr/>
          <p:nvPr/>
        </p:nvGrpSpPr>
        <p:grpSpPr>
          <a:xfrm>
            <a:off x="9371011" y="1756798"/>
            <a:ext cx="2222400" cy="1492517"/>
            <a:chOff x="9371011" y="1756798"/>
            <a:chExt cx="2222400" cy="1492517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AA9F934-580D-44A5-9D3C-8390C9F371FB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2187685"/>
              <a:ext cx="2222400" cy="10616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91440" rIns="144000" bIns="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>
                  <a:solidFill>
                    <a:schemeClr val="tx1"/>
                  </a:solidFill>
                  <a:effectLst/>
                </a:rPr>
                <a:t>Hello</a:t>
              </a:r>
            </a:p>
            <a:p>
              <a:r>
                <a:rPr lang="en-US" sz="2800" dirty="0">
                  <a:solidFill>
                    <a:schemeClr val="tx1"/>
                  </a:solidFill>
                  <a:effectLst/>
                </a:rPr>
                <a:t>There!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853BB813-BB47-404C-97AB-68A34421F725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1756798"/>
              <a:ext cx="2222400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0" rIns="144000" bIns="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  <a:effectLst/>
                </a:rPr>
                <a:t>text2.txt</a:t>
              </a:r>
            </a:p>
          </p:txBody>
        </p:sp>
      </p:grp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A12F30-E6E9-49A9-BA4D-3F8DDCA2C3B0}"/>
              </a:ext>
            </a:extLst>
          </p:cNvPr>
          <p:cNvSpPr txBox="1">
            <a:spLocks/>
          </p:cNvSpPr>
          <p:nvPr/>
        </p:nvSpPr>
        <p:spPr>
          <a:xfrm>
            <a:off x="711211" y="4707986"/>
            <a:ext cx="835500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with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open</a:t>
            </a:r>
            <a:r>
              <a:rPr lang="en-US" sz="2800" dirty="0">
                <a:solidFill>
                  <a:schemeClr val="tx1"/>
                </a:solidFill>
                <a:effectLst/>
              </a:rPr>
              <a:t>('text2.txt', 'w') as </a:t>
            </a:r>
            <a:r>
              <a:rPr lang="en-US" sz="2800" dirty="0">
                <a:solidFill>
                  <a:schemeClr val="bg1"/>
                </a:solidFill>
                <a:effectLst/>
              </a:rPr>
              <a:t>f</a:t>
            </a:r>
            <a:r>
              <a:rPr lang="en-US" sz="28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f.writelines</a:t>
            </a:r>
            <a:r>
              <a:rPr lang="en-US" sz="2800" dirty="0">
                <a:solidFill>
                  <a:schemeClr val="bg1"/>
                </a:solidFill>
                <a:effectLst/>
              </a:rPr>
              <a:t>(['Hello\n', 'There!'])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5266E2-7DC0-4FF7-9B07-61ADD9AD32BE}"/>
              </a:ext>
            </a:extLst>
          </p:cNvPr>
          <p:cNvGrpSpPr/>
          <p:nvPr/>
        </p:nvGrpSpPr>
        <p:grpSpPr>
          <a:xfrm>
            <a:off x="9371011" y="4707986"/>
            <a:ext cx="2222400" cy="1492517"/>
            <a:chOff x="9371011" y="1756798"/>
            <a:chExt cx="2222400" cy="1492517"/>
          </a:xfrm>
        </p:grpSpPr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34CAE099-475D-432E-9E86-4872A13CBB1D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2187685"/>
              <a:ext cx="2222400" cy="10616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91440" rIns="144000" bIns="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>
                  <a:solidFill>
                    <a:schemeClr val="tx1"/>
                  </a:solidFill>
                  <a:effectLst/>
                </a:rPr>
                <a:t>Hello</a:t>
              </a:r>
            </a:p>
            <a:p>
              <a:r>
                <a:rPr lang="en-US" sz="2800" dirty="0">
                  <a:solidFill>
                    <a:schemeClr val="tx1"/>
                  </a:solidFill>
                  <a:effectLst/>
                </a:rPr>
                <a:t>There!</a:t>
              </a: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AD1C3882-961D-49A7-87BE-182A5355C31D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1756798"/>
              <a:ext cx="2222400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0" rIns="144000" bIns="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  <a:effectLst/>
                </a:rPr>
                <a:t>text2.txt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file.closed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file is closed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file.mode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  <a:r>
              <a:rPr lang="en-US" dirty="0"/>
              <a:t> the file has been opened 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file.name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Object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08012" y="4395501"/>
            <a:ext cx="109728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info = </a:t>
            </a:r>
            <a:r>
              <a:rPr lang="en-US" sz="2800" dirty="0">
                <a:solidFill>
                  <a:schemeClr val="bg1"/>
                </a:solidFill>
                <a:effectLst/>
              </a:rPr>
              <a:t>open</a:t>
            </a:r>
            <a:r>
              <a:rPr lang="en-US" sz="2800" dirty="0">
                <a:solidFill>
                  <a:schemeClr val="tx1"/>
                </a:solidFill>
                <a:effectLst/>
              </a:rPr>
              <a:t>('info.txt', 'w+')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</a:t>
            </a:r>
            <a:r>
              <a:rPr lang="en-US" sz="2800" i="1" dirty="0" err="1">
                <a:solidFill>
                  <a:schemeClr val="bg1"/>
                </a:solidFill>
                <a:effectLst/>
              </a:rPr>
              <a:t>Read+Write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 access mode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print('Name:',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info.name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print('Mode:',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info.mode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print('Is the file opened:', </a:t>
            </a:r>
            <a:r>
              <a:rPr lang="en-US" sz="2800" dirty="0">
                <a:solidFill>
                  <a:schemeClr val="bg1"/>
                </a:solidFill>
                <a:effectLst/>
              </a:rPr>
              <a:t>not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info.closed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lines.txt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extract its 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lines </a:t>
            </a:r>
            <a:r>
              <a:rPr lang="en-US" dirty="0"/>
              <a:t>(starting from 0) in a text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odd-lines.txt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6BE616-AE1C-4732-B2F4-D4DD0A23EBAE}"/>
              </a:ext>
            </a:extLst>
          </p:cNvPr>
          <p:cNvGrpSpPr/>
          <p:nvPr/>
        </p:nvGrpSpPr>
        <p:grpSpPr>
          <a:xfrm>
            <a:off x="400801" y="2415133"/>
            <a:ext cx="11387222" cy="3483210"/>
            <a:chOff x="608012" y="2415133"/>
            <a:chExt cx="11387222" cy="3483210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608012" y="2971800"/>
              <a:ext cx="5596022" cy="29265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Two households, both alike in dignity,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In fair Verona, where we lay our scene,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From ancient grudge break to new mutiny,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Where civil blood makes civil hands unclean.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From forth the fatal loins of these two foes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A pair of star-</a:t>
              </a:r>
              <a:r>
                <a:rPr lang="en-US" sz="2200" dirty="0" err="1">
                  <a:solidFill>
                    <a:schemeClr val="tx1"/>
                  </a:solidFill>
                  <a:effectLst/>
                  <a:latin typeface="+mj-lt"/>
                </a:rPr>
                <a:t>cross'd</a:t>
              </a:r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 lovers take their life;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Whose </a:t>
              </a:r>
              <a:r>
                <a:rPr lang="en-US" sz="2200" dirty="0" err="1">
                  <a:solidFill>
                    <a:schemeClr val="tx1"/>
                  </a:solidFill>
                  <a:effectLst/>
                  <a:latin typeface="+mj-lt"/>
                </a:rPr>
                <a:t>misadventured</a:t>
              </a:r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 piteous overthrows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Do with their death bury their parents' strife.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78B0EB41-9206-4DAF-BA3F-BAA1788E19BD}"/>
                </a:ext>
              </a:extLst>
            </p:cNvPr>
            <p:cNvSpPr txBox="1">
              <a:spLocks/>
            </p:cNvSpPr>
            <p:nvPr/>
          </p:nvSpPr>
          <p:spPr>
            <a:xfrm>
              <a:off x="6475411" y="2971800"/>
              <a:ext cx="5519823" cy="1633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In fair Verona, where we lay our scene,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Where civil blood makes civil hands unclean.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A pair of star-</a:t>
              </a:r>
              <a:r>
                <a:rPr lang="en-US" sz="2200" dirty="0" err="1">
                  <a:solidFill>
                    <a:schemeClr val="tx1"/>
                  </a:solidFill>
                  <a:effectLst/>
                  <a:latin typeface="+mj-lt"/>
                </a:rPr>
                <a:t>cross'd</a:t>
              </a:r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 lovers take their life;</a:t>
              </a:r>
            </a:p>
            <a:p>
              <a:pPr fontAlgn="t"/>
              <a:r>
                <a:rPr lang="en-US" sz="2200" dirty="0">
                  <a:solidFill>
                    <a:schemeClr val="tx1"/>
                  </a:solidFill>
                  <a:effectLst/>
                  <a:latin typeface="+mj-lt"/>
                </a:rPr>
                <a:t>Do with their death bury their parents' strife.</a:t>
              </a: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792905C6-FAA3-4DD2-B51C-BCE43E4D914A}"/>
                </a:ext>
              </a:extLst>
            </p:cNvPr>
            <p:cNvSpPr txBox="1">
              <a:spLocks/>
            </p:cNvSpPr>
            <p:nvPr/>
          </p:nvSpPr>
          <p:spPr>
            <a:xfrm>
              <a:off x="608012" y="2415133"/>
              <a:ext cx="5596022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lines.txt</a:t>
              </a: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BBFF5A14-452F-4BFA-9EBA-A53D87856BDF}"/>
                </a:ext>
              </a:extLst>
            </p:cNvPr>
            <p:cNvSpPr txBox="1">
              <a:spLocks/>
            </p:cNvSpPr>
            <p:nvPr/>
          </p:nvSpPr>
          <p:spPr>
            <a:xfrm>
              <a:off x="6475411" y="2415133"/>
              <a:ext cx="5519823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odd-lines.txt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1541</Words>
  <Application>Microsoft Office PowerPoint</Application>
  <PresentationFormat>Custom</PresentationFormat>
  <Paragraphs>267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Files and Errors</vt:lpstr>
      <vt:lpstr>Table of Contents</vt:lpstr>
      <vt:lpstr>Questions?</vt:lpstr>
      <vt:lpstr>PowerPoint Presentation</vt:lpstr>
      <vt:lpstr>Opening Files</vt:lpstr>
      <vt:lpstr>Reading from Files</vt:lpstr>
      <vt:lpstr>Writing to Files</vt:lpstr>
      <vt:lpstr>File Object Attributes</vt:lpstr>
      <vt:lpstr>Problem: Odd Lines</vt:lpstr>
      <vt:lpstr>Solution: Odd Lines</vt:lpstr>
      <vt:lpstr>Solution: Odd Lines</vt:lpstr>
      <vt:lpstr>Problem: Insert Line Numbers</vt:lpstr>
      <vt:lpstr>Solution: Line Numbers</vt:lpstr>
      <vt:lpstr>Inspecting Files with os.stat()</vt:lpstr>
      <vt:lpstr>Renaming and Deleting Files</vt:lpstr>
      <vt:lpstr>PowerPoint Presentation</vt:lpstr>
      <vt:lpstr>Basic Directory Operations</vt:lpstr>
      <vt:lpstr>Listing Directory Contents</vt:lpstr>
      <vt:lpstr>Problem: Calculate Folder Size</vt:lpstr>
      <vt:lpstr>Solution: Calculate Folder Size</vt:lpstr>
      <vt:lpstr>PowerPoint Presentation</vt:lpstr>
      <vt:lpstr>Errors and Exceptions</vt:lpstr>
      <vt:lpstr>Raising Exceptions Manually</vt:lpstr>
      <vt:lpstr>Handling Exceptions</vt:lpstr>
      <vt:lpstr>PowerPoint Presentation</vt:lpstr>
      <vt:lpstr>Summary</vt:lpstr>
      <vt:lpstr>PowerPoint Presentation</vt:lpstr>
      <vt:lpstr>PowerPoint Presentation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>Software University Foundation</dc:creator>
  <cp:keywords>C#, programming, course, SoftUni, Software University</cp:keywords>
  <dc:description>Programming Fundamentals Course @ SoftUni - https://softuni.bg/courses/programming-fundamentals</dc:description>
  <cp:lastModifiedBy>Milen Tsolov</cp:lastModifiedBy>
  <cp:revision>288</cp:revision>
  <dcterms:created xsi:type="dcterms:W3CDTF">2014-01-02T17:00:34Z</dcterms:created>
  <dcterms:modified xsi:type="dcterms:W3CDTF">2018-10-19T10:52:38Z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