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9" r:id="rId2"/>
  </p:sldMasterIdLst>
  <p:notesMasterIdLst>
    <p:notesMasterId r:id="rId29"/>
  </p:notesMasterIdLst>
  <p:handoutMasterIdLst>
    <p:handoutMasterId r:id="rId30"/>
  </p:handoutMasterIdLst>
  <p:sldIdLst>
    <p:sldId id="634" r:id="rId3"/>
    <p:sldId id="594" r:id="rId4"/>
    <p:sldId id="601" r:id="rId5"/>
    <p:sldId id="635" r:id="rId6"/>
    <p:sldId id="600" r:id="rId7"/>
    <p:sldId id="636" r:id="rId8"/>
    <p:sldId id="538" r:id="rId9"/>
    <p:sldId id="542" r:id="rId10"/>
    <p:sldId id="545" r:id="rId11"/>
    <p:sldId id="623" r:id="rId12"/>
    <p:sldId id="626" r:id="rId13"/>
    <p:sldId id="548" r:id="rId14"/>
    <p:sldId id="550" r:id="rId15"/>
    <p:sldId id="637" r:id="rId16"/>
    <p:sldId id="553" r:id="rId17"/>
    <p:sldId id="627" r:id="rId18"/>
    <p:sldId id="624" r:id="rId19"/>
    <p:sldId id="554" r:id="rId20"/>
    <p:sldId id="555" r:id="rId21"/>
    <p:sldId id="638" r:id="rId22"/>
    <p:sldId id="591" r:id="rId23"/>
    <p:sldId id="639" r:id="rId24"/>
    <p:sldId id="556" r:id="rId25"/>
    <p:sldId id="633" r:id="rId26"/>
    <p:sldId id="514" r:id="rId27"/>
    <p:sldId id="64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634"/>
            <p14:sldId id="594"/>
            <p14:sldId id="601"/>
          </p14:sldIdLst>
        </p14:section>
        <p14:section name="Strings" id="{FFABAE1C-6DD7-4C2C-8F4E-4384CCAFF100}">
          <p14:sldIdLst>
            <p14:sldId id="635"/>
            <p14:sldId id="600"/>
          </p14:sldIdLst>
        </p14:section>
        <p14:section name="Manipulating Strings" id="{4F292909-1B7D-40DF-82DD-66B412164F61}">
          <p14:sldIdLst>
            <p14:sldId id="636"/>
            <p14:sldId id="538"/>
            <p14:sldId id="542"/>
            <p14:sldId id="545"/>
            <p14:sldId id="623"/>
            <p14:sldId id="626"/>
            <p14:sldId id="548"/>
            <p14:sldId id="550"/>
            <p14:sldId id="637"/>
            <p14:sldId id="553"/>
            <p14:sldId id="627"/>
            <p14:sldId id="624"/>
            <p14:sldId id="554"/>
            <p14:sldId id="555"/>
            <p14:sldId id="638"/>
          </p14:sldIdLst>
        </p14:section>
        <p14:section name="Conclusion" id="{9286E23B-2FC3-40A0-8C1A-42589FB25A33}">
          <p14:sldIdLst>
            <p14:sldId id="591"/>
            <p14:sldId id="639"/>
            <p14:sldId id="556"/>
            <p14:sldId id="633"/>
            <p14:sldId id="514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 varScale="1">
        <p:scale>
          <a:sx n="87" d="100"/>
          <a:sy n="87" d="100"/>
        </p:scale>
        <p:origin x="307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9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33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047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97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315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62E7B-90DF-4E84-B282-6C7F173372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070847" y="342645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243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5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10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9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25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30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20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CCD00E88-BCFB-46F0-99B7-9B815213D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Processing and Manipulating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CE4C38-A164-4943-AB2F-B8C5B328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Strings and Text Processing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79BB8A-B2D4-4D71-9CDD-D94841738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25D3D1-F8B1-475E-8192-4FAB987E5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71"/>
            <a:ext cx="2950749" cy="35136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A48E03-CDF1-4E6B-AEA3-D5A80FDD7C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3EA904-5640-46CC-AA04-8DECD02FF1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8" descr="Ball-of-thick-string-007.jpg (460×276)">
            <a:extLst>
              <a:ext uri="{FF2B5EF4-FFF2-40B4-BE49-F238E27FC236}">
                <a16:creationId xmlns:a16="http://schemas.microsoft.com/office/drawing/2014/main" id="{D9D24C94-D208-4070-902D-8685C038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4" y="2473141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2.jpeg">
            <a:extLst>
              <a:ext uri="{FF2B5EF4-FFF2-40B4-BE49-F238E27FC236}">
                <a16:creationId xmlns:a16="http://schemas.microsoft.com/office/drawing/2014/main" id="{93731992-E017-43CD-8B72-9DA3472C5DDE}"/>
              </a:ext>
            </a:extLst>
          </p:cNvPr>
          <p:cNvPicPr>
            <a:picLocks/>
          </p:cNvPicPr>
          <p:nvPr/>
        </p:nvPicPr>
        <p:blipFill>
          <a:blip r:embed="rId4" cstate="print">
            <a:extLst/>
          </a:blip>
          <a:srcRect l="2237" r="2237"/>
          <a:stretch>
            <a:fillRect/>
          </a:stretch>
        </p:blipFill>
        <p:spPr>
          <a:xfrm>
            <a:off x="2741612" y="3539941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19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Find how many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that pattern is in the text.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Overlapping is allowed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Count Substring Occurrences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D947E-6AEC-49D7-828E-FF018803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E97C58-8F5C-4BCA-92EE-C49398A5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1">
            <a:extLst>
              <a:ext uri="{FF2B5EF4-FFF2-40B4-BE49-F238E27FC236}">
                <a16:creationId xmlns:a16="http://schemas.microsoft.com/office/drawing/2014/main" id="{FE04F8DC-23E7-414B-810B-06FBD03D6FC3}"/>
              </a:ext>
            </a:extLst>
          </p:cNvPr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B0391-6937-44AB-9804-7F5F0161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ababa </a:t>
            </a:r>
            <a:r>
              <a:rPr lang="en-US" sz="2800" noProof="1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/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15192-06C3-4D72-BACA-23C647A4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54887659-4F24-4B26-BCCB-A6F4E91466F3}"/>
              </a:ext>
            </a:extLst>
          </p:cNvPr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1FB27-2A2E-4126-855C-9C09ACA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/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57A721-7AA8-4EBA-AF98-1F5715E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90B18CA6-D0E3-4DD5-9772-67B4A4B70FAB}"/>
              </a:ext>
            </a:extLst>
          </p:cNvPr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1E762-7668-4A60-9501-C91D3937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40EE8A-1CD6-4757-892D-4504FA57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69090-9E27-4ACB-BF54-979D5452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39046C-5B52-42A1-BE8A-55313DE5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6A2C63-09AE-4E36-A892-194796AE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7B9BB-BCD1-475F-B9B0-7B861E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661D7-58AC-4879-A052-B8DCE4B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5FD69-2CEC-46CF-A34B-45081408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9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en-GB" dirty="0"/>
              <a:t>Solution: Count Substring occurrences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523" y="1219200"/>
            <a:ext cx="11425778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text, lookup_text = input(),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occurrences, current_index = 0,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current_index !=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current_index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(lookup_text,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current_index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 not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occurrences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current_index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print(occurrences)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325569E-43F0-478F-A50D-34490360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423" y="2483527"/>
            <a:ext cx="2209800" cy="609600"/>
          </a:xfrm>
          <a:prstGeom prst="wedgeRoundRectCallout">
            <a:avLst>
              <a:gd name="adj1" fmla="val -37206"/>
              <a:gd name="adj2" fmla="val 1179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starting index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3212" y="1066801"/>
            <a:ext cx="11049000" cy="56546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Getting substrings from a string, using </a:t>
            </a:r>
            <a:r>
              <a:rPr lang="en-US" b="1" dirty="0">
                <a:solidFill>
                  <a:schemeClr val="bg1"/>
                </a:solidFill>
              </a:rPr>
              <a:t>list slicing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str[startIndex:startIndex + length]</a:t>
            </a:r>
          </a:p>
          <a:p>
            <a:pPr lvl="1">
              <a:lnSpc>
                <a:spcPct val="100000"/>
              </a:lnSpc>
              <a:spcAft>
                <a:spcPts val="3600"/>
              </a:spcAft>
              <a:buClr>
                <a:schemeClr val="tx1"/>
              </a:buClr>
            </a:pP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str[startIndex:]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2391804"/>
            <a:ext cx="101473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filename = r"C:\Pics\Rila200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= filename[8:16]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Rila200</a:t>
            </a:r>
            <a:r>
              <a:rPr lang="bg-BG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3978416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filename = "C:\\Pics\\Summer2009.jpg"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_а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nd_extension = filename[8:]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name_and_extension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70303"/>
              </p:ext>
            </p:extLst>
          </p:nvPr>
        </p:nvGraphicFramePr>
        <p:xfrm>
          <a:off x="2023270" y="5573164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 animBg="1"/>
      <p:bldP spid="607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split a string by given separator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en-US" sz="3000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2057400"/>
            <a:ext cx="106680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listOfBeers = "Amstel, Zagorka, Tuborg, Becks"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(',')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print("Available beers are:")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beer in beers: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print(beer)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572000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036FB-2372-4B5B-96B0-20F5216AA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String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3B056-FA51-4447-BD38-7EEF52179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Replacing, Deleting Substrings, Changing Case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str.replace(match, term)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replaces all occurrences of given string with another (resulting in a new string)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2400"/>
              </a:spcAft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sz="3200" dirty="0"/>
              <a:t> (or replacing) part of a string (with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sz="3200" dirty="0"/>
              <a:t>):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7164" y="2269389"/>
            <a:ext cx="108982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cocktail = "Vodka + Martini + Cherry";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replaced = cocktail.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Vodka and Martini and Cherry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FD3F98-275C-4854-8D02-8EBF2FDD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" y="4419600"/>
            <a:ext cx="108982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some_str =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(this text should be removed)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there!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some_str = some_str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[:5]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some_str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[-7:]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print(some_str)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hello there!</a:t>
            </a:r>
          </a:p>
        </p:txBody>
      </p:sp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text.</a:t>
            </a:r>
          </a:p>
          <a:p>
            <a:pPr lvl="2"/>
            <a:r>
              <a:rPr lang="en-US" dirty="0"/>
              <a:t>You should replace</a:t>
            </a:r>
            <a:r>
              <a:rPr lang="bg-BG" dirty="0"/>
              <a:t> </a:t>
            </a:r>
            <a:r>
              <a:rPr lang="en-GB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US" dirty="0"/>
              <a:t> to the word's length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21566" y="3175096"/>
            <a:ext cx="76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Linux, Windows</a:t>
            </a:r>
          </a:p>
          <a:p>
            <a:r>
              <a:rPr lang="en-US" dirty="0"/>
              <a:t>It is not </a:t>
            </a:r>
            <a:r>
              <a:rPr lang="en-US" b="1" dirty="0">
                <a:solidFill>
                  <a:schemeClr val="bg1"/>
                </a:solidFill>
              </a:rPr>
              <a:t>Linux</a:t>
            </a:r>
            <a:r>
              <a:rPr lang="en-US" dirty="0"/>
              <a:t>, it is GNU/</a:t>
            </a:r>
            <a:r>
              <a:rPr lang="en-US" b="1" dirty="0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Linux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636797" y="462177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7612" y="5219259"/>
            <a:ext cx="7634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is 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, it is GNU/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E852B-2D9F-438F-8515-40B3D66A3BFC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B0A6A5-82BD-4E91-A70B-737268C51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str.replace()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to filter text: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6000"/>
            <a:ext cx="11353800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banned_words = input().split(', 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word in banned_words: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text = text.replace(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'*' * len(word)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print(text)</a:t>
            </a: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various </a:t>
            </a:r>
            <a:r>
              <a:rPr lang="en-US" sz="3200" b="1" dirty="0">
                <a:solidFill>
                  <a:schemeClr val="bg1"/>
                </a:solidFill>
              </a:rPr>
              <a:t>case changing </a:t>
            </a:r>
            <a:r>
              <a:rPr lang="en-US" sz="3200" dirty="0"/>
              <a:t>methods: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22950" y="1842979"/>
            <a:ext cx="11243462" cy="41919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"on GREEN Dolphin Straße"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lowercase = text.lower() 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uppercase = text.upper() 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titlecase = text.title() 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capital   = text.capitalize()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casefold  = text.casefold()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caseswap  = text.swapcase()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ON green dOLPHIN sTRASSE</a:t>
            </a:r>
          </a:p>
        </p:txBody>
      </p:sp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str.strip()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noProof="1">
                <a:latin typeface="+mj-lt"/>
                <a:cs typeface="Consolas" pitchFamily="49" charset="0"/>
              </a:rPr>
              <a:t>– trims whitespaces at start and end of string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strip(chars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str.rstrip()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830339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 = "    example of white space    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strip()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print(clean) # "example of white space"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0589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 = " \t\nHello!!! \n"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'!'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print(clean) # "Hello"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36277"/>
            <a:ext cx="1059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 = "   C#   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lstrip()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"C#   "</a:t>
            </a:r>
          </a:p>
        </p:txBody>
      </p:sp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String?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Comparing, Concatenating, Searching</a:t>
            </a:r>
          </a:p>
          <a:p>
            <a:pPr lvl="1">
              <a:lnSpc>
                <a:spcPts val="4000"/>
              </a:lnSpc>
            </a:pPr>
            <a:r>
              <a:rPr lang="en-US" dirty="0"/>
              <a:t>Extracting Substrings, Splitting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Building and Modifying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</a:t>
            </a:r>
            <a:r>
              <a:rPr lang="bg-BG" dirty="0"/>
              <a:t> +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1421EC4-DB93-4F78-B45F-930B58122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99FDEF15-C17E-4BF7-8293-E25C4D209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A89BBD6-B658-4847-818D-E99AF4AB6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B41C4-1872-4E07-B49D-17F2AF458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32C66-8CD3-4306-A9B8-BC2CC3F6B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75998-C23D-4157-8DC6-D0E268CC0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856019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Strings are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/>
              <a:t> sequences of </a:t>
            </a:r>
            <a:br>
              <a:rPr lang="en-US" sz="3600" dirty="0"/>
            </a:br>
            <a:r>
              <a:rPr lang="en-US" sz="3600" dirty="0"/>
              <a:t>characters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Changes to the string creates a new object, </a:t>
            </a:r>
            <a:br>
              <a:rPr lang="en-US" noProof="1"/>
            </a:br>
            <a:r>
              <a:rPr lang="en-US" noProof="1"/>
              <a:t>instead of modifying the old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Comparing strings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noProof="1"/>
              <a:t> operators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Replacing, deleting substrings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Case methods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72F1F-689E-4F94-8076-9B0CE5D1B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55" y="1752600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908B-5ABF-45FE-81A3-28584FF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noProof="1"/>
              <a:t>SoftUni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F6B4-4484-477F-9DD2-EF048BA7B3A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</a:t>
            </a:r>
            <a:r>
              <a:rPr lang="en-US" sz="3200"/>
              <a:t>, </a:t>
            </a:r>
            <a:br>
              <a:rPr lang="en-US" sz="3200"/>
            </a:br>
            <a:r>
              <a:rPr lang="en-US" sz="3200"/>
              <a:t>Profession </a:t>
            </a:r>
            <a:r>
              <a:rPr lang="en-US" sz="3200" dirty="0"/>
              <a:t>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2900" noProof="1">
                <a:hlinkClick r:id="rId2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hlinkClick r:id="rId3"/>
              </a:rPr>
              <a:t>http://softuni.foundation/</a:t>
            </a:r>
            <a:endParaRPr lang="en-US" sz="30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4"/>
              </a:rPr>
              <a:t>facebook.com/SoftwareUniversity</a:t>
            </a:r>
            <a:endParaRPr lang="en-US" sz="29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SzPct val="100000"/>
              <a:tabLst>
                <a:tab pos="282575" algn="l"/>
              </a:tabLst>
            </a:pPr>
            <a:r>
              <a:rPr lang="en-US" dirty="0">
                <a:hlinkClick r:id="rId5"/>
              </a:rPr>
              <a:t>forum.softuni.bg</a:t>
            </a:r>
            <a:endParaRPr lang="en-US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981200"/>
            <a:ext cx="11804822" cy="308204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sz="115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71A3-86B9-48B4-8847-41508186E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6" name="Picture 2" descr="Image result for string icon">
            <a:extLst>
              <a:ext uri="{FF2B5EF4-FFF2-40B4-BE49-F238E27FC236}">
                <a16:creationId xmlns:a16="http://schemas.microsoft.com/office/drawing/2014/main" id="{AE881D81-AA7B-4CC1-ADE5-64AAEE6E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066800"/>
            <a:ext cx="705322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String objects contain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sz="3600" dirty="0"/>
              <a:t>(read-only) sequence </a:t>
            </a:r>
            <a:br>
              <a:rPr lang="en-US" sz="3600" dirty="0"/>
            </a:br>
            <a:r>
              <a:rPr lang="en-US" sz="3600" dirty="0"/>
              <a:t>of characters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r>
              <a:rPr lang="en-US" sz="3600" dirty="0"/>
              <a:t>Before initializing, a string variable has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3600" dirty="0"/>
              <a:t>value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4" name="Picture 6" descr="Image result for string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97" y="2057400"/>
            <a:ext cx="5719454" cy="23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79214-0A83-407F-BEB3-F57C120FDD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C0B7-9F99-41E1-BED3-82F34B887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715000"/>
            <a:ext cx="10958928" cy="4998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Comparing, Concatenating, Searching, Extracting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Substrings, Splitting</a:t>
            </a:r>
          </a:p>
        </p:txBody>
      </p:sp>
    </p:spTree>
    <p:extLst>
      <p:ext uri="{BB962C8B-B14F-4D97-AF65-F5344CB8AC3E}">
        <p14:creationId xmlns:p14="http://schemas.microsoft.com/office/powerpoint/2010/main" val="10835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compare two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Case-sensitive: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Comparing with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 checks the strings’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 order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2" y="2443620"/>
            <a:ext cx="30511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 &lt; str2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 &gt; str2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 == str2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 &lt;= str2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AA1ACD-4A40-47B0-9EED-D09D807E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02" y="2480871"/>
            <a:ext cx="5715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str1.lower() &lt; str2.lower()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str1.lower() &gt; str2.lower()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str1.lower() == str2.lower()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str1.lower() &lt;= str2.lower()</a:t>
            </a:r>
            <a:endParaRPr lang="en-US" sz="2800" b="1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988F0-099E-411D-B133-899C933D4C07}"/>
              </a:ext>
            </a:extLst>
          </p:cNvPr>
          <p:cNvSpPr/>
          <p:nvPr/>
        </p:nvSpPr>
        <p:spPr>
          <a:xfrm>
            <a:off x="4951321" y="1896096"/>
            <a:ext cx="3199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1606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Case-insensitive: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65537A-3022-4AC4-B697-BF7FC6F5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2578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'alice' &lt; 'bobby'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True (a (97) &lt; b (98))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'alice' &lt; 'ali'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False (second string is shorter)</a:t>
            </a:r>
          </a:p>
        </p:txBody>
      </p:sp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3212" y="1143001"/>
            <a:ext cx="112632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concatenate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Any object can be appended to a string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065212" y="2408149"/>
            <a:ext cx="10058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 = ' '.join('hi', 'gosho')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 hi gosho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1065212" y="3632384"/>
            <a:ext cx="10058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str1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1065212" y="5315004"/>
            <a:ext cx="10058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= "Peter"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age = 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 = name + " " + str(age) #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90" grpId="0" animBg="1"/>
      <p:bldP spid="477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288" y="1135687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Finding a character or substring within given string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 occurrence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noProof="1"/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en-US" noProof="1"/>
              <a:t> if there is no match</a:t>
            </a:r>
          </a:p>
          <a:p>
            <a:pPr marL="835087" lvl="1" indent="-457200">
              <a:lnSpc>
                <a:spcPct val="100000"/>
              </a:lnSpc>
              <a:buClr>
                <a:schemeClr val="tx1"/>
              </a:buClr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 occurrence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endParaRPr lang="en-US" noProof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str.index(term)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work identically except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throws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noProof="1"/>
              <a:t> if the string is not found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2345" y="2660224"/>
            <a:ext cx="10210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email = "vasko@gmail.org"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first_index = email.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("@") 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no_index = email.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("/") # 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12811" y="4589016"/>
            <a:ext cx="102108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verse = "To be or not to be.."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lastIndex = verse.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rfind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("be") # 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146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1257</Words>
  <Application>Microsoft Office PowerPoint</Application>
  <PresentationFormat>Custom</PresentationFormat>
  <Paragraphs>260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Strings and Text Processing</vt:lpstr>
      <vt:lpstr>Table of Contents</vt:lpstr>
      <vt:lpstr>Questions</vt:lpstr>
      <vt:lpstr>PowerPoint Presentation</vt:lpstr>
      <vt:lpstr>What is a String?</vt:lpstr>
      <vt:lpstr>PowerPoint Presentation</vt:lpstr>
      <vt:lpstr>Comparing Strings</vt:lpstr>
      <vt:lpstr>Concatenating Strings</vt:lpstr>
      <vt:lpstr>Searching in Strings</vt:lpstr>
      <vt:lpstr>Problem: Count Substring Occurrences</vt:lpstr>
      <vt:lpstr>Solution: Count Substring occurrences</vt:lpstr>
      <vt:lpstr>Extracting Substrings</vt:lpstr>
      <vt:lpstr>Splitting Strings</vt:lpstr>
      <vt:lpstr>PowerPoint Presentation</vt:lpstr>
      <vt:lpstr>Replacing and Deleting Substrings</vt:lpstr>
      <vt:lpstr>Problem: Text filter</vt:lpstr>
      <vt:lpstr>Solution: Text Filter</vt:lpstr>
      <vt:lpstr>Changing Character Casing</vt:lpstr>
      <vt:lpstr>Trimming White Space</vt:lpstr>
      <vt:lpstr>PowerPoint Presentation</vt:lpstr>
      <vt:lpstr>Summary</vt:lpstr>
      <vt:lpstr>PowerPoint Presentation</vt:lpstr>
      <vt:lpstr>PowerPoint Presentation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2018-10-19T10:57:14Z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