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39"/>
  </p:notesMasterIdLst>
  <p:handoutMasterIdLst>
    <p:handoutMasterId r:id="rId40"/>
  </p:handoutMasterIdLst>
  <p:sldIdLst>
    <p:sldId id="644" r:id="rId3"/>
    <p:sldId id="395" r:id="rId4"/>
    <p:sldId id="625" r:id="rId5"/>
    <p:sldId id="645" r:id="rId6"/>
    <p:sldId id="584" r:id="rId7"/>
    <p:sldId id="628" r:id="rId8"/>
    <p:sldId id="585" r:id="rId9"/>
    <p:sldId id="646" r:id="rId10"/>
    <p:sldId id="620" r:id="rId11"/>
    <p:sldId id="621" r:id="rId12"/>
    <p:sldId id="624" r:id="rId13"/>
    <p:sldId id="619" r:id="rId14"/>
    <p:sldId id="647" r:id="rId15"/>
    <p:sldId id="594" r:id="rId16"/>
    <p:sldId id="637" r:id="rId17"/>
    <p:sldId id="595" r:id="rId18"/>
    <p:sldId id="596" r:id="rId19"/>
    <p:sldId id="597" r:id="rId20"/>
    <p:sldId id="600" r:id="rId21"/>
    <p:sldId id="606" r:id="rId22"/>
    <p:sldId id="601" r:id="rId23"/>
    <p:sldId id="613" r:id="rId24"/>
    <p:sldId id="616" r:id="rId25"/>
    <p:sldId id="638" r:id="rId26"/>
    <p:sldId id="648" r:id="rId27"/>
    <p:sldId id="630" r:id="rId28"/>
    <p:sldId id="631" r:id="rId29"/>
    <p:sldId id="632" r:id="rId30"/>
    <p:sldId id="636" r:id="rId31"/>
    <p:sldId id="635" r:id="rId32"/>
    <p:sldId id="649" r:id="rId33"/>
    <p:sldId id="421" r:id="rId34"/>
    <p:sldId id="650" r:id="rId35"/>
    <p:sldId id="640" r:id="rId36"/>
    <p:sldId id="639" r:id="rId37"/>
    <p:sldId id="651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B224AC-9DDF-4C51-B5D4-64976F2BC88F}">
          <p14:sldIdLst>
            <p14:sldId id="644"/>
            <p14:sldId id="395"/>
            <p14:sldId id="625"/>
          </p14:sldIdLst>
        </p14:section>
        <p14:section name="Objects and Classes" id="{C08EFE6E-D894-4F94-8AFC-FF22A03B267A}">
          <p14:sldIdLst>
            <p14:sldId id="645"/>
            <p14:sldId id="584"/>
            <p14:sldId id="628"/>
            <p14:sldId id="585"/>
          </p14:sldIdLst>
        </p14:section>
        <p14:section name="Working with objects" id="{E29F6A5E-4B69-48C7-BFCE-6A908025A1B5}">
          <p14:sldIdLst>
            <p14:sldId id="646"/>
            <p14:sldId id="620"/>
            <p14:sldId id="621"/>
            <p14:sldId id="624"/>
            <p14:sldId id="619"/>
          </p14:sldIdLst>
        </p14:section>
        <p14:section name="Defining Simple Classes" id="{2B93D077-59AB-4B48-8A44-EADB41A8C7C0}">
          <p14:sldIdLst>
            <p14:sldId id="647"/>
            <p14:sldId id="594"/>
            <p14:sldId id="637"/>
            <p14:sldId id="595"/>
            <p14:sldId id="596"/>
            <p14:sldId id="597"/>
            <p14:sldId id="600"/>
            <p14:sldId id="606"/>
            <p14:sldId id="601"/>
            <p14:sldId id="613"/>
            <p14:sldId id="616"/>
            <p14:sldId id="638"/>
          </p14:sldIdLst>
        </p14:section>
        <p14:section name="Using the Built-in API Classes" id="{102070A6-7151-4EA4-A542-5E281860590D}">
          <p14:sldIdLst>
            <p14:sldId id="648"/>
            <p14:sldId id="630"/>
            <p14:sldId id="631"/>
            <p14:sldId id="632"/>
            <p14:sldId id="636"/>
            <p14:sldId id="635"/>
            <p14:sldId id="649"/>
          </p14:sldIdLst>
        </p14:section>
        <p14:section name="Conclusion" id="{079ACA8A-4C35-49DF-9548-AEF3FC29D537}">
          <p14:sldIdLst>
            <p14:sldId id="421"/>
            <p14:sldId id="650"/>
            <p14:sldId id="640"/>
            <p14:sldId id="639"/>
            <p14:sldId id="6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918D87"/>
    <a:srgbClr val="E85C0E"/>
    <a:srgbClr val="FF6600"/>
    <a:srgbClr val="603A14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595" autoAdjust="0"/>
  </p:normalViewPr>
  <p:slideViewPr>
    <p:cSldViewPr>
      <p:cViewPr varScale="1">
        <p:scale>
          <a:sx n="87" d="100"/>
          <a:sy n="87" d="100"/>
        </p:scale>
        <p:origin x="57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4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309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516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1074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58AD84-27B9-4B68-B7D0-05F152EC1E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9942289" y="321690"/>
            <a:ext cx="1877079" cy="5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958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1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3469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713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4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656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7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7.png"/><Relationship Id="rId4" Type="http://schemas.openxmlformats.org/officeDocument/2006/relationships/image" Target="../media/image4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95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950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strftime.org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15E20FB3-BB94-4A02-A12D-FADEC1061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Using Objects and Classes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 Defining Simple Classes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B80AB55-0964-410B-AA81-5263B204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Objects and Classes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A50058-7A29-4DF7-87B4-936806412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1602" y="5931641"/>
            <a:ext cx="2950749" cy="351754"/>
          </a:xfrm>
        </p:spPr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16DB608-E7AE-4252-B850-4086088AA9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1602" y="6355795"/>
            <a:ext cx="2950749" cy="320720"/>
          </a:xfrm>
        </p:spPr>
        <p:txBody>
          <a:bodyPr/>
          <a:lstStyle/>
          <a:p>
            <a:r>
              <a:rPr lang="en-US" sz="1600" dirty="0">
                <a:hlinkClick r:id="rId2"/>
              </a:rPr>
              <a:t>http://softuni.bg</a:t>
            </a:r>
            <a:endParaRPr lang="en-US" sz="1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8C773F-075B-489A-980F-3CF193059A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92"/>
            <a:ext cx="2950749" cy="506412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224FD2-C1EC-424B-98BC-BC39A40F16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368966"/>
            <a:ext cx="2950749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430E6E-7DF4-4EC5-BB24-8839B4B51FF5}"/>
              </a:ext>
            </a:extLst>
          </p:cNvPr>
          <p:cNvGrpSpPr/>
          <p:nvPr/>
        </p:nvGrpSpPr>
        <p:grpSpPr>
          <a:xfrm>
            <a:off x="1674812" y="2677770"/>
            <a:ext cx="5040243" cy="2491578"/>
            <a:chOff x="6457043" y="3921617"/>
            <a:chExt cx="5040243" cy="2491578"/>
          </a:xfrm>
        </p:grpSpPr>
        <p:pic>
          <p:nvPicPr>
            <p:cNvPr id="18" name="Picture 4" descr="C:\Documents\Courses\OOP\OOP Images\bb.png">
              <a:extLst>
                <a:ext uri="{FF2B5EF4-FFF2-40B4-BE49-F238E27FC236}">
                  <a16:creationId xmlns:a16="http://schemas.microsoft.com/office/drawing/2014/main" id="{9BB96525-842E-436A-9D20-A61627EF9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043" y="3921617"/>
              <a:ext cx="3009011" cy="233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E9E204-EB2D-42D6-A4A6-15EFBC7FA41B}"/>
                </a:ext>
              </a:extLst>
            </p:cNvPr>
            <p:cNvSpPr/>
            <p:nvPr/>
          </p:nvSpPr>
          <p:spPr>
            <a:xfrm>
              <a:off x="7202705" y="40849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030603-18AD-4DAC-8C57-CD278984A482}"/>
                </a:ext>
              </a:extLst>
            </p:cNvPr>
            <p:cNvSpPr/>
            <p:nvPr/>
          </p:nvSpPr>
          <p:spPr>
            <a:xfrm>
              <a:off x="7875058" y="5443148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A7A257-5A97-468A-B683-5EC25E39CD1A}"/>
                </a:ext>
              </a:extLst>
            </p:cNvPr>
            <p:cNvSpPr/>
            <p:nvPr/>
          </p:nvSpPr>
          <p:spPr>
            <a:xfrm>
              <a:off x="7528491" y="4770795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pic>
          <p:nvPicPr>
            <p:cNvPr id="22" name="Picture 3" descr="C:\Documents\Courses\OOP\OOP Images\objects.png">
              <a:extLst>
                <a:ext uri="{FF2B5EF4-FFF2-40B4-BE49-F238E27FC236}">
                  <a16:creationId xmlns:a16="http://schemas.microsoft.com/office/drawing/2014/main" id="{1FE8C18E-8515-4AA1-97F4-985F35A07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99" y="3957476"/>
              <a:ext cx="2637787" cy="2455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F4B783-9351-4D11-B3C7-BB5543075501}"/>
                </a:ext>
              </a:extLst>
            </p:cNvPr>
            <p:cNvSpPr/>
            <p:nvPr/>
          </p:nvSpPr>
          <p:spPr>
            <a:xfrm>
              <a:off x="9466054" y="4501393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FCE649-CD19-4A77-8A8C-2477438DCE42}"/>
                </a:ext>
              </a:extLst>
            </p:cNvPr>
            <p:cNvSpPr/>
            <p:nvPr/>
          </p:nvSpPr>
          <p:spPr>
            <a:xfrm>
              <a:off x="10797458" y="4724632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0" lon="9000000" rev="1080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F89DB0-1F89-4643-899F-8F57695E01BC}"/>
                </a:ext>
              </a:extLst>
            </p:cNvPr>
            <p:cNvSpPr/>
            <p:nvPr/>
          </p:nvSpPr>
          <p:spPr>
            <a:xfrm>
              <a:off x="10266772" y="5367634"/>
              <a:ext cx="227009" cy="784830"/>
            </a:xfrm>
            <a:prstGeom prst="rect">
              <a:avLst/>
            </a:prstGeom>
            <a:noFill/>
            <a:scene3d>
              <a:camera prst="orthographicFront">
                <a:rot lat="600000" lon="1200000" rev="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5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P</a:t>
              </a:r>
              <a:endParaRPr lang="en-US" sz="45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6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326E20-D0D9-4622-A2B0-DE44F2AB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operators </a:t>
            </a:r>
            <a:r>
              <a:rPr lang="en-US" b="1" dirty="0">
                <a:solidFill>
                  <a:schemeClr val="bg1"/>
                </a:solidFill>
              </a:rPr>
              <a:t>==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!=</a:t>
            </a:r>
            <a:r>
              <a:rPr lang="en-US" b="1" dirty="0">
                <a:solidFill>
                  <a:srgbClr val="F3BE60"/>
                </a:solidFill>
              </a:rPr>
              <a:t> </a:t>
            </a:r>
            <a:r>
              <a:rPr lang="en-US" dirty="0"/>
              <a:t>test for object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equivalence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true if </a:t>
            </a:r>
            <a:r>
              <a:rPr lang="en-US" b="1" dirty="0">
                <a:solidFill>
                  <a:schemeClr val="bg1"/>
                </a:solidFill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y</a:t>
            </a:r>
            <a:r>
              <a:rPr lang="en-US" dirty="0"/>
              <a:t> have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” operator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BC12D31-E937-41ED-A63C-6B8308F89512}"/>
              </a:ext>
            </a:extLst>
          </p:cNvPr>
          <p:cNvSpPr txBox="1">
            <a:spLocks/>
          </p:cNvSpPr>
          <p:nvPr/>
        </p:nvSpPr>
        <p:spPr>
          <a:xfrm>
            <a:off x="2208213" y="2895600"/>
            <a:ext cx="7772398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firstList = list([5, 6, 10])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secondList = list([5, 6, 10])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thirdList = list([5, 6, 11])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firstList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== </a:t>
            </a:r>
            <a:r>
              <a:rPr lang="en-US" sz="2800" dirty="0">
                <a:solidFill>
                  <a:schemeClr val="bg1"/>
                </a:solidFill>
                <a:effectLst/>
              </a:rPr>
              <a:t>secondList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True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secondList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thirdList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False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firstList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!=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thirdList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33597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5326E20-D0D9-4622-A2B0-DE44F2AB5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operators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b="1" dirty="0">
                <a:solidFill>
                  <a:srgbClr val="F3BE60"/>
                </a:solidFill>
              </a:rPr>
              <a:t> </a:t>
            </a: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passed object </a:t>
            </a:r>
          </a:p>
          <a:p>
            <a:r>
              <a:rPr lang="en-US" dirty="0"/>
              <a:t>Can later be combined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chec</a:t>
            </a:r>
            <a:r>
              <a:rPr lang="en-US" b="1">
                <a:solidFill>
                  <a:schemeClr val="bg1"/>
                </a:solidFill>
              </a:rPr>
              <a:t> k</a:t>
            </a:r>
            <a:r>
              <a:rPr lang="en-US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object’s type</a:t>
            </a:r>
          </a:p>
          <a:p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582B448-3453-4C13-8CBE-B0143965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type(object) operator 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755CE7B-6C56-44FC-AE29-44F31F41A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8E2278-C40E-49EE-B404-A1E449C756BC}"/>
              </a:ext>
            </a:extLst>
          </p:cNvPr>
          <p:cNvSpPr txBox="1">
            <a:spLocks/>
          </p:cNvSpPr>
          <p:nvPr/>
        </p:nvSpPr>
        <p:spPr>
          <a:xfrm>
            <a:off x="3032356" y="2743200"/>
            <a:ext cx="6186256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a = 5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type(a)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class &lt;'int'&gt;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type(a)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is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str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False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type(a)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is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9663DF9-D3FA-4C7C-BB66-D1A9DAD7A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gives us a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constant identifier </a:t>
            </a:r>
            <a:r>
              <a:rPr lang="en-US" dirty="0"/>
              <a:t>for each object </a:t>
            </a:r>
            <a:br>
              <a:rPr lang="en-US" dirty="0"/>
            </a:br>
            <a:r>
              <a:rPr lang="en-US" dirty="0"/>
              <a:t>in the lifecycle of the application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rarely used in production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63C699E-543C-42F0-9638-47CD6314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Id()</a:t>
            </a:r>
            <a:r>
              <a:rPr lang="en-US" dirty="0"/>
              <a:t>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D2DF5AC-3940-4004-AE56-F3D59BD51D90}"/>
              </a:ext>
            </a:extLst>
          </p:cNvPr>
          <p:cNvSpPr txBox="1">
            <a:spLocks/>
          </p:cNvSpPr>
          <p:nvPr/>
        </p:nvSpPr>
        <p:spPr>
          <a:xfrm>
            <a:off x="2741612" y="4192271"/>
            <a:ext cx="2971800" cy="19874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tx1"/>
                </a:solidFill>
                <a:effectLst/>
              </a:rPr>
              <a:t>name = "Ivan"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tx1"/>
                </a:solidFill>
                <a:effectLst/>
              </a:rPr>
              <a:t>age = 16</a:t>
            </a:r>
          </a:p>
          <a:p>
            <a:pPr>
              <a:lnSpc>
                <a:spcPct val="90000"/>
              </a:lnSpc>
            </a:pPr>
            <a:endParaRPr lang="en-US" sz="23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  <a:cs typeface="+mn-cs"/>
              </a:rPr>
              <a:t>id</a:t>
            </a:r>
            <a:r>
              <a:rPr lang="en-US" sz="2300" dirty="0">
                <a:solidFill>
                  <a:schemeClr val="tx1"/>
                </a:solidFill>
                <a:effectLst/>
              </a:rPr>
              <a:t>(name))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3200" dirty="0">
                <a:solidFill>
                  <a:schemeClr val="bg1"/>
                </a:solidFill>
                <a:effectLst/>
                <a:latin typeface="+mn-lt"/>
                <a:cs typeface="+mn-cs"/>
              </a:rPr>
              <a:t>id</a:t>
            </a:r>
            <a:r>
              <a:rPr lang="en-US" sz="2300" dirty="0">
                <a:solidFill>
                  <a:schemeClr val="tx1"/>
                </a:solidFill>
                <a:effectLst/>
              </a:rPr>
              <a:t>(age))</a:t>
            </a:r>
          </a:p>
        </p:txBody>
      </p:sp>
      <p:sp>
        <p:nvSpPr>
          <p:cNvPr id="17" name="Стрелка надясно 19">
            <a:extLst>
              <a:ext uri="{FF2B5EF4-FFF2-40B4-BE49-F238E27FC236}">
                <a16:creationId xmlns:a16="http://schemas.microsoft.com/office/drawing/2014/main" id="{90D69898-64EC-4118-9007-9A6AB2D7C784}"/>
              </a:ext>
            </a:extLst>
          </p:cNvPr>
          <p:cNvSpPr/>
          <p:nvPr/>
        </p:nvSpPr>
        <p:spPr>
          <a:xfrm>
            <a:off x="6051950" y="4954271"/>
            <a:ext cx="798249" cy="46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2810CD-FC16-4653-BF75-F8D6E4770B58}"/>
              </a:ext>
            </a:extLst>
          </p:cNvPr>
          <p:cNvGrpSpPr/>
          <p:nvPr/>
        </p:nvGrpSpPr>
        <p:grpSpPr>
          <a:xfrm>
            <a:off x="7038847" y="3669048"/>
            <a:ext cx="2408365" cy="1333427"/>
            <a:chOff x="7038847" y="3669048"/>
            <a:chExt cx="2408365" cy="1333427"/>
          </a:xfrm>
        </p:grpSpPr>
        <p:sp>
          <p:nvSpPr>
            <p:cNvPr id="18" name="Text Placeholder 5">
              <a:extLst>
                <a:ext uri="{FF2B5EF4-FFF2-40B4-BE49-F238E27FC236}">
                  <a16:creationId xmlns:a16="http://schemas.microsoft.com/office/drawing/2014/main" id="{1AEA8A78-D27A-439C-9DB1-5448250FE575}"/>
                </a:ext>
              </a:extLst>
            </p:cNvPr>
            <p:cNvSpPr txBox="1">
              <a:spLocks/>
            </p:cNvSpPr>
            <p:nvPr/>
          </p:nvSpPr>
          <p:spPr>
            <a:xfrm>
              <a:off x="7038847" y="4192271"/>
              <a:ext cx="2408365" cy="8102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2343090569432</a:t>
              </a:r>
            </a:p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rgbClr val="00B0F0"/>
                  </a:solidFill>
                  <a:latin typeface="+mn-lt"/>
                  <a:cs typeface="+mn-cs"/>
                </a:rPr>
                <a:t>1886828064</a:t>
              </a:r>
            </a:p>
          </p:txBody>
        </p:sp>
        <p:sp>
          <p:nvSpPr>
            <p:cNvPr id="19" name="Текстово поле 22">
              <a:extLst>
                <a:ext uri="{FF2B5EF4-FFF2-40B4-BE49-F238E27FC236}">
                  <a16:creationId xmlns:a16="http://schemas.microsoft.com/office/drawing/2014/main" id="{5E0ECDC2-FFAF-45B8-B3A3-0CBCEF8A4A16}"/>
                </a:ext>
              </a:extLst>
            </p:cNvPr>
            <p:cNvSpPr txBox="1"/>
            <p:nvPr/>
          </p:nvSpPr>
          <p:spPr>
            <a:xfrm>
              <a:off x="7038847" y="3669048"/>
              <a:ext cx="240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First run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329D24-2ACD-4D72-BE5F-4BAB51C7BF8E}"/>
              </a:ext>
            </a:extLst>
          </p:cNvPr>
          <p:cNvGrpSpPr/>
          <p:nvPr/>
        </p:nvGrpSpPr>
        <p:grpSpPr>
          <a:xfrm>
            <a:off x="7000939" y="5185995"/>
            <a:ext cx="2446273" cy="1332349"/>
            <a:chOff x="7000939" y="5185995"/>
            <a:chExt cx="2446273" cy="1332349"/>
          </a:xfrm>
        </p:grpSpPr>
        <p:sp>
          <p:nvSpPr>
            <p:cNvPr id="21" name="Text Placeholder 5">
              <a:extLst>
                <a:ext uri="{FF2B5EF4-FFF2-40B4-BE49-F238E27FC236}">
                  <a16:creationId xmlns:a16="http://schemas.microsoft.com/office/drawing/2014/main" id="{4C2188D6-724B-4106-AF26-C5AB103C3F2E}"/>
                </a:ext>
              </a:extLst>
            </p:cNvPr>
            <p:cNvSpPr txBox="1">
              <a:spLocks/>
            </p:cNvSpPr>
            <p:nvPr/>
          </p:nvSpPr>
          <p:spPr>
            <a:xfrm>
              <a:off x="7000939" y="5708165"/>
              <a:ext cx="2446273" cy="8101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chemeClr val="tx2">
                      <a:lumMod val="75000"/>
                    </a:schemeClr>
                  </a:solidFill>
                  <a:latin typeface="+mn-lt"/>
                  <a:cs typeface="+mn-cs"/>
                </a:rPr>
                <a:t>2091808178392</a:t>
              </a:r>
            </a:p>
            <a:p>
              <a:pPr>
                <a:lnSpc>
                  <a:spcPct val="90000"/>
                </a:lnSpc>
              </a:pPr>
              <a:r>
                <a:rPr lang="en-US" b="0" dirty="0">
                  <a:solidFill>
                    <a:srgbClr val="00B0F0"/>
                  </a:solidFill>
                  <a:latin typeface="+mn-lt"/>
                  <a:cs typeface="+mn-cs"/>
                </a:rPr>
                <a:t>1886828064</a:t>
              </a:r>
            </a:p>
          </p:txBody>
        </p:sp>
        <p:sp>
          <p:nvSpPr>
            <p:cNvPr id="22" name="Текстово поле 34">
              <a:extLst>
                <a:ext uri="{FF2B5EF4-FFF2-40B4-BE49-F238E27FC236}">
                  <a16:creationId xmlns:a16="http://schemas.microsoft.com/office/drawing/2014/main" id="{C487A20F-7F77-4172-AE4E-6E4A6BF4B932}"/>
                </a:ext>
              </a:extLst>
            </p:cNvPr>
            <p:cNvSpPr txBox="1"/>
            <p:nvPr/>
          </p:nvSpPr>
          <p:spPr>
            <a:xfrm>
              <a:off x="7038847" y="5185995"/>
              <a:ext cx="2408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Second 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A0BB3-F031-442A-B50A-C884B6B02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pic>
        <p:nvPicPr>
          <p:cNvPr id="6" name="Picture 2" descr="http://cdn1.iconfinder.com/data/icons/BRILLIANT/database/png/400/objects.png">
            <a:extLst>
              <a:ext uri="{FF2B5EF4-FFF2-40B4-BE49-F238E27FC236}">
                <a16:creationId xmlns:a16="http://schemas.microsoft.com/office/drawing/2014/main" id="{F167A60D-9E14-4EAD-B83A-9B178ADA4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125"/>
            <a:ext cx="11923859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of each class is called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while</a:t>
            </a:r>
            <a:r>
              <a:rPr lang="en-US" dirty="0"/>
              <a:t> the object is being </a:t>
            </a:r>
            <a:r>
              <a:rPr lang="en-US" b="1" dirty="0">
                <a:solidFill>
                  <a:schemeClr val="bg1"/>
                </a:solidFill>
              </a:rPr>
              <a:t>constructed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Its first argument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points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instance </a:t>
            </a:r>
            <a:r>
              <a:rPr lang="en-US" dirty="0"/>
              <a:t>of the 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First argument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__init__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all other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Simple Classes with a “Constructor”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2424" y="4343400"/>
            <a:ext cx="64008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  <a:cs typeface="+mn-cs"/>
              </a:rPr>
              <a:t>class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Point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3000" dirty="0">
                <a:solidFill>
                  <a:schemeClr val="tx1"/>
                </a:solidFill>
                <a:effectLst/>
              </a:rPr>
              <a:t>def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__init__</a:t>
            </a:r>
            <a:r>
              <a:rPr lang="en-US" sz="3000" dirty="0">
                <a:solidFill>
                  <a:schemeClr val="tx1"/>
                </a:solidFill>
                <a:effectLst/>
              </a:rPr>
              <a:t>(</a:t>
            </a:r>
            <a:r>
              <a:rPr lang="en-US" sz="3000" dirty="0">
                <a:solidFill>
                  <a:schemeClr val="bg1"/>
                </a:solidFill>
                <a:effectLst/>
              </a:rPr>
              <a:t>self</a:t>
            </a:r>
            <a:r>
              <a:rPr lang="en-US" sz="3000" dirty="0">
                <a:solidFill>
                  <a:schemeClr val="tx1"/>
                </a:solidFill>
                <a:effectLst/>
              </a:rPr>
              <a:t>, x, y):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       </a:t>
            </a:r>
            <a:r>
              <a:rPr lang="en-US" sz="3000" dirty="0">
                <a:solidFill>
                  <a:schemeClr val="bg1"/>
                </a:solidFill>
                <a:effectLst/>
              </a:rPr>
              <a:t>self</a:t>
            </a:r>
            <a:r>
              <a:rPr lang="en-US" sz="3000" dirty="0">
                <a:solidFill>
                  <a:schemeClr val="tx1"/>
                </a:solidFill>
                <a:effectLst/>
              </a:rPr>
              <a:t>.x = x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       </a:t>
            </a:r>
            <a:r>
              <a:rPr lang="en-US" sz="3000" dirty="0">
                <a:solidFill>
                  <a:schemeClr val="bg1"/>
                </a:solidFill>
                <a:effectLst/>
              </a:rPr>
              <a:t>self</a:t>
            </a:r>
            <a:r>
              <a:rPr lang="en-US" sz="3000" dirty="0">
                <a:solidFill>
                  <a:schemeClr val="tx1"/>
                </a:solidFill>
                <a:effectLst/>
              </a:rPr>
              <a:t>.y = y</a:t>
            </a:r>
          </a:p>
        </p:txBody>
      </p:sp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r>
              <a:rPr lang="en-US" dirty="0"/>
              <a:t>Objects can be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name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</a:t>
            </a:r>
            <a:r>
              <a:rPr lang="en-US" dirty="0"/>
              <a:t>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data </a:t>
            </a:r>
            <a:r>
              <a:rPr lang="en-US" dirty="0"/>
              <a:t>can be accessed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object_name.property</a:t>
            </a:r>
            <a:r>
              <a:rPr lang="en-US" dirty="0"/>
              <a:t>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Instantiating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0636" y="1882677"/>
            <a:ext cx="9604376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  <a:cs typeface="+mn-cs"/>
              </a:rPr>
              <a:t>class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</a:rPr>
              <a:t>Point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3000" dirty="0">
                <a:solidFill>
                  <a:schemeClr val="tx1"/>
                </a:solidFill>
                <a:effectLst/>
              </a:rPr>
              <a:t>def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__init__</a:t>
            </a:r>
            <a:r>
              <a:rPr lang="en-US" sz="3000" dirty="0">
                <a:solidFill>
                  <a:schemeClr val="tx1"/>
                </a:solidFill>
                <a:effectLst/>
              </a:rPr>
              <a:t>(</a:t>
            </a:r>
            <a:r>
              <a:rPr lang="en-US" sz="3000" dirty="0">
                <a:solidFill>
                  <a:schemeClr val="bg1"/>
                </a:solidFill>
                <a:effectLst/>
              </a:rPr>
              <a:t>self</a:t>
            </a:r>
            <a:r>
              <a:rPr lang="en-US" sz="3000" dirty="0">
                <a:solidFill>
                  <a:schemeClr val="tx1"/>
                </a:solidFill>
                <a:effectLst/>
              </a:rPr>
              <a:t>, x, y):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       </a:t>
            </a:r>
            <a:r>
              <a:rPr lang="en-US" sz="3000" dirty="0">
                <a:solidFill>
                  <a:schemeClr val="bg1"/>
                </a:solidFill>
                <a:effectLst/>
              </a:rPr>
              <a:t>self</a:t>
            </a:r>
            <a:r>
              <a:rPr lang="en-US" sz="3000" dirty="0">
                <a:solidFill>
                  <a:schemeClr val="tx1"/>
                </a:solidFill>
                <a:effectLst/>
              </a:rPr>
              <a:t>.x = x</a:t>
            </a:r>
          </a:p>
          <a:p>
            <a:r>
              <a:rPr lang="en-US" sz="3000" dirty="0">
                <a:solidFill>
                  <a:schemeClr val="tx2">
                    <a:lumMod val="75000"/>
                  </a:schemeClr>
                </a:solidFill>
                <a:effectLst/>
              </a:rPr>
              <a:t>        </a:t>
            </a:r>
            <a:r>
              <a:rPr lang="en-US" sz="3000" dirty="0">
                <a:solidFill>
                  <a:schemeClr val="bg1"/>
                </a:solidFill>
                <a:effectLst/>
              </a:rPr>
              <a:t>self</a:t>
            </a:r>
            <a:r>
              <a:rPr lang="en-US" sz="3000" dirty="0">
                <a:solidFill>
                  <a:schemeClr val="tx1"/>
                </a:solidFill>
                <a:effectLst/>
              </a:rPr>
              <a:t>.y = 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CE477D-6781-40D3-ABC8-367AF449391B}"/>
              </a:ext>
            </a:extLst>
          </p:cNvPr>
          <p:cNvSpPr txBox="1">
            <a:spLocks/>
          </p:cNvSpPr>
          <p:nvPr/>
        </p:nvSpPr>
        <p:spPr>
          <a:xfrm>
            <a:off x="1290636" y="4876800"/>
            <a:ext cx="9604376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3000" dirty="0">
                <a:solidFill>
                  <a:schemeClr val="tx1"/>
                </a:solidFill>
                <a:effectLst/>
              </a:rPr>
              <a:t>sample_point = Point(1, 2)</a:t>
            </a:r>
          </a:p>
          <a:p>
            <a:r>
              <a:rPr lang="fr-FR" sz="3000" dirty="0">
                <a:solidFill>
                  <a:schemeClr val="tx1"/>
                </a:solidFill>
                <a:effectLst/>
              </a:rPr>
              <a:t>print(f'{</a:t>
            </a:r>
            <a:r>
              <a:rPr lang="fr-FR" sz="3000" dirty="0">
                <a:solidFill>
                  <a:schemeClr val="bg1"/>
                </a:solidFill>
                <a:effectLst/>
              </a:rPr>
              <a:t>sample_point.x</a:t>
            </a:r>
            <a:r>
              <a:rPr lang="fr-FR" sz="3000" dirty="0">
                <a:solidFill>
                  <a:schemeClr val="tx1"/>
                </a:solidFill>
                <a:effectLst/>
              </a:rPr>
              <a:t>}, {</a:t>
            </a:r>
            <a:r>
              <a:rPr lang="fr-FR" sz="3000" dirty="0">
                <a:solidFill>
                  <a:schemeClr val="bg1"/>
                </a:solidFill>
                <a:effectLst/>
              </a:rPr>
              <a:t>sample_point.y</a:t>
            </a:r>
            <a:r>
              <a:rPr lang="fr-FR" sz="3000" dirty="0">
                <a:solidFill>
                  <a:schemeClr val="tx1"/>
                </a:solidFill>
                <a:effectLst/>
              </a:rPr>
              <a:t>}')</a:t>
            </a:r>
          </a:p>
          <a:p>
            <a:r>
              <a:rPr lang="fr-FR" sz="3000" i="1" dirty="0">
                <a:solidFill>
                  <a:schemeClr val="bg1"/>
                </a:solidFill>
                <a:effectLst/>
              </a:rPr>
              <a:t># 1, 2</a:t>
            </a:r>
          </a:p>
        </p:txBody>
      </p:sp>
    </p:spTree>
    <p:extLst>
      <p:ext uri="{BB962C8B-B14F-4D97-AF65-F5344CB8AC3E}">
        <p14:creationId xmlns:p14="http://schemas.microsoft.com/office/powerpoint/2010/main" val="11015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method to calculate the distance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dirty="0"/>
              <a:t> points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a program to read </a:t>
            </a:r>
            <a:r>
              <a:rPr lang="en-US" b="1" dirty="0">
                <a:solidFill>
                  <a:schemeClr val="bg1"/>
                </a:solidFill>
              </a:rPr>
              <a:t>two points </a:t>
            </a:r>
            <a:r>
              <a:rPr lang="en-US" dirty="0"/>
              <a:t>(given as two integers) </a:t>
            </a:r>
            <a:br>
              <a:rPr lang="en-US" dirty="0"/>
            </a:br>
            <a:r>
              <a:rPr lang="en-US" dirty="0"/>
              <a:t>and print the </a:t>
            </a:r>
            <a:r>
              <a:rPr lang="en-US" b="1" dirty="0">
                <a:solidFill>
                  <a:schemeClr val="bg1"/>
                </a:solidFill>
              </a:rPr>
              <a:t>Euclidean distance </a:t>
            </a:r>
            <a:r>
              <a:rPr lang="en-US" dirty="0"/>
              <a:t>between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Distance between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0834" y="2476500"/>
            <a:ext cx="10541378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tx1"/>
                </a:solidFill>
                <a:effectLst/>
              </a:rPr>
              <a:t>def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calc_distance</a:t>
            </a:r>
            <a:r>
              <a:rPr lang="en-US" sz="3000" dirty="0">
                <a:solidFill>
                  <a:schemeClr val="tx1"/>
                </a:solidFill>
                <a:effectLst/>
              </a:rPr>
              <a:t>(</a:t>
            </a:r>
            <a:r>
              <a:rPr lang="en-US" sz="3000" dirty="0">
                <a:solidFill>
                  <a:schemeClr val="bg1"/>
                </a:solidFill>
                <a:effectLst/>
              </a:rPr>
              <a:t>point1</a:t>
            </a:r>
            <a:r>
              <a:rPr lang="en-US" sz="3000" dirty="0">
                <a:solidFill>
                  <a:schemeClr val="tx1"/>
                </a:solidFill>
                <a:effectLst/>
              </a:rPr>
              <a:t>,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point2</a:t>
            </a:r>
            <a:r>
              <a:rPr lang="en-US" sz="3000" dirty="0">
                <a:solidFill>
                  <a:schemeClr val="tx1"/>
                </a:solidFill>
                <a:effectLst/>
              </a:rPr>
              <a:t>):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834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5571" y="4953000"/>
            <a:ext cx="130830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5.000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03412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11575" y="4953000"/>
            <a:ext cx="940178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3 4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5 4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6311" y="4953000"/>
            <a:ext cx="12192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2.000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504153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42627" y="4953000"/>
            <a:ext cx="1219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8 2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5.5 2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766386" y="4953000"/>
            <a:ext cx="1585826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2.500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214227" y="5319120"/>
            <a:ext cx="391821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6D0B0-A1A6-45D2-BA7A-39ABFCD8E262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Let's have two points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}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b="1" baseline="-100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057401"/>
            <a:ext cx="5029200" cy="4270898"/>
          </a:xfrm>
          <a:prstGeom prst="roundRect">
            <a:avLst>
              <a:gd name="adj" fmla="val 1279"/>
            </a:avLst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</p:spPr>
            <p:txBody>
              <a:bodyPr vert="horz" lIns="108000" tIns="36000" rIns="108000" bIns="36000" rtlCol="0">
                <a:normAutofit/>
              </a:bodyPr>
              <a:lstStyle>
                <a:lvl1pPr marL="304747" indent="-304747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  <a:defRPr sz="34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§"/>
                  <a:defRPr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40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F9A1D"/>
                  </a:buClr>
                  <a:buSzPct val="80000"/>
                  <a:buFont typeface="Wingdings" panose="05000000000000000000" pitchFamily="2" charset="2"/>
                  <a:buChar char="§"/>
                  <a:defRPr sz="30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8987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D9411"/>
                  </a:buClr>
                  <a:buSzPct val="80000"/>
                  <a:buFont typeface="Wingdings" panose="05000000000000000000" pitchFamily="2" charset="2"/>
                  <a:buChar char="§"/>
                  <a:defRPr sz="2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23733" indent="-231606" algn="l" defTabSz="1218987" rtl="0" eaLnBrk="1" latinLnBrk="0" hangingPunct="1">
                  <a:lnSpc>
                    <a:spcPct val="10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E28D10"/>
                  </a:buClr>
                  <a:buSzPct val="80000"/>
                  <a:buFont typeface="Wingdings" panose="05000000000000000000" pitchFamily="2" charset="2"/>
                  <a:buChar char="§"/>
                  <a:defRPr sz="26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48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3227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37972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2720" indent="-231606" algn="l" defTabSz="121898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sz="3200" dirty="0"/>
                  <a:t>Draw a right-angled triangle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a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x</a:t>
                </a:r>
                <a:r>
                  <a:rPr lang="en-US" sz="3200" b="1" baseline="-100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Side</a:t>
                </a: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b</a:t>
                </a:r>
                <a:r>
                  <a:rPr lang="en-US" sz="3200" b="1" dirty="0"/>
                  <a:t> = |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3200" b="1" dirty="0"/>
                  <a:t> - </a:t>
                </a:r>
                <a:r>
                  <a:rPr lang="en-US" sz="3200" b="1" dirty="0">
                    <a:solidFill>
                      <a:schemeClr val="bg1"/>
                    </a:solidFill>
                  </a:rPr>
                  <a:t>y</a:t>
                </a:r>
                <a:r>
                  <a:rPr lang="en-US" sz="3200" b="1" baseline="-100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b="1" dirty="0"/>
                  <a:t>|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Distance == side </a:t>
                </a:r>
                <a:r>
                  <a:rPr lang="en-US" sz="3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(hypotenuse)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b="1" baseline="200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= </a:t>
                </a:r>
                <a:r>
                  <a:rPr lang="en-US" sz="3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3200" b="1" baseline="200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3200" dirty="0"/>
                  <a:t> + </a:t>
                </a:r>
                <a:r>
                  <a:rPr lang="en-US" sz="3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sz="3200" b="1" baseline="200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2</a:t>
                </a:r>
                <a:br>
                  <a:rPr lang="en-US" sz="3200" b="1" baseline="200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</a:rPr>
                </a:br>
                <a:r>
                  <a:rPr lang="en-US" sz="3200" dirty="0"/>
                  <a:t>(Pythagorean theorem)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Distance = </a:t>
                </a:r>
                <a:r>
                  <a:rPr lang="en-US" sz="32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013" y="1962150"/>
                <a:ext cx="6053222" cy="4571999"/>
              </a:xfrm>
              <a:prstGeom prst="rect">
                <a:avLst/>
              </a:prstGeom>
              <a:blipFill>
                <a:blip r:embed="rId3"/>
                <a:stretch>
                  <a:fillRect l="-2014" t="-18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0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Distance between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541378" cy="25283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700" i="1" dirty="0">
                <a:solidFill>
                  <a:schemeClr val="bg1"/>
                </a:solidFill>
                <a:effectLst/>
              </a:rPr>
              <a:t># Read both points separately</a:t>
            </a:r>
          </a:p>
          <a:p>
            <a:pPr>
              <a:lnSpc>
                <a:spcPct val="95000"/>
              </a:lnSpc>
            </a:pPr>
            <a:r>
              <a:rPr lang="en-US" sz="2700" i="1" dirty="0">
                <a:solidFill>
                  <a:schemeClr val="bg1"/>
                </a:solidFill>
                <a:effectLst/>
              </a:rPr>
              <a:t># Calculate the distance between them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distance = </a:t>
            </a:r>
            <a:r>
              <a:rPr lang="en-US" sz="2800" dirty="0">
                <a:solidFill>
                  <a:schemeClr val="bg1"/>
                </a:solidFill>
                <a:effectLst/>
              </a:rPr>
              <a:t>distance_between_points</a:t>
            </a:r>
            <a:r>
              <a:rPr lang="en-US" sz="2700" dirty="0">
                <a:solidFill>
                  <a:schemeClr val="tx1"/>
                </a:solidFill>
                <a:effectLst/>
              </a:rPr>
              <a:t>(p1, p2);</a:t>
            </a:r>
          </a:p>
          <a:p>
            <a:pPr>
              <a:lnSpc>
                <a:spcPct val="95000"/>
              </a:lnSpc>
            </a:pPr>
            <a:endParaRPr lang="en-US" sz="2700" dirty="0">
              <a:solidFill>
                <a:schemeClr val="tx1">
                  <a:lumMod val="65000"/>
                </a:schemeClr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700" i="1" dirty="0">
                <a:solidFill>
                  <a:schemeClr val="bg1"/>
                </a:solidFill>
                <a:effectLst/>
              </a:rPr>
              <a:t># Print the distance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print(f'{distance:.3f}')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CFB53A-23C5-4C4D-A533-26BB2645FBA3}"/>
              </a:ext>
            </a:extLst>
          </p:cNvPr>
          <p:cNvSpPr txBox="1">
            <a:spLocks/>
          </p:cNvSpPr>
          <p:nvPr/>
        </p:nvSpPr>
        <p:spPr>
          <a:xfrm>
            <a:off x="684212" y="4038600"/>
            <a:ext cx="10541378" cy="1607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def </a:t>
            </a:r>
            <a:r>
              <a:rPr lang="en-US" sz="2500" dirty="0">
                <a:solidFill>
                  <a:schemeClr val="bg1"/>
                </a:solidFill>
                <a:effectLst/>
              </a:rPr>
              <a:t>distance_between_points</a:t>
            </a:r>
            <a:r>
              <a:rPr lang="en-US" sz="2500" dirty="0">
                <a:solidFill>
                  <a:schemeClr val="tx1"/>
                </a:solidFill>
                <a:effectLst/>
              </a:rPr>
              <a:t>(p1, p2):</a:t>
            </a:r>
          </a:p>
          <a:p>
            <a:pPr>
              <a:lnSpc>
                <a:spcPct val="95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d</a:t>
            </a:r>
            <a:r>
              <a:rPr lang="es-ES" sz="2500" dirty="0">
                <a:solidFill>
                  <a:schemeClr val="tx1"/>
                </a:solidFill>
                <a:effectLst/>
              </a:rPr>
              <a:t>elta_x = p2.x - p1.x</a:t>
            </a:r>
          </a:p>
          <a:p>
            <a:pPr>
              <a:lnSpc>
                <a:spcPct val="95000"/>
              </a:lnSpc>
            </a:pPr>
            <a:r>
              <a:rPr lang="es-ES" sz="2500" dirty="0">
                <a:solidFill>
                  <a:schemeClr val="tx1"/>
                </a:solidFill>
                <a:effectLst/>
              </a:rPr>
              <a:t>    delta_y = p2.y - p1.y</a:t>
            </a:r>
            <a:endParaRPr lang="en-US" sz="2500" dirty="0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500" dirty="0">
                <a:solidFill>
                  <a:schemeClr val="tx1"/>
                </a:solidFill>
                <a:effectLst/>
              </a:rPr>
              <a:t>    return math.sqrt(</a:t>
            </a:r>
            <a:r>
              <a:rPr lang="en-US" sz="2500" dirty="0">
                <a:solidFill>
                  <a:schemeClr val="bg1"/>
                </a:solidFill>
                <a:effectLst/>
              </a:rPr>
              <a:t>delta_x ** 2 </a:t>
            </a:r>
            <a:r>
              <a:rPr lang="en-US" sz="2500" dirty="0">
                <a:solidFill>
                  <a:schemeClr val="tx1"/>
                </a:solidFill>
                <a:effectLst/>
              </a:rPr>
              <a:t>+ </a:t>
            </a:r>
            <a:r>
              <a:rPr lang="en-US" sz="2500" dirty="0">
                <a:solidFill>
                  <a:schemeClr val="bg1"/>
                </a:solidFill>
                <a:effectLst/>
              </a:rPr>
              <a:t>delta_y</a:t>
            </a:r>
            <a:r>
              <a:rPr lang="en-US" sz="2500" dirty="0">
                <a:solidFill>
                  <a:schemeClr val="tx1"/>
                </a:solidFill>
                <a:effectLst/>
              </a:rPr>
              <a:t> </a:t>
            </a:r>
            <a:r>
              <a:rPr lang="en-US" sz="2500" dirty="0">
                <a:solidFill>
                  <a:schemeClr val="bg1"/>
                </a:solidFill>
                <a:effectLst/>
              </a:rPr>
              <a:t>** 2</a:t>
            </a:r>
            <a:r>
              <a:rPr lang="en-US" sz="2500" dirty="0">
                <a:solidFill>
                  <a:schemeClr val="tx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40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2" y="1065585"/>
            <a:ext cx="11804822" cy="5570355"/>
          </a:xfrm>
        </p:spPr>
        <p:txBody>
          <a:bodyPr/>
          <a:lstStyle/>
          <a:p>
            <a:r>
              <a:rPr lang="en-US" dirty="0"/>
              <a:t>Classes can define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(state) and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7034" y="1905000"/>
            <a:ext cx="10388978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class Rectangle: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def __init__(self, width, height):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self.width = width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self.height = height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def calc_area(</a:t>
            </a:r>
            <a:r>
              <a:rPr lang="en-US" sz="2800" dirty="0">
                <a:solidFill>
                  <a:schemeClr val="bg1"/>
                </a:solidFill>
                <a:effectLst/>
              </a:rPr>
              <a:t>self</a:t>
            </a:r>
            <a:r>
              <a:rPr lang="en-US" sz="2800" dirty="0">
                <a:solidFill>
                  <a:schemeClr val="tx1"/>
                </a:solidFill>
                <a:effectLst/>
              </a:rPr>
              <a:t>):</a:t>
            </a:r>
          </a:p>
          <a:p>
            <a:r>
              <a:rPr lang="en-US" sz="2800" dirty="0">
                <a:effectLst/>
              </a:rPr>
              <a:t>    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self.height * self.width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38762" y="2905236"/>
            <a:ext cx="2895600" cy="1082180"/>
          </a:xfrm>
          <a:prstGeom prst="wedgeRoundRectCallout">
            <a:avLst>
              <a:gd name="adj1" fmla="val -93417"/>
              <a:gd name="adj2" fmla="val -276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>
                <a:solidFill>
                  <a:srgbClr val="FFFFFF"/>
                </a:solidFill>
              </a:rPr>
              <a:t> (properties)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65212" y="4986172"/>
            <a:ext cx="2899320" cy="1538446"/>
          </a:xfrm>
          <a:prstGeom prst="wedgeRoundRectCallout">
            <a:avLst>
              <a:gd name="adj1" fmla="val -7382"/>
              <a:gd name="adj2" fmla="val -718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Classes may hold </a:t>
            </a:r>
            <a:r>
              <a:rPr lang="en-US" sz="2800" b="1" dirty="0">
                <a:solidFill>
                  <a:schemeClr val="bg1"/>
                </a:solidFill>
              </a:rPr>
              <a:t>operations</a:t>
            </a:r>
            <a:r>
              <a:rPr lang="en-US" sz="2800" dirty="0">
                <a:solidFill>
                  <a:srgbClr val="FFFFFF"/>
                </a:solidFill>
              </a:rPr>
              <a:t> (methods)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Defining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  <a:r>
              <a:rPr lang="en-US" dirty="0"/>
              <a:t> Classes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comparison differences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Using API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Numbers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1165">
            <a:off x="6581849" y="1421617"/>
            <a:ext cx="2098566" cy="16270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8765">
            <a:off x="6876575" y="4825318"/>
            <a:ext cx="1639046" cy="1525486"/>
          </a:xfrm>
          <a:prstGeom prst="rect">
            <a:avLst/>
          </a:prstGeom>
        </p:spPr>
      </p:pic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5AB4925-907B-466C-B9D1-E5E99D9E6E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0" name="Картина 10">
            <a:extLst>
              <a:ext uri="{FF2B5EF4-FFF2-40B4-BE49-F238E27FC236}">
                <a16:creationId xmlns:a16="http://schemas.microsoft.com/office/drawing/2014/main" id="{A96B9D90-9295-4A65-98BB-174CC95179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6" y="3386300"/>
            <a:ext cx="1123676" cy="11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AE74F3-C25A-4521-BCDE-33854B68B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2" y="1065585"/>
            <a:ext cx="11804822" cy="5570355"/>
          </a:xfrm>
        </p:spPr>
        <p:txBody>
          <a:bodyPr/>
          <a:lstStyle/>
          <a:p>
            <a:r>
              <a:rPr lang="en-US" dirty="0"/>
              <a:t>In Python, everything is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</a:p>
          <a:p>
            <a:r>
              <a:rPr lang="en-US" dirty="0"/>
              <a:t>Indicate “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” identifiers with </a:t>
            </a:r>
            <a:r>
              <a:rPr lang="en-US" b="1" dirty="0">
                <a:solidFill>
                  <a:schemeClr val="bg1"/>
                </a:solidFill>
              </a:rPr>
              <a:t>2 underscores in front </a:t>
            </a:r>
            <a:r>
              <a:rPr lang="en-US" dirty="0"/>
              <a:t>of it: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 Accessors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E202518-7FEB-4712-AD42-B32E691C6081}"/>
              </a:ext>
            </a:extLst>
          </p:cNvPr>
          <p:cNvSpPr txBox="1">
            <a:spLocks/>
          </p:cNvSpPr>
          <p:nvPr/>
        </p:nvSpPr>
        <p:spPr>
          <a:xfrm>
            <a:off x="836612" y="2895600"/>
            <a:ext cx="10388978" cy="3234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144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class Rectangle: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def __init__(self, width, height):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self.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__width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width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self.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__height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= height</a:t>
            </a:r>
          </a:p>
          <a:p>
            <a:endParaRPr lang="en-US" sz="2800" dirty="0"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def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get_width</a:t>
            </a:r>
            <a:r>
              <a:rPr lang="en-US" sz="2800" dirty="0">
                <a:solidFill>
                  <a:schemeClr val="tx1"/>
                </a:solidFill>
                <a:effectLst/>
              </a:rPr>
              <a:t>(self):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return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self.__width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219200"/>
            <a:ext cx="11804822" cy="4763425"/>
          </a:xfrm>
        </p:spPr>
        <p:txBody>
          <a:bodyPr>
            <a:normAutofit/>
          </a:bodyPr>
          <a:lstStyle/>
          <a:p>
            <a:r>
              <a:rPr lang="en-US" sz="3200" dirty="0"/>
              <a:t>Write program to </a:t>
            </a:r>
            <a:r>
              <a:rPr lang="en-US" sz="3200" b="1" dirty="0">
                <a:solidFill>
                  <a:schemeClr val="bg1"/>
                </a:solidFill>
              </a:rPr>
              <a:t>read two rectangles </a:t>
            </a:r>
            <a:r>
              <a:rPr lang="en-US" sz="3200" dirty="0"/>
              <a:t>{left, top, width, height} and print whether the first is inside the second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577597" cy="1110780"/>
          </a:xfrm>
        </p:spPr>
        <p:txBody>
          <a:bodyPr/>
          <a:lstStyle/>
          <a:p>
            <a:r>
              <a:rPr lang="en-US" dirty="0"/>
              <a:t>Problem: Rectangle 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874" y="3143898"/>
            <a:ext cx="205740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4 -3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  <a:p>
            <a:pPr algn="ctr">
              <a:lnSpc>
                <a:spcPct val="11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874" y="4640925"/>
            <a:ext cx="1809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Inside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476349" y="4221259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25" y="3143898"/>
            <a:ext cx="26332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29324" y="3143898"/>
            <a:ext cx="2190750" cy="962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2 -3 10 6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4 -5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29324" y="4640925"/>
            <a:ext cx="2190750" cy="576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Not inside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172299" y="4222696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25" y="3143899"/>
            <a:ext cx="2640699" cy="2073276"/>
          </a:xfrm>
          <a:prstGeom prst="roundRect">
            <a:avLst>
              <a:gd name="adj" fmla="val 955"/>
            </a:avLst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E5FCD7-8A9B-41A6-9881-7FF4B9579610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1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7560" y="1295400"/>
            <a:ext cx="11125200" cy="3801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class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Rectangle</a:t>
            </a:r>
            <a:r>
              <a:rPr lang="en-US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    </a:t>
            </a:r>
            <a:r>
              <a:rPr lang="en-US" dirty="0">
                <a:solidFill>
                  <a:schemeClr val="tx1"/>
                </a:solidFill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__</a:t>
            </a:r>
            <a:r>
              <a:rPr lang="en-US" dirty="0" err="1">
                <a:solidFill>
                  <a:schemeClr val="bg1"/>
                </a:solidFill>
                <a:effectLst/>
              </a:rPr>
              <a:t>init</a:t>
            </a:r>
            <a:r>
              <a:rPr lang="en-US" dirty="0">
                <a:solidFill>
                  <a:schemeClr val="bg1"/>
                </a:solidFill>
                <a:effectLst/>
              </a:rPr>
              <a:t>__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self</a:t>
            </a:r>
            <a:r>
              <a:rPr lang="en-US" dirty="0">
                <a:solidFill>
                  <a:schemeClr val="tx1"/>
                </a:solidFill>
                <a:effectLst/>
              </a:rPr>
              <a:t>, left, top, width, height):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self.left</a:t>
            </a:r>
            <a:r>
              <a:rPr lang="en-US" dirty="0">
                <a:solidFill>
                  <a:schemeClr val="tx1"/>
                </a:solidFill>
                <a:effectLst/>
              </a:rPr>
              <a:t> = left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self.top</a:t>
            </a:r>
            <a:r>
              <a:rPr lang="en-US" dirty="0">
                <a:solidFill>
                  <a:schemeClr val="tx1"/>
                </a:solidFill>
                <a:effectLst/>
              </a:rPr>
              <a:t> = top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self.width</a:t>
            </a:r>
            <a:r>
              <a:rPr lang="en-US" dirty="0">
                <a:solidFill>
                  <a:schemeClr val="tx1"/>
                </a:solidFill>
                <a:effectLst/>
              </a:rPr>
              <a:t> = width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self.height</a:t>
            </a:r>
            <a:r>
              <a:rPr lang="en-US" dirty="0">
                <a:solidFill>
                  <a:schemeClr val="tx1"/>
                </a:solidFill>
                <a:effectLst/>
              </a:rPr>
              <a:t> = height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self.right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self.left</a:t>
            </a:r>
            <a:r>
              <a:rPr lang="en-US" dirty="0">
                <a:solidFill>
                  <a:schemeClr val="tx1"/>
                </a:solidFill>
                <a:effectLst/>
              </a:rPr>
              <a:t> +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self.width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self.bottom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self.top</a:t>
            </a:r>
            <a:r>
              <a:rPr lang="en-US" dirty="0">
                <a:solidFill>
                  <a:schemeClr val="tx1"/>
                </a:solidFill>
                <a:effectLst/>
              </a:rPr>
              <a:t> + </a:t>
            </a:r>
            <a:r>
              <a:rPr lang="en-US" dirty="0" err="1">
                <a:solidFill>
                  <a:schemeClr val="tx1"/>
                </a:solidFill>
                <a:effectLst/>
              </a:rPr>
              <a:t>self.height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def </a:t>
            </a:r>
            <a:r>
              <a:rPr lang="en-US" dirty="0" err="1">
                <a:solidFill>
                  <a:schemeClr val="bg1"/>
                </a:solidFill>
                <a:effectLst/>
              </a:rPr>
              <a:t>is_inside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self</a:t>
            </a:r>
            <a:r>
              <a:rPr lang="en-US" dirty="0">
                <a:solidFill>
                  <a:schemeClr val="tx1"/>
                </a:solidFill>
                <a:effectLst/>
              </a:rPr>
              <a:t>, </a:t>
            </a:r>
            <a:r>
              <a:rPr lang="en-US" dirty="0" err="1">
                <a:solidFill>
                  <a:schemeClr val="tx1"/>
                </a:solidFill>
                <a:effectLst/>
              </a:rPr>
              <a:t>other_rect</a:t>
            </a:r>
            <a:r>
              <a:rPr lang="en-US" dirty="0">
                <a:solidFill>
                  <a:schemeClr val="tx1"/>
                </a:solidFill>
                <a:effectLst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i="1" dirty="0">
                <a:solidFill>
                  <a:schemeClr val="bg1"/>
                </a:solidFill>
                <a:effectLst/>
              </a:rPr>
              <a:t># continued on next slide…</a:t>
            </a:r>
          </a:p>
        </p:txBody>
      </p:sp>
    </p:spTree>
    <p:extLst>
      <p:ext uri="{BB962C8B-B14F-4D97-AF65-F5344CB8AC3E}">
        <p14:creationId xmlns:p14="http://schemas.microsoft.com/office/powerpoint/2010/main" val="26221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0356" y="1295400"/>
            <a:ext cx="11125200" cy="44665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    </a:t>
            </a:r>
            <a:r>
              <a:rPr lang="en-US" dirty="0">
                <a:solidFill>
                  <a:schemeClr val="tx1"/>
                </a:solidFill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is_inside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self</a:t>
            </a:r>
            <a:r>
              <a:rPr lang="en-US" dirty="0">
                <a:solidFill>
                  <a:schemeClr val="tx1"/>
                </a:solidFill>
                <a:effectLst/>
              </a:rPr>
              <a:t>, other_rect):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if type(other_rect) is not type(self):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    raise TypeError('other_rect is not a Rectangle!')</a:t>
            </a:r>
          </a:p>
          <a:p>
            <a:pPr>
              <a:lnSpc>
                <a:spcPct val="90000"/>
              </a:lnSpc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        is_in_left </a:t>
            </a:r>
            <a:r>
              <a:rPr lang="en-US" dirty="0">
                <a:solidFill>
                  <a:schemeClr val="tx1"/>
                </a:solidFill>
                <a:effectLst/>
              </a:rPr>
              <a:t>= self.left &gt;= other_rect.left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        is_in_right </a:t>
            </a:r>
            <a:r>
              <a:rPr lang="en-US" dirty="0">
                <a:solidFill>
                  <a:schemeClr val="tx1"/>
                </a:solidFill>
                <a:effectLst/>
              </a:rPr>
              <a:t>= self.right &lt;= other_rect.right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is_inside_horizontal = </a:t>
            </a:r>
            <a:r>
              <a:rPr lang="en-US" dirty="0">
                <a:solidFill>
                  <a:schemeClr val="bg1"/>
                </a:solidFill>
                <a:effectLst/>
              </a:rPr>
              <a:t>is_in_left and is_in_right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effectLst/>
              </a:rPr>
              <a:t>        is_in_top </a:t>
            </a:r>
            <a:r>
              <a:rPr lang="en-US" dirty="0">
                <a:solidFill>
                  <a:schemeClr val="tx1"/>
                </a:solidFill>
                <a:effectLst/>
              </a:rPr>
              <a:t>= self.top &gt;= other_rect.top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is_in_bottom </a:t>
            </a:r>
            <a:r>
              <a:rPr lang="en-US" dirty="0">
                <a:solidFill>
                  <a:schemeClr val="tx1"/>
                </a:solidFill>
                <a:effectLst/>
              </a:rPr>
              <a:t>= self.bottom &lt;= other_rect.bottom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        is_inside_vertical = </a:t>
            </a:r>
            <a:r>
              <a:rPr lang="en-US" dirty="0">
                <a:solidFill>
                  <a:schemeClr val="bg1"/>
                </a:solidFill>
                <a:effectLst/>
              </a:rPr>
              <a:t>is_in_top and is_in_bottom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        </a:t>
            </a:r>
            <a:r>
              <a:rPr lang="en-US" dirty="0">
                <a:solidFill>
                  <a:schemeClr val="tx1"/>
                </a:solidFill>
                <a:effectLst/>
              </a:rPr>
              <a:t>return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is_inside_horizontal and is_inside_vertical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85D01-74EA-42EF-BFA8-8D28A676574E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Rectangle Position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1212" y="1151121"/>
            <a:ext cx="11125200" cy="38017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def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read_rectangle</a:t>
            </a:r>
            <a:r>
              <a:rPr lang="en-US" dirty="0">
                <a:solidFill>
                  <a:schemeClr val="tx1"/>
                </a:solidFill>
                <a:effectLst/>
              </a:rPr>
              <a:t>():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	</a:t>
            </a:r>
            <a:r>
              <a:rPr lang="en-US" dirty="0">
                <a:solidFill>
                  <a:schemeClr val="bg1"/>
                </a:solidFill>
                <a:effectLst/>
              </a:rPr>
              <a:t>coords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= [int(num) for num in input().split(' ')]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	rect = </a:t>
            </a:r>
            <a:r>
              <a:rPr lang="en-US" dirty="0">
                <a:solidFill>
                  <a:schemeClr val="bg1"/>
                </a:solidFill>
                <a:effectLst/>
              </a:rPr>
              <a:t>Rectangle</a:t>
            </a:r>
            <a:r>
              <a:rPr lang="en-US" dirty="0">
                <a:solidFill>
                  <a:schemeClr val="tx1"/>
                </a:solidFill>
                <a:effectLst/>
              </a:rPr>
              <a:t>(*coords)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	return </a:t>
            </a:r>
            <a:r>
              <a:rPr lang="en-US" dirty="0">
                <a:solidFill>
                  <a:schemeClr val="bg1"/>
                </a:solidFill>
                <a:effectLst/>
              </a:rPr>
              <a:t>rect</a:t>
            </a:r>
          </a:p>
          <a:p>
            <a:pPr>
              <a:lnSpc>
                <a:spcPct val="90000"/>
              </a:lnSpc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rect1 = read_rectangle()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rect2 = read_rectangle()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effectLst/>
              </a:rPr>
              <a:t>print(</a:t>
            </a:r>
            <a:r>
              <a:rPr lang="en-US" dirty="0">
                <a:solidFill>
                  <a:schemeClr val="bg1"/>
                </a:solidFill>
                <a:effectLst/>
              </a:rPr>
              <a:t>'Inside'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if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rect1.is_inside(rect2) </a:t>
            </a:r>
            <a:r>
              <a:rPr lang="en-US" dirty="0">
                <a:solidFill>
                  <a:schemeClr val="tx1"/>
                </a:solidFill>
                <a:effectLst/>
              </a:rPr>
              <a:t>else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'Not inside'</a:t>
            </a:r>
            <a:r>
              <a:rPr lang="en-US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A7E04EE-EEC0-4C4B-9CF2-4CC193160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636" y="2614704"/>
            <a:ext cx="3581400" cy="1314406"/>
          </a:xfrm>
          <a:prstGeom prst="wedgeRoundRectCallout">
            <a:avLst>
              <a:gd name="adj1" fmla="val -67222"/>
              <a:gd name="adj2" fmla="val -467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Equivalent to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[0]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[1]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[2]</a:t>
            </a:r>
            <a:r>
              <a:rPr lang="en-US" dirty="0">
                <a:solidFill>
                  <a:srgbClr val="FFFFFF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coords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[3]</a:t>
            </a:r>
            <a:endParaRPr lang="bg-BG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DD9FB-034F-4F0D-AAB3-066128F90EA7}"/>
              </a:ext>
            </a:extLst>
          </p:cNvPr>
          <p:cNvSpPr txBox="1"/>
          <p:nvPr/>
        </p:nvSpPr>
        <p:spPr>
          <a:xfrm>
            <a:off x="798512" y="622488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2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22F68-7AFE-4940-924D-86AF66395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DD4C3-9B01-4A2A-BBB3-66E78A7C0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8349D-30CE-4BC0-9B9E-77CB6F23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864811"/>
            <a:ext cx="6654983" cy="37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r>
              <a:rPr lang="en-US" dirty="0"/>
              <a:t> class has several useful methods: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Must be imported, using 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randint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(min, max)</a:t>
            </a:r>
            <a:r>
              <a:rPr lang="en-US" dirty="0"/>
              <a:t>: Returns a random integer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[min, max]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randrange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(start, stop, [step])</a:t>
            </a:r>
            <a:r>
              <a:rPr lang="en-US" dirty="0"/>
              <a:t>: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a random integer in the given range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912812" y="320040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random.randint(1, 10)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2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004BEA1-879E-4D73-935D-475AFAA5250E}"/>
              </a:ext>
            </a:extLst>
          </p:cNvPr>
          <p:cNvSpPr txBox="1">
            <a:spLocks/>
          </p:cNvSpPr>
          <p:nvPr/>
        </p:nvSpPr>
        <p:spPr>
          <a:xfrm>
            <a:off x="912812" y="525780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random.randrange(1, 10)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0AEFB49-0C0E-424F-973C-41D628414D1B}"/>
              </a:ext>
            </a:extLst>
          </p:cNvPr>
          <p:cNvSpPr txBox="1">
            <a:spLocks/>
          </p:cNvSpPr>
          <p:nvPr/>
        </p:nvSpPr>
        <p:spPr>
          <a:xfrm>
            <a:off x="5789612" y="1905097"/>
            <a:ext cx="289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import random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68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r>
              <a:rPr lang="en-US" dirty="0"/>
              <a:t> class has several useful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choice(list)</a:t>
            </a:r>
            <a:r>
              <a:rPr lang="en-US" dirty="0"/>
              <a:t>: picks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random element </a:t>
            </a:r>
            <a:r>
              <a:rPr lang="en-US" dirty="0"/>
              <a:t>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seed(seed)</a:t>
            </a:r>
            <a:r>
              <a:rPr lang="en-US" dirty="0"/>
              <a:t>: Sets the pseudo random generator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Random numbers will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same </a:t>
            </a:r>
            <a:r>
              <a:rPr lang="en-US" dirty="0"/>
              <a:t>each time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random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878986" y="4530969"/>
            <a:ext cx="104394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random.</a:t>
            </a:r>
            <a:r>
              <a:rPr lang="en-US" sz="2800" dirty="0">
                <a:solidFill>
                  <a:schemeClr val="bg1"/>
                </a:solidFill>
                <a:effectLst/>
              </a:rPr>
              <a:t>seed</a:t>
            </a:r>
            <a:r>
              <a:rPr lang="en-US" sz="2800" dirty="0">
                <a:solidFill>
                  <a:schemeClr val="tx1"/>
                </a:solidFill>
                <a:effectLst/>
              </a:rPr>
              <a:t>(500)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[random.</a:t>
            </a:r>
            <a:r>
              <a:rPr lang="en-US" sz="2800" dirty="0">
                <a:solidFill>
                  <a:schemeClr val="bg1"/>
                </a:solidFill>
                <a:effectLst/>
              </a:rPr>
              <a:t>randint</a:t>
            </a:r>
            <a:r>
              <a:rPr lang="en-US" sz="2800" dirty="0">
                <a:solidFill>
                  <a:schemeClr val="tx1"/>
                </a:solidFill>
                <a:effectLst/>
              </a:rPr>
              <a:t>(1, 10) for i in range(5)]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chemeClr val="bg1"/>
                </a:solidFill>
                <a:effectLst/>
              </a:rPr>
              <a:t># [8, 9, 10, 8, 5]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99AD54-0967-40F3-9A80-9F163F9B3429}"/>
              </a:ext>
            </a:extLst>
          </p:cNvPr>
          <p:cNvSpPr txBox="1">
            <a:spLocks/>
          </p:cNvSpPr>
          <p:nvPr/>
        </p:nvSpPr>
        <p:spPr>
          <a:xfrm>
            <a:off x="874712" y="257936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random.choice([10, 30, 'gosho', 510])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510</a:t>
            </a:r>
          </a:p>
        </p:txBody>
      </p:sp>
    </p:spTree>
    <p:extLst>
      <p:ext uri="{BB962C8B-B14F-4D97-AF65-F5344CB8AC3E}">
        <p14:creationId xmlns:p14="http://schemas.microsoft.com/office/powerpoint/2010/main" val="3110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  <a:r>
              <a:rPr lang="en-US" dirty="0"/>
              <a:t> class has several useful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Must be imported, using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date(year, month, day)</a:t>
            </a:r>
            <a:r>
              <a:rPr lang="en-US" dirty="0"/>
              <a:t>: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object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time(hours, minutes, seconds)</a:t>
            </a:r>
            <a:r>
              <a:rPr lang="en-US" dirty="0"/>
              <a:t>: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</a:t>
            </a:r>
            <a:r>
              <a:rPr lang="en-US" dirty="0"/>
              <a:t> object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datetime(year, month, day, hours, minutes, seconds)</a:t>
            </a:r>
            <a:r>
              <a:rPr lang="en-US" sz="2800" dirty="0"/>
              <a:t>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874712" y="3312815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python_3_release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datetime.date</a:t>
            </a:r>
            <a:r>
              <a:rPr lang="en-US" sz="2800" dirty="0">
                <a:solidFill>
                  <a:schemeClr val="tx1"/>
                </a:solidFill>
                <a:effectLst/>
              </a:rPr>
              <a:t>(2008, 12, 3) 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004BEA1-879E-4D73-935D-475AFAA5250E}"/>
              </a:ext>
            </a:extLst>
          </p:cNvPr>
          <p:cNvSpPr txBox="1">
            <a:spLocks/>
          </p:cNvSpPr>
          <p:nvPr/>
        </p:nvSpPr>
        <p:spPr>
          <a:xfrm>
            <a:off x="874712" y="4606276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chemeClr val="tx1"/>
                </a:solidFill>
                <a:effectLst/>
              </a:rPr>
              <a:t>high_noon</a:t>
            </a:r>
            <a:r>
              <a:rPr lang="en-US" sz="2800" dirty="0">
                <a:solidFill>
                  <a:schemeClr val="tx1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datetime.time</a:t>
            </a:r>
            <a:r>
              <a:rPr lang="en-US" sz="2800" dirty="0">
                <a:solidFill>
                  <a:schemeClr val="tx1"/>
                </a:solidFill>
                <a:effectLst/>
              </a:rPr>
              <a:t>(12, 0, 0) 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0AEFB49-0C0E-424F-973C-41D628414D1B}"/>
              </a:ext>
            </a:extLst>
          </p:cNvPr>
          <p:cNvSpPr txBox="1">
            <a:spLocks/>
          </p:cNvSpPr>
          <p:nvPr/>
        </p:nvSpPr>
        <p:spPr>
          <a:xfrm>
            <a:off x="5713412" y="1962718"/>
            <a:ext cx="3276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import datetime</a:t>
            </a:r>
            <a:endParaRPr lang="en-US" sz="2800" i="1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BD4D8D1-AEC3-410F-BF71-4DFD8B3A1F72}"/>
              </a:ext>
            </a:extLst>
          </p:cNvPr>
          <p:cNvSpPr txBox="1">
            <a:spLocks/>
          </p:cNvSpPr>
          <p:nvPr/>
        </p:nvSpPr>
        <p:spPr>
          <a:xfrm>
            <a:off x="874712" y="5777420"/>
            <a:ext cx="10439400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python_3_noon = </a:t>
            </a:r>
            <a:r>
              <a:rPr lang="en-US" dirty="0" err="1">
                <a:solidFill>
                  <a:schemeClr val="tx1"/>
                </a:solidFill>
              </a:rPr>
              <a:t>datetime.datetime</a:t>
            </a:r>
            <a:r>
              <a:rPr lang="en-US" dirty="0">
                <a:solidFill>
                  <a:schemeClr val="tx1"/>
                </a:solidFill>
              </a:rPr>
              <a:t>(2008, 12, 3, 12, 0, 0) 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8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timedelta</a:t>
            </a:r>
            <a:r>
              <a:rPr lang="en-US" noProof="1"/>
              <a:t> represents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time span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timedelta(year, month, day)</a:t>
            </a:r>
            <a:r>
              <a:rPr lang="en-US" noProof="1"/>
              <a:t>: Creates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timedelta</a:t>
            </a:r>
            <a:r>
              <a:rPr lang="en-US" noProof="1"/>
              <a:t> object</a:t>
            </a:r>
          </a:p>
          <a:p>
            <a:pPr lvl="1">
              <a:buClr>
                <a:schemeClr val="tx1"/>
              </a:buClr>
            </a:pP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noProof="1"/>
              <a:t>Can be used with date/datetime for arithmetic operations: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Classes: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timedelta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874712" y="2590800"/>
            <a:ext cx="104394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judge_exam_time = datetime.</a:t>
            </a:r>
            <a:r>
              <a:rPr lang="en-US" sz="2800" dirty="0">
                <a:solidFill>
                  <a:schemeClr val="bg1"/>
                </a:solidFill>
                <a:effectLst/>
              </a:rPr>
              <a:t>timedelta</a:t>
            </a:r>
            <a:r>
              <a:rPr lang="en-US" sz="2800" dirty="0"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hours=6</a:t>
            </a:r>
            <a:r>
              <a:rPr lang="en-US" sz="2800" dirty="0">
                <a:effectLst/>
              </a:rPr>
              <a:t>)</a:t>
            </a:r>
            <a:endParaRPr lang="en-US" sz="2800" i="1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8B4875D-3F54-43BD-91B4-B75F1973369B}"/>
              </a:ext>
            </a:extLst>
          </p:cNvPr>
          <p:cNvSpPr txBox="1">
            <a:spLocks/>
          </p:cNvSpPr>
          <p:nvPr/>
        </p:nvSpPr>
        <p:spPr>
          <a:xfrm>
            <a:off x="760412" y="3818392"/>
            <a:ext cx="10668000" cy="28076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judge_exam_start_time = \</a:t>
            </a:r>
          </a:p>
          <a:p>
            <a:r>
              <a:rPr lang="en-US" sz="2800" dirty="0">
                <a:effectLst/>
              </a:rPr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datetime(year=2018, month=3, day=11, hour=9)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effectLst/>
              </a:rPr>
              <a:t>judge_exam_duration = </a:t>
            </a:r>
            <a:r>
              <a:rPr lang="en-US" sz="2800" dirty="0">
                <a:solidFill>
                  <a:schemeClr val="bg1"/>
                </a:solidFill>
                <a:effectLst/>
              </a:rPr>
              <a:t>timedelta(hours=6)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judge_exam_end_time = \</a:t>
            </a:r>
          </a:p>
          <a:p>
            <a:r>
              <a:rPr lang="en-US" sz="2800" dirty="0">
                <a:effectLst/>
              </a:rPr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judge_exam_start_time + judge_exam_duration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print(judge_exam_end_time.strftime(</a:t>
            </a:r>
            <a:r>
              <a:rPr lang="en-US" sz="2800" dirty="0">
                <a:solidFill>
                  <a:schemeClr val="bg1"/>
                </a:solidFill>
                <a:effectLst/>
              </a:rPr>
              <a:t>'%d/%b/%y %H:%M'</a:t>
            </a:r>
            <a:r>
              <a:rPr lang="en-US" sz="2800" dirty="0">
                <a:solidFill>
                  <a:schemeClr val="tx1"/>
                </a:solidFill>
                <a:effectLst/>
              </a:rPr>
              <a:t>))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B6D1357F-B75C-446C-A4F8-4F66A368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567" y="5013664"/>
            <a:ext cx="2915950" cy="558416"/>
          </a:xfrm>
          <a:prstGeom prst="wedgeRoundRectCallout">
            <a:avLst>
              <a:gd name="adj1" fmla="val 3399"/>
              <a:gd name="adj2" fmla="val 11861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11/Mar/18 15:00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90412" y="2286000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2400" b="1" dirty="0"/>
              <a:t>#</a:t>
            </a:r>
            <a:r>
              <a:rPr lang="en-US" sz="12400" b="1" noProof="1"/>
              <a:t>python-fund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8AFDEC-E278-408B-B916-6E48B20BD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Formatting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date/time/datetime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strftime()</a:t>
            </a:r>
            <a:r>
              <a:rPr lang="en-US" noProof="1"/>
              <a:t>: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All formats at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hlinkClick r:id="rId2"/>
              </a:rPr>
              <a:t>http://strftime.org/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6CEFD9-A266-4B12-B12D-B6B6A505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Strings with </a:t>
            </a:r>
            <a:r>
              <a:rPr 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strftime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9D630F-CC31-4421-8BA1-B4E4D658153C}"/>
              </a:ext>
            </a:extLst>
          </p:cNvPr>
          <p:cNvSpPr txBox="1">
            <a:spLocks/>
          </p:cNvSpPr>
          <p:nvPr/>
        </p:nvSpPr>
        <p:spPr>
          <a:xfrm>
            <a:off x="912812" y="1905000"/>
            <a:ext cx="10439400" cy="9210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python_3_release = datetime.date(2008, 12, 3)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print(python_3_release.strftime('</a:t>
            </a:r>
            <a:r>
              <a:rPr lang="en-US" sz="2800" dirty="0">
                <a:solidFill>
                  <a:schemeClr val="bg1"/>
                </a:solidFill>
                <a:effectLst/>
              </a:rPr>
              <a:t>%d %b %Y</a:t>
            </a:r>
            <a:r>
              <a:rPr lang="en-US" sz="2800" dirty="0">
                <a:solidFill>
                  <a:schemeClr val="tx1"/>
                </a:solidFill>
                <a:effectLst/>
              </a:rPr>
              <a:t>'))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D3EC5-BD63-4EE6-A318-E66D06445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34" b="62222"/>
          <a:stretch/>
        </p:blipFill>
        <p:spPr>
          <a:xfrm>
            <a:off x="2646453" y="3953314"/>
            <a:ext cx="6895918" cy="2590800"/>
          </a:xfrm>
          <a:prstGeom prst="roundRect">
            <a:avLst>
              <a:gd name="adj" fmla="val 6045"/>
            </a:avLst>
          </a:prstGeom>
        </p:spPr>
      </p:pic>
    </p:spTree>
    <p:extLst>
      <p:ext uri="{BB962C8B-B14F-4D97-AF65-F5344CB8AC3E}">
        <p14:creationId xmlns:p14="http://schemas.microsoft.com/office/powerpoint/2010/main" val="14152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549E4-2812-4E62-9AAB-6928D1814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1FCF-BA4F-4121-AC3D-45D95AB41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Live Exercises in Class (Lab)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7DE87-517F-4B63-89E6-1B448356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762000"/>
            <a:ext cx="2997648" cy="36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 hold a set of </a:t>
            </a:r>
            <a:r>
              <a:rPr lang="en-US" sz="3600" b="1" dirty="0">
                <a:solidFill>
                  <a:schemeClr val="bg1"/>
                </a:solidFill>
              </a:rPr>
              <a:t>named values</a:t>
            </a:r>
            <a:r>
              <a:rPr lang="en-US" sz="3600" dirty="0"/>
              <a:t>. 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define templates for object </a:t>
            </a:r>
            <a:br>
              <a:rPr lang="en-US" sz="3600" dirty="0"/>
            </a:br>
            <a:r>
              <a:rPr lang="en-US" sz="3600" dirty="0"/>
              <a:t>(data + actions)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for object construction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600" dirty="0"/>
              <a:t>Using the built-in </a:t>
            </a:r>
            <a:r>
              <a:rPr lang="en-US" sz="3600" b="1" dirty="0">
                <a:solidFill>
                  <a:schemeClr val="bg1"/>
                </a:solidFill>
              </a:rPr>
              <a:t>API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DAB07E-C4D1-4742-8799-D5E38E8B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1688406"/>
            <a:ext cx="3429000" cy="29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80EA6-9298-4354-B8FE-54311991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1">
            <a:extLst>
              <a:ext uri="{FF2B5EF4-FFF2-40B4-BE49-F238E27FC236}">
                <a16:creationId xmlns:a16="http://schemas.microsoft.com/office/drawing/2014/main" id="{E2E98CBD-D770-46A7-9374-6C513FE2110E}"/>
              </a:ext>
            </a:extLst>
          </p:cNvPr>
          <p:cNvSpPr/>
          <p:nvPr/>
        </p:nvSpPr>
        <p:spPr>
          <a:xfrm>
            <a:off x="188640" y="40320"/>
            <a:ext cx="957672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</a:rPr>
              <a:t>Softuni</a:t>
            </a:r>
            <a:r>
              <a:rPr lang="en-US" sz="4000" b="1" strike="noStrike" spc="-1" dirty="0">
                <a:solidFill>
                  <a:schemeClr val="bg2"/>
                </a:solidFill>
                <a:latin typeface="Calibri"/>
              </a:rPr>
              <a:t> Diamon</a:t>
            </a:r>
            <a:r>
              <a:rPr lang="en-US" sz="4000" b="1" spc="-1" dirty="0">
                <a:solidFill>
                  <a:schemeClr val="bg2"/>
                </a:solidFill>
                <a:latin typeface="Calibri"/>
              </a:rPr>
              <a:t>d Partners</a:t>
            </a:r>
            <a:endParaRPr lang="en-US" sz="4000" b="0" strike="noStrike" spc="-1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894D131A-D60A-4543-BCDB-164CF51A488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65680" y="3104280"/>
            <a:ext cx="4421160" cy="3322080"/>
          </a:xfrm>
          <a:prstGeom prst="rect">
            <a:avLst/>
          </a:prstGeom>
          <a:ln>
            <a:noFill/>
          </a:ln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1178616F-0481-4E88-9CB3-18DE6A2232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227440" y="1207440"/>
            <a:ext cx="3659400" cy="1575360"/>
          </a:xfrm>
          <a:prstGeom prst="rect">
            <a:avLst/>
          </a:prstGeom>
          <a:ln>
            <a:noFill/>
          </a:ln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C4CF2383-84C8-45B5-BEC8-EF763B5FE7D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7200" y="4961520"/>
            <a:ext cx="6675480" cy="1464840"/>
          </a:xfrm>
          <a:prstGeom prst="rect">
            <a:avLst/>
          </a:prstGeom>
          <a:ln>
            <a:noFill/>
          </a:ln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EC945B6-933A-49B9-A7D2-EA8B26FE149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376160" y="1185840"/>
            <a:ext cx="3536280" cy="1596600"/>
          </a:xfrm>
          <a:prstGeom prst="rect">
            <a:avLst/>
          </a:prstGeom>
          <a:ln>
            <a:noFill/>
          </a:ln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9696862F-056F-4181-8DED-EB11B59245AE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53600" y="1164240"/>
            <a:ext cx="3607200" cy="1618200"/>
          </a:xfrm>
          <a:prstGeom prst="rect">
            <a:avLst/>
          </a:prstGeom>
          <a:ln>
            <a:noFill/>
          </a:ln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892DCE45-1975-4786-B23F-656B89ADC2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457200" y="3139560"/>
            <a:ext cx="6675480" cy="146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1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>
            <a:extLst>
              <a:ext uri="{FF2B5EF4-FFF2-40B4-BE49-F238E27FC236}">
                <a16:creationId xmlns:a16="http://schemas.microsoft.com/office/drawing/2014/main" id="{E5FE51B1-A519-472A-9D1C-B9A0923DE540}"/>
              </a:ext>
            </a:extLst>
          </p:cNvPr>
          <p:cNvSpPr/>
          <p:nvPr/>
        </p:nvSpPr>
        <p:spPr>
          <a:xfrm>
            <a:off x="190440" y="41400"/>
            <a:ext cx="9574560" cy="11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strike="noStrike" spc="-1" noProof="1">
                <a:solidFill>
                  <a:schemeClr val="bg2"/>
                </a:solidFill>
                <a:latin typeface="Calibri"/>
                <a:ea typeface="Calibri"/>
              </a:rPr>
              <a:t>SoftUni Diamond Partners</a:t>
            </a:r>
            <a:endParaRPr lang="en-US" sz="4000" b="0" strike="noStrike" spc="-1" noProof="1">
              <a:solidFill>
                <a:schemeClr val="bg2"/>
              </a:solidFill>
              <a:latin typeface="Arial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CCB704C-B195-486D-892F-DD99C401A86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32000" y="1200600"/>
            <a:ext cx="6039360" cy="1313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13" name="Picture 444418">
            <a:extLst>
              <a:ext uri="{FF2B5EF4-FFF2-40B4-BE49-F238E27FC236}">
                <a16:creationId xmlns:a16="http://schemas.microsoft.com/office/drawing/2014/main" id="{30837402-6DD4-436D-82BC-AB5A87C0FD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3160" y="2829600"/>
            <a:ext cx="6855480" cy="1599120"/>
          </a:xfrm>
          <a:prstGeom prst="rect">
            <a:avLst/>
          </a:prstGeom>
          <a:ln>
            <a:noFill/>
          </a:ln>
        </p:spPr>
      </p:pic>
      <p:pic>
        <p:nvPicPr>
          <p:cNvPr id="14" name="Picture 444420">
            <a:extLst>
              <a:ext uri="{FF2B5EF4-FFF2-40B4-BE49-F238E27FC236}">
                <a16:creationId xmlns:a16="http://schemas.microsoft.com/office/drawing/2014/main" id="{6B8761C9-2B5C-4008-B3F8-9BFBF1BF89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659000" y="4743720"/>
            <a:ext cx="4212720" cy="1766880"/>
          </a:xfrm>
          <a:prstGeom prst="rect">
            <a:avLst/>
          </a:prstGeom>
          <a:ln>
            <a:noFill/>
          </a:ln>
        </p:spPr>
      </p:pic>
      <p:pic>
        <p:nvPicPr>
          <p:cNvPr id="15" name="Picture 444422">
            <a:extLst>
              <a:ext uri="{FF2B5EF4-FFF2-40B4-BE49-F238E27FC236}">
                <a16:creationId xmlns:a16="http://schemas.microsoft.com/office/drawing/2014/main" id="{01D30C47-2E67-4A87-A3C8-9E7B486EA49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33160" y="4743720"/>
            <a:ext cx="6855480" cy="1766880"/>
          </a:xfrm>
          <a:prstGeom prst="rect">
            <a:avLst/>
          </a:prstGeom>
          <a:ln>
            <a:noFill/>
          </a:ln>
        </p:spPr>
      </p:pic>
      <p:pic>
        <p:nvPicPr>
          <p:cNvPr id="16" name="Picture 444424">
            <a:extLst>
              <a:ext uri="{FF2B5EF4-FFF2-40B4-BE49-F238E27FC236}">
                <a16:creationId xmlns:a16="http://schemas.microsoft.com/office/drawing/2014/main" id="{99FABFFF-4353-4C81-8C0B-8BB769160E1F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663320" y="2829600"/>
            <a:ext cx="4210920" cy="1599120"/>
          </a:xfrm>
          <a:prstGeom prst="rect">
            <a:avLst/>
          </a:prstGeom>
          <a:ln>
            <a:noFill/>
          </a:ln>
        </p:spPr>
      </p:pic>
      <p:pic>
        <p:nvPicPr>
          <p:cNvPr id="17" name="Picture 444426">
            <a:extLst>
              <a:ext uri="{FF2B5EF4-FFF2-40B4-BE49-F238E27FC236}">
                <a16:creationId xmlns:a16="http://schemas.microsoft.com/office/drawing/2014/main" id="{B720F336-A457-4395-9DD1-11FCDD29A8B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33160" y="1200600"/>
            <a:ext cx="5067000" cy="1313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8104-1A16-434F-A84E-1E785051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1" dirty="0">
                <a:ea typeface="Calibri"/>
              </a:rPr>
              <a:t>Trainings @ Software University (</a:t>
            </a:r>
            <a:r>
              <a:rPr lang="en-US" sz="4000" spc="-1" dirty="0" err="1">
                <a:ea typeface="Calibri"/>
              </a:rPr>
              <a:t>SoftUni</a:t>
            </a:r>
            <a:r>
              <a:rPr lang="en-US" sz="4000" spc="-1" dirty="0">
                <a:ea typeface="Calibri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42EA-DAE6-458C-9639-D9E7C8845DF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– High-Quality Education, Profession and Job for Software Developers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2"/>
              </a:rPr>
              <a:t>softuni.bg</a:t>
            </a:r>
            <a:r>
              <a:rPr lang="en-US" sz="2900" spc="-1" dirty="0">
                <a:solidFill>
                  <a:srgbClr val="FFFFFF"/>
                </a:solidFill>
                <a:ea typeface="Calibri"/>
              </a:rPr>
              <a:t> </a:t>
            </a:r>
            <a:endParaRPr lang="en-US" sz="2900" spc="-1" dirty="0">
              <a:latin typeface="Arial"/>
            </a:endParaRPr>
          </a:p>
          <a:p>
            <a:pPr marL="457200" indent="-39312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Foundation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000" u="sng" spc="-1" dirty="0">
                <a:solidFill>
                  <a:srgbClr val="0000FF"/>
                </a:solidFill>
                <a:ea typeface="Calibri"/>
                <a:hlinkClick r:id="rId3"/>
              </a:rPr>
              <a:t>http://softuni.foundation/</a:t>
            </a:r>
            <a:endParaRPr lang="en-US" sz="30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@ Facebook</a:t>
            </a:r>
            <a:endParaRPr lang="en-US" sz="3200" spc="-1" dirty="0">
              <a:latin typeface="Arial"/>
            </a:endParaRPr>
          </a:p>
          <a:p>
            <a:pPr marL="914400" lvl="1" indent="-34848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2900" u="sng" spc="-1" dirty="0">
                <a:solidFill>
                  <a:srgbClr val="0000FF"/>
                </a:solidFill>
                <a:ea typeface="Calibri"/>
                <a:hlinkClick r:id="rId4"/>
              </a:rPr>
              <a:t>facebook.com/</a:t>
            </a:r>
            <a:r>
              <a:rPr lang="en-US" sz="2900" u="sng" spc="-1" dirty="0" err="1">
                <a:solidFill>
                  <a:srgbClr val="0000FF"/>
                </a:solidFill>
                <a:ea typeface="Calibri"/>
                <a:hlinkClick r:id="rId4"/>
              </a:rPr>
              <a:t>SoftwareUniversity</a:t>
            </a:r>
            <a:endParaRPr lang="en-US" sz="2900" spc="-1" dirty="0">
              <a:latin typeface="Arial"/>
            </a:endParaRPr>
          </a:p>
          <a:p>
            <a:pPr marL="304920" lvl="1" indent="-304200">
              <a:spcBef>
                <a:spcPts val="499"/>
              </a:spcBef>
              <a:buClr>
                <a:schemeClr val="tx1"/>
              </a:buClr>
              <a:buFont typeface="Noto Sans Symbols"/>
              <a:buChar char="▪"/>
            </a:pPr>
            <a:r>
              <a:rPr lang="en-US" sz="3200" spc="-1" dirty="0">
                <a:ea typeface="Calibri"/>
              </a:rPr>
              <a:t>Software University Forums</a:t>
            </a:r>
            <a:endParaRPr lang="en-US" sz="3200" spc="-1" dirty="0">
              <a:latin typeface="Arial"/>
            </a:endParaRPr>
          </a:p>
          <a:p>
            <a:pPr marL="609480" lvl="2" indent="-304200">
              <a:lnSpc>
                <a:spcPct val="100000"/>
              </a:lnSpc>
              <a:spcBef>
                <a:spcPts val="499"/>
              </a:spcBef>
              <a:buFont typeface="Noto Sans Symbols"/>
              <a:buChar char="▪"/>
            </a:pPr>
            <a:r>
              <a:rPr lang="en-US" sz="2800" u="sng" spc="-1" dirty="0">
                <a:solidFill>
                  <a:srgbClr val="0000FF"/>
                </a:solidFill>
                <a:ea typeface="Calibri"/>
                <a:hlinkClick r:id="rId5"/>
              </a:rPr>
              <a:t>forum.softuni.bg</a:t>
            </a:r>
            <a:endParaRPr lang="en-US" sz="2800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3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255C3-A112-4BD1-BA48-2CF0E5E57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AFA95-AB25-4874-8509-4CCE50E78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729886"/>
            <a:ext cx="10958928" cy="499819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What is an Object? What is a Class?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How to Use Them?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045F9-E973-4EB5-B354-FB81C064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1447800"/>
            <a:ext cx="3710728" cy="28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programming, classes provide a structure for objects</a:t>
            </a:r>
          </a:p>
          <a:p>
            <a:pPr lvl="1"/>
            <a:r>
              <a:rPr lang="en-US" dirty="0"/>
              <a:t>Act as template</a:t>
            </a:r>
            <a:r>
              <a:rPr lang="bg-BG" dirty="0"/>
              <a:t> </a:t>
            </a:r>
            <a:r>
              <a:rPr lang="en-US" dirty="0"/>
              <a:t>for objects of the same type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dirty="0"/>
              <a:t>Data (properties),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/>
            <a:r>
              <a:rPr lang="en-US" dirty="0"/>
              <a:t>Actions (behavior),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add_days(count)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12F896-5982-41FC-8740-E4D7E3D1D30C}"/>
              </a:ext>
            </a:extLst>
          </p:cNvPr>
          <p:cNvGrpSpPr/>
          <p:nvPr/>
        </p:nvGrpSpPr>
        <p:grpSpPr>
          <a:xfrm>
            <a:off x="8775969" y="2743200"/>
            <a:ext cx="3200400" cy="3276598"/>
            <a:chOff x="9294812" y="1741725"/>
            <a:chExt cx="2133600" cy="1774702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2019A9E0-D6DB-43D5-B577-05E241E41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5"/>
              <a:ext cx="2133600" cy="536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ct val="90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Birthday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4DAAF2C-9B1B-4325-845E-80A9A78F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278264"/>
              <a:ext cx="2133600" cy="7016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156194FC-5619-4547-BB41-11CA8E4B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979889"/>
              <a:ext cx="2133600" cy="536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add_days(count)</a:t>
              </a:r>
            </a:p>
            <a:p>
              <a:pPr algn="ctr" eaLnBrk="0" hangingPunct="0">
                <a:lnSpc>
                  <a:spcPct val="9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subtract(date)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845F-5A82-43E0-99D7-2E0F827B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class may have many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</a:p>
          <a:p>
            <a:pPr lvl="1"/>
            <a:r>
              <a:rPr lang="en-US" dirty="0"/>
              <a:t>Sample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26B601-0CC9-48D2-B550-7E1BC6D3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380C2-47A1-4994-BC71-3DBC7CC987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44CA39-01EA-40FE-A705-719D23A2975D}"/>
              </a:ext>
            </a:extLst>
          </p:cNvPr>
          <p:cNvGrpSpPr/>
          <p:nvPr/>
        </p:nvGrpSpPr>
        <p:grpSpPr>
          <a:xfrm>
            <a:off x="3694112" y="3657600"/>
            <a:ext cx="2971800" cy="2373076"/>
            <a:chOff x="9294812" y="1741724"/>
            <a:chExt cx="2133600" cy="2373076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3DEFEB69-C9B7-47C9-B515-A31FBB361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200566BD-3525-4687-B9BF-46A20513C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8E32434E-7A1C-4073-9868-11A5620C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1" y="37201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b="1" dirty="0">
                <a:solidFill>
                  <a:schemeClr val="bg1"/>
                </a:solidFill>
              </a:rPr>
              <a:t>name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75ADFE47-5ED5-49D6-B65B-8BE2DF18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1" y="49393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endParaRPr lang="bg-BG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04012" y="1143000"/>
            <a:ext cx="2971800" cy="2373076"/>
            <a:chOff x="9294812" y="1741724"/>
            <a:chExt cx="2133600" cy="2373076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1996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6764" y="2186546"/>
            <a:ext cx="2375848" cy="3256704"/>
            <a:chOff x="455612" y="2077297"/>
            <a:chExt cx="2375848" cy="325670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DateTime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0353" y="4681249"/>
            <a:ext cx="2293059" cy="1033751"/>
          </a:xfrm>
          <a:prstGeom prst="wedgeRoundRectCallout">
            <a:avLst>
              <a:gd name="adj1" fmla="val -73111"/>
              <a:gd name="adj2" fmla="val -362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4012" y="3893024"/>
            <a:ext cx="2971800" cy="2373076"/>
            <a:chOff x="9294812" y="1741724"/>
            <a:chExt cx="2133600" cy="237307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</a:t>
              </a:r>
              <a:r>
                <a:rPr lang="bg-BG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14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</a:t>
              </a:r>
              <a:r>
                <a:rPr lang="bg-BG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6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</a:t>
              </a: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1995</a:t>
              </a:r>
            </a:p>
          </p:txBody>
        </p:sp>
      </p:grp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9980611" y="12055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b="1" dirty="0">
                <a:solidFill>
                  <a:schemeClr val="bg1"/>
                </a:solidFill>
              </a:rPr>
              <a:t>name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9980611" y="2424752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980611" y="40175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b="1" dirty="0">
                <a:solidFill>
                  <a:schemeClr val="bg1"/>
                </a:solidFill>
              </a:rPr>
              <a:t>name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980611" y="5236781"/>
            <a:ext cx="1524001" cy="995628"/>
          </a:xfrm>
          <a:prstGeom prst="wedgeRoundRectCallout">
            <a:avLst>
              <a:gd name="adj1" fmla="val -88540"/>
              <a:gd name="adj2" fmla="val -30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4" y="12440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4012" y="30334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20353" y="1938049"/>
            <a:ext cx="2293059" cy="578882"/>
          </a:xfrm>
          <a:prstGeom prst="wedgeRoundRectCallout">
            <a:avLst>
              <a:gd name="adj1" fmla="val -77957"/>
              <a:gd name="adj2" fmla="val 5584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b="1" dirty="0">
                <a:solidFill>
                  <a:schemeClr val="bg1"/>
                </a:solidFill>
              </a:rPr>
              <a:t>name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420353" y="3081049"/>
            <a:ext cx="2293059" cy="1081048"/>
          </a:xfrm>
          <a:prstGeom prst="wedgeRoundRectCallout">
            <a:avLst>
              <a:gd name="adj1" fmla="val -79659"/>
              <a:gd name="adj2" fmla="val -1459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>
                <a:solidFill>
                  <a:srgbClr val="FFFFFF"/>
                </a:solidFill>
              </a:rPr>
              <a:t> (properties)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7079-7CB9-4914-AE07-C46492AF4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Working with simple objects</a:t>
            </a:r>
          </a:p>
        </p:txBody>
      </p:sp>
      <p:pic>
        <p:nvPicPr>
          <p:cNvPr id="6" name="Picture 2" descr="http://cdn1.iconfinder.com/data/icons/BRILLIANT/database/png/400/objects.png">
            <a:extLst>
              <a:ext uri="{FF2B5EF4-FFF2-40B4-BE49-F238E27FC236}">
                <a16:creationId xmlns:a16="http://schemas.microsoft.com/office/drawing/2014/main" id="{6578A28A-7F4A-428C-895E-ECB0EC5EB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8740" y="1430283"/>
            <a:ext cx="3909272" cy="28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4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C0C041-B3B6-41C1-9B8F-A76398F35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operators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is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not</a:t>
            </a: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/>
              <a:t>test for object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identity</a:t>
            </a:r>
          </a:p>
          <a:p>
            <a:pPr lvl="1"/>
            <a:r>
              <a:rPr lang="en-US" dirty="0"/>
              <a:t>“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” is true 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dirty="0"/>
              <a:t> are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object</a:t>
            </a:r>
            <a:endParaRPr lang="en-US" dirty="0"/>
          </a:p>
          <a:p>
            <a:pPr lvl="1"/>
            <a:r>
              <a:rPr lang="en-US" dirty="0"/>
              <a:t>They are compared by</a:t>
            </a:r>
            <a:r>
              <a:rPr lang="bg-BG" dirty="0"/>
              <a:t> </a:t>
            </a:r>
            <a:r>
              <a:rPr lang="en-US" dirty="0"/>
              <a:t>checking if they have the same </a:t>
            </a:r>
            <a:r>
              <a:rPr lang="en-US" sz="3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646EFD0-9E4A-4D6B-AD51-1B447EC6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is</a:t>
            </a:r>
            <a:r>
              <a:rPr lang="en-US" dirty="0"/>
              <a:t>” operator</a:t>
            </a:r>
          </a:p>
        </p:txBody>
      </p:sp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78C5A30-09F4-4848-8CE2-6F33A035C8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B1D5D66-CA66-42DE-9B4F-F8D27211AD54}"/>
              </a:ext>
            </a:extLst>
          </p:cNvPr>
          <p:cNvSpPr txBox="1">
            <a:spLocks/>
          </p:cNvSpPr>
          <p:nvPr/>
        </p:nvSpPr>
        <p:spPr>
          <a:xfrm>
            <a:off x="2208214" y="3581400"/>
            <a:ext cx="7772398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firstList = list([5, 6, 10])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secondList = list([5, 6, 10])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firstList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secondList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False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print(</a:t>
            </a:r>
            <a:r>
              <a:rPr lang="en-US" sz="2800" dirty="0">
                <a:solidFill>
                  <a:schemeClr val="bg1"/>
                </a:solidFill>
                <a:effectLst/>
              </a:rPr>
              <a:t>firstList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firstList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effectLst/>
              </a:rPr>
              <a:t>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55744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1937</Words>
  <Application>Microsoft Office PowerPoint</Application>
  <PresentationFormat>Custom</PresentationFormat>
  <Paragraphs>336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맑은 고딕</vt:lpstr>
      <vt:lpstr>Arial</vt:lpstr>
      <vt:lpstr>Calibri</vt:lpstr>
      <vt:lpstr>Cambria Math</vt:lpstr>
      <vt:lpstr>Consolas</vt:lpstr>
      <vt:lpstr>Noto Sans Symbols</vt:lpstr>
      <vt:lpstr>Wingdings</vt:lpstr>
      <vt:lpstr>Wingdings 2</vt:lpstr>
      <vt:lpstr>1_SoftUni3_1</vt:lpstr>
      <vt:lpstr>Objects and Classes</vt:lpstr>
      <vt:lpstr>Table of Contents</vt:lpstr>
      <vt:lpstr>Questions?</vt:lpstr>
      <vt:lpstr>PowerPoint Presentation</vt:lpstr>
      <vt:lpstr>Classes</vt:lpstr>
      <vt:lpstr>Objects</vt:lpstr>
      <vt:lpstr>Classes vs. Objects</vt:lpstr>
      <vt:lpstr>PowerPoint Presentation</vt:lpstr>
      <vt:lpstr>Using the “is” operator</vt:lpstr>
      <vt:lpstr>Using the “==” operator</vt:lpstr>
      <vt:lpstr>Using the type(object) operator </vt:lpstr>
      <vt:lpstr>Id() function</vt:lpstr>
      <vt:lpstr>PowerPoint Presentation</vt:lpstr>
      <vt:lpstr>Defining Simple Classes with a “Constructor”</vt:lpstr>
      <vt:lpstr>Instantiating Objects</vt:lpstr>
      <vt:lpstr>Problem: Distance between Points</vt:lpstr>
      <vt:lpstr>Solution: Distance between Points</vt:lpstr>
      <vt:lpstr>Solution: Distance between Points</vt:lpstr>
      <vt:lpstr>Class Operations</vt:lpstr>
      <vt:lpstr>Class Member Accessors</vt:lpstr>
      <vt:lpstr>Problem: Rectangle Position</vt:lpstr>
      <vt:lpstr>Solution: Rectangle Position</vt:lpstr>
      <vt:lpstr>Solution: Rectangle Position (2)</vt:lpstr>
      <vt:lpstr>Solution: Rectangle Position (3)</vt:lpstr>
      <vt:lpstr>PowerPoint Presentation</vt:lpstr>
      <vt:lpstr>API Classes: random</vt:lpstr>
      <vt:lpstr>API Classes: random (2)</vt:lpstr>
      <vt:lpstr>API Classes: datetime</vt:lpstr>
      <vt:lpstr>API Classes: timedelta</vt:lpstr>
      <vt:lpstr>Formatting Strings with strftime()</vt:lpstr>
      <vt:lpstr>PowerPoint Presentation</vt:lpstr>
      <vt:lpstr>Summary</vt:lpstr>
      <vt:lpstr>PowerPoint Presentation</vt:lpstr>
      <vt:lpstr>PowerPoint Presentation</vt:lpstr>
      <vt:lpstr>PowerPoint Presentation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C# Basics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2018-10-19T11:02:39Z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