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29"/>
  </p:notesMasterIdLst>
  <p:handoutMasterIdLst>
    <p:handoutMasterId r:id="rId30"/>
  </p:handoutMasterIdLst>
  <p:sldIdLst>
    <p:sldId id="644" r:id="rId3"/>
    <p:sldId id="395" r:id="rId4"/>
    <p:sldId id="625" r:id="rId5"/>
    <p:sldId id="645" r:id="rId6"/>
    <p:sldId id="584" r:id="rId7"/>
    <p:sldId id="628" r:id="rId8"/>
    <p:sldId id="646" r:id="rId9"/>
    <p:sldId id="620" r:id="rId10"/>
    <p:sldId id="621" r:id="rId11"/>
    <p:sldId id="624" r:id="rId12"/>
    <p:sldId id="647" r:id="rId13"/>
    <p:sldId id="594" r:id="rId14"/>
    <p:sldId id="637" r:id="rId15"/>
    <p:sldId id="595" r:id="rId16"/>
    <p:sldId id="648" r:id="rId17"/>
    <p:sldId id="630" r:id="rId18"/>
    <p:sldId id="631" r:id="rId19"/>
    <p:sldId id="632" r:id="rId20"/>
    <p:sldId id="636" r:id="rId21"/>
    <p:sldId id="635" r:id="rId22"/>
    <p:sldId id="649" r:id="rId23"/>
    <p:sldId id="421" r:id="rId24"/>
    <p:sldId id="650" r:id="rId25"/>
    <p:sldId id="640" r:id="rId26"/>
    <p:sldId id="639" r:id="rId27"/>
    <p:sldId id="651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B224AC-9DDF-4C51-B5D4-64976F2BC88F}">
          <p14:sldIdLst>
            <p14:sldId id="644"/>
            <p14:sldId id="395"/>
            <p14:sldId id="625"/>
          </p14:sldIdLst>
        </p14:section>
        <p14:section name="Objects and Classes" id="{C08EFE6E-D894-4F94-8AFC-FF22A03B267A}">
          <p14:sldIdLst>
            <p14:sldId id="645"/>
            <p14:sldId id="584"/>
            <p14:sldId id="628"/>
          </p14:sldIdLst>
        </p14:section>
        <p14:section name="Inheritance" id="{E29F6A5E-4B69-48C7-BFCE-6A908025A1B5}">
          <p14:sldIdLst>
            <p14:sldId id="646"/>
            <p14:sldId id="620"/>
            <p14:sldId id="621"/>
            <p14:sldId id="624"/>
          </p14:sldIdLst>
        </p14:section>
        <p14:section name="Encapsulation" id="{2B93D077-59AB-4B48-8A44-EADB41A8C7C0}">
          <p14:sldIdLst>
            <p14:sldId id="647"/>
            <p14:sldId id="594"/>
            <p14:sldId id="637"/>
            <p14:sldId id="595"/>
          </p14:sldIdLst>
        </p14:section>
        <p14:section name="Abstraction" id="{102070A6-7151-4EA4-A542-5E281860590D}">
          <p14:sldIdLst>
            <p14:sldId id="648"/>
            <p14:sldId id="630"/>
            <p14:sldId id="631"/>
            <p14:sldId id="632"/>
            <p14:sldId id="636"/>
            <p14:sldId id="635"/>
            <p14:sldId id="649"/>
          </p14:sldIdLst>
        </p14:section>
        <p14:section name="Conclusion" id="{079ACA8A-4C35-49DF-9548-AEF3FC29D537}">
          <p14:sldIdLst>
            <p14:sldId id="421"/>
            <p14:sldId id="650"/>
            <p14:sldId id="640"/>
            <p14:sldId id="639"/>
            <p14:sldId id="6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918D87"/>
    <a:srgbClr val="E85C0E"/>
    <a:srgbClr val="FF6600"/>
    <a:srgbClr val="603A14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595" autoAdjust="0"/>
  </p:normalViewPr>
  <p:slideViewPr>
    <p:cSldViewPr>
      <p:cViewPr varScale="1">
        <p:scale>
          <a:sx n="86" d="100"/>
          <a:sy n="86" d="100"/>
        </p:scale>
        <p:origin x="605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40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3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2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309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5169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91074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58AD84-27B9-4B68-B7D0-05F152EC1E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958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7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4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3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3469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0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713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6561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174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6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object-oriented-programming#encapsulation" TargetMode="External"/><Relationship Id="rId13" Type="http://schemas.openxmlformats.org/officeDocument/2006/relationships/image" Target="../media/image44.png"/><Relationship Id="rId3" Type="http://schemas.openxmlformats.org/officeDocument/2006/relationships/hyperlink" Target="https://www.programiz.com/python-programming/object-oriented-programming#introduction" TargetMode="External"/><Relationship Id="rId7" Type="http://schemas.openxmlformats.org/officeDocument/2006/relationships/hyperlink" Target="https://www.programiz.com/python-programming/object-oriented-programming#inheritance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programiz.com/python-programming/object-oriented-programming#methods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programiz.com/python-programming/object-oriented-programming#object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s://www.programiz.com/python-programming/object-oriented-programming#class" TargetMode="External"/><Relationship Id="rId9" Type="http://schemas.openxmlformats.org/officeDocument/2006/relationships/hyperlink" Target="https://www.programiz.com/python-programming/object-oriented-programming#key-point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15E20FB3-BB94-4A02-A12D-FADEC1061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0962447" cy="982858"/>
          </a:xfrm>
        </p:spPr>
        <p:txBody>
          <a:bodyPr>
            <a:noAutofit/>
          </a:bodyPr>
          <a:lstStyle/>
          <a:p>
            <a:r>
              <a:rPr lang="en-US" sz="4000" b="1" dirty="0"/>
              <a:t>Inheritance,</a:t>
            </a:r>
            <a:r>
              <a:rPr lang="en-US" b="1" dirty="0"/>
              <a:t> Encapsulation, Abstraction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B80AB55-0964-410B-AA81-5263B204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Fundamental Principles of OOP</a:t>
            </a:r>
            <a:endParaRPr lang="en-US" sz="5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3A50058-7A29-4DF7-87B4-9368064126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16DB608-E7AE-4252-B850-4086088AA96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55795"/>
            <a:ext cx="2950749" cy="320720"/>
          </a:xfrm>
        </p:spPr>
        <p:txBody>
          <a:bodyPr/>
          <a:lstStyle/>
          <a:p>
            <a:r>
              <a:rPr lang="en-US" sz="1600" dirty="0">
                <a:hlinkClick r:id="rId2"/>
              </a:rPr>
              <a:t>http://softuni.bg</a:t>
            </a:r>
            <a:endParaRPr lang="en-US" sz="16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C8C773F-075B-489A-980F-3CF193059A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92"/>
            <a:ext cx="2950749" cy="506412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C224FD2-C1EC-424B-98BC-BC39A40F16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966"/>
            <a:ext cx="2950749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2355446"/>
            <a:ext cx="4876800" cy="273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9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5326E20-D0D9-4622-A2B0-DE44F2AB5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above program, we created two classes i.e. Person (parent </a:t>
            </a:r>
            <a:r>
              <a:rPr lang="en-US" noProof="1"/>
              <a:t>class) and Employee (child class). </a:t>
            </a:r>
          </a:p>
          <a:p>
            <a:r>
              <a:rPr lang="en-US" noProof="1"/>
              <a:t>The child class inherits the functions of parent class. We can see this from get_name() method.</a:t>
            </a:r>
          </a:p>
          <a:p>
            <a:r>
              <a:rPr lang="en-US" noProof="1"/>
              <a:t>Additionally, we use super() function before __init__() method. This is because we want to pull the content of __init__() method from the parent class into the child class.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582B448-3453-4C13-8CBE-B0143965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55CE7B-6C56-44FC-AE29-44F31F41A3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685800"/>
            <a:ext cx="8077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2" y="1196125"/>
            <a:ext cx="11923859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Using OOP in Python, we can restrict access to methods and</a:t>
            </a:r>
            <a:br>
              <a:rPr lang="bg-BG" dirty="0"/>
            </a:br>
            <a:r>
              <a:rPr lang="en-US" dirty="0"/>
              <a:t>variables. </a:t>
            </a:r>
          </a:p>
          <a:p>
            <a:pPr>
              <a:buClr>
                <a:schemeClr val="tx1"/>
              </a:buClr>
            </a:pPr>
            <a:r>
              <a:rPr lang="en-US" dirty="0"/>
              <a:t>This prevent data from direct modification which is called </a:t>
            </a:r>
            <a:br>
              <a:rPr lang="bg-BG" dirty="0"/>
            </a:br>
            <a:r>
              <a:rPr lang="en-US" dirty="0"/>
              <a:t>encapsulation. </a:t>
            </a:r>
          </a:p>
          <a:p>
            <a:pPr>
              <a:buClr>
                <a:schemeClr val="tx1"/>
              </a:buClr>
            </a:pPr>
            <a:r>
              <a:rPr lang="en-US" dirty="0"/>
              <a:t>In Python, we denote private attribute using underscore as </a:t>
            </a:r>
            <a:br>
              <a:rPr lang="bg-BG" dirty="0"/>
            </a:br>
            <a:r>
              <a:rPr lang="en-US" noProof="1"/>
              <a:t>prefix i.e</a:t>
            </a:r>
            <a:r>
              <a:rPr lang="en-US" dirty="0"/>
              <a:t> single “ _ “ or double “ __“.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6208859" cy="52010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 Book: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def __init__(self, name, price):        </a:t>
            </a:r>
          </a:p>
          <a:p>
            <a:pPr marL="0" indent="0">
              <a:buNone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		self.__title = name</a:t>
            </a:r>
          </a:p>
          <a:p>
            <a:pPr marL="0" indent="0">
              <a:buNone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		self.__price = price</a:t>
            </a:r>
          </a:p>
          <a:p>
            <a:pPr marL="0" indent="0">
              <a:buNone/>
            </a:pP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	def get_price(self):</a:t>
            </a:r>
          </a:p>
          <a:p>
            <a:pPr marL="0" indent="0">
              <a:buNone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		return self.__price</a:t>
            </a:r>
          </a:p>
          <a:p>
            <a:pPr marL="0" indent="0">
              <a:buNone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	def get_title(self):</a:t>
            </a:r>
          </a:p>
          <a:p>
            <a:pPr marL="0" indent="0">
              <a:buNone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		return self.__title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704012" y="2286000"/>
            <a:ext cx="4648200" cy="1752600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__ ensures that this attribute is only visible in the class and no one can reach it/ modify it from outside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08812" y="4648200"/>
            <a:ext cx="2514600" cy="995628"/>
          </a:xfrm>
          <a:prstGeom prst="wedgeRoundRectCallout">
            <a:avLst>
              <a:gd name="adj1" fmla="val -145760"/>
              <a:gd name="adj2" fmla="val -10479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Getter for price</a:t>
            </a:r>
            <a:endParaRPr lang="bg-BG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52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5142059" cy="520106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9412" y="1196125"/>
            <a:ext cx="4953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noProof="1"/>
              <a:t>class Person:</a:t>
            </a:r>
          </a:p>
          <a:p>
            <a:r>
              <a:rPr lang="en-US" sz="2000" noProof="1"/>
              <a:t>    def __init__(self, name, age):</a:t>
            </a:r>
          </a:p>
          <a:p>
            <a:r>
              <a:rPr lang="en-US" sz="2000" noProof="1"/>
              <a:t>        self.__name = name</a:t>
            </a:r>
          </a:p>
          <a:p>
            <a:r>
              <a:rPr lang="en-US" sz="2000" noProof="1"/>
              <a:t>        self.__age = age</a:t>
            </a:r>
          </a:p>
          <a:p>
            <a:endParaRPr lang="en-US" sz="2000" noProof="1"/>
          </a:p>
          <a:p>
            <a:r>
              <a:rPr lang="en-US" sz="2000" noProof="1"/>
              <a:t>    @property</a:t>
            </a:r>
          </a:p>
          <a:p>
            <a:r>
              <a:rPr lang="en-US" sz="2000" noProof="1"/>
              <a:t>    def age(self):</a:t>
            </a:r>
          </a:p>
          <a:p>
            <a:r>
              <a:rPr lang="en-US" sz="2000" noProof="1"/>
              <a:t>        return self.__age</a:t>
            </a:r>
          </a:p>
          <a:p>
            <a:endParaRPr lang="en-US" sz="2000" noProof="1"/>
          </a:p>
          <a:p>
            <a:r>
              <a:rPr lang="en-US" sz="2000" noProof="1"/>
              <a:t>    @property</a:t>
            </a:r>
          </a:p>
          <a:p>
            <a:r>
              <a:rPr lang="en-US" sz="2000" noProof="1"/>
              <a:t>    def name(self):</a:t>
            </a:r>
          </a:p>
          <a:p>
            <a:r>
              <a:rPr lang="en-US" sz="2000" noProof="1"/>
              <a:t>        return self.__name</a:t>
            </a:r>
          </a:p>
          <a:p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704011" y="1196125"/>
            <a:ext cx="5301359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94412" y="2120171"/>
            <a:ext cx="49530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2000" dirty="0"/>
              <a:t> </a:t>
            </a:r>
            <a:r>
              <a:rPr lang="en-US" sz="2000" noProof="1"/>
              <a:t>   @age.setter</a:t>
            </a:r>
          </a:p>
          <a:p>
            <a:r>
              <a:rPr lang="en-US" sz="2000" noProof="1"/>
              <a:t>    def age(self, age):</a:t>
            </a:r>
          </a:p>
          <a:p>
            <a:r>
              <a:rPr lang="en-US" sz="2000" noProof="1"/>
              <a:t>        if age &lt; 0:</a:t>
            </a:r>
          </a:p>
          <a:p>
            <a:r>
              <a:rPr lang="en-US" sz="2000" noProof="1"/>
              <a:t>            raise Exception('Age must be positive 	number')</a:t>
            </a:r>
          </a:p>
          <a:p>
            <a:r>
              <a:rPr lang="en-US" sz="2000" noProof="1"/>
              <a:t>        elif age &gt; 180:</a:t>
            </a:r>
          </a:p>
          <a:p>
            <a:r>
              <a:rPr lang="en-US" sz="2000" noProof="1"/>
              <a:t>            raise Exception('Age must be between 	0-180')</a:t>
            </a:r>
          </a:p>
          <a:p>
            <a:r>
              <a:rPr lang="en-US" sz="2000" noProof="1"/>
              <a:t>        else:</a:t>
            </a:r>
          </a:p>
          <a:p>
            <a:r>
              <a:rPr lang="en-US" sz="2000" noProof="1"/>
              <a:t>            self.__age = age</a:t>
            </a:r>
          </a:p>
          <a:p>
            <a:endParaRPr lang="en-US" sz="2000" noProof="1"/>
          </a:p>
          <a:p>
            <a:r>
              <a:rPr lang="en-US" sz="2000" noProof="1"/>
              <a:t>    def __str__(self):</a:t>
            </a:r>
          </a:p>
          <a:p>
            <a:r>
              <a:rPr lang="en-US" sz="2000" noProof="1"/>
              <a:t>        return f'{self.name} {self.age}'</a:t>
            </a:r>
          </a:p>
          <a:p>
            <a:endParaRPr lang="en-US" sz="1600" dirty="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3427411" y="3915292"/>
            <a:ext cx="2514600" cy="995628"/>
          </a:xfrm>
          <a:prstGeom prst="wedgeRoundRectCallout">
            <a:avLst>
              <a:gd name="adj1" fmla="val -114744"/>
              <a:gd name="adj2" fmla="val -3321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@property is a getter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9408499" y="2362200"/>
            <a:ext cx="2514600" cy="995628"/>
          </a:xfrm>
          <a:prstGeom prst="wedgeRoundRectCallout">
            <a:avLst>
              <a:gd name="adj1" fmla="val -114744"/>
              <a:gd name="adj2" fmla="val -3321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@{name}.setter is a setter</a:t>
            </a:r>
            <a:endParaRPr lang="bg-BG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22F68-7AFE-4940-924D-86AF66395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DD4C3-9B01-4A2A-BBB3-66E78A7C04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113896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Different behavior in different </a:t>
            </a: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languages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420095"/>
            <a:ext cx="876141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1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AFDEC-E278-408B-B916-6E48B20BD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Abstract classes are classes that contain one or more abstract methods. An abstract method is a method that is declared, but contains no implementation. </a:t>
            </a:r>
          </a:p>
          <a:p>
            <a:pPr>
              <a:buClr>
                <a:schemeClr val="tx1"/>
              </a:buClr>
            </a:pPr>
            <a:r>
              <a:rPr lang="en-US" dirty="0"/>
              <a:t>Subclasses of an abstract class in Python are not required to implement abstract methods of the parent class.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pPr marL="609036" lvl="1" indent="0">
              <a:buClr>
                <a:schemeClr val="tx1"/>
              </a:buCl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6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AFDEC-E278-408B-B916-6E48B20BD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4761059" cy="5201066"/>
          </a:xfrm>
        </p:spPr>
        <p:txBody>
          <a:bodyPr>
            <a:normAutofit fontScale="92500" lnSpcReduction="20000"/>
          </a:bodyPr>
          <a:lstStyle/>
          <a:p>
            <a:pPr marL="609036" lvl="1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 Bird:</a:t>
            </a:r>
          </a:p>
          <a:p>
            <a:pPr marL="609036" lvl="1" indent="0">
              <a:buClr>
                <a:schemeClr val="tx1"/>
              </a:buClr>
              <a:buNone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  def make_noise(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self):</a:t>
            </a:r>
          </a:p>
          <a:p>
            <a:pPr marL="609036" lvl="1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pass</a:t>
            </a:r>
          </a:p>
          <a:p>
            <a:pPr marL="609036" lvl="1" indent="0">
              <a:buClr>
                <a:schemeClr val="tx1"/>
              </a:buCl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 B(Bird):</a:t>
            </a:r>
          </a:p>
          <a:p>
            <a:pPr marL="609036" lvl="1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pass</a:t>
            </a:r>
          </a:p>
          <a:p>
            <a:pPr marL="609036" lvl="1" indent="0">
              <a:buClr>
                <a:schemeClr val="tx1"/>
              </a:buCl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= Bird()</a:t>
            </a:r>
          </a:p>
          <a:p>
            <a:pPr marL="609036" lvl="1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 = B()</a:t>
            </a:r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436812" y="4343400"/>
            <a:ext cx="2514600" cy="995628"/>
          </a:xfrm>
          <a:prstGeom prst="wedgeRoundRectCallout">
            <a:avLst>
              <a:gd name="adj1" fmla="val -67150"/>
              <a:gd name="adj2" fmla="val -9939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Child class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971799" y="1231984"/>
            <a:ext cx="2514600" cy="995628"/>
          </a:xfrm>
          <a:prstGeom prst="wedgeRoundRectCallout">
            <a:avLst>
              <a:gd name="adj1" fmla="val -114744"/>
              <a:gd name="adj2" fmla="val -3321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Parent class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E8AFDEC-E278-408B-B916-6E48B20BD6C6}"/>
              </a:ext>
            </a:extLst>
          </p:cNvPr>
          <p:cNvSpPr txBox="1">
            <a:spLocks/>
          </p:cNvSpPr>
          <p:nvPr/>
        </p:nvSpPr>
        <p:spPr>
          <a:xfrm>
            <a:off x="4418012" y="2895600"/>
            <a:ext cx="76200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036" lvl="1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 we start this program, we see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this is not an abstract class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because: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 can instantiate an instance from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 are not required to implement 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_something in the class</a:t>
            </a:r>
            <a:br>
              <a:rPr lang="bg-BG" noProof="1">
                <a:solidFill>
                  <a:schemeClr val="tx2">
                    <a:lumMod val="75000"/>
                  </a:schemeClr>
                </a:solidFill>
              </a:rPr>
            </a:b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defintition of B</a:t>
            </a:r>
          </a:p>
        </p:txBody>
      </p:sp>
    </p:spTree>
    <p:extLst>
      <p:ext uri="{BB962C8B-B14F-4D97-AF65-F5344CB8AC3E}">
        <p14:creationId xmlns:p14="http://schemas.microsoft.com/office/powerpoint/2010/main" val="31104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AFDEC-E278-408B-B916-6E48B20BD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Python on its own doesn't provide abstract classes. </a:t>
            </a:r>
          </a:p>
          <a:p>
            <a:pPr>
              <a:buClr>
                <a:schemeClr val="tx1"/>
              </a:buClr>
            </a:pPr>
            <a:r>
              <a:rPr lang="en-US" dirty="0"/>
              <a:t>Yet, Python comes with a module which provides the </a:t>
            </a:r>
            <a:br>
              <a:rPr lang="bg-BG" dirty="0"/>
            </a:br>
            <a:r>
              <a:rPr lang="en-US" dirty="0"/>
              <a:t>infrastructure for defining Abstract Base Classes (ABCs). </a:t>
            </a:r>
            <a:br>
              <a:rPr lang="bg-BG" dirty="0"/>
            </a:br>
            <a:r>
              <a:rPr lang="en-US" dirty="0"/>
              <a:t>This</a:t>
            </a:r>
            <a:r>
              <a:rPr lang="bg-BG" dirty="0"/>
              <a:t> </a:t>
            </a:r>
            <a:r>
              <a:rPr lang="en-US" dirty="0"/>
              <a:t>module is called - for obvious reasons - </a:t>
            </a:r>
            <a:r>
              <a:rPr lang="en-US" noProof="1"/>
              <a:t>abc</a:t>
            </a:r>
            <a:r>
              <a:rPr lang="en-US" dirty="0"/>
              <a:t>.</a:t>
            </a:r>
          </a:p>
          <a:p>
            <a:pPr marL="609036" lvl="1" indent="0">
              <a:buClr>
                <a:schemeClr val="tx1"/>
              </a:buCl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module in Python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0AEFB49-0C0E-424F-973C-41D628414D1B}"/>
              </a:ext>
            </a:extLst>
          </p:cNvPr>
          <p:cNvSpPr txBox="1">
            <a:spLocks/>
          </p:cNvSpPr>
          <p:nvPr/>
        </p:nvSpPr>
        <p:spPr>
          <a:xfrm>
            <a:off x="2436812" y="4267200"/>
            <a:ext cx="75438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from abc import ABC, abstractmethod</a:t>
            </a:r>
            <a:endParaRPr lang="en-US" sz="2800" i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118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AFDEC-E278-408B-B916-6E48B20BD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 marL="609036" lvl="1" indent="0">
              <a:buClr>
                <a:schemeClr val="tx1"/>
              </a:buClr>
              <a:buNone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from abc import ABC, abstractmethod</a:t>
            </a:r>
          </a:p>
          <a:p>
            <a:pPr marL="609036" lvl="1" indent="0">
              <a:buClr>
                <a:schemeClr val="tx1"/>
              </a:buClr>
              <a:buNone/>
            </a:pP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class Bird(ABC):</a:t>
            </a:r>
          </a:p>
          <a:p>
            <a:pPr marL="609036" lvl="1" indent="0">
              <a:buClr>
                <a:schemeClr val="tx1"/>
              </a:buClr>
              <a:buNone/>
            </a:pP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  def __init__(self, name):</a:t>
            </a:r>
          </a:p>
          <a:p>
            <a:pPr marL="609036" lvl="1" indent="0">
              <a:buClr>
                <a:schemeClr val="tx1"/>
              </a:buClr>
              <a:buNone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      self.name = name</a:t>
            </a:r>
          </a:p>
          <a:p>
            <a:pPr marL="609036" lvl="1" indent="0">
              <a:buClr>
                <a:schemeClr val="tx1"/>
              </a:buClr>
              <a:buNone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      super().__init__()</a:t>
            </a:r>
          </a:p>
          <a:p>
            <a:pPr marL="609036" lvl="1" indent="0">
              <a:buClr>
                <a:schemeClr val="tx1"/>
              </a:buClr>
              <a:buNone/>
            </a:pP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  @abstractmethod</a:t>
            </a:r>
          </a:p>
          <a:p>
            <a:pPr marL="609036" lvl="1" indent="0">
              <a:buClr>
                <a:schemeClr val="tx1"/>
              </a:buClr>
              <a:buNone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  def make_noise(self):</a:t>
            </a:r>
          </a:p>
          <a:p>
            <a:pPr marL="609036" lvl="1" indent="0">
              <a:buClr>
                <a:schemeClr val="tx1"/>
              </a:buClr>
              <a:buNone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      pass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module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B6D1357F-B75C-446C-A4F8-4F66A3688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2" y="1703583"/>
            <a:ext cx="5468650" cy="1027761"/>
          </a:xfrm>
          <a:prstGeom prst="wedgeRoundRectCallout">
            <a:avLst>
              <a:gd name="adj1" fmla="val -69631"/>
              <a:gd name="adj2" fmla="val 3161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This class is abstract and can not have instances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6D1357F-B75C-446C-A4F8-4F66A3688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662" y="3351585"/>
            <a:ext cx="5105400" cy="1524000"/>
          </a:xfrm>
          <a:prstGeom prst="wedgeRoundRectCallout">
            <a:avLst>
              <a:gd name="adj1" fmla="val -61395"/>
              <a:gd name="adj2" fmla="val 7185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This decorator says to the children to implement the method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7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Introduction to OOP in Python</a:t>
            </a:r>
            <a:endParaRPr lang="en-US" dirty="0"/>
          </a:p>
          <a:p>
            <a:r>
              <a:rPr lang="en-US" dirty="0">
                <a:hlinkClick r:id="rId4"/>
              </a:rPr>
              <a:t>Class</a:t>
            </a:r>
            <a:endParaRPr lang="en-US" dirty="0"/>
          </a:p>
          <a:p>
            <a:r>
              <a:rPr lang="en-US" dirty="0">
                <a:hlinkClick r:id="rId5"/>
              </a:rPr>
              <a:t>Object</a:t>
            </a:r>
            <a:endParaRPr lang="en-US" dirty="0"/>
          </a:p>
          <a:p>
            <a:r>
              <a:rPr lang="en-US" dirty="0">
                <a:hlinkClick r:id="rId6"/>
              </a:rPr>
              <a:t>Methods</a:t>
            </a:r>
            <a:endParaRPr lang="en-US" dirty="0"/>
          </a:p>
          <a:p>
            <a:r>
              <a:rPr lang="en-US" dirty="0">
                <a:hlinkClick r:id="rId7"/>
              </a:rPr>
              <a:t>Inheritance</a:t>
            </a:r>
            <a:endParaRPr lang="en-US" dirty="0"/>
          </a:p>
          <a:p>
            <a:r>
              <a:rPr lang="en-US" dirty="0">
                <a:hlinkClick r:id="rId8"/>
              </a:rPr>
              <a:t>Encapsulation</a:t>
            </a:r>
            <a:endParaRPr lang="en-US" dirty="0"/>
          </a:p>
          <a:p>
            <a:r>
              <a:rPr lang="en-US" dirty="0">
                <a:hlinkClick r:id="rId9"/>
              </a:rPr>
              <a:t>Key Points to Remember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71165">
            <a:off x="6581849" y="1421617"/>
            <a:ext cx="2098566" cy="16270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118765">
            <a:off x="6876575" y="4825318"/>
            <a:ext cx="1639046" cy="1525486"/>
          </a:xfrm>
          <a:prstGeom prst="rect">
            <a:avLst/>
          </a:prstGeom>
        </p:spPr>
      </p:pic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55AB4925-907B-466C-B9D1-E5E99D9E6E6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10" name="Картина 10">
            <a:extLst>
              <a:ext uri="{FF2B5EF4-FFF2-40B4-BE49-F238E27FC236}">
                <a16:creationId xmlns:a16="http://schemas.microsoft.com/office/drawing/2014/main" id="{A96B9D90-9295-4A65-98BB-174CC951792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66" y="3386300"/>
            <a:ext cx="1123676" cy="112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AFDEC-E278-408B-B916-6E48B20BD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2918675"/>
          </a:xfrm>
        </p:spPr>
        <p:txBody>
          <a:bodyPr/>
          <a:lstStyle/>
          <a:p>
            <a:r>
              <a:rPr lang="en-US" dirty="0"/>
              <a:t>A class that is derived from an abstract class cannot be instantiated unless all of its abstract methods are overridden.</a:t>
            </a:r>
            <a:endParaRPr lang="en-US" noProof="1"/>
          </a:p>
          <a:p>
            <a:endParaRPr lang="en-US" noProof="1"/>
          </a:p>
          <a:p>
            <a:r>
              <a:rPr lang="en-US" noProof="1"/>
              <a:t>If we try to </a:t>
            </a:r>
            <a:r>
              <a:rPr lang="en-US" dirty="0"/>
              <a:t>instantiate it we will get the following error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 module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3886200"/>
            <a:ext cx="11277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8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549E4-2812-4E62-9AAB-6928D1814A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OOP Principles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31FCF-BA4F-4121-AC3D-45D95AB410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Exercises in Class (Lab)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7DE87-517F-4B63-89E6-1B448356D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762000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0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The programming gets easy and efficient.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The class is sharable, so codes can be reused.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600" dirty="0"/>
              <a:t>The productivity of programmers increases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600" dirty="0"/>
              <a:t>Data is safe and secure with data abstraction.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DAB07E-C4D1-4742-8799-D5E38E8BE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328" y="3955594"/>
            <a:ext cx="3429000" cy="29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80EA6-9298-4354-B8FE-54311991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8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>
            <a:extLst>
              <a:ext uri="{FF2B5EF4-FFF2-40B4-BE49-F238E27FC236}">
                <a16:creationId xmlns:a16="http://schemas.microsoft.com/office/drawing/2014/main" id="{E2E98CBD-D770-46A7-9374-6C513FE2110E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noProof="1">
                <a:solidFill>
                  <a:schemeClr val="bg2"/>
                </a:solidFill>
                <a:latin typeface="Calibri"/>
              </a:rPr>
              <a:t>Softuni</a:t>
            </a: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 Diamon</a:t>
            </a:r>
            <a:r>
              <a:rPr lang="en-US" sz="4000" b="1" spc="-1" dirty="0">
                <a:solidFill>
                  <a:schemeClr val="bg2"/>
                </a:solidFill>
                <a:latin typeface="Calibri"/>
              </a:rPr>
              <a:t>d Partners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894D131A-D60A-4543-BCDB-164CF51A488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65680" y="3104280"/>
            <a:ext cx="4421160" cy="3322080"/>
          </a:xfrm>
          <a:prstGeom prst="rect">
            <a:avLst/>
          </a:prstGeom>
          <a:ln>
            <a:noFill/>
          </a:ln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1178616F-0481-4E88-9CB3-18DE6A2232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227440" y="1207440"/>
            <a:ext cx="3659400" cy="1575360"/>
          </a:xfrm>
          <a:prstGeom prst="rect">
            <a:avLst/>
          </a:prstGeom>
          <a:ln>
            <a:noFill/>
          </a:ln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id="{C4CF2383-84C8-45B5-BEC8-EF763B5FE7D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57200" y="4961520"/>
            <a:ext cx="6675480" cy="1464840"/>
          </a:xfrm>
          <a:prstGeom prst="rect">
            <a:avLst/>
          </a:prstGeom>
          <a:ln>
            <a:noFill/>
          </a:ln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2EC945B6-933A-49B9-A7D2-EA8B26FE149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376160" y="1185840"/>
            <a:ext cx="3536280" cy="1596600"/>
          </a:xfrm>
          <a:prstGeom prst="rect">
            <a:avLst/>
          </a:prstGeom>
          <a:ln>
            <a:noFill/>
          </a:ln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9696862F-056F-4181-8DED-EB11B59245AE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53600" y="1164240"/>
            <a:ext cx="3607200" cy="1618200"/>
          </a:xfrm>
          <a:prstGeom prst="rect">
            <a:avLst/>
          </a:prstGeom>
          <a:ln>
            <a:noFill/>
          </a:ln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892DCE45-1975-4786-B23F-656B89ADC2F1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457200" y="3139560"/>
            <a:ext cx="6675480" cy="1464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1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>
            <a:extLst>
              <a:ext uri="{FF2B5EF4-FFF2-40B4-BE49-F238E27FC236}">
                <a16:creationId xmlns:a16="http://schemas.microsoft.com/office/drawing/2014/main" id="{E5FE51B1-A519-472A-9D1C-B9A0923DE540}"/>
              </a:ext>
            </a:extLst>
          </p:cNvPr>
          <p:cNvSpPr/>
          <p:nvPr/>
        </p:nvSpPr>
        <p:spPr>
          <a:xfrm>
            <a:off x="190440" y="41400"/>
            <a:ext cx="9574560" cy="11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noProof="1">
                <a:solidFill>
                  <a:schemeClr val="bg2"/>
                </a:solidFill>
                <a:latin typeface="Calibri"/>
                <a:ea typeface="Calibri"/>
              </a:rPr>
              <a:t>SoftUni Diamond Partners</a:t>
            </a:r>
            <a:endParaRPr lang="en-US" sz="4000" b="0" strike="noStrike" spc="-1" noProof="1">
              <a:solidFill>
                <a:schemeClr val="bg2"/>
              </a:solidFill>
              <a:latin typeface="Arial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ECCB704C-B195-486D-892F-DD99C401A86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832000" y="1200600"/>
            <a:ext cx="6039360" cy="131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13" name="Picture 444418">
            <a:extLst>
              <a:ext uri="{FF2B5EF4-FFF2-40B4-BE49-F238E27FC236}">
                <a16:creationId xmlns:a16="http://schemas.microsoft.com/office/drawing/2014/main" id="{30837402-6DD4-436D-82BC-AB5A87C0FDB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33160" y="2829600"/>
            <a:ext cx="6855480" cy="1599120"/>
          </a:xfrm>
          <a:prstGeom prst="rect">
            <a:avLst/>
          </a:prstGeom>
          <a:ln>
            <a:noFill/>
          </a:ln>
        </p:spPr>
      </p:pic>
      <p:pic>
        <p:nvPicPr>
          <p:cNvPr id="14" name="Picture 444420">
            <a:extLst>
              <a:ext uri="{FF2B5EF4-FFF2-40B4-BE49-F238E27FC236}">
                <a16:creationId xmlns:a16="http://schemas.microsoft.com/office/drawing/2014/main" id="{6B8761C9-2B5C-4008-B3F8-9BFBF1BF89D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659000" y="4743720"/>
            <a:ext cx="4212720" cy="1766880"/>
          </a:xfrm>
          <a:prstGeom prst="rect">
            <a:avLst/>
          </a:prstGeom>
          <a:ln>
            <a:noFill/>
          </a:ln>
        </p:spPr>
      </p:pic>
      <p:pic>
        <p:nvPicPr>
          <p:cNvPr id="15" name="Picture 444422">
            <a:extLst>
              <a:ext uri="{FF2B5EF4-FFF2-40B4-BE49-F238E27FC236}">
                <a16:creationId xmlns:a16="http://schemas.microsoft.com/office/drawing/2014/main" id="{01D30C47-2E67-4A87-A3C8-9E7B486EA49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33160" y="4743720"/>
            <a:ext cx="6855480" cy="1766880"/>
          </a:xfrm>
          <a:prstGeom prst="rect">
            <a:avLst/>
          </a:prstGeom>
          <a:ln>
            <a:noFill/>
          </a:ln>
        </p:spPr>
      </p:pic>
      <p:pic>
        <p:nvPicPr>
          <p:cNvPr id="16" name="Picture 444424">
            <a:extLst>
              <a:ext uri="{FF2B5EF4-FFF2-40B4-BE49-F238E27FC236}">
                <a16:creationId xmlns:a16="http://schemas.microsoft.com/office/drawing/2014/main" id="{99FABFFF-4353-4C81-8C0B-8BB769160E1F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663320" y="2829600"/>
            <a:ext cx="4210920" cy="1599120"/>
          </a:xfrm>
          <a:prstGeom prst="rect">
            <a:avLst/>
          </a:prstGeom>
          <a:ln>
            <a:noFill/>
          </a:ln>
        </p:spPr>
      </p:pic>
      <p:pic>
        <p:nvPicPr>
          <p:cNvPr id="17" name="Picture 444426">
            <a:extLst>
              <a:ext uri="{FF2B5EF4-FFF2-40B4-BE49-F238E27FC236}">
                <a16:creationId xmlns:a16="http://schemas.microsoft.com/office/drawing/2014/main" id="{B720F336-A457-4395-9DD1-11FCDD29A8B7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33160" y="1200600"/>
            <a:ext cx="5067000" cy="1313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0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8104-1A16-434F-A84E-1E785051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1" dirty="0">
                <a:ea typeface="Calibri"/>
              </a:rPr>
              <a:t>Trainings @ Software University (</a:t>
            </a:r>
            <a:r>
              <a:rPr lang="en-US" sz="4000" spc="-1" dirty="0" err="1">
                <a:ea typeface="Calibri"/>
              </a:rPr>
              <a:t>SoftUni</a:t>
            </a:r>
            <a:r>
              <a:rPr lang="en-US" sz="4000" spc="-1" dirty="0">
                <a:ea typeface="Calibri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42EA-DAE6-458C-9639-D9E7C8845DF1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457200" indent="-39312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– High-Quality Education, Profession and Job for Software Developers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2900" u="sng" spc="-1" dirty="0">
                <a:solidFill>
                  <a:srgbClr val="0000FF"/>
                </a:solidFill>
                <a:ea typeface="Calibri"/>
                <a:hlinkClick r:id="rId2"/>
              </a:rPr>
              <a:t>softuni.bg</a:t>
            </a:r>
            <a:r>
              <a:rPr lang="en-US" sz="2900" spc="-1" dirty="0">
                <a:solidFill>
                  <a:srgbClr val="FFFFFF"/>
                </a:solidFill>
                <a:ea typeface="Calibri"/>
              </a:rPr>
              <a:t> </a:t>
            </a:r>
            <a:endParaRPr lang="en-US" sz="2900" spc="-1" dirty="0">
              <a:latin typeface="Arial"/>
            </a:endParaRPr>
          </a:p>
          <a:p>
            <a:pPr marL="457200" indent="-39312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Foundation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000" u="sng" spc="-1" dirty="0">
                <a:solidFill>
                  <a:srgbClr val="0000FF"/>
                </a:solidFill>
                <a:ea typeface="Calibri"/>
                <a:hlinkClick r:id="rId3"/>
              </a:rPr>
              <a:t>http://softuni.foundation/</a:t>
            </a:r>
            <a:endParaRPr lang="en-US" sz="3000" spc="-1" dirty="0">
              <a:latin typeface="Arial"/>
            </a:endParaRPr>
          </a:p>
          <a:p>
            <a:pPr marL="304920" lvl="1" indent="-30420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@ Facebook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2900" u="sng" spc="-1" dirty="0">
                <a:solidFill>
                  <a:srgbClr val="0000FF"/>
                </a:solidFill>
                <a:ea typeface="Calibri"/>
                <a:hlinkClick r:id="rId4"/>
              </a:rPr>
              <a:t>facebook.com/</a:t>
            </a:r>
            <a:r>
              <a:rPr lang="en-US" sz="2900" u="sng" spc="-1" dirty="0" err="1">
                <a:solidFill>
                  <a:srgbClr val="0000FF"/>
                </a:solidFill>
                <a:ea typeface="Calibri"/>
                <a:hlinkClick r:id="rId4"/>
              </a:rPr>
              <a:t>SoftwareUniversity</a:t>
            </a:r>
            <a:endParaRPr lang="en-US" sz="2900" spc="-1" dirty="0">
              <a:latin typeface="Arial"/>
            </a:endParaRPr>
          </a:p>
          <a:p>
            <a:pPr marL="304920" lvl="1" indent="-30420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Forums</a:t>
            </a:r>
            <a:endParaRPr lang="en-US" sz="3200" spc="-1" dirty="0">
              <a:latin typeface="Arial"/>
            </a:endParaRPr>
          </a:p>
          <a:p>
            <a:pPr marL="609480" lvl="2" indent="-304200">
              <a:lnSpc>
                <a:spcPct val="100000"/>
              </a:lnSpc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2800" u="sng" spc="-1" dirty="0">
                <a:solidFill>
                  <a:srgbClr val="0000FF"/>
                </a:solidFill>
                <a:ea typeface="Calibri"/>
                <a:hlinkClick r:id="rId5"/>
              </a:rPr>
              <a:t>forum.softuni.bg</a:t>
            </a:r>
            <a:endParaRPr lang="en-US" sz="2800" spc="-1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3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0412" y="2286000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2400" b="1" dirty="0"/>
              <a:t>#</a:t>
            </a:r>
            <a:r>
              <a:rPr lang="en-US" sz="12400" b="1" noProof="1"/>
              <a:t>python-fund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255C3-A112-4BD1-BA48-2CF0E5E57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OOPs in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AFA95-AB25-4874-8509-4CCE50E78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943600"/>
            <a:ext cx="10958928" cy="499819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What is it? Why to use it? 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4045F9-E973-4EB5-B354-FB81C0644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12" y="1447800"/>
            <a:ext cx="3710728" cy="287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7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is a multi-paradigm programming language. Meaning, it </a:t>
            </a:r>
            <a:br>
              <a:rPr lang="bg-BG" dirty="0"/>
            </a:br>
            <a:r>
              <a:rPr lang="en-US" dirty="0"/>
              <a:t>supports different programming approach.</a:t>
            </a:r>
          </a:p>
          <a:p>
            <a:pPr marL="0" indent="0">
              <a:buNone/>
            </a:pPr>
            <a:r>
              <a:rPr lang="en-US" dirty="0"/>
              <a:t>One of the popular approach to solve a programming problem is </a:t>
            </a:r>
            <a:br>
              <a:rPr lang="bg-BG" dirty="0"/>
            </a:br>
            <a:r>
              <a:rPr lang="en-US" dirty="0"/>
              <a:t>by creating objects. This is known as Object-Oriented</a:t>
            </a:r>
            <a:br>
              <a:rPr lang="bg-BG" dirty="0"/>
            </a:br>
            <a:r>
              <a:rPr lang="en-US" dirty="0"/>
              <a:t>Programming (OOP).</a:t>
            </a:r>
          </a:p>
          <a:p>
            <a:pPr marL="0" indent="0">
              <a:buNone/>
            </a:pPr>
            <a:r>
              <a:rPr lang="en-US" dirty="0"/>
              <a:t>An object has two characteristics: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behavior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845F-5A82-43E0-99D7-2E0F827BB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noProof="1"/>
              <a:t>class Parrot:    </a:t>
            </a:r>
          </a:p>
          <a:p>
            <a:pPr marL="0" indent="0">
              <a:buNone/>
            </a:pPr>
            <a:r>
              <a:rPr lang="en-US" noProof="1"/>
              <a:t>	def __init__(self, name, age):        </a:t>
            </a:r>
          </a:p>
          <a:p>
            <a:pPr marL="0" indent="0">
              <a:buNone/>
            </a:pPr>
            <a:r>
              <a:rPr lang="en-US" noProof="1"/>
              <a:t>		self.name = name        </a:t>
            </a:r>
          </a:p>
          <a:p>
            <a:pPr marL="0" indent="0">
              <a:buNone/>
            </a:pPr>
            <a:r>
              <a:rPr lang="en-US" noProof="1"/>
              <a:t>		self.age = age        </a:t>
            </a:r>
          </a:p>
          <a:p>
            <a:pPr marL="0" indent="0">
              <a:buNone/>
            </a:pPr>
            <a:r>
              <a:rPr lang="en-US" noProof="1"/>
              <a:t>	def sing(self, song):        </a:t>
            </a:r>
          </a:p>
          <a:p>
            <a:pPr marL="0" indent="0">
              <a:buNone/>
            </a:pPr>
            <a:r>
              <a:rPr lang="en-US" noProof="1"/>
              <a:t>		return "{} sings {}".format(self.name, song) </a:t>
            </a:r>
          </a:p>
          <a:p>
            <a:pPr marL="0" indent="0">
              <a:buNone/>
            </a:pPr>
            <a:r>
              <a:rPr lang="en-US" noProof="1"/>
              <a:t>blu = Parrot("Blu", 10)</a:t>
            </a:r>
          </a:p>
          <a:p>
            <a:pPr marL="0" indent="0">
              <a:buNone/>
            </a:pPr>
            <a:r>
              <a:rPr lang="en-US" noProof="1"/>
              <a:t>print(blu.sing("'Happy'"))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26B601-0CC9-48D2-B550-7E1BC6D3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4380C2-47A1-4994-BC71-3DBC7CC987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179327" y="2281400"/>
            <a:ext cx="2514600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Properties/</a:t>
            </a:r>
            <a:r>
              <a:rPr lang="en-US" sz="3200" dirty="0"/>
              <a:t> attributes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922027" y="3489749"/>
            <a:ext cx="2514600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Methods/</a:t>
            </a:r>
            <a:r>
              <a:rPr lang="en-US" sz="3200" dirty="0"/>
              <a:t> behavior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789612" y="5257800"/>
            <a:ext cx="2971800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Instance of the class Parrot</a:t>
            </a:r>
            <a:endParaRPr lang="bg-BG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41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7079-7CB9-4914-AE07-C46492AF47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pic>
        <p:nvPicPr>
          <p:cNvPr id="6" name="Picture 2" descr="http://cdn1.iconfinder.com/data/icons/BRILLIANT/database/png/400/objects.png">
            <a:extLst>
              <a:ext uri="{FF2B5EF4-FFF2-40B4-BE49-F238E27FC236}">
                <a16:creationId xmlns:a16="http://schemas.microsoft.com/office/drawing/2014/main" id="{6578A28A-7F4A-428C-895E-ECB0EC5EB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8740" y="1430283"/>
            <a:ext cx="3909272" cy="286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94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FC0C041-B3B6-41C1-9B8F-A76398F35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261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Inheritance is a way of creating new class for using details of </a:t>
            </a:r>
            <a:br>
              <a:rPr lang="bg-BG" dirty="0"/>
            </a:br>
            <a:r>
              <a:rPr lang="en-US" dirty="0"/>
              <a:t>existing class without modifying it. </a:t>
            </a:r>
          </a:p>
          <a:p>
            <a:pPr marL="0" indent="0">
              <a:buNone/>
            </a:pPr>
            <a:r>
              <a:rPr lang="en-US" dirty="0"/>
              <a:t>The newly formed class is a derived class (or child class). Similarly, the existing class is a base class (or parent class).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646EFD0-9E4A-4D6B-AD51-1B447EC6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78C5A30-09F4-4848-8CE2-6F33A035C8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3741184"/>
            <a:ext cx="10134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4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582B448-3453-4C13-8CBE-B0143965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55CE7B-6C56-44FC-AE29-44F31F41A3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noProof="1"/>
              <a:t>class Person:</a:t>
            </a:r>
          </a:p>
          <a:p>
            <a:pPr marL="0" indent="0">
              <a:buNone/>
            </a:pPr>
            <a:r>
              <a:rPr lang="en-US" noProof="1"/>
              <a:t>	def __init__(self, first, last):</a:t>
            </a:r>
          </a:p>
          <a:p>
            <a:pPr marL="0" indent="0">
              <a:buNone/>
            </a:pPr>
            <a:r>
              <a:rPr lang="en-US" noProof="1"/>
              <a:t>		self.first_name = first</a:t>
            </a:r>
          </a:p>
          <a:p>
            <a:pPr marL="0" indent="0">
              <a:buNone/>
            </a:pPr>
            <a:r>
              <a:rPr lang="en-US" noProof="1"/>
              <a:t>		self.last_name = last</a:t>
            </a:r>
          </a:p>
          <a:p>
            <a:pPr marL="0" indent="0">
              <a:buNone/>
            </a:pPr>
            <a:r>
              <a:rPr lang="en-US" noProof="1"/>
              <a:t>	def get_name(self):</a:t>
            </a:r>
          </a:p>
          <a:p>
            <a:pPr marL="0" indent="0">
              <a:buNone/>
            </a:pPr>
            <a:r>
              <a:rPr lang="en-US" noProof="1"/>
              <a:t>		return self.first_name + “ ” + str(self.last_name)</a:t>
            </a:r>
          </a:p>
          <a:p>
            <a:pPr marL="0" indent="0">
              <a:buNone/>
            </a:pPr>
            <a:r>
              <a:rPr lang="en-US" noProof="1"/>
              <a:t>class Employee(Person):</a:t>
            </a:r>
          </a:p>
          <a:p>
            <a:pPr marL="0" indent="0">
              <a:buNone/>
            </a:pPr>
            <a:r>
              <a:rPr lang="en-US" noProof="1"/>
              <a:t>	def __init__(self, first, last, staffnum):</a:t>
            </a:r>
          </a:p>
          <a:p>
            <a:pPr marL="0" indent="0">
              <a:buNone/>
            </a:pPr>
            <a:r>
              <a:rPr lang="en-US" noProof="1"/>
              <a:t>		Person.__init__(self, first, last)</a:t>
            </a:r>
          </a:p>
          <a:p>
            <a:pPr marL="0" indent="0">
              <a:buNone/>
            </a:pPr>
            <a:r>
              <a:rPr lang="en-US" noProof="1"/>
              <a:t>		</a:t>
            </a:r>
            <a:r>
              <a:rPr lang="en-US" i="1" noProof="1">
                <a:solidFill>
                  <a:schemeClr val="accent6">
                    <a:lumMod val="25000"/>
                  </a:schemeClr>
                </a:solidFill>
              </a:rPr>
              <a:t>#super().__init__() we could use that or the above</a:t>
            </a:r>
          </a:p>
          <a:p>
            <a:pPr marL="0" indent="0">
              <a:buNone/>
            </a:pPr>
            <a:r>
              <a:rPr lang="en-US" noProof="1"/>
              <a:t>		self.staff_number = staffnum</a:t>
            </a:r>
          </a:p>
          <a:p>
            <a:pPr marL="0" indent="0">
              <a:buNone/>
            </a:pPr>
            <a:r>
              <a:rPr lang="en-US" noProof="1"/>
              <a:t>	def get_employee(self):</a:t>
            </a:r>
          </a:p>
          <a:p>
            <a:pPr marL="0" indent="0">
              <a:buNone/>
            </a:pPr>
            <a:r>
              <a:rPr lang="en-US" noProof="1"/>
              <a:t>		return self.get_name() + “ ” + self.staff_number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078345" y="1676400"/>
            <a:ext cx="2514600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Parent class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551612" y="3796658"/>
            <a:ext cx="2514600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Child class</a:t>
            </a:r>
            <a:endParaRPr lang="bg-BG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72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670</Words>
  <Application>Microsoft Office PowerPoint</Application>
  <PresentationFormat>Custom</PresentationFormat>
  <Paragraphs>178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Noto Sans Symbols</vt:lpstr>
      <vt:lpstr>Wingdings</vt:lpstr>
      <vt:lpstr>Wingdings 2</vt:lpstr>
      <vt:lpstr>1_SoftUni3_1</vt:lpstr>
      <vt:lpstr>Fundamental Principles of OOP</vt:lpstr>
      <vt:lpstr>Table of Contents</vt:lpstr>
      <vt:lpstr>Questions?</vt:lpstr>
      <vt:lpstr>PowerPoint Presentation</vt:lpstr>
      <vt:lpstr>Classes and Objects</vt:lpstr>
      <vt:lpstr>Classes and Objects</vt:lpstr>
      <vt:lpstr>PowerPoint Presentation</vt:lpstr>
      <vt:lpstr>Inheritance</vt:lpstr>
      <vt:lpstr>Inheritance</vt:lpstr>
      <vt:lpstr>Inheritance</vt:lpstr>
      <vt:lpstr>PowerPoint Presentation</vt:lpstr>
      <vt:lpstr>Encapsulation</vt:lpstr>
      <vt:lpstr>Encapsulation</vt:lpstr>
      <vt:lpstr>Decorators</vt:lpstr>
      <vt:lpstr>PowerPoint Presentation</vt:lpstr>
      <vt:lpstr>Abstract classes</vt:lpstr>
      <vt:lpstr>Abstract classes</vt:lpstr>
      <vt:lpstr>ABC module in Python</vt:lpstr>
      <vt:lpstr>ABC module</vt:lpstr>
      <vt:lpstr>ABC module</vt:lpstr>
      <vt:lpstr>PowerPoint Presentation</vt:lpstr>
      <vt:lpstr>Summary</vt:lpstr>
      <vt:lpstr>PowerPoint Presentation</vt:lpstr>
      <vt:lpstr>PowerPoint Presentation</vt:lpstr>
      <vt:lpstr>PowerPoint Presentation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subject>C# Basics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2019-02-12T19:45:25Z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