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27"/>
  </p:notesMasterIdLst>
  <p:handoutMasterIdLst>
    <p:handoutMasterId r:id="rId28"/>
  </p:handoutMasterIdLst>
  <p:sldIdLst>
    <p:sldId id="644" r:id="rId3"/>
    <p:sldId id="395" r:id="rId4"/>
    <p:sldId id="625" r:id="rId5"/>
    <p:sldId id="645" r:id="rId6"/>
    <p:sldId id="584" r:id="rId7"/>
    <p:sldId id="628" r:id="rId8"/>
    <p:sldId id="646" r:id="rId9"/>
    <p:sldId id="620" r:id="rId10"/>
    <p:sldId id="621" r:id="rId11"/>
    <p:sldId id="624" r:id="rId12"/>
    <p:sldId id="647" r:id="rId13"/>
    <p:sldId id="594" r:id="rId14"/>
    <p:sldId id="648" r:id="rId15"/>
    <p:sldId id="630" r:id="rId16"/>
    <p:sldId id="649" r:id="rId17"/>
    <p:sldId id="652" r:id="rId18"/>
    <p:sldId id="653" r:id="rId19"/>
    <p:sldId id="654" r:id="rId20"/>
    <p:sldId id="655" r:id="rId21"/>
    <p:sldId id="421" r:id="rId22"/>
    <p:sldId id="650" r:id="rId23"/>
    <p:sldId id="640" r:id="rId24"/>
    <p:sldId id="639" r:id="rId25"/>
    <p:sldId id="65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>
            <p14:sldId id="644"/>
            <p14:sldId id="395"/>
            <p14:sldId id="625"/>
          </p14:sldIdLst>
        </p14:section>
        <p14:section name="Magic Methods" id="{C08EFE6E-D894-4F94-8AFC-FF22A03B267A}">
          <p14:sldIdLst>
            <p14:sldId id="645"/>
            <p14:sldId id="584"/>
            <p14:sldId id="628"/>
          </p14:sldIdLst>
        </p14:section>
        <p14:section name="Binary Operators" id="{E29F6A5E-4B69-48C7-BFCE-6A908025A1B5}">
          <p14:sldIdLst>
            <p14:sldId id="646"/>
            <p14:sldId id="620"/>
            <p14:sldId id="621"/>
            <p14:sldId id="624"/>
          </p14:sldIdLst>
        </p14:section>
        <p14:section name="Extended Assignments" id="{2B93D077-59AB-4B48-8A44-EADB41A8C7C0}">
          <p14:sldIdLst>
            <p14:sldId id="647"/>
            <p14:sldId id="594"/>
          </p14:sldIdLst>
        </p14:section>
        <p14:section name="Unary Operators" id="{102070A6-7151-4EA4-A542-5E281860590D}">
          <p14:sldIdLst>
            <p14:sldId id="648"/>
            <p14:sldId id="630"/>
            <p14:sldId id="649"/>
            <p14:sldId id="652"/>
            <p14:sldId id="653"/>
            <p14:sldId id="654"/>
            <p14:sldId id="655"/>
          </p14:sldIdLst>
        </p14:section>
        <p14:section name="Conclusion" id="{079ACA8A-4C35-49DF-9548-AEF3FC29D537}">
          <p14:sldIdLst>
            <p14:sldId id="421"/>
            <p14:sldId id="650"/>
            <p14:sldId id="640"/>
            <p14:sldId id="639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918D87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595" autoAdjust="0"/>
  </p:normalViewPr>
  <p:slideViewPr>
    <p:cSldViewPr>
      <p:cViewPr varScale="1">
        <p:scale>
          <a:sx n="71" d="100"/>
          <a:sy n="71" d="100"/>
        </p:scale>
        <p:origin x="74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09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16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107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8AD84-27B9-4B68-B7D0-05F152EC1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58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3469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713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656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7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15E20FB3-BB94-4A02-A12D-FADEC106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98285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(</a:t>
            </a:r>
            <a:r>
              <a:rPr lang="en-US" dirty="0"/>
              <a:t>dunder methods</a:t>
            </a:r>
            <a:r>
              <a:rPr lang="en-US" sz="4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B80AB55-0964-410B-AA81-5263B204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Magic methods</a:t>
            </a:r>
            <a:endParaRPr lang="en-US" sz="5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A50058-7A29-4DF7-87B4-936806412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6DB608-E7AE-4252-B850-4086088AA9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8C773F-075B-489A-980F-3CF193059A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224FD2-C1EC-424B-98BC-BC39A40F16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411105"/>
            <a:ext cx="5275326" cy="24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326E20-D0D9-4622-A2B0-DE44F2AB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</a:t>
            </a:r>
          </a:p>
          <a:p>
            <a:pPr marL="0" indent="0">
              <a:buNone/>
            </a:pPr>
            <a:r>
              <a:rPr lang="en-US" dirty="0"/>
              <a:t>			48 &gt;&gt;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binary value of 48 is "11 0000", after executing above </a:t>
            </a:r>
          </a:p>
          <a:p>
            <a:pPr marL="0" indent="0">
              <a:buNone/>
            </a:pPr>
            <a:r>
              <a:rPr lang="en-US" dirty="0"/>
              <a:t>statement Right shift ( 2 places shifted right) returns the value 12 </a:t>
            </a:r>
          </a:p>
          <a:p>
            <a:pPr marL="0" indent="0">
              <a:buNone/>
            </a:pPr>
            <a:r>
              <a:rPr lang="en-US" dirty="0"/>
              <a:t>its binary value is "00 1100".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3" y="53788"/>
            <a:ext cx="9503571" cy="882654"/>
          </a:xfrm>
        </p:spPr>
        <p:txBody>
          <a:bodyPr/>
          <a:lstStyle/>
          <a:p>
            <a:r>
              <a:rPr lang="en-US" dirty="0"/>
              <a:t>Shift to right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399212" y="19050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Returns 12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0255C3-A112-4BD1-BA48-2CF0E5E5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Extended Assignments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3" y="838200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In python when we want to reassign the value of a variables we can do it in two possible ways:</a:t>
            </a:r>
          </a:p>
          <a:p>
            <a:pPr>
              <a:buClr>
                <a:schemeClr val="tx1"/>
              </a:buClr>
            </a:pPr>
            <a:r>
              <a:rPr lang="en-US" dirty="0"/>
              <a:t>a = 5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a = a + 10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a = 5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a +=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 Assignments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503612" y="30480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a.__add__(10)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275012" y="5257800"/>
            <a:ext cx="347637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a.__iadd__(10)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2F68-7AFE-4940-924D-86AF66395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254" y="5490439"/>
            <a:ext cx="10958928" cy="768084"/>
          </a:xfrm>
        </p:spPr>
        <p:txBody>
          <a:bodyPr/>
          <a:lstStyle/>
          <a:p>
            <a:r>
              <a:rPr lang="en-US" dirty="0"/>
              <a:t>Unary Operators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838201"/>
            <a:ext cx="6781800" cy="38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/>
              <a:t>Return object negated (-object).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a = 5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print(</a:t>
            </a:r>
            <a:r>
              <a:rPr lang="en-US" dirty="0" err="1"/>
              <a:t>a.__neg</a:t>
            </a:r>
            <a:r>
              <a:rPr lang="en-US" dirty="0"/>
              <a:t>__())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a = -5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print(</a:t>
            </a:r>
            <a:r>
              <a:rPr lang="en-US" dirty="0" err="1"/>
              <a:t>a.__neg</a:t>
            </a:r>
            <a:r>
              <a:rPr lang="en-US" dirty="0"/>
              <a:t>__())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a = ‘5’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print(</a:t>
            </a:r>
            <a:r>
              <a:rPr lang="en-US" dirty="0" err="1"/>
              <a:t>a.__neg</a:t>
            </a:r>
            <a:r>
              <a:rPr lang="en-US" dirty="0"/>
              <a:t>__())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__neg__(</a:t>
            </a:r>
            <a:r>
              <a:rPr lang="en-US" dirty="0" err="1"/>
              <a:t>obj</a:t>
            </a:r>
            <a:r>
              <a:rPr lang="en-US" dirty="0"/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09177" y="1655936"/>
            <a:ext cx="2514600" cy="995628"/>
          </a:xfrm>
          <a:prstGeom prst="wedgeRoundRectCallout">
            <a:avLst>
              <a:gd name="adj1" fmla="val -85866"/>
              <a:gd name="adj2" fmla="val 7753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Print -5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3090064"/>
            <a:ext cx="2514600" cy="995628"/>
          </a:xfrm>
          <a:prstGeom prst="wedgeRoundRectCallout">
            <a:avLst>
              <a:gd name="adj1" fmla="val -96027"/>
              <a:gd name="adj2" fmla="val 424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Print 5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5649308"/>
            <a:ext cx="10058400" cy="1208692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408612" y="4524192"/>
            <a:ext cx="2514600" cy="995628"/>
          </a:xfrm>
          <a:prstGeom prst="wedgeRoundRectCallout">
            <a:avLst>
              <a:gd name="adj1" fmla="val -96027"/>
              <a:gd name="adj2" fmla="val 302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error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549E4-2812-4E62-9AAB-6928D1814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609600"/>
            <a:ext cx="7620000" cy="40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Return object negated (-object).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a = 5 != 6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print(a)</a:t>
            </a:r>
          </a:p>
          <a:p>
            <a:pPr marL="1141943" lvl="2" indent="0">
              <a:buClr>
                <a:schemeClr val="tx1"/>
              </a:buClr>
              <a:buNone/>
            </a:pPr>
            <a:endParaRPr lang="en-US" dirty="0"/>
          </a:p>
          <a:p>
            <a:pPr marL="1141943" lvl="2" indent="0">
              <a:buClr>
                <a:schemeClr val="tx1"/>
              </a:buClr>
              <a:buNone/>
            </a:pPr>
            <a:endParaRPr lang="en-US" dirty="0"/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a = not 5 == 6</a:t>
            </a:r>
          </a:p>
          <a:p>
            <a:pPr marL="1141943" lvl="2" indent="0">
              <a:buClr>
                <a:schemeClr val="tx1"/>
              </a:buClr>
              <a:buNone/>
            </a:pPr>
            <a:r>
              <a:rPr lang="en-US" dirty="0"/>
              <a:t>print(a)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  ‘!=‘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2455784"/>
            <a:ext cx="2514600" cy="995628"/>
          </a:xfrm>
          <a:prstGeom prst="wedgeRoundRectCallout">
            <a:avLst>
              <a:gd name="adj1" fmla="val -111534"/>
              <a:gd name="adj2" fmla="val 4107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Print ‘True’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960812" y="5105400"/>
            <a:ext cx="2514600" cy="995628"/>
          </a:xfrm>
          <a:prstGeom prst="wedgeRoundRectCallout">
            <a:avLst>
              <a:gd name="adj1" fmla="val -96027"/>
              <a:gd name="adj2" fmla="val 424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Print ‘True’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2F68-7AFE-4940-924D-86AF66395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254" y="5490439"/>
            <a:ext cx="10958928" cy="768084"/>
          </a:xfrm>
        </p:spPr>
        <p:txBody>
          <a:bodyPr/>
          <a:lstStyle/>
          <a:p>
            <a:r>
              <a:rPr lang="en-US" dirty="0" smtClean="0"/>
              <a:t>Overriding </a:t>
            </a:r>
            <a:r>
              <a:rPr lang="en-US" dirty="0"/>
              <a:t>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8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/>
              <a:t>We can overwrite behavior of magic methods in our custom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classes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                                                    test = </a:t>
            </a:r>
            <a:r>
              <a:rPr lang="en-US" dirty="0" err="1"/>
              <a:t>MyClass</a:t>
            </a:r>
            <a:r>
              <a:rPr lang="en-US" dirty="0"/>
              <a:t>(5)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       </a:t>
            </a:r>
            <a:r>
              <a:rPr lang="en-US" dirty="0" err="1"/>
              <a:t>self.num</a:t>
            </a:r>
            <a:r>
              <a:rPr lang="en-US" dirty="0"/>
              <a:t> = </a:t>
            </a:r>
            <a:r>
              <a:rPr lang="en-US" dirty="0" err="1"/>
              <a:t>num</a:t>
            </a: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__add__(self, x):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       return </a:t>
            </a:r>
            <a:r>
              <a:rPr lang="en-US" dirty="0" err="1"/>
              <a:t>self.num</a:t>
            </a:r>
            <a:r>
              <a:rPr lang="en-US" dirty="0"/>
              <a:t> - x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/>
              <a:t>methods in custom 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237412" y="3760799"/>
            <a:ext cx="4572000" cy="995628"/>
          </a:xfrm>
          <a:prstGeom prst="wedgeRoundRectCallout">
            <a:avLst>
              <a:gd name="adj1" fmla="val -25946"/>
              <a:gd name="adj2" fmla="val -13720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print(test + 10) =&gt; -5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26853" y="4038600"/>
            <a:ext cx="2514600" cy="995628"/>
          </a:xfrm>
          <a:prstGeom prst="wedgeRoundRectCallout">
            <a:avLst>
              <a:gd name="adj1" fmla="val -96027"/>
              <a:gd name="adj2" fmla="val 424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‘</a:t>
            </a:r>
            <a:r>
              <a:rPr lang="en-US" dirty="0" smtClean="0"/>
              <a:t>Overriding’ </a:t>
            </a:r>
            <a:r>
              <a:rPr lang="en-US" dirty="0"/>
              <a:t>the add method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dirty="0"/>
              <a:t>We can overwrite behavior of magic methods in our custom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classes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                                                    test = </a:t>
            </a:r>
            <a:r>
              <a:rPr lang="en-US" dirty="0" err="1"/>
              <a:t>MyClass</a:t>
            </a:r>
            <a:r>
              <a:rPr lang="en-US" dirty="0"/>
              <a:t>(5)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       </a:t>
            </a:r>
            <a:r>
              <a:rPr lang="en-US" dirty="0" err="1"/>
              <a:t>self.num</a:t>
            </a:r>
            <a:r>
              <a:rPr lang="en-US" dirty="0"/>
              <a:t> = </a:t>
            </a:r>
            <a:r>
              <a:rPr lang="en-US" dirty="0" err="1"/>
              <a:t>num</a:t>
            </a: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   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237412" y="3760799"/>
            <a:ext cx="4572000" cy="995628"/>
          </a:xfrm>
          <a:prstGeom prst="wedgeRoundRectCallout">
            <a:avLst>
              <a:gd name="adj1" fmla="val -25946"/>
              <a:gd name="adj2" fmla="val -13720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print(</a:t>
            </a:r>
            <a:r>
              <a:rPr lang="en-US" dirty="0" err="1"/>
              <a:t>test.__add</a:t>
            </a:r>
            <a:r>
              <a:rPr lang="en-US" dirty="0"/>
              <a:t>__(10)) =&gt; -5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876800"/>
            <a:ext cx="10439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Operators</a:t>
            </a:r>
          </a:p>
          <a:p>
            <a:r>
              <a:rPr lang="en-US" b="1" dirty="0"/>
              <a:t>Extended Assignments</a:t>
            </a:r>
          </a:p>
          <a:p>
            <a:r>
              <a:rPr lang="en-US" b="1" dirty="0"/>
              <a:t>Unary Operators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/>
              <a:t>Comparison Operators</a:t>
            </a:r>
          </a:p>
          <a:p>
            <a:r>
              <a:rPr lang="en-US" b="1" dirty="0" smtClean="0"/>
              <a:t>Overriding </a:t>
            </a:r>
            <a:r>
              <a:rPr lang="en-US" b="1" dirty="0"/>
              <a:t>magic methods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5AB4925-907B-466C-B9D1-E5E99D9E6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A96B9D90-9295-4A65-98BB-174CC95179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962400"/>
            <a:ext cx="2454175" cy="23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Magic methods == </a:t>
            </a:r>
            <a:r>
              <a:rPr lang="en-US" sz="3600" dirty="0"/>
              <a:t>Dunder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We </a:t>
            </a:r>
            <a:r>
              <a:rPr lang="en-US" sz="3600" b="1">
                <a:solidFill>
                  <a:schemeClr val="bg1"/>
                </a:solidFill>
              </a:rPr>
              <a:t>can </a:t>
            </a:r>
            <a:r>
              <a:rPr lang="en-US" sz="3600" b="1" smtClean="0">
                <a:solidFill>
                  <a:schemeClr val="bg1"/>
                </a:solidFill>
              </a:rPr>
              <a:t>override </a:t>
            </a:r>
            <a:r>
              <a:rPr lang="en-US" sz="3600" b="1" dirty="0">
                <a:solidFill>
                  <a:schemeClr val="bg1"/>
                </a:solidFill>
              </a:rPr>
              <a:t>them in our classes.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dirty="0"/>
              <a:t>We should be careful overwriting magic methods!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AB07E-C4D1-4742-8799-D5E38E8B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28" y="3955594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0EA6-9298-4354-B8FE-5431199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 Diamon</a:t>
            </a:r>
            <a:r>
              <a:rPr lang="en-US" sz="4000" b="1" spc="-1" dirty="0">
                <a:solidFill>
                  <a:schemeClr val="bg2"/>
                </a:solidFill>
                <a:latin typeface="Calibri"/>
              </a:rPr>
              <a:t>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 noProof="1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8104-1A16-434F-A84E-1E785051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42EA-DAE6-458C-9639-D9E7C8845DF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Profession </a:t>
            </a:r>
            <a:r>
              <a:rPr lang="bg-BG" sz="3200" spc="-1">
                <a:ea typeface="Calibri"/>
              </a:rPr>
              <a:t/>
            </a:r>
            <a:br>
              <a:rPr lang="bg-BG" sz="3200" spc="-1">
                <a:ea typeface="Calibri"/>
              </a:rPr>
            </a:br>
            <a:r>
              <a:rPr lang="en-US" sz="3200" spc="-1">
                <a:ea typeface="Calibri"/>
              </a:rPr>
              <a:t>and </a:t>
            </a:r>
            <a:r>
              <a:rPr lang="en-US" sz="3200" spc="-1" dirty="0">
                <a:ea typeface="Calibri"/>
              </a:rPr>
              <a:t>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5C3-A112-4BD1-BA48-2CF0E5E5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Magic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AFA95-AB25-4874-8509-4CCE50E78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943600"/>
            <a:ext cx="10958928" cy="499819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are they? 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3" y="762000"/>
            <a:ext cx="6477000" cy="37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47800"/>
            <a:ext cx="11815018" cy="3299675"/>
          </a:xfrm>
        </p:spPr>
        <p:txBody>
          <a:bodyPr>
            <a:normAutofit/>
          </a:bodyPr>
          <a:lstStyle/>
          <a:p>
            <a:r>
              <a:rPr lang="en-US" dirty="0"/>
              <a:t>They are special methods with fixed names. </a:t>
            </a:r>
          </a:p>
          <a:p>
            <a:r>
              <a:rPr lang="en-US" dirty="0"/>
              <a:t>They are the methods with this clumsy syntax, i.e. the double </a:t>
            </a:r>
          </a:p>
          <a:p>
            <a:pPr marL="0" indent="0">
              <a:buNone/>
            </a:pPr>
            <a:r>
              <a:rPr lang="en-US" dirty="0"/>
              <a:t>underscores at the beginning and the end. </a:t>
            </a:r>
          </a:p>
          <a:p>
            <a:r>
              <a:rPr lang="en-US" dirty="0"/>
              <a:t>The answer is, you don't have to invoke it directly. The invocation is realized behind the scenes.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845F-5A82-43E0-99D7-2E0F827B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simple thing has a magic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result = 10 + 5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10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a.__add</a:t>
            </a:r>
            <a:r>
              <a:rPr lang="en-US" dirty="0"/>
              <a:t>__(5)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26B601-0CC9-48D2-B550-7E1BC6D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380C2-47A1-4994-BC71-3DBC7CC987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161212" y="3823552"/>
            <a:ext cx="3505200" cy="1447800"/>
          </a:xfrm>
          <a:prstGeom prst="wedgeRoundRectCallout">
            <a:avLst>
              <a:gd name="adj1" fmla="val -65545"/>
              <a:gd name="adj2" fmla="val -1047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magic method for the "+" sign is the __add__ method.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7079-7CB9-4914-AE07-C46492AF4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1999"/>
            <a:ext cx="7010400" cy="39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C0C041-B3B6-41C1-9B8F-A76398F3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61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mechanism works like this: If we have an expression "x + y" and x is an instance of class K, then Python will check the class definition of K. If K has a method __add__ it will be called with x.__add__(y), otherwise we will get an error message.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646EFD0-9E4A-4D6B-AD51-1B447EC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78C5A30-09F4-4848-8CE2-6F33A035C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4343400"/>
            <a:ext cx="8991599" cy="11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left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numbers are represented in binary values.</a:t>
            </a:r>
          </a:p>
          <a:p>
            <a:pPr marL="0" indent="0">
              <a:buNone/>
            </a:pPr>
            <a:r>
              <a:rPr lang="en-US" dirty="0"/>
              <a:t>12 = 0000 1100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&lt;&lt;  we can move  to the left ( n places shifted left)</a:t>
            </a:r>
          </a:p>
          <a:p>
            <a:pPr marL="0" indent="0">
              <a:buNone/>
            </a:pPr>
            <a:r>
              <a:rPr lang="en-US" dirty="0"/>
              <a:t>12 &lt;&lt;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00110000 = 48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589212" y="41148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 is considered as ‘n’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5371" y="41148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Returns 48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Custom</PresentationFormat>
  <Paragraphs>127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Magic methods</vt:lpstr>
      <vt:lpstr>Table of Contents</vt:lpstr>
      <vt:lpstr>Questions?</vt:lpstr>
      <vt:lpstr>PowerPoint Presentation</vt:lpstr>
      <vt:lpstr>Magic Methods</vt:lpstr>
      <vt:lpstr>Magic Methods</vt:lpstr>
      <vt:lpstr>PowerPoint Presentation</vt:lpstr>
      <vt:lpstr>Binary Operators</vt:lpstr>
      <vt:lpstr>Shift to left</vt:lpstr>
      <vt:lpstr>Shift to right</vt:lpstr>
      <vt:lpstr>PowerPoint Presentation</vt:lpstr>
      <vt:lpstr>Extended Assignments</vt:lpstr>
      <vt:lpstr>PowerPoint Presentation</vt:lpstr>
      <vt:lpstr>__neg__(obj)</vt:lpstr>
      <vt:lpstr>PowerPoint Presentation</vt:lpstr>
      <vt:lpstr>Operator   ‘!=‘</vt:lpstr>
      <vt:lpstr>PowerPoint Presentation</vt:lpstr>
      <vt:lpstr>Overriding methods in custom classes</vt:lpstr>
      <vt:lpstr>Exceptions</vt:lpstr>
      <vt:lpstr>Summary</vt:lpstr>
      <vt:lpstr>PowerPoint Presentation</vt:lpstr>
      <vt:lpstr>PowerPoint Presentation</vt:lpstr>
      <vt:lpstr>PowerPoint Presentation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2019-02-22T14:16:17Z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