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503" r:id="rId2"/>
    <p:sldId id="276" r:id="rId3"/>
    <p:sldId id="666" r:id="rId4"/>
    <p:sldId id="504" r:id="rId5"/>
    <p:sldId id="505" r:id="rId6"/>
    <p:sldId id="667" r:id="rId7"/>
    <p:sldId id="519" r:id="rId8"/>
    <p:sldId id="684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3" r:id="rId17"/>
    <p:sldId id="681" r:id="rId18"/>
    <p:sldId id="682" r:id="rId19"/>
    <p:sldId id="598" r:id="rId20"/>
    <p:sldId id="599" r:id="rId21"/>
    <p:sldId id="607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4" r:id="rId39"/>
    <p:sldId id="625" r:id="rId40"/>
    <p:sldId id="626" r:id="rId41"/>
    <p:sldId id="627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636" r:id="rId51"/>
    <p:sldId id="637" r:id="rId52"/>
    <p:sldId id="638" r:id="rId53"/>
    <p:sldId id="639" r:id="rId54"/>
    <p:sldId id="640" r:id="rId55"/>
    <p:sldId id="641" r:id="rId56"/>
    <p:sldId id="642" r:id="rId57"/>
    <p:sldId id="668" r:id="rId58"/>
    <p:sldId id="669" r:id="rId59"/>
    <p:sldId id="670" r:id="rId60"/>
    <p:sldId id="671" r:id="rId61"/>
    <p:sldId id="672" r:id="rId62"/>
    <p:sldId id="673" r:id="rId63"/>
    <p:sldId id="349" r:id="rId64"/>
    <p:sldId id="401" r:id="rId65"/>
    <p:sldId id="259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</p14:sldIdLst>
        </p14:section>
        <p14:section name="What is Dynamic Programming" id="{C242050E-447B-41FD-BFA3-F207B4C28BE7}">
          <p14:sldIdLst>
            <p14:sldId id="666"/>
          </p14:sldIdLst>
        </p14:section>
        <p14:section name="Fibonacci Sequence" id="{A4BC1508-2E9E-4F89-B2DE-76EC12EF55C2}">
          <p14:sldIdLst>
            <p14:sldId id="504"/>
            <p14:sldId id="505"/>
            <p14:sldId id="667"/>
            <p14:sldId id="519"/>
            <p14:sldId id="684"/>
          </p14:sldIdLst>
        </p14:section>
        <p14:section name="Subset Sum" id="{532DF78C-BE6E-45B9-9F31-6BF1466718DE}">
          <p14:sldIdLst>
            <p14:sldId id="674"/>
            <p14:sldId id="675"/>
            <p14:sldId id="676"/>
            <p14:sldId id="677"/>
            <p14:sldId id="678"/>
            <p14:sldId id="679"/>
            <p14:sldId id="680"/>
            <p14:sldId id="683"/>
            <p14:sldId id="681"/>
            <p14:sldId id="682"/>
          </p14:sldIdLst>
        </p14:section>
        <p14:section name="Move Down/Right Sum" id="{C019648E-507C-4CD6-9E3C-617645FA3500}">
          <p14:sldIdLst>
            <p14:sldId id="598"/>
            <p14:sldId id="599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</p14:sldIdLst>
        </p14:section>
        <p14:section name="Longest Common Subsequence" id="{DEABF860-DC04-4B81-8716-388AB3E55CA5}">
          <p14:sldIdLst>
            <p14:sldId id="668"/>
            <p14:sldId id="669"/>
            <p14:sldId id="670"/>
            <p14:sldId id="671"/>
            <p14:sldId id="672"/>
            <p14:sldId id="673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arambelieva" initials="AS" lastIdx="1" clrIdx="0">
    <p:extLst>
      <p:ext uri="{19B8F6BF-5375-455C-9EA6-DF929625EA0E}">
        <p15:presenceInfo xmlns:p15="http://schemas.microsoft.com/office/powerpoint/2012/main" userId="Anna Sarambeli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9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3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5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1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0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8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4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8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0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7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0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17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8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68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1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8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24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7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54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0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1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963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1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7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9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30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930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3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4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34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0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8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bset_sum_problem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30728"/>
          </a:xfrm>
        </p:spPr>
        <p:txBody>
          <a:bodyPr/>
          <a:lstStyle/>
          <a:p>
            <a:r>
              <a:rPr lang="en-US" dirty="0"/>
              <a:t>Solving Optimization Problems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6ACA9-E1AF-4AE9-9862-4633A716DA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Subset sum problem</a:t>
            </a:r>
            <a:r>
              <a:rPr lang="en-US" dirty="0"/>
              <a:t> (zero subset sum problem)</a:t>
            </a:r>
          </a:p>
          <a:p>
            <a:pPr lvl="1"/>
            <a:r>
              <a:rPr lang="en-US" dirty="0"/>
              <a:t>Given a set of integers, find a non-empty </a:t>
            </a:r>
            <a:r>
              <a:rPr lang="en-US" b="1" dirty="0">
                <a:solidFill>
                  <a:schemeClr val="bg1"/>
                </a:solidFill>
              </a:rPr>
              <a:t>subset whose sum 0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-50,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, -1, 15, </a:t>
            </a:r>
            <a:r>
              <a:rPr lang="en-US" b="1" dirty="0">
                <a:solidFill>
                  <a:schemeClr val="bg1"/>
                </a:solidFill>
              </a:rPr>
              <a:t>-2</a:t>
            </a:r>
            <a:r>
              <a:rPr lang="en-US" dirty="0"/>
              <a:t>} -&gt; {3, 1, -2, -2}</a:t>
            </a:r>
          </a:p>
          <a:p>
            <a:pPr lvl="1"/>
            <a:r>
              <a:rPr lang="en-US" dirty="0"/>
              <a:t>Given a set of integers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find a subset whose sum is </a:t>
            </a:r>
            <a:r>
              <a:rPr lang="en-US" b="1" dirty="0">
                <a:solidFill>
                  <a:schemeClr val="bg1"/>
                </a:solidFill>
              </a:rPr>
              <a:t>S</a:t>
            </a:r>
          </a:p>
          <a:p>
            <a:pPr lvl="2"/>
            <a:r>
              <a:rPr lang="en-US" dirty="0"/>
              <a:t>E.g. {8,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dirty="0"/>
              <a:t>, 2,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dirty="0"/>
              <a:t>, 1}, S=16 -&gt; {3, 1, 12}</a:t>
            </a:r>
          </a:p>
          <a:p>
            <a:r>
              <a:rPr lang="en-US" dirty="0"/>
              <a:t>Given a set of integers, find all possible sums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29245-786F-4395-AD6F-308C78C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and Its Variations</a:t>
            </a:r>
          </a:p>
        </p:txBody>
      </p:sp>
    </p:spTree>
    <p:extLst>
      <p:ext uri="{BB962C8B-B14F-4D97-AF65-F5344CB8AC3E}">
        <p14:creationId xmlns:p14="http://schemas.microsoft.com/office/powerpoint/2010/main" val="27988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44FB3-0C5C-4B0B-B30B-CA5AD6B29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D088B-68A9-4B99-98D7-0B0249335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Solving the subset sum problem: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nums</a:t>
            </a:r>
            <a:r>
              <a:rPr lang="en-US" dirty="0"/>
              <a:t> = { 3, 5, 1, 4, 2 },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targetSum</a:t>
            </a:r>
            <a:r>
              <a:rPr lang="en-US" dirty="0"/>
              <a:t> = 6</a:t>
            </a:r>
          </a:p>
          <a:p>
            <a:pPr>
              <a:buClr>
                <a:schemeClr val="tx1"/>
              </a:buClr>
            </a:pPr>
            <a:r>
              <a:rPr lang="en-US" dirty="0"/>
              <a:t>Start with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 }</a:t>
            </a:r>
          </a:p>
          <a:p>
            <a:pPr>
              <a:buClr>
                <a:schemeClr val="tx1"/>
              </a:buClr>
            </a:pPr>
            <a:r>
              <a:rPr lang="en-US" dirty="0"/>
              <a:t>Step 1: obtain all possible sums ending at { 3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 } ∪ { 0+3 } = { 0, 3 }</a:t>
            </a:r>
          </a:p>
          <a:p>
            <a:pPr>
              <a:buClr>
                <a:schemeClr val="tx1"/>
              </a:buClr>
            </a:pPr>
            <a:r>
              <a:rPr lang="en-US" dirty="0"/>
              <a:t>Step 2: obtain all possible sums ending at { 5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0, 3 } ∪ { 0+5, 3+5 } = { 0, 3, 5, 8 } </a:t>
            </a:r>
          </a:p>
          <a:p>
            <a:pPr>
              <a:buClr>
                <a:schemeClr val="tx1"/>
              </a:buClr>
            </a:pPr>
            <a:r>
              <a:rPr lang="en-US" dirty="0"/>
              <a:t>Step 3: obtain all possible sums ending at { 1 }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= { 0, 3, 5, 8 } ∪ { 0+1, 3+1, 5+1, 8+1 } = {0, 1, 3, 4, 5, 6, 8, 9}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27CFF-5CB7-42DC-9F8E-C364A876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182C6-F994-4B41-A621-5D550806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8A3C0-EA87-4E86-9885-9E1521F00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314000"/>
            <a:ext cx="8534766" cy="5237625"/>
          </a:xfrm>
        </p:spPr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ISet</a:t>
            </a:r>
            <a:r>
              <a:rPr lang="en-US" dirty="0"/>
              <a:t>&lt;int&gt; </a:t>
            </a:r>
            <a:r>
              <a:rPr lang="en-US" dirty="0" err="1"/>
              <a:t>CalcPossibleSumsSet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var </a:t>
            </a:r>
            <a:r>
              <a:rPr lang="en-US" dirty="0" err="1"/>
              <a:t>possibleSums</a:t>
            </a:r>
            <a:r>
              <a:rPr lang="en-US" dirty="0"/>
              <a:t> = new HashSet&lt;int&gt; { 0 };</a:t>
            </a:r>
          </a:p>
          <a:p>
            <a:r>
              <a:rPr lang="en-US" dirty="0"/>
              <a:t>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var </a:t>
            </a:r>
            <a:r>
              <a:rPr lang="en-US" dirty="0" err="1"/>
              <a:t>newSums</a:t>
            </a:r>
            <a:r>
              <a:rPr lang="en-US" dirty="0"/>
              <a:t> = new HashSet&lt;int&gt;();</a:t>
            </a:r>
          </a:p>
          <a:p>
            <a:r>
              <a:rPr lang="en-US" dirty="0"/>
              <a:t>    foreach (var sum in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</a:t>
            </a:r>
            <a:r>
              <a:rPr lang="en-US" dirty="0" err="1"/>
              <a:t>newSums.Add</a:t>
            </a:r>
            <a:r>
              <a:rPr lang="en-US" dirty="0"/>
              <a:t>(</a:t>
            </a:r>
            <a:r>
              <a:rPr lang="en-US" dirty="0" err="1"/>
              <a:t>newSum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possibleSums.UnionWith</a:t>
            </a:r>
            <a:r>
              <a:rPr lang="en-US" dirty="0"/>
              <a:t>(</a:t>
            </a:r>
            <a:r>
              <a:rPr lang="en-US" dirty="0" err="1"/>
              <a:t>newSums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</a:t>
            </a:r>
            <a:r>
              <a:rPr lang="en-US" dirty="0" err="1"/>
              <a:t>possibleSums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33CC3-B706-43F4-8C56-FC48E514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Subset Sum Problem (No Repeats)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87F4C-6BF1-4A4A-98DA-8C21D90B9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407DD2-0B07-474A-87E9-95CF2B862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Keep for each obtained sum in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dirty="0"/>
              <a:t> how it is obtained</a:t>
            </a:r>
          </a:p>
          <a:p>
            <a:pPr>
              <a:buClr>
                <a:schemeClr val="tx1"/>
              </a:buClr>
            </a:pPr>
            <a:r>
              <a:rPr lang="en-US" dirty="0"/>
              <a:t>Use a dictionary instead of set:</a:t>
            </a:r>
          </a:p>
          <a:p>
            <a:pPr lvl="1">
              <a:buClr>
                <a:schemeClr val="tx1"/>
              </a:buClr>
            </a:pPr>
            <a:r>
              <a:rPr lang="en-US" sz="3398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possibleSums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[s]</a:t>
            </a:r>
            <a:r>
              <a:rPr lang="en-US" dirty="0"/>
              <a:t> -&gt;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sum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is obtained by adding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/>
              <a:t> to some previously obtained subset sum</a:t>
            </a:r>
          </a:p>
          <a:p>
            <a:pPr lvl="2"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 –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dirty="0"/>
              <a:t> gives us the</a:t>
            </a:r>
            <a:br>
              <a:rPr lang="en-US" dirty="0"/>
            </a:br>
            <a:r>
              <a:rPr lang="en-US" dirty="0"/>
              <a:t>previous sum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535DC8-6F26-411B-B3D2-2731409B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Sum: How to Recover the Subset?</a:t>
            </a:r>
          </a:p>
        </p:txBody>
      </p:sp>
    </p:spTree>
    <p:extLst>
      <p:ext uri="{BB962C8B-B14F-4D97-AF65-F5344CB8AC3E}">
        <p14:creationId xmlns:p14="http://schemas.microsoft.com/office/powerpoint/2010/main" val="14226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6000" y="1221646"/>
            <a:ext cx="9442383" cy="5533988"/>
          </a:xfrm>
        </p:spPr>
        <p:txBody>
          <a:bodyPr/>
          <a:lstStyle/>
          <a:p>
            <a:r>
              <a:rPr lang="en-US" sz="2200" dirty="0"/>
              <a:t>static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CalcPossibleSums</a:t>
            </a:r>
            <a:r>
              <a:rPr lang="en-US" sz="2200" dirty="0"/>
              <a:t>(int[] </a:t>
            </a:r>
            <a:r>
              <a:rPr lang="en-US" sz="2200" dirty="0" err="1"/>
              <a:t>nums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possibleSums</a:t>
            </a:r>
            <a:r>
              <a:rPr lang="en-US" sz="2200" dirty="0"/>
              <a:t> = new Dictionary&lt;int, int&gt; { { 0, 0 } };</a:t>
            </a:r>
          </a:p>
          <a:p>
            <a:r>
              <a:rPr lang="en-US" sz="2200" dirty="0"/>
              <a:t>  foreach (var num in </a:t>
            </a:r>
            <a:r>
              <a:rPr lang="en-US" sz="2200" dirty="0" err="1"/>
              <a:t>nums</a:t>
            </a:r>
            <a:r>
              <a:rPr lang="en-US" sz="2200" dirty="0"/>
              <a:t>)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newSums</a:t>
            </a:r>
            <a:r>
              <a:rPr lang="en-US" sz="2200" dirty="0"/>
              <a:t> = new Dictionary&lt;int, int&gt;();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possibleSums.Keys</a:t>
            </a:r>
            <a:r>
              <a:rPr lang="en-US" sz="2200" dirty="0"/>
              <a:t>) {</a:t>
            </a:r>
          </a:p>
          <a:p>
            <a:r>
              <a:rPr lang="en-US" sz="2200" dirty="0"/>
              <a:t>      var </a:t>
            </a:r>
            <a:r>
              <a:rPr lang="en-US" sz="2200" dirty="0" err="1"/>
              <a:t>newSum</a:t>
            </a:r>
            <a:r>
              <a:rPr lang="en-US" sz="2200" dirty="0"/>
              <a:t> = sum + num;</a:t>
            </a:r>
          </a:p>
          <a:p>
            <a:r>
              <a:rPr lang="en-US" sz="2200" dirty="0"/>
              <a:t>      if (!</a:t>
            </a:r>
            <a:r>
              <a:rPr lang="en-US" sz="2200" dirty="0" err="1"/>
              <a:t>possibleSums.ContainsKey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))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newSums.Add</a:t>
            </a:r>
            <a:r>
              <a:rPr lang="en-US" sz="2200" dirty="0"/>
              <a:t>(</a:t>
            </a:r>
            <a:r>
              <a:rPr lang="en-US" sz="2200" dirty="0" err="1"/>
              <a:t>newSum</a:t>
            </a:r>
            <a:r>
              <a:rPr lang="en-US" sz="2200" dirty="0"/>
              <a:t>, num);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foreach (var sum in </a:t>
            </a:r>
            <a:r>
              <a:rPr lang="en-US" sz="2200" dirty="0" err="1"/>
              <a:t>newSums</a:t>
            </a:r>
            <a:r>
              <a:rPr lang="en-US" sz="2200" dirty="0"/>
              <a:t>)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possibleSums.Add</a:t>
            </a:r>
            <a:r>
              <a:rPr lang="en-US" sz="2200" dirty="0"/>
              <a:t>(</a:t>
            </a:r>
            <a:r>
              <a:rPr lang="en-US" sz="2200" dirty="0" err="1"/>
              <a:t>sum.Key</a:t>
            </a:r>
            <a:r>
              <a:rPr lang="en-US" sz="2200" dirty="0"/>
              <a:t>, </a:t>
            </a:r>
            <a:r>
              <a:rPr lang="en-US" sz="2200" dirty="0" err="1"/>
              <a:t>sum.Value</a:t>
            </a:r>
            <a:r>
              <a:rPr lang="en-US" sz="2200" dirty="0"/>
              <a:t>);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possibleSums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 + Subset Recovery)</a:t>
            </a:r>
          </a:p>
        </p:txBody>
      </p:sp>
    </p:spTree>
    <p:extLst>
      <p:ext uri="{BB962C8B-B14F-4D97-AF65-F5344CB8AC3E}">
        <p14:creationId xmlns:p14="http://schemas.microsoft.com/office/powerpoint/2010/main" val="32513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E2D42-6ADC-4FFF-8B13-04BDB085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FC8276-8BCC-4817-9E3A-34E4B44DC5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6000" y="1347192"/>
            <a:ext cx="8550000" cy="5178506"/>
          </a:xfrm>
        </p:spPr>
        <p:txBody>
          <a:bodyPr/>
          <a:lstStyle/>
          <a:p>
            <a:r>
              <a:rPr lang="en-US" sz="2200" dirty="0"/>
              <a:t>static List&lt;int&gt; </a:t>
            </a:r>
            <a:r>
              <a:rPr lang="en-US" sz="2200" dirty="0" err="1"/>
              <a:t>FindSubset</a:t>
            </a:r>
            <a:r>
              <a:rPr lang="en-US" sz="2200" dirty="0"/>
              <a:t>(</a:t>
            </a:r>
          </a:p>
          <a:p>
            <a:r>
              <a:rPr lang="en-US" sz="2200" dirty="0"/>
              <a:t>  int </a:t>
            </a:r>
            <a:r>
              <a:rPr lang="en-US" sz="2200" dirty="0" err="1"/>
              <a:t>targetSum</a:t>
            </a:r>
            <a:r>
              <a:rPr lang="en-US" sz="2200" dirty="0"/>
              <a:t>, </a:t>
            </a:r>
            <a:r>
              <a:rPr lang="en-US" sz="2200" dirty="0" err="1"/>
              <a:t>IDictionary</a:t>
            </a:r>
            <a:r>
              <a:rPr lang="en-US" sz="2200" dirty="0"/>
              <a:t>&lt;int, int&gt; </a:t>
            </a:r>
            <a:r>
              <a:rPr lang="en-US" sz="2200" dirty="0" err="1"/>
              <a:t>possibleSums</a:t>
            </a:r>
            <a:r>
              <a:rPr lang="en-US" sz="2200" dirty="0"/>
              <a:t>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var subset = new List&lt;int&gt;();</a:t>
            </a:r>
          </a:p>
          <a:p>
            <a:r>
              <a:rPr lang="en-US" sz="2200" dirty="0"/>
              <a:t>  while (</a:t>
            </a:r>
            <a:r>
              <a:rPr lang="en-US" sz="2200" dirty="0" err="1"/>
              <a:t>targetSum</a:t>
            </a:r>
            <a:r>
              <a:rPr lang="en-US" sz="2200" dirty="0"/>
              <a:t> &gt; 0)</a:t>
            </a:r>
          </a:p>
          <a:p>
            <a:r>
              <a:rPr lang="en-US" sz="2200" dirty="0"/>
              <a:t>  {</a:t>
            </a:r>
          </a:p>
          <a:p>
            <a:r>
              <a:rPr lang="en-US" sz="2200" dirty="0"/>
              <a:t>    var </a:t>
            </a:r>
            <a:r>
              <a:rPr lang="en-US" sz="2200" dirty="0" err="1"/>
              <a:t>lastNum</a:t>
            </a:r>
            <a:r>
              <a:rPr lang="en-US" sz="2200" dirty="0"/>
              <a:t> = </a:t>
            </a:r>
            <a:r>
              <a:rPr lang="en-US" sz="2200" dirty="0" err="1"/>
              <a:t>possibleSums</a:t>
            </a:r>
            <a:r>
              <a:rPr lang="en-US" sz="2200" dirty="0"/>
              <a:t>[</a:t>
            </a:r>
            <a:r>
              <a:rPr lang="en-US" sz="2200" dirty="0" err="1"/>
              <a:t>targetSum</a:t>
            </a:r>
            <a:r>
              <a:rPr lang="en-US" sz="2200" dirty="0"/>
              <a:t>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subset.Add</a:t>
            </a:r>
            <a:r>
              <a:rPr lang="en-US" sz="2200" dirty="0"/>
              <a:t>(</a:t>
            </a:r>
            <a:r>
              <a:rPr lang="en-US" sz="2200" dirty="0" err="1"/>
              <a:t>lastNum</a:t>
            </a:r>
            <a:r>
              <a:rPr lang="en-US" sz="2200" dirty="0"/>
              <a:t>);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targetSum</a:t>
            </a:r>
            <a:r>
              <a:rPr lang="en-US" sz="2200" dirty="0"/>
              <a:t> -= </a:t>
            </a:r>
            <a:r>
              <a:rPr lang="en-US" sz="2200" dirty="0" err="1"/>
              <a:t>lastNum</a:t>
            </a:r>
            <a:r>
              <a:rPr lang="en-US" sz="2200" dirty="0"/>
              <a:t>;</a:t>
            </a:r>
          </a:p>
          <a:p>
            <a:r>
              <a:rPr lang="en-US" sz="2200" dirty="0"/>
              <a:t>  }</a:t>
            </a:r>
          </a:p>
          <a:p>
            <a:endParaRPr lang="en-US" sz="2200" dirty="0"/>
          </a:p>
          <a:p>
            <a:r>
              <a:rPr lang="en-US" sz="2200" dirty="0"/>
              <a:t>  </a:t>
            </a:r>
            <a:r>
              <a:rPr lang="en-US" sz="2200" dirty="0" err="1"/>
              <a:t>subset.Reverse</a:t>
            </a:r>
            <a:r>
              <a:rPr lang="en-US" sz="2200" dirty="0"/>
              <a:t>();</a:t>
            </a:r>
          </a:p>
          <a:p>
            <a:r>
              <a:rPr lang="en-US" sz="2200" dirty="0"/>
              <a:t>  return subset;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E7375-B247-46F2-A75C-C1C7E22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(No Repeats): Subset Recovery</a:t>
            </a:r>
          </a:p>
        </p:txBody>
      </p:sp>
    </p:spTree>
    <p:extLst>
      <p:ext uri="{BB962C8B-B14F-4D97-AF65-F5344CB8AC3E}">
        <p14:creationId xmlns:p14="http://schemas.microsoft.com/office/powerpoint/2010/main" val="327787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58919-24FB-4C01-AE7A-FD7F20DB1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4ACB2F-DAA6-4B10-A512-CFBBE52A6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>
                <a:solidFill>
                  <a:schemeClr val="bg1"/>
                </a:solidFill>
              </a:rPr>
              <a:t>set of integers</a:t>
            </a:r>
            <a:r>
              <a:rPr lang="en-US" dirty="0"/>
              <a:t> and an integer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, find a subset whose </a:t>
            </a:r>
            <a:r>
              <a:rPr lang="en-US" b="1" dirty="0">
                <a:solidFill>
                  <a:schemeClr val="bg1"/>
                </a:solidFill>
              </a:rPr>
              <a:t>sum is S</a:t>
            </a:r>
          </a:p>
          <a:p>
            <a:pPr lvl="1"/>
            <a:r>
              <a:rPr lang="en-US" dirty="0"/>
              <a:t>Repetitions are allowed</a:t>
            </a:r>
          </a:p>
          <a:p>
            <a:pPr lvl="1"/>
            <a:r>
              <a:rPr lang="en-US" dirty="0"/>
              <a:t>E.g. {3, 5, 2}, S=17</a:t>
            </a:r>
          </a:p>
          <a:p>
            <a:pPr lvl="2"/>
            <a:r>
              <a:rPr lang="en-US" dirty="0"/>
              <a:t>{5, 5, 5, 2}</a:t>
            </a:r>
          </a:p>
          <a:p>
            <a:pPr lvl="2"/>
            <a:r>
              <a:rPr lang="en-US" dirty="0"/>
              <a:t>{3, 3, 3, 3, 3, 2}</a:t>
            </a:r>
          </a:p>
          <a:p>
            <a:pPr lvl="2"/>
            <a:r>
              <a:rPr lang="en-US" dirty="0"/>
              <a:t>{5, 5, 2, 2, 3}</a:t>
            </a:r>
          </a:p>
          <a:p>
            <a:pPr lvl="2"/>
            <a:r>
              <a:rPr lang="en-US" dirty="0"/>
              <a:t>...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C3A049-5F15-4889-9FF0-7AE075F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Problem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3552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52DB73-E500-4D0B-A383-20576C368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C1D9-B078-4982-A13E-A4B043BDC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1000" y="1269375"/>
            <a:ext cx="10154766" cy="5237625"/>
          </a:xfrm>
        </p:spPr>
        <p:txBody>
          <a:bodyPr/>
          <a:lstStyle/>
          <a:p>
            <a:r>
              <a:rPr lang="en-US" dirty="0"/>
              <a:t>static bool[] </a:t>
            </a:r>
            <a:r>
              <a:rPr lang="en-US" dirty="0" err="1"/>
              <a:t>CalcPossibleSums</a:t>
            </a:r>
            <a:r>
              <a:rPr lang="en-US" dirty="0"/>
              <a:t>(int[]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) {</a:t>
            </a:r>
          </a:p>
          <a:p>
            <a:r>
              <a:rPr lang="en-US" dirty="0"/>
              <a:t>  var possible = new bool[</a:t>
            </a:r>
            <a:r>
              <a:rPr lang="en-US" dirty="0" err="1"/>
              <a:t>targetSum</a:t>
            </a:r>
            <a:r>
              <a:rPr lang="en-US" dirty="0"/>
              <a:t> + 1];</a:t>
            </a:r>
          </a:p>
          <a:p>
            <a:r>
              <a:rPr lang="en-US" dirty="0"/>
              <a:t>  possible[0] = true;</a:t>
            </a:r>
          </a:p>
          <a:p>
            <a:r>
              <a:rPr lang="en-US" dirty="0"/>
              <a:t>  for (int sum = 0; sum &lt; </a:t>
            </a:r>
            <a:r>
              <a:rPr lang="en-US" dirty="0" err="1"/>
              <a:t>possible.Length</a:t>
            </a:r>
            <a:r>
              <a:rPr lang="en-US" dirty="0"/>
              <a:t>; sum++) {</a:t>
            </a:r>
          </a:p>
          <a:p>
            <a:r>
              <a:rPr lang="en-US" dirty="0"/>
              <a:t>    if (!possible[sum]) continue;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sum +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&lt;= </a:t>
            </a:r>
            <a:r>
              <a:rPr lang="en-US" dirty="0" err="1"/>
              <a:t>targetSum</a:t>
            </a:r>
            <a:r>
              <a:rPr lang="en-US" dirty="0"/>
              <a:t>)</a:t>
            </a:r>
          </a:p>
          <a:p>
            <a:r>
              <a:rPr lang="en-US" dirty="0"/>
              <a:t>        possible[</a:t>
            </a:r>
            <a:r>
              <a:rPr lang="en-US" dirty="0" err="1"/>
              <a:t>newSum</a:t>
            </a:r>
            <a:r>
              <a:rPr lang="en-US" dirty="0"/>
              <a:t>] =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possible;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A0C25C-E682-4952-AD5D-03312DCE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</a:t>
            </a:r>
          </a:p>
        </p:txBody>
      </p:sp>
    </p:spTree>
    <p:extLst>
      <p:ext uri="{BB962C8B-B14F-4D97-AF65-F5344CB8AC3E}">
        <p14:creationId xmlns:p14="http://schemas.microsoft.com/office/powerpoint/2010/main" val="29758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C9FFB-AC82-42BA-8A63-D25FBC1B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1FE8-AFCA-4A5E-855A-E80BBD8FCC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8617" y="1178898"/>
            <a:ext cx="9074766" cy="5625102"/>
          </a:xfrm>
        </p:spPr>
        <p:txBody>
          <a:bodyPr/>
          <a:lstStyle/>
          <a:p>
            <a:r>
              <a:rPr lang="en-US" dirty="0"/>
              <a:t>static List&lt;int&gt; </a:t>
            </a:r>
            <a:r>
              <a:rPr lang="en-US" dirty="0" err="1"/>
              <a:t>FindSubset</a:t>
            </a:r>
            <a:r>
              <a:rPr lang="en-US" dirty="0"/>
              <a:t>(</a:t>
            </a:r>
          </a:p>
          <a:p>
            <a:r>
              <a:rPr lang="en-US" dirty="0"/>
              <a:t>  int[] </a:t>
            </a:r>
            <a:r>
              <a:rPr lang="en-US" dirty="0" err="1"/>
              <a:t>nums</a:t>
            </a:r>
            <a:r>
              <a:rPr lang="en-US" dirty="0"/>
              <a:t>, int </a:t>
            </a:r>
            <a:r>
              <a:rPr lang="en-US" dirty="0" err="1"/>
              <a:t>targetSum</a:t>
            </a:r>
            <a:r>
              <a:rPr lang="en-US" dirty="0"/>
              <a:t>, bool[] </a:t>
            </a:r>
            <a:r>
              <a:rPr lang="en-US" dirty="0" err="1"/>
              <a:t>possibleSums</a:t>
            </a:r>
            <a:r>
              <a:rPr lang="en-US" dirty="0"/>
              <a:t>) {</a:t>
            </a:r>
          </a:p>
          <a:p>
            <a:r>
              <a:rPr lang="en-US" dirty="0"/>
              <a:t>  var subset = new List&lt;int&gt;();</a:t>
            </a:r>
          </a:p>
          <a:p>
            <a:r>
              <a:rPr lang="en-US" dirty="0"/>
              <a:t>  while (</a:t>
            </a:r>
            <a:r>
              <a:rPr lang="en-US" dirty="0" err="1"/>
              <a:t>targetSum</a:t>
            </a:r>
            <a:r>
              <a:rPr lang="en-US" dirty="0"/>
              <a:t> &gt; 0) {</a:t>
            </a:r>
          </a:p>
          <a:p>
            <a:r>
              <a:rPr lang="en-US" dirty="0"/>
              <a:t>    foreach (var num in 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  var </a:t>
            </a:r>
            <a:r>
              <a:rPr lang="en-US" dirty="0" err="1"/>
              <a:t>newSum</a:t>
            </a:r>
            <a:r>
              <a:rPr lang="en-US" dirty="0"/>
              <a:t> = </a:t>
            </a:r>
            <a:r>
              <a:rPr lang="en-US" dirty="0" err="1"/>
              <a:t>targetSum</a:t>
            </a:r>
            <a:r>
              <a:rPr lang="en-US" dirty="0"/>
              <a:t> - num;</a:t>
            </a:r>
          </a:p>
          <a:p>
            <a:r>
              <a:rPr lang="en-US" dirty="0"/>
              <a:t>      if (</a:t>
            </a:r>
            <a:r>
              <a:rPr lang="en-US" dirty="0" err="1"/>
              <a:t>newSum</a:t>
            </a:r>
            <a:r>
              <a:rPr lang="en-US" dirty="0"/>
              <a:t> &gt;= 0 &amp;&amp; </a:t>
            </a:r>
            <a:r>
              <a:rPr lang="en-US" dirty="0" err="1"/>
              <a:t>possibleSums</a:t>
            </a:r>
            <a:r>
              <a:rPr lang="en-US" dirty="0"/>
              <a:t>[</a:t>
            </a:r>
            <a:r>
              <a:rPr lang="en-US" dirty="0" err="1"/>
              <a:t>newSum</a:t>
            </a:r>
            <a:r>
              <a:rPr lang="en-US" dirty="0"/>
              <a:t>]) {</a:t>
            </a:r>
          </a:p>
          <a:p>
            <a:r>
              <a:rPr lang="en-US" dirty="0"/>
              <a:t>        </a:t>
            </a:r>
            <a:r>
              <a:rPr lang="en-US" dirty="0" err="1"/>
              <a:t>targetSum</a:t>
            </a:r>
            <a:r>
              <a:rPr lang="en-US" dirty="0"/>
              <a:t> = </a:t>
            </a:r>
            <a:r>
              <a:rPr lang="en-US" dirty="0" err="1"/>
              <a:t>newSum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subset.Add</a:t>
            </a:r>
            <a:r>
              <a:rPr lang="en-US" dirty="0"/>
              <a:t>(num);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return subset;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77A548-5A2F-44FE-A999-665E4DCE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 (with Repetition): Recovery</a:t>
            </a:r>
          </a:p>
        </p:txBody>
      </p:sp>
    </p:spTree>
    <p:extLst>
      <p:ext uri="{BB962C8B-B14F-4D97-AF65-F5344CB8AC3E}">
        <p14:creationId xmlns:p14="http://schemas.microsoft.com/office/powerpoint/2010/main" val="3825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Largest Sum in Matrix of Numbers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Move Down/Right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D7B84-0F05-471C-81AB-B801277BEC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06606-4097-4811-AD9B-AD4A0A1F1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68596"/>
              </p:ext>
            </p:extLst>
          </p:nvPr>
        </p:nvGraphicFramePr>
        <p:xfrm>
          <a:off x="4902899" y="1506017"/>
          <a:ext cx="2386202" cy="209487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4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3694" marR="83694" marT="41847" marB="41847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What is Dynamic Programming?</a:t>
            </a:r>
          </a:p>
          <a:p>
            <a:pPr marL="514350" indent="-514350"/>
            <a:r>
              <a:rPr lang="en-US" dirty="0"/>
              <a:t>Fibonacci Sequence</a:t>
            </a:r>
          </a:p>
          <a:p>
            <a:pPr marL="514350" indent="-514350"/>
            <a:r>
              <a:rPr lang="en-US"/>
              <a:t>Subset </a:t>
            </a:r>
            <a:r>
              <a:rPr lang="en-US" dirty="0"/>
              <a:t>Sum</a:t>
            </a:r>
          </a:p>
          <a:p>
            <a:pPr marL="514350" indent="-514350"/>
            <a:r>
              <a:rPr lang="en-US" dirty="0"/>
              <a:t>Move Down/Right Sum</a:t>
            </a:r>
          </a:p>
          <a:p>
            <a:pPr marL="514350" indent="-514350"/>
            <a:r>
              <a:rPr lang="en-US" dirty="0"/>
              <a:t>Longest Common Subsequence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 are given a matrix of numbers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Find the </a:t>
            </a:r>
            <a:r>
              <a:rPr lang="en-US" b="1" dirty="0">
                <a:solidFill>
                  <a:srgbClr val="FFA000"/>
                </a:solidFill>
              </a:rPr>
              <a:t>path with largest sum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Start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top left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bottom right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only right/down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won't be negative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Problem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27883"/>
              </p:ext>
            </p:extLst>
          </p:nvPr>
        </p:nvGraphicFramePr>
        <p:xfrm>
          <a:off x="7177086" y="1371600"/>
          <a:ext cx="4329115" cy="3657283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618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8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A000"/>
                          </a:solidFill>
                        </a:rPr>
                        <a:t>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70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2828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E671FCB-E826-4C02-8B90-6AF8FC86A085}"/>
              </a:ext>
            </a:extLst>
          </p:cNvPr>
          <p:cNvSpPr/>
          <p:nvPr/>
        </p:nvSpPr>
        <p:spPr>
          <a:xfrm>
            <a:off x="5410203" y="3732459"/>
            <a:ext cx="1295400" cy="452502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403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467600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1905000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942218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98210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7931921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369321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406539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8917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430485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2867885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8905103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880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8896394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333794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371012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371012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3808412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9845630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3281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flipH="1">
            <a:off x="9860867" y="2243190"/>
            <a:ext cx="457200" cy="344424"/>
          </a:xfrm>
          <a:prstGeom prst="uturnArrow">
            <a:avLst>
              <a:gd name="adj1" fmla="val 25000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AB64129F-3762-4DF6-A3DA-96FCFEEBB83B}"/>
              </a:ext>
            </a:extLst>
          </p:cNvPr>
          <p:cNvSpPr/>
          <p:nvPr/>
        </p:nvSpPr>
        <p:spPr>
          <a:xfrm flipH="1">
            <a:off x="4298267" y="2057401"/>
            <a:ext cx="6326188" cy="528037"/>
          </a:xfrm>
          <a:prstGeom prst="uturnArrow">
            <a:avLst>
              <a:gd name="adj1" fmla="val 18403"/>
              <a:gd name="adj2" fmla="val 18403"/>
              <a:gd name="adj3" fmla="val 18294"/>
              <a:gd name="adj4" fmla="val 42101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10335485" y="237150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0941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2701101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132470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286000"/>
            <a:ext cx="6553203" cy="1066800"/>
          </a:xfrm>
          <a:prstGeom prst="bentConnector3">
            <a:avLst>
              <a:gd name="adj1" fmla="val 34282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286001"/>
            <a:ext cx="530628" cy="998552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rrow: U-Turn 1">
            <a:extLst>
              <a:ext uri="{FF2B5EF4-FFF2-40B4-BE49-F238E27FC236}">
                <a16:creationId xmlns:a16="http://schemas.microsoft.com/office/drawing/2014/main" id="{36CF8972-0E71-4E3F-A2C1-8F341B259819}"/>
              </a:ext>
            </a:extLst>
          </p:cNvPr>
          <p:cNvSpPr/>
          <p:nvPr/>
        </p:nvSpPr>
        <p:spPr>
          <a:xfrm rot="16200000">
            <a:off x="6926231" y="3132173"/>
            <a:ext cx="396945" cy="381001"/>
          </a:xfrm>
          <a:prstGeom prst="uturnArrow">
            <a:avLst>
              <a:gd name="adj1" fmla="val 18143"/>
              <a:gd name="adj2" fmla="val 25000"/>
              <a:gd name="adj3" fmla="val 19943"/>
              <a:gd name="adj4" fmla="val 43750"/>
              <a:gd name="adj5" fmla="val 97756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BADBE58E-7F07-43F2-A578-735FB2273F6A}"/>
              </a:ext>
            </a:extLst>
          </p:cNvPr>
          <p:cNvSpPr/>
          <p:nvPr/>
        </p:nvSpPr>
        <p:spPr>
          <a:xfrm>
            <a:off x="7048302" y="3563542"/>
            <a:ext cx="177934" cy="177934"/>
          </a:xfrm>
          <a:prstGeom prst="mathPlus">
            <a:avLst>
              <a:gd name="adj1" fmla="val 14504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3760A-7693-47D1-817A-C98D213B778C}"/>
              </a:ext>
            </a:extLst>
          </p:cNvPr>
          <p:cNvCxnSpPr>
            <a:cxnSpLocks/>
          </p:cNvCxnSpPr>
          <p:nvPr/>
        </p:nvCxnSpPr>
        <p:spPr>
          <a:xfrm rot="10800000">
            <a:off x="762002" y="2057400"/>
            <a:ext cx="6553205" cy="1726472"/>
          </a:xfrm>
          <a:prstGeom prst="bentConnector3">
            <a:avLst>
              <a:gd name="adj1" fmla="val 33256"/>
            </a:avLst>
          </a:prstGeom>
          <a:ln w="412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Bent 29">
            <a:extLst>
              <a:ext uri="{FF2B5EF4-FFF2-40B4-BE49-F238E27FC236}">
                <a16:creationId xmlns:a16="http://schemas.microsoft.com/office/drawing/2014/main" id="{A7834CCF-4474-4D0A-ADC0-B96CC833C427}"/>
              </a:ext>
            </a:extLst>
          </p:cNvPr>
          <p:cNvSpPr/>
          <p:nvPr/>
        </p:nvSpPr>
        <p:spPr>
          <a:xfrm flipV="1">
            <a:off x="762000" y="2057401"/>
            <a:ext cx="530628" cy="1658225"/>
          </a:xfrm>
          <a:prstGeom prst="bentArrow">
            <a:avLst>
              <a:gd name="adj1" fmla="val 12883"/>
              <a:gd name="adj2" fmla="val 14903"/>
              <a:gd name="adj3" fmla="val 25000"/>
              <a:gd name="adj4" fmla="val 3387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Controlled</a:t>
            </a:r>
            <a:r>
              <a:rPr lang="en-US" dirty="0"/>
              <a:t>" brute force / exhaustive search</a:t>
            </a:r>
          </a:p>
          <a:p>
            <a:pPr>
              <a:buClr>
                <a:schemeClr val="tx1"/>
              </a:buClr>
            </a:pPr>
            <a:r>
              <a:rPr lang="en-US" dirty="0"/>
              <a:t> Key ideas: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Subproblems</a:t>
            </a:r>
            <a:r>
              <a:rPr lang="en-US" dirty="0"/>
              <a:t>: like original problem, but smaller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Write solution to one </a:t>
            </a:r>
            <a:r>
              <a:rPr lang="en-US" sz="3400" b="1" dirty="0">
                <a:solidFill>
                  <a:schemeClr val="bg1"/>
                </a:solidFill>
              </a:rPr>
              <a:t>subproblem</a:t>
            </a:r>
            <a:r>
              <a:rPr lang="en-US" dirty="0"/>
              <a:t> in terms of solutions      to smaller acyclic subproblems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Memoization</a:t>
            </a:r>
            <a:r>
              <a:rPr lang="en-US" dirty="0"/>
              <a:t>: remember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subproblems we’ve already solved, and </a:t>
            </a:r>
            <a:r>
              <a:rPr lang="en-US" sz="3400" b="1" dirty="0">
                <a:solidFill>
                  <a:schemeClr val="bg1"/>
                </a:solidFill>
              </a:rPr>
              <a:t>re‐use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exponentials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Guessing</a:t>
            </a:r>
            <a:r>
              <a:rPr lang="en-US" dirty="0"/>
              <a:t>: if you don’t know something, </a:t>
            </a:r>
            <a:r>
              <a:rPr lang="en-US" sz="3400" b="1" dirty="0">
                <a:solidFill>
                  <a:schemeClr val="bg1"/>
                </a:solidFill>
              </a:rPr>
              <a:t>guess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it!</a:t>
            </a:r>
            <a:r>
              <a:rPr lang="en-US" dirty="0"/>
              <a:t>                (try all possibilities)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</a:p>
        </p:txBody>
      </p:sp>
    </p:spTree>
    <p:extLst>
      <p:ext uri="{BB962C8B-B14F-4D97-AF65-F5344CB8AC3E}">
        <p14:creationId xmlns:p14="http://schemas.microsoft.com/office/powerpoint/2010/main" val="36129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531325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628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3962400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68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411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55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47929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18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D9B1E0-75DE-4D2F-A41D-54C60AE21A4A}"/>
              </a:ext>
            </a:extLst>
          </p:cNvPr>
          <p:cNvGrpSpPr/>
          <p:nvPr/>
        </p:nvGrpSpPr>
        <p:grpSpPr>
          <a:xfrm>
            <a:off x="762001" y="5250122"/>
            <a:ext cx="6553203" cy="617278"/>
            <a:chOff x="760412" y="3531325"/>
            <a:chExt cx="6553203" cy="617278"/>
          </a:xfrm>
        </p:grpSpPr>
        <p:sp>
          <p:nvSpPr>
            <p:cNvPr id="2" name="Arrow: U-Turn 1">
              <a:extLst>
                <a:ext uri="{FF2B5EF4-FFF2-40B4-BE49-F238E27FC236}">
                  <a16:creationId xmlns:a16="http://schemas.microsoft.com/office/drawing/2014/main" id="{36CF8972-0E71-4E3F-A2C1-8F341B259819}"/>
                </a:ext>
              </a:extLst>
            </p:cNvPr>
            <p:cNvSpPr/>
            <p:nvPr/>
          </p:nvSpPr>
          <p:spPr>
            <a:xfrm rot="16200000">
              <a:off x="6924642" y="3539299"/>
              <a:ext cx="396945" cy="381001"/>
            </a:xfrm>
            <a:prstGeom prst="uturnArrow">
              <a:avLst>
                <a:gd name="adj1" fmla="val 18143"/>
                <a:gd name="adj2" fmla="val 25000"/>
                <a:gd name="adj3" fmla="val 19943"/>
                <a:gd name="adj4" fmla="val 43750"/>
                <a:gd name="adj5" fmla="val 97756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>
                <a:solidFill>
                  <a:schemeClr val="tx1"/>
                </a:solidFill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BADBE58E-7F07-43F2-A578-735FB2273F6A}"/>
                </a:ext>
              </a:extLst>
            </p:cNvPr>
            <p:cNvSpPr/>
            <p:nvPr/>
          </p:nvSpPr>
          <p:spPr>
            <a:xfrm>
              <a:off x="7046714" y="3970669"/>
              <a:ext cx="177934" cy="177934"/>
            </a:xfrm>
            <a:prstGeom prst="mathPlus">
              <a:avLst>
                <a:gd name="adj1" fmla="val 14504"/>
              </a:avLst>
            </a:prstGeom>
            <a:solidFill>
              <a:srgbClr val="FFA00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30" name="Arrow: Bent 29">
              <a:extLst>
                <a:ext uri="{FF2B5EF4-FFF2-40B4-BE49-F238E27FC236}">
                  <a16:creationId xmlns:a16="http://schemas.microsoft.com/office/drawing/2014/main" id="{A7834CCF-4474-4D0A-ADC0-B96CC833C427}"/>
                </a:ext>
              </a:extLst>
            </p:cNvPr>
            <p:cNvSpPr/>
            <p:nvPr/>
          </p:nvSpPr>
          <p:spPr>
            <a:xfrm flipV="1">
              <a:off x="760412" y="3531325"/>
              <a:ext cx="530628" cy="617276"/>
            </a:xfrm>
            <a:prstGeom prst="bentArrow">
              <a:avLst>
                <a:gd name="adj1" fmla="val 12883"/>
                <a:gd name="adj2" fmla="val 14903"/>
                <a:gd name="adj3" fmla="val 25000"/>
                <a:gd name="adj4" fmla="val 33877"/>
              </a:avLst>
            </a:prstGeom>
            <a:solidFill>
              <a:srgbClr val="FF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00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265318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stCxn id="11" idx="3"/>
          </p:cNvCxnSpPr>
          <p:nvPr/>
        </p:nvCxnSpPr>
        <p:spPr>
          <a:xfrm>
            <a:off x="6419795" y="2326004"/>
            <a:ext cx="895408" cy="8743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710690" y="1221104"/>
            <a:ext cx="523220" cy="2209800"/>
          </a:xfrm>
          <a:prstGeom prst="bentConnector4">
            <a:avLst>
              <a:gd name="adj1" fmla="val -43691"/>
              <a:gd name="adj2" fmla="val 9959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1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27813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428805" cy="912496"/>
          </a:xfrm>
          <a:prstGeom prst="bentConnector3">
            <a:avLst/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6939290" y="992504"/>
            <a:ext cx="523220" cy="2667000"/>
          </a:xfrm>
          <a:prstGeom prst="bentConnector4">
            <a:avLst>
              <a:gd name="adj1" fmla="val -43691"/>
              <a:gd name="adj2" fmla="val 10015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7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2385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1886005" cy="950596"/>
          </a:xfrm>
          <a:prstGeom prst="bentConnector3">
            <a:avLst>
              <a:gd name="adj1" fmla="val 3328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H="1">
            <a:off x="7167890" y="763905"/>
            <a:ext cx="523220" cy="3124201"/>
          </a:xfrm>
          <a:prstGeom prst="bentConnector3">
            <a:avLst>
              <a:gd name="adj1" fmla="val -43691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7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36957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343205" cy="950596"/>
          </a:xfrm>
          <a:prstGeom prst="bentConnector3">
            <a:avLst>
              <a:gd name="adj1" fmla="val 26227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396491" y="535303"/>
            <a:ext cx="523220" cy="3581402"/>
          </a:xfrm>
          <a:prstGeom prst="bentConnector4">
            <a:avLst>
              <a:gd name="adj1" fmla="val -43691"/>
              <a:gd name="adj2" fmla="val 99678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1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1529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2800405" cy="950596"/>
          </a:xfrm>
          <a:prstGeom prst="bentConnector3">
            <a:avLst>
              <a:gd name="adj1" fmla="val 24103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625090" y="306704"/>
            <a:ext cx="523220" cy="4038600"/>
          </a:xfrm>
          <a:prstGeom prst="bentConnector4">
            <a:avLst>
              <a:gd name="adj1" fmla="val -43691"/>
              <a:gd name="adj2" fmla="val 100300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2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8DFEE642-7AFA-4B46-A13B-58B41AFA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000" y="819000"/>
            <a:ext cx="3376200" cy="3376200"/>
          </a:xfrm>
          <a:prstGeom prst="rect">
            <a:avLst/>
          </a:prstGeom>
        </p:spPr>
      </p:pic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982627B0-54AF-415C-B6CF-EBC98385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700" y="1449000"/>
            <a:ext cx="1243800" cy="1243800"/>
          </a:xfrm>
          <a:prstGeom prst="rect">
            <a:avLst/>
          </a:prstGeom>
        </p:spPr>
      </p:pic>
      <p:pic>
        <p:nvPicPr>
          <p:cNvPr id="14" name="Graphic 13" descr="Magnifying glass">
            <a:extLst>
              <a:ext uri="{FF2B5EF4-FFF2-40B4-BE49-F238E27FC236}">
                <a16:creationId xmlns:a16="http://schemas.microsoft.com/office/drawing/2014/main" id="{CDDE1CDA-9D3F-44D1-9AD2-00550152BC7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00" y="1764000"/>
            <a:ext cx="418122" cy="4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625FECE-A97E-4EDE-853B-15350E95E739}"/>
              </a:ext>
            </a:extLst>
          </p:cNvPr>
          <p:cNvSpPr/>
          <p:nvPr/>
        </p:nvSpPr>
        <p:spPr>
          <a:xfrm>
            <a:off x="4648200" y="3276600"/>
            <a:ext cx="5524500" cy="152400"/>
          </a:xfrm>
          <a:prstGeom prst="rightArrow">
            <a:avLst/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0AB4447D-ED7F-4A71-BECC-033B23757FA4}"/>
              </a:ext>
            </a:extLst>
          </p:cNvPr>
          <p:cNvSpPr/>
          <p:nvPr/>
        </p:nvSpPr>
        <p:spPr>
          <a:xfrm>
            <a:off x="5486400" y="2476500"/>
            <a:ext cx="762000" cy="762000"/>
          </a:xfrm>
          <a:prstGeom prst="mathPlus">
            <a:avLst>
              <a:gd name="adj1" fmla="val 16663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9B0C-73B7-4751-A169-641B8DA8AD06}"/>
              </a:ext>
            </a:extLst>
          </p:cNvPr>
          <p:cNvSpPr txBox="1"/>
          <p:nvPr/>
        </p:nvSpPr>
        <p:spPr>
          <a:xfrm>
            <a:off x="5315005" y="206439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884396-3AA8-4E98-8809-BE74190993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19796" y="2326004"/>
            <a:ext cx="3348205" cy="950596"/>
          </a:xfrm>
          <a:prstGeom prst="bentConnector3">
            <a:avLst>
              <a:gd name="adj1" fmla="val 23632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C96367-1D1F-470A-8152-03F9C1C7B77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7891790" y="40004"/>
            <a:ext cx="523220" cy="4572000"/>
          </a:xfrm>
          <a:prstGeom prst="bentConnector4">
            <a:avLst>
              <a:gd name="adj1" fmla="val -43691"/>
              <a:gd name="adj2" fmla="val 100179"/>
            </a:avLst>
          </a:prstGeom>
          <a:ln w="25400">
            <a:solidFill>
              <a:srgbClr val="FFFF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9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DP Matrix</a:t>
            </a:r>
            <a:endParaRPr lang="bg-B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41667-9B26-4C21-8F91-9CC523C4C38F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591808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A000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rgbClr val="FFA000"/>
                        </a:solidFill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4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7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8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5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6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/>
                        <a:t>9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rgbClr val="FFA000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rgbClr val="FFA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7315204" y="2587614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rgbClr val="FFA000"/>
                          </a:solidFill>
                        </a:rPr>
                        <a:t>2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rgbClr val="FFA000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3694" marR="83694" marT="41847" marB="4184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EF6723C-82B7-4318-8B08-E195997EB2B7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EC4D1-A7F3-4461-975C-C71700F6B3EC}"/>
              </a:ext>
            </a:extLst>
          </p:cNvPr>
          <p:cNvSpPr txBox="1"/>
          <p:nvPr/>
        </p:nvSpPr>
        <p:spPr>
          <a:xfrm>
            <a:off x="1291188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68483-EAF8-4311-BD6A-8B713D166BCE}"/>
              </a:ext>
            </a:extLst>
          </p:cNvPr>
          <p:cNvSpPr txBox="1"/>
          <p:nvPr/>
        </p:nvSpPr>
        <p:spPr>
          <a:xfrm>
            <a:off x="4648200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2A154-67E5-4D3E-8329-1F8B998DDBC7}"/>
              </a:ext>
            </a:extLst>
          </p:cNvPr>
          <p:cNvSpPr txBox="1"/>
          <p:nvPr/>
        </p:nvSpPr>
        <p:spPr>
          <a:xfrm>
            <a:off x="10723569" y="5486400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End</a:t>
            </a:r>
            <a:endParaRPr lang="bg-BG" sz="2800" dirty="0">
              <a:solidFill>
                <a:srgbClr val="FFA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DA556-B127-415C-9C93-A795D4EAB0D0}"/>
              </a:ext>
            </a:extLst>
          </p:cNvPr>
          <p:cNvSpPr txBox="1"/>
          <p:nvPr/>
        </p:nvSpPr>
        <p:spPr>
          <a:xfrm>
            <a:off x="7315204" y="2043373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Start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27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5501205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5002131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886774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91867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441960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530424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8043917" y="4353744"/>
            <a:ext cx="29620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8534401" y="3854670"/>
            <a:ext cx="304799" cy="129435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43750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4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F03A4A4B-702F-42C1-99A3-CDB866CC937E}"/>
              </a:ext>
            </a:extLst>
          </p:cNvPr>
          <p:cNvSpPr/>
          <p:nvPr/>
        </p:nvSpPr>
        <p:spPr>
          <a:xfrm rot="16200000">
            <a:off x="7700497" y="4010324"/>
            <a:ext cx="296209" cy="1981198"/>
          </a:xfrm>
          <a:prstGeom prst="bentArrow">
            <a:avLst>
              <a:gd name="adj1" fmla="val 25000"/>
              <a:gd name="adj2" fmla="val 26724"/>
              <a:gd name="adj3" fmla="val 25000"/>
              <a:gd name="adj4" fmla="val 54395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40C5412-F0A4-4434-BC98-3FFE177241FB}"/>
              </a:ext>
            </a:extLst>
          </p:cNvPr>
          <p:cNvSpPr/>
          <p:nvPr/>
        </p:nvSpPr>
        <p:spPr>
          <a:xfrm flipH="1">
            <a:off x="7848600" y="3854670"/>
            <a:ext cx="990599" cy="1294358"/>
          </a:xfrm>
          <a:prstGeom prst="bentArrow">
            <a:avLst>
              <a:gd name="adj1" fmla="val 9085"/>
              <a:gd name="adj2" fmla="val 8685"/>
              <a:gd name="adj3" fmla="val 15451"/>
              <a:gd name="adj4" fmla="val 29957"/>
            </a:avLst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305482-06C9-4D4C-896B-A7ED2B63CAD2}"/>
              </a:ext>
            </a:extLst>
          </p:cNvPr>
          <p:cNvSpPr txBox="1"/>
          <p:nvPr/>
        </p:nvSpPr>
        <p:spPr>
          <a:xfrm>
            <a:off x="8839199" y="4739313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A000"/>
                </a:solidFill>
              </a:rPr>
              <a:t>MAX()</a:t>
            </a:r>
            <a:endParaRPr lang="bg-BG" sz="2800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8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950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430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3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6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</a:rPr>
              <a:t>The Fibonacci sequence </a:t>
            </a:r>
            <a:r>
              <a:rPr lang="en-US" dirty="0"/>
              <a:t>holds the following integers: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0, 1, 1, 2, 3, 5, 8, 13, 21, 34, 55, 89, 144, …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398" b="1" dirty="0">
                <a:solidFill>
                  <a:srgbClr val="FFA000"/>
                </a:solidFill>
              </a:rPr>
              <a:t>first two </a:t>
            </a:r>
            <a:r>
              <a:rPr lang="en-US" dirty="0"/>
              <a:t>numbers are </a:t>
            </a:r>
            <a:r>
              <a:rPr lang="en-US" sz="3398" b="1" dirty="0">
                <a:solidFill>
                  <a:srgbClr val="FFA000"/>
                </a:solidFill>
              </a:rPr>
              <a:t>0</a:t>
            </a:r>
            <a:r>
              <a:rPr lang="en-US" dirty="0"/>
              <a:t> and </a:t>
            </a:r>
            <a:r>
              <a:rPr lang="en-US" sz="3398" b="1" dirty="0">
                <a:solidFill>
                  <a:srgbClr val="FFA000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subsequent number is the sum of the previous two numbers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397" dirty="0"/>
              <a:t>Recursive mathematical formula: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</a:t>
            </a:r>
            <a:r>
              <a:rPr lang="en-US" b="1" baseline="-10000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0</a:t>
            </a:r>
            <a:r>
              <a:rPr lang="en-US" dirty="0"/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=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398" dirty="0"/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  <a:endParaRPr lang="bg-B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52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18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14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542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3962401" y="1371600"/>
          <a:ext cx="4572001" cy="4628680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114129" marR="114129" marT="57064" marB="57064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30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114129" marR="114129" marT="57064" marB="5706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6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2E67F-0591-437F-835B-E46A8ED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Path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60E16A-2409-41E7-8923-305FA6AB896E}"/>
              </a:ext>
            </a:extLst>
          </p:cNvPr>
          <p:cNvGraphicFramePr>
            <a:graphicFrameLocks noGrp="1"/>
          </p:cNvGraphicFramePr>
          <p:nvPr/>
        </p:nvGraphicFramePr>
        <p:xfrm>
          <a:off x="1295404" y="2281752"/>
          <a:ext cx="3352797" cy="3357048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3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 marL="81963" marR="81963" marT="40982" marB="40982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b="0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81963" marR="81963" marT="40982" marB="4098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44638E7-F649-4DBD-B54E-192D0A2A4F56}"/>
              </a:ext>
            </a:extLst>
          </p:cNvPr>
          <p:cNvSpPr/>
          <p:nvPr/>
        </p:nvSpPr>
        <p:spPr>
          <a:xfrm>
            <a:off x="4817406" y="3903405"/>
            <a:ext cx="2362200" cy="720210"/>
          </a:xfrm>
          <a:prstGeom prst="rightArrow">
            <a:avLst>
              <a:gd name="adj1" fmla="val 40805"/>
              <a:gd name="adj2" fmla="val 52758"/>
            </a:avLst>
          </a:prstGeom>
          <a:solidFill>
            <a:srgbClr val="FFA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F7E333-19E6-4BBC-8027-307DCCD625E3}"/>
              </a:ext>
            </a:extLst>
          </p:cNvPr>
          <p:cNvGraphicFramePr>
            <a:graphicFrameLocks noGrp="1"/>
          </p:cNvGraphicFramePr>
          <p:nvPr/>
        </p:nvGraphicFramePr>
        <p:xfrm>
          <a:off x="7348813" y="2281752"/>
          <a:ext cx="3352797" cy="3351792"/>
        </p:xfrm>
        <a:graphic>
          <a:graphicData uri="http://schemas.openxmlformats.org/drawingml/2006/table">
            <a:tbl>
              <a:tblPr>
                <a:effectLst/>
                <a:tableStyleId>{BC89EF96-8CEA-46FF-86C4-4CE0E7609802}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dirty="0">
                        <a:solidFill>
                          <a:schemeClr val="bg2"/>
                        </a:solidFill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9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83694" marR="83694" marT="41847" marB="41847" anchor="ctr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200" kern="1200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US" sz="2200" b="1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694" marR="83694" marT="41847" marB="41847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65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573500" y="1449000"/>
            <a:ext cx="9045000" cy="485393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for (int row = 0; row &lt; </a:t>
            </a:r>
            <a:r>
              <a:rPr lang="en-US" sz="2400" dirty="0" err="1">
                <a:solidFill>
                  <a:schemeClr val="tx2"/>
                </a:solidFill>
              </a:rPr>
              <a:t>rowsCount</a:t>
            </a:r>
            <a:r>
              <a:rPr lang="en-US" sz="2400" dirty="0">
                <a:solidFill>
                  <a:schemeClr val="tx2"/>
                </a:solidFill>
              </a:rPr>
              <a:t>; row++)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for (int col = 0; col &lt; </a:t>
            </a:r>
            <a:r>
              <a:rPr lang="en-US" sz="2400" dirty="0" err="1">
                <a:solidFill>
                  <a:schemeClr val="tx2"/>
                </a:solidFill>
              </a:rPr>
              <a:t>colsCount</a:t>
            </a:r>
            <a:r>
              <a:rPr lang="en-US" sz="2400" dirty="0">
                <a:solidFill>
                  <a:schemeClr val="tx2"/>
                </a:solidFill>
              </a:rPr>
              <a:t>; col++)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long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(col &gt; 0 &amp;&amp; sum[row, col - 1]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sum[row, col - 1];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(row &gt; 0 &amp;&amp; sum[row - 1, col] &gt;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= sum[row - 1,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sum[row, col] = cells[row, col];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if (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 != </a:t>
            </a:r>
            <a:r>
              <a:rPr lang="en-US" sz="2400" dirty="0" err="1">
                <a:solidFill>
                  <a:schemeClr val="tx2"/>
                </a:solidFill>
              </a:rPr>
              <a:t>long.MinValue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sum[row, col] += </a:t>
            </a:r>
            <a:r>
              <a:rPr lang="en-US" sz="2400" dirty="0" err="1">
                <a:solidFill>
                  <a:schemeClr val="tx2"/>
                </a:solidFill>
              </a:rPr>
              <a:t>maxPrevCell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"Move Down / Right Sum" – Solution</a:t>
            </a:r>
          </a:p>
        </p:txBody>
      </p:sp>
    </p:spTree>
    <p:extLst>
      <p:ext uri="{BB962C8B-B14F-4D97-AF65-F5344CB8AC3E}">
        <p14:creationId xmlns:p14="http://schemas.microsoft.com/office/powerpoint/2010/main" val="1671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Recursive DP Approach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2214000"/>
            <a:ext cx="3600000" cy="74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Longest common subsequence (LCS) problem:</a:t>
            </a:r>
          </a:p>
          <a:p>
            <a:pPr lvl="1"/>
            <a:r>
              <a:rPr lang="en-US" dirty="0"/>
              <a:t>Given two sequences </a:t>
            </a:r>
            <a:r>
              <a:rPr lang="en-US" b="1" dirty="0">
                <a:solidFill>
                  <a:schemeClr val="bg1"/>
                </a:solidFill>
              </a:rPr>
              <a:t>x[1 … m]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y[1 … n]</a:t>
            </a:r>
          </a:p>
          <a:p>
            <a:pPr lvl="1"/>
            <a:r>
              <a:rPr lang="en-US" dirty="0"/>
              <a:t>Find a longest common subsequence (LCS) to them both</a:t>
            </a:r>
          </a:p>
          <a:p>
            <a:pPr>
              <a:spcBef>
                <a:spcPts val="1800"/>
              </a:spcBef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x = "A</a:t>
            </a:r>
            <a:r>
              <a:rPr lang="en-US" b="1" dirty="0">
                <a:solidFill>
                  <a:schemeClr val="bg1"/>
                </a:solidFill>
              </a:rPr>
              <a:t>BCB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B"</a:t>
            </a:r>
          </a:p>
          <a:p>
            <a:pPr lvl="1"/>
            <a:r>
              <a:rPr lang="en-US" dirty="0"/>
              <a:t>y = "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D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A</a:t>
            </a:r>
            <a:r>
              <a:rPr lang="en-US" b="1" dirty="0">
                <a:solidFill>
                  <a:schemeClr val="bg1"/>
                </a:solidFill>
              </a:rPr>
              <a:t>BA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LCS = "</a:t>
            </a:r>
            <a:r>
              <a:rPr lang="en-US" b="1" dirty="0">
                <a:solidFill>
                  <a:schemeClr val="bg1"/>
                </a:solidFill>
              </a:rPr>
              <a:t>BCBA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 (LCS)</a:t>
            </a:r>
            <a:endParaRPr lang="bg-B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91001"/>
            <a:ext cx="7196222" cy="147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7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</a:t>
            </a:r>
            <a:r>
              <a:rPr lang="en-US" baseline="-10000" dirty="0"/>
              <a:t>1</a:t>
            </a:r>
            <a:r>
              <a:rPr lang="en-US" dirty="0"/>
              <a:t> = </a:t>
            </a:r>
            <a:r>
              <a:rPr lang="en-US" sz="3400" b="1" dirty="0">
                <a:solidFill>
                  <a:schemeClr val="bg1"/>
                </a:solidFill>
              </a:rPr>
              <a:t>GCCCTAGCG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GCGCAATG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Let C</a:t>
            </a:r>
            <a:r>
              <a:rPr lang="en-US" baseline="-10000" dirty="0"/>
              <a:t>1</a:t>
            </a:r>
            <a:r>
              <a:rPr lang="en-US" dirty="0"/>
              <a:t> = the right-most character of S</a:t>
            </a:r>
            <a:r>
              <a:rPr lang="en-US" baseline="-10000" dirty="0"/>
              <a:t>1</a:t>
            </a:r>
            <a:r>
              <a:rPr lang="en-US" dirty="0"/>
              <a:t> (C</a:t>
            </a:r>
            <a:r>
              <a:rPr lang="en-US" baseline="-10000" dirty="0"/>
              <a:t>1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C</a:t>
            </a:r>
            <a:r>
              <a:rPr lang="en-US" baseline="-10000" dirty="0"/>
              <a:t>2</a:t>
            </a:r>
            <a:r>
              <a:rPr lang="en-US" dirty="0"/>
              <a:t> = the right-most character of S</a:t>
            </a:r>
            <a:r>
              <a:rPr lang="en-US" baseline="-10000" dirty="0"/>
              <a:t>2</a:t>
            </a:r>
            <a:r>
              <a:rPr lang="en-US" dirty="0"/>
              <a:t> (C</a:t>
            </a:r>
            <a:r>
              <a:rPr lang="en-US" baseline="-10000" dirty="0"/>
              <a:t>2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aseline="-10000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1</a:t>
            </a:r>
            <a:r>
              <a:rPr lang="en-US" dirty="0"/>
              <a:t>' = S</a:t>
            </a:r>
            <a:r>
              <a:rPr lang="en-US" baseline="-10000" dirty="0"/>
              <a:t>1</a:t>
            </a:r>
            <a:r>
              <a:rPr lang="en-US" dirty="0"/>
              <a:t> with C</a:t>
            </a:r>
            <a:r>
              <a:rPr lang="en-US" baseline="-10000" dirty="0"/>
              <a:t>1</a:t>
            </a:r>
            <a:r>
              <a:rPr lang="en-US" dirty="0"/>
              <a:t> "chopped-off" (S</a:t>
            </a:r>
            <a:r>
              <a:rPr lang="en-US" baseline="-10000" dirty="0"/>
              <a:t>1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GCCCTAGC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Let S</a:t>
            </a:r>
            <a:r>
              <a:rPr lang="en-US" baseline="-10000" dirty="0"/>
              <a:t>2</a:t>
            </a:r>
            <a:r>
              <a:rPr lang="en-US" dirty="0"/>
              <a:t>' = S</a:t>
            </a:r>
            <a:r>
              <a:rPr lang="en-US" baseline="-10000" dirty="0"/>
              <a:t>2</a:t>
            </a:r>
            <a:r>
              <a:rPr lang="en-US" dirty="0"/>
              <a:t> with C</a:t>
            </a:r>
            <a:r>
              <a:rPr lang="en-US" baseline="-10000" dirty="0"/>
              <a:t>2</a:t>
            </a:r>
            <a:r>
              <a:rPr lang="en-US" dirty="0"/>
              <a:t> "chopped-off" (S</a:t>
            </a:r>
            <a:r>
              <a:rPr lang="en-US" baseline="-10000" dirty="0"/>
              <a:t>2</a:t>
            </a:r>
            <a:r>
              <a:rPr lang="en-US" dirty="0"/>
              <a:t>'</a:t>
            </a:r>
            <a:r>
              <a:rPr lang="en-US" baseline="-10000" dirty="0"/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GCGCAAT</a:t>
            </a:r>
            <a:r>
              <a:rPr lang="en-US" dirty="0"/>
              <a:t>)</a:t>
            </a:r>
          </a:p>
          <a:p>
            <a:r>
              <a:rPr lang="en-US" dirty="0"/>
              <a:t>There are three recursive sub-problems: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1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2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, S</a:t>
            </a:r>
            <a:r>
              <a:rPr lang="en-US" baseline="-10000" dirty="0"/>
              <a:t>2</a:t>
            </a:r>
            <a:r>
              <a:rPr lang="en-US" dirty="0"/>
              <a:t>') </a:t>
            </a:r>
          </a:p>
          <a:p>
            <a:pPr lvl="1"/>
            <a:r>
              <a:rPr lang="en-US" dirty="0"/>
              <a:t>L</a:t>
            </a:r>
            <a:r>
              <a:rPr lang="en-US" baseline="-10000" dirty="0"/>
              <a:t>3</a:t>
            </a:r>
            <a:r>
              <a:rPr lang="en-US" dirty="0"/>
              <a:t> = LCS(S</a:t>
            </a:r>
            <a:r>
              <a:rPr lang="en-US" baseline="-10000" dirty="0"/>
              <a:t>1</a:t>
            </a:r>
            <a:r>
              <a:rPr lang="en-US" dirty="0"/>
              <a:t>', S</a:t>
            </a:r>
            <a:r>
              <a:rPr lang="en-US" baseline="-10000" dirty="0"/>
              <a:t>2</a:t>
            </a:r>
            <a:r>
              <a:rPr lang="en-US" dirty="0"/>
              <a:t>')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Approach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796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0CC2D8-EF89-46F3-AEFD-A12B04B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EE14988-2D63-4332-A36E-9510A528A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/>
        </p:blipFill>
        <p:spPr bwMode="auto">
          <a:xfrm>
            <a:off x="1126406" y="1629000"/>
            <a:ext cx="9831000" cy="432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7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1283" y="3295265"/>
            <a:ext cx="10949531" cy="2542977"/>
          </a:xfrm>
        </p:spPr>
        <p:txBody>
          <a:bodyPr/>
          <a:lstStyle/>
          <a:p>
            <a:r>
              <a:rPr lang="es-ES" dirty="0"/>
              <a:t>lcs[-1][y] = 0</a:t>
            </a:r>
          </a:p>
          <a:p>
            <a:r>
              <a:rPr lang="es-ES" dirty="0"/>
              <a:t>lcs[x][-1] = 0</a:t>
            </a:r>
          </a:p>
          <a:p>
            <a:r>
              <a:rPr lang="es-ES" dirty="0"/>
              <a:t>lcs[x][y] = max(</a:t>
            </a:r>
          </a:p>
          <a:p>
            <a:r>
              <a:rPr lang="es-ES" dirty="0"/>
              <a:t>  lcs[x-1][y],</a:t>
            </a:r>
          </a:p>
          <a:p>
            <a:r>
              <a:rPr lang="es-ES" dirty="0"/>
              <a:t>  lcs[x][y-1],</a:t>
            </a:r>
          </a:p>
          <a:p>
            <a:r>
              <a:rPr lang="es-ES" dirty="0"/>
              <a:t>  lcs[x-1][y-1]+1 when S1[x] == S2[y])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Let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lcs[x][y]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be the longest common subsequence of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S1[0 … x]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y]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LCS has the following recursive properties: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– Recursive Formula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88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6000" y="1265271"/>
            <a:ext cx="9990000" cy="5241729"/>
          </a:xfrm>
        </p:spPr>
        <p:txBody>
          <a:bodyPr/>
          <a:lstStyle/>
          <a:p>
            <a:r>
              <a:rPr lang="en-US" sz="2400" dirty="0"/>
              <a:t>var str1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str2 = </a:t>
            </a:r>
            <a:r>
              <a:rPr lang="en-US" sz="2400" dirty="0" err="1"/>
              <a:t>Console.ReadLine</a:t>
            </a:r>
            <a:r>
              <a:rPr lang="en-US" sz="2400" dirty="0"/>
              <a:t>();</a:t>
            </a:r>
          </a:p>
          <a:p>
            <a:r>
              <a:rPr lang="en-US" sz="2400" dirty="0"/>
              <a:t>var lcs = new int[str1.Length + 1, str2.Length + 1];</a:t>
            </a:r>
          </a:p>
          <a:p>
            <a:r>
              <a:rPr lang="en-US" sz="2400" dirty="0"/>
              <a:t>for (int r = 1; r &lt; </a:t>
            </a:r>
            <a:r>
              <a:rPr lang="en-US" sz="2400" dirty="0" err="1"/>
              <a:t>lcs.GetLength</a:t>
            </a:r>
            <a:r>
              <a:rPr lang="en-US" sz="2400" dirty="0"/>
              <a:t>(0); r++)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for (int c = 1; c &lt; </a:t>
            </a:r>
            <a:r>
              <a:rPr lang="en-US" sz="2400" dirty="0" err="1"/>
              <a:t>lcs.GetLength</a:t>
            </a:r>
            <a:r>
              <a:rPr lang="en-US" sz="2400" dirty="0"/>
              <a:t>(1); </a:t>
            </a:r>
            <a:r>
              <a:rPr lang="en-US" sz="2400" dirty="0" err="1"/>
              <a:t>c++</a:t>
            </a:r>
            <a:r>
              <a:rPr lang="en-US" sz="2400" dirty="0"/>
              <a:t>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if (str1[r - 1] == str2[c - 1])</a:t>
            </a:r>
          </a:p>
          <a:p>
            <a:r>
              <a:rPr lang="en-US" sz="2400" dirty="0"/>
              <a:t>      lcs[r, c] = lcs[r - 1, c - 1] + 1;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      lcs[r, c] = </a:t>
            </a:r>
            <a:r>
              <a:rPr lang="en-US" sz="2400" dirty="0" err="1"/>
              <a:t>Math.Max</a:t>
            </a:r>
            <a:r>
              <a:rPr lang="en-US" sz="2400" dirty="0"/>
              <a:t>(lcs[r, c - 1], lcs[r - 1, c]);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LCS Table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29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1000" y="1328494"/>
            <a:ext cx="10350000" cy="4823024"/>
          </a:xfrm>
        </p:spPr>
        <p:txBody>
          <a:bodyPr/>
          <a:lstStyle/>
          <a:p>
            <a:r>
              <a:rPr lang="en-US" sz="2200" dirty="0"/>
              <a:t>static string </a:t>
            </a:r>
            <a:r>
              <a:rPr lang="en-US" sz="2200" dirty="0" err="1"/>
              <a:t>PrintLCS</a:t>
            </a:r>
            <a:r>
              <a:rPr lang="en-US" sz="2200" dirty="0"/>
              <a:t>(</a:t>
            </a:r>
          </a:p>
          <a:p>
            <a:r>
              <a:rPr lang="en-US" sz="2200" dirty="0"/>
              <a:t>  int row, int col, string str1, string str2, int[][] lcs) {</a:t>
            </a:r>
          </a:p>
          <a:p>
            <a:r>
              <a:rPr lang="en-US" sz="2200" dirty="0"/>
              <a:t>  var </a:t>
            </a:r>
            <a:r>
              <a:rPr lang="en-US" sz="2200" dirty="0" err="1"/>
              <a:t>lcsLetters</a:t>
            </a:r>
            <a:r>
              <a:rPr lang="en-US" sz="2200" dirty="0"/>
              <a:t> = new Stack&lt;char&gt;();</a:t>
            </a:r>
          </a:p>
          <a:p>
            <a:r>
              <a:rPr lang="en-US" sz="2200" dirty="0"/>
              <a:t>  while (row &gt;= 0 &amp;&amp; col &gt;= 0) {</a:t>
            </a:r>
          </a:p>
          <a:p>
            <a:r>
              <a:rPr lang="en-US" sz="2200" dirty="0"/>
              <a:t>    if (str1[row] == str2[col])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lcsLetters.Push</a:t>
            </a:r>
            <a:r>
              <a:rPr lang="en-US" sz="2200" dirty="0"/>
              <a:t>(str1[row]);</a:t>
            </a:r>
          </a:p>
          <a:p>
            <a:r>
              <a:rPr lang="en-US" sz="2200" dirty="0"/>
              <a:t>      row--;</a:t>
            </a:r>
          </a:p>
          <a:p>
            <a:r>
              <a:rPr lang="en-US" sz="2200" dirty="0"/>
              <a:t>      col--;</a:t>
            </a:r>
          </a:p>
          <a:p>
            <a:r>
              <a:rPr lang="en-US" sz="2200" dirty="0"/>
              <a:t>    } else if (lcs[row - 1][col] &gt; lcs[row][col - 1]) { row--; } </a:t>
            </a:r>
          </a:p>
          <a:p>
            <a:r>
              <a:rPr lang="en-US" sz="2200" dirty="0"/>
              <a:t>      else { col--; }</a:t>
            </a:r>
          </a:p>
          <a:p>
            <a:r>
              <a:rPr lang="en-US" sz="2200" dirty="0"/>
              <a:t>  }</a:t>
            </a:r>
          </a:p>
          <a:p>
            <a:r>
              <a:rPr lang="en-US" sz="2200" dirty="0"/>
              <a:t>  return </a:t>
            </a:r>
            <a:r>
              <a:rPr lang="en-US" sz="2200" dirty="0" err="1"/>
              <a:t>string.Join</a:t>
            </a:r>
            <a:r>
              <a:rPr lang="en-US" sz="2200" dirty="0"/>
              <a:t>("", </a:t>
            </a:r>
            <a:r>
              <a:rPr lang="en-US" sz="2200" dirty="0" err="1"/>
              <a:t>lcsLetters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Reconstructing the LCS Sequence</a:t>
            </a:r>
            <a:endParaRPr lang="bg-BG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90404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996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</a:rPr>
              <a:t>DP</a:t>
            </a:r>
            <a:r>
              <a:rPr lang="en-US" sz="3000" dirty="0">
                <a:solidFill>
                  <a:prstClr val="white"/>
                </a:solidFill>
              </a:rPr>
              <a:t> 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 Solve a problem by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solving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overlapping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Memoization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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Save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subproblem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  <a:r>
              <a:rPr lang="en-US" sz="3000" dirty="0">
                <a:solidFill>
                  <a:prstClr val="white"/>
                </a:solidFill>
                <a:sym typeface="Wingdings" panose="05000000000000000000" pitchFamily="2" charset="2"/>
              </a:rPr>
              <a:t> for later use</a:t>
            </a:r>
          </a:p>
          <a:p>
            <a:pPr marL="304747" lvl="0" indent="-304747" defTabSz="1218987">
              <a:lnSpc>
                <a:spcPct val="100000"/>
              </a:lnSpc>
              <a:buClr>
                <a:schemeClr val="bg2"/>
              </a:buClr>
              <a:buSzPct val="10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30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Substructure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Subproblems</a:t>
            </a: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 should have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optimal</a:t>
            </a:r>
            <a:r>
              <a:rPr lang="en-US" sz="2800" b="1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</a:t>
            </a:r>
            <a:r>
              <a:rPr lang="en-US" sz="3000" b="1" dirty="0">
                <a:solidFill>
                  <a:schemeClr val="bg1"/>
                </a:solidFill>
                <a:sym typeface="Wingdings" panose="05000000000000000000" pitchFamily="2" charset="2"/>
              </a:rPr>
              <a:t>solutions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Combine optimal solutions for subproblems</a:t>
            </a:r>
          </a:p>
          <a:p>
            <a:pPr marL="609493" lvl="1" indent="-231606" defTabSz="1218987">
              <a:lnSpc>
                <a:spcPct val="100000"/>
              </a:lnSpc>
              <a:buClr>
                <a:schemeClr val="bg2"/>
              </a:buClr>
              <a:buSzPct val="80000"/>
            </a:pPr>
            <a:r>
              <a:rPr lang="en-US" sz="2800" dirty="0">
                <a:solidFill>
                  <a:prstClr val="white"/>
                </a:solidFill>
                <a:sym typeface="Wingdings" panose="05000000000000000000" pitchFamily="2" charset="2"/>
              </a:rPr>
              <a:t>Get optimal solution for original problem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</a:bodyPr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DP </a:t>
            </a:r>
            <a:r>
              <a:rPr lang="en-GB" dirty="0">
                <a:sym typeface="Wingdings" panose="05000000000000000000" pitchFamily="2" charset="2"/>
              </a:rPr>
              <a:t> sub-problems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overlap</a:t>
            </a:r>
            <a:endParaRPr lang="en-GB" b="1" dirty="0">
              <a:solidFill>
                <a:srgbClr val="FFA000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In order to </a:t>
            </a:r>
            <a:r>
              <a:rPr lang="en-GB" b="1" dirty="0">
                <a:solidFill>
                  <a:srgbClr val="FFA000"/>
                </a:solidFill>
              </a:rPr>
              <a:t>avoid solving </a:t>
            </a:r>
            <a:r>
              <a:rPr lang="en-GB" dirty="0"/>
              <a:t>problems </a:t>
            </a:r>
            <a:r>
              <a:rPr lang="en-GB" b="1" dirty="0">
                <a:solidFill>
                  <a:srgbClr val="FFA000"/>
                </a:solidFill>
              </a:rPr>
              <a:t>multiple times</a:t>
            </a:r>
            <a:r>
              <a:rPr lang="en-GB" dirty="0"/>
              <a:t>, memorize</a:t>
            </a:r>
          </a:p>
          <a:p>
            <a:pPr lvl="1">
              <a:buClr>
                <a:schemeClr val="tx1"/>
              </a:buClr>
            </a:pPr>
            <a:r>
              <a:rPr lang="en-GB" sz="3398" b="1" dirty="0">
                <a:solidFill>
                  <a:srgbClr val="FFA000"/>
                </a:solidFill>
              </a:rPr>
              <a:t>Memoization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save/cache</a:t>
            </a:r>
            <a:r>
              <a:rPr lang="en-GB" dirty="0">
                <a:sym typeface="Wingdings" panose="05000000000000000000" pitchFamily="2" charset="2"/>
              </a:rPr>
              <a:t> sub-problem solutions                  </a:t>
            </a:r>
            <a:r>
              <a:rPr lang="en-GB" sz="3398" b="1" dirty="0">
                <a:solidFill>
                  <a:srgbClr val="FFA000"/>
                </a:solidFill>
                <a:sym typeface="Wingdings" panose="05000000000000000000" pitchFamily="2" charset="2"/>
              </a:rPr>
              <a:t>for later use</a:t>
            </a:r>
          </a:p>
          <a:p>
            <a:pPr>
              <a:buClr>
                <a:schemeClr val="tx1"/>
              </a:buClr>
            </a:pPr>
            <a:r>
              <a:rPr lang="en-GB" dirty="0">
                <a:sym typeface="Wingdings" panose="05000000000000000000" pitchFamily="2" charset="2"/>
              </a:rPr>
              <a:t>Typically using an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array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matrix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or a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hash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GB" b="1" dirty="0">
                <a:solidFill>
                  <a:srgbClr val="FFA000"/>
                </a:solidFill>
                <a:sym typeface="Wingdings" panose="05000000000000000000" pitchFamily="2" charset="2"/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EC45A5-D77F-402D-98EB-17C9C763F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2692E-6F71-4AC0-959D-7033A525B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Recursive Fibonacci</a:t>
            </a:r>
          </a:p>
          <a:p>
            <a:pPr lvl="1"/>
            <a:r>
              <a:rPr lang="en-US" b="1" dirty="0"/>
              <a:t>~</a:t>
            </a:r>
            <a:r>
              <a:rPr lang="bg-BG" b="1" dirty="0"/>
              <a:t> </a:t>
            </a:r>
            <a:r>
              <a:rPr lang="en-US" b="1" dirty="0"/>
              <a:t>O(1.6</a:t>
            </a:r>
            <a:r>
              <a:rPr lang="en-US" b="1" baseline="30000" dirty="0"/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Recursive Fibonacci (with memorization)</a:t>
            </a:r>
          </a:p>
          <a:p>
            <a:pPr lvl="1"/>
            <a:r>
              <a:rPr lang="en-US" b="1" dirty="0"/>
              <a:t>~ O(n)</a:t>
            </a:r>
          </a:p>
          <a:p>
            <a:r>
              <a:rPr lang="en-US" dirty="0"/>
              <a:t>If we want to find the 36</a:t>
            </a:r>
            <a:r>
              <a:rPr lang="en-US" baseline="30000" dirty="0"/>
              <a:t>th</a:t>
            </a:r>
            <a:r>
              <a:rPr lang="en-US" dirty="0"/>
              <a:t> Fibonacci number:</a:t>
            </a:r>
          </a:p>
          <a:p>
            <a:pPr lvl="1"/>
            <a:r>
              <a:rPr lang="en-US" dirty="0"/>
              <a:t>Recursive solution takes </a:t>
            </a:r>
            <a:r>
              <a:rPr lang="en-US" b="1" dirty="0">
                <a:solidFill>
                  <a:schemeClr val="bg1"/>
                </a:solidFill>
              </a:rPr>
              <a:t>48 315 633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Iterative or recursive (with memorization) takes ~</a:t>
            </a:r>
            <a:r>
              <a:rPr lang="en-US" b="1" dirty="0">
                <a:solidFill>
                  <a:schemeClr val="bg1"/>
                </a:solidFill>
              </a:rPr>
              <a:t>36</a:t>
            </a:r>
            <a:r>
              <a:rPr lang="en-US" dirty="0"/>
              <a:t> steps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A5D3E3-2281-467F-BF99-9D354845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Fibonacci Solutions</a:t>
            </a:r>
          </a:p>
        </p:txBody>
      </p:sp>
    </p:spTree>
    <p:extLst>
      <p:ext uri="{BB962C8B-B14F-4D97-AF65-F5344CB8AC3E}">
        <p14:creationId xmlns:p14="http://schemas.microsoft.com/office/powerpoint/2010/main" val="3681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2F9A542-9FE9-461B-BE1A-E28D370B3F3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Sum with Limited Coins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548B4C-5099-4C0C-9A08-3B7C827026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A0A21-C1F5-46AA-A1D7-65A9810E94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Gold Coins | Gold coins, Coins, Clip art">
            <a:extLst>
              <a:ext uri="{FF2B5EF4-FFF2-40B4-BE49-F238E27FC236}">
                <a16:creationId xmlns:a16="http://schemas.microsoft.com/office/drawing/2014/main" id="{AEB97463-B03B-4F5F-B63E-B943A37E8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65" y="1799822"/>
            <a:ext cx="2712669" cy="18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</TotalTime>
  <Words>5589</Words>
  <Application>Microsoft Office PowerPoint</Application>
  <PresentationFormat>Widescreen</PresentationFormat>
  <Paragraphs>2797</Paragraphs>
  <Slides>67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Introduction to Dynamic Programming</vt:lpstr>
      <vt:lpstr>Table of Contents</vt:lpstr>
      <vt:lpstr>What is Dynamic Programming?</vt:lpstr>
      <vt:lpstr>Fibonacci Sequence</vt:lpstr>
      <vt:lpstr>Example: Fibonacci Sequence</vt:lpstr>
      <vt:lpstr>Recursive Approach</vt:lpstr>
      <vt:lpstr>Memoization</vt:lpstr>
      <vt:lpstr>Compare Fibonacci Solutions</vt:lpstr>
      <vt:lpstr>Subset Sum</vt:lpstr>
      <vt:lpstr>Subset Sum Problem and Its Variations</vt:lpstr>
      <vt:lpstr>Subset Sum Problem (No Repeats)</vt:lpstr>
      <vt:lpstr>Subset Sum Problem (No Repeats)</vt:lpstr>
      <vt:lpstr>Subset Sum: How to Recover the Subset?</vt:lpstr>
      <vt:lpstr>Subset Sum (No Repeats + Subset Recovery)</vt:lpstr>
      <vt:lpstr>Subset Sum (No Repeats): Subset Recovery</vt:lpstr>
      <vt:lpstr>Subset Sum Problem (with Repetition)</vt:lpstr>
      <vt:lpstr>Subset Sum (with Repetition)</vt:lpstr>
      <vt:lpstr>Subset Sum (with Repetition): Recovery</vt:lpstr>
      <vt:lpstr>Move Down/Right Sum</vt:lpstr>
      <vt:lpstr>"Move Down / Right Sum" Problem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Building the DP Matrix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Finding the Path</vt:lpstr>
      <vt:lpstr>"Move Down / Right Sum" – Solution</vt:lpstr>
      <vt:lpstr>Longest Common Subsequence (LCS)</vt:lpstr>
      <vt:lpstr>Longest Common Subsequence (LCS)</vt:lpstr>
      <vt:lpstr>LCS – Recursive Approach</vt:lpstr>
      <vt:lpstr>LCS – Recursive Formula</vt:lpstr>
      <vt:lpstr>Calculating the LCS Table</vt:lpstr>
      <vt:lpstr>Reconstructing the LCS Sequence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Anna Sarambelieva</cp:lastModifiedBy>
  <cp:revision>299</cp:revision>
  <dcterms:created xsi:type="dcterms:W3CDTF">2018-05-23T13:08:44Z</dcterms:created>
  <dcterms:modified xsi:type="dcterms:W3CDTF">2020-12-10T19:31:51Z</dcterms:modified>
  <cp:category>computer programming;programming;software development;software engineering</cp:category>
</cp:coreProperties>
</file>