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tamaran"/>
      <p:regular r:id="rId19"/>
      <p:bold r:id="rId20"/>
    </p:embeddedFont>
    <p:embeddedFont>
      <p:font typeface="Catamaran Thin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11" Type="http://schemas.openxmlformats.org/officeDocument/2006/relationships/slide" Target="slides/slide7.xml"/><Relationship Id="rId22" Type="http://schemas.openxmlformats.org/officeDocument/2006/relationships/font" Target="fonts/CatamaranThin-bold.fntdata"/><Relationship Id="rId10" Type="http://schemas.openxmlformats.org/officeDocument/2006/relationships/slide" Target="slides/slide6.xml"/><Relationship Id="rId21" Type="http://schemas.openxmlformats.org/officeDocument/2006/relationships/font" Target="fonts/CatamaranThi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tamara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062b2d26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062b2d2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062b2d26f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062b2d26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062b2d26f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062b2d2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062b2d26f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062b2d26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6ea4d76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6ea4d7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062b2d26f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062b2d2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062b2d26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062b2d2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062b2d26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062b2d2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062b2d26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d062b2d2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46ea4d765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46ea4d76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062b2d26f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062b2d2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062b2d26f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062b2d26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062b2d26f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062b2d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0" name="Google Shape;320;p6"/>
          <p:cNvSpPr txBox="1"/>
          <p:nvPr>
            <p:ph idx="2" type="body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1" name="Google Shape;321;p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97" name="Google Shape;397;p7"/>
          <p:cNvSpPr txBox="1"/>
          <p:nvPr>
            <p:ph idx="1" type="body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8" name="Google Shape;398;p7"/>
          <p:cNvSpPr txBox="1"/>
          <p:nvPr>
            <p:ph idx="2" type="body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9" name="Google Shape;399;p7"/>
          <p:cNvSpPr txBox="1"/>
          <p:nvPr>
            <p:ph idx="3" type="body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0" name="Google Shape;400;p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6" name="Google Shape;476;p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/>
          <p:nvPr>
            <p:ph idx="1" type="body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/>
        </p:txBody>
      </p:sp>
      <p:sp>
        <p:nvSpPr>
          <p:cNvPr id="505" name="Google Shape;505;p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/>
          <p:nvPr>
            <p:ph type="ctrTitle"/>
          </p:nvPr>
        </p:nvSpPr>
        <p:spPr>
          <a:xfrm>
            <a:off x="855300" y="196907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 и классификация музыки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Стас Илюткин Петр Журбенко Карина Согомонян Дарья Халенёва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Классификация</a:t>
            </a:r>
            <a:endParaRPr/>
          </a:p>
        </p:txBody>
      </p:sp>
      <p:sp>
        <p:nvSpPr>
          <p:cNvPr id="724" name="Google Shape;724;p21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Определяем топ поджанров для песни, поданной на вход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Решение: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Используем сверточную нейронную сеть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ResNet18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2"/>
          <p:cNvSpPr txBox="1"/>
          <p:nvPr>
            <p:ph idx="1" type="body"/>
          </p:nvPr>
        </p:nvSpPr>
        <p:spPr>
          <a:xfrm>
            <a:off x="464400" y="1125350"/>
            <a:ext cx="41796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каждая песня нарезается на непересекающиеся 10-секундные фрагменты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для каждого из них строится спектрограмма (librosa.feature.melspectrogram(y=track_patch))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спектрограмма нормализуется (приводится к диапазону 0-1),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спектрограмма сохраняется на диск в виде .npy - массива</a:t>
            </a:r>
            <a:endParaRPr sz="1500"/>
          </a:p>
        </p:txBody>
      </p:sp>
      <p:sp>
        <p:nvSpPr>
          <p:cNvPr id="731" name="Google Shape;731;p22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22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</a:t>
            </a:r>
            <a:r>
              <a:rPr lang="en"/>
              <a:t>одготовка данных</a:t>
            </a:r>
            <a:endParaRPr/>
          </a:p>
        </p:txBody>
      </p:sp>
      <p:pic>
        <p:nvPicPr>
          <p:cNvPr id="733" name="Google Shape;7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712" y="1801288"/>
            <a:ext cx="3862512" cy="56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50" y="2367743"/>
            <a:ext cx="4070870" cy="97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 txBox="1"/>
          <p:nvPr>
            <p:ph idx="1" type="body"/>
          </p:nvPr>
        </p:nvSpPr>
        <p:spPr>
          <a:xfrm>
            <a:off x="246275" y="1430150"/>
            <a:ext cx="40515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Изменён первый слой чтобы принимать на вход 1-канальные картинки</a:t>
            </a:r>
            <a:endParaRPr sz="14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Добавлен последний слой чтобы модифицировать выход сети - привести к виду вектора длиной в количество жанров</a:t>
            </a:r>
            <a:endParaRPr sz="1400"/>
          </a:p>
        </p:txBody>
      </p:sp>
      <p:sp>
        <p:nvSpPr>
          <p:cNvPr id="740" name="Google Shape;740;p23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23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Классификация: обучение модели</a:t>
            </a:r>
            <a:endParaRPr/>
          </a:p>
        </p:txBody>
      </p:sp>
      <p:pic>
        <p:nvPicPr>
          <p:cNvPr id="742" name="Google Shape;7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924" y="1375750"/>
            <a:ext cx="4589374" cy="259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75" y="3088894"/>
            <a:ext cx="3818751" cy="1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4"/>
          <p:cNvSpPr txBox="1"/>
          <p:nvPr>
            <p:ph idx="1" type="body"/>
          </p:nvPr>
        </p:nvSpPr>
        <p:spPr>
          <a:xfrm>
            <a:off x="204050" y="1125350"/>
            <a:ext cx="8682600" cy="3455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0" name="Google Shape;7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07" y="1125350"/>
            <a:ext cx="3952741" cy="15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50" y="2849781"/>
            <a:ext cx="4169501" cy="173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149" y="2861649"/>
            <a:ext cx="4169499" cy="17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50" y="1125350"/>
            <a:ext cx="4238025" cy="17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24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Классификация: предсказания модели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Итого</a:t>
            </a:r>
            <a:endParaRPr/>
          </a:p>
        </p:txBody>
      </p:sp>
      <p:sp>
        <p:nvSpPr>
          <p:cNvPr id="760" name="Google Shape;760;p25"/>
          <p:cNvSpPr txBox="1"/>
          <p:nvPr>
            <p:ph idx="1" type="body"/>
          </p:nvPr>
        </p:nvSpPr>
        <p:spPr>
          <a:xfrm>
            <a:off x="562900" y="1125350"/>
            <a:ext cx="56784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87% точность модели на валидации (f1-score). </a:t>
            </a:r>
            <a:endParaRPr sz="20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------------------------------------------------------------------&gt;&gt;&gt;&gt; </a:t>
            </a:r>
            <a:endParaRPr sz="20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Тестовые треки показывают довольно осмысленную картинку</a:t>
            </a:r>
            <a:endParaRPr sz="20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Добавление большего количества треков необходимо!</a:t>
            </a:r>
            <a:endParaRPr sz="20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Предложение вести подборку от ИБ ;)</a:t>
            </a:r>
            <a:endParaRPr sz="20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1" name="Google Shape;761;p2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2" name="Google Shape;7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744" y="1128800"/>
            <a:ext cx="1507631" cy="2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3"/>
          <p:cNvSpPr txBox="1"/>
          <p:nvPr/>
        </p:nvSpPr>
        <p:spPr>
          <a:xfrm>
            <a:off x="1481325" y="1261875"/>
            <a:ext cx="643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Кластеризация</a:t>
            </a:r>
            <a:endParaRPr sz="60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4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Этапы</a:t>
            </a:r>
            <a:endParaRPr sz="2400"/>
          </a:p>
        </p:txBody>
      </p:sp>
      <p:sp>
        <p:nvSpPr>
          <p:cNvPr id="671" name="Google Shape;671;p14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Feature </a:t>
            </a:r>
            <a:r>
              <a:rPr lang="en"/>
              <a:t>extraction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Кластеризация (t-SNE)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Визуализация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Предобработка названий жанров</a:t>
            </a:r>
            <a:endParaRPr/>
          </a:p>
        </p:txBody>
      </p:sp>
      <p:sp>
        <p:nvSpPr>
          <p:cNvPr id="677" name="Google Shape;677;p15"/>
          <p:cNvSpPr txBox="1"/>
          <p:nvPr>
            <p:ph idx="1" type="body"/>
          </p:nvPr>
        </p:nvSpPr>
        <p:spPr>
          <a:xfrm>
            <a:off x="480050" y="1125350"/>
            <a:ext cx="84078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Изначально жанров в fixed_data : 63 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В результате предобработки мы сократили количество до 10</a:t>
            </a:r>
            <a:endParaRPr/>
          </a:p>
        </p:txBody>
      </p:sp>
      <p:sp>
        <p:nvSpPr>
          <p:cNvPr id="678" name="Google Shape;678;p1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50" y="2048125"/>
            <a:ext cx="4705726" cy="2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5"/>
          <p:cNvSpPr txBox="1"/>
          <p:nvPr/>
        </p:nvSpPr>
        <p:spPr>
          <a:xfrm>
            <a:off x="7461175" y="2893675"/>
            <a:ext cx="16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Данные не сбалансированы !</a:t>
            </a:r>
            <a:endParaRPr sz="1000">
              <a:solidFill>
                <a:schemeClr val="accen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681" name="Google Shape;6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7900"/>
            <a:ext cx="2716625" cy="1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extraction</a:t>
            </a:r>
            <a:endParaRPr/>
          </a:p>
        </p:txBody>
      </p:sp>
      <p:sp>
        <p:nvSpPr>
          <p:cNvPr id="687" name="Google Shape;687;p16"/>
          <p:cNvSpPr txBox="1"/>
          <p:nvPr>
            <p:ph idx="1" type="body"/>
          </p:nvPr>
        </p:nvSpPr>
        <p:spPr>
          <a:xfrm>
            <a:off x="1056725" y="1085700"/>
            <a:ext cx="30375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И</a:t>
            </a:r>
            <a:r>
              <a:rPr lang="en" sz="1700"/>
              <a:t>спользован пакет librosa:</a:t>
            </a:r>
            <a:endParaRPr sz="17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Mfcc_var * 20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rmse_mean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rmse_var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rolloff_mean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rolloff_var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s</a:t>
            </a:r>
            <a:r>
              <a:rPr lang="en" sz="1500"/>
              <a:t>pectral_bandwidth_mean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Spectral_bandwidth_var 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8" name="Google Shape;688;p1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16"/>
          <p:cNvSpPr txBox="1"/>
          <p:nvPr>
            <p:ph idx="1" type="body"/>
          </p:nvPr>
        </p:nvSpPr>
        <p:spPr>
          <a:xfrm>
            <a:off x="4997025" y="1238100"/>
            <a:ext cx="30375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Spectral_centroid_mean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Zero_crossing_rate_mean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Zero_crossing_rate_var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Chroma_stft_mean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Chroma_stft_var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Coarse_genre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7"/>
          <p:cNvSpPr txBox="1"/>
          <p:nvPr>
            <p:ph type="title"/>
          </p:nvPr>
        </p:nvSpPr>
        <p:spPr>
          <a:xfrm>
            <a:off x="1241850" y="1797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 с </a:t>
            </a:r>
            <a:r>
              <a:rPr lang="en"/>
              <a:t>t-SNE</a:t>
            </a:r>
            <a:endParaRPr/>
          </a:p>
        </p:txBody>
      </p:sp>
      <p:sp>
        <p:nvSpPr>
          <p:cNvPr id="695" name="Google Shape;695;p1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950" y="576000"/>
            <a:ext cx="5672076" cy="41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2" name="Google Shape;7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75" y="609600"/>
            <a:ext cx="5633542" cy="41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8"/>
          <p:cNvSpPr txBox="1"/>
          <p:nvPr>
            <p:ph idx="4294967295" type="title"/>
          </p:nvPr>
        </p:nvSpPr>
        <p:spPr>
          <a:xfrm>
            <a:off x="1241850" y="1797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 t-SNE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19"/>
          <p:cNvSpPr txBox="1"/>
          <p:nvPr>
            <p:ph idx="4294967295" type="title"/>
          </p:nvPr>
        </p:nvSpPr>
        <p:spPr>
          <a:xfrm>
            <a:off x="1241850" y="1797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</a:t>
            </a:r>
            <a:endParaRPr/>
          </a:p>
        </p:txBody>
      </p:sp>
      <p:pic>
        <p:nvPicPr>
          <p:cNvPr id="710" name="Google Shape;7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6100"/>
            <a:ext cx="4178751" cy="30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6025"/>
            <a:ext cx="4476375" cy="3477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6663" y="756013"/>
            <a:ext cx="4476386" cy="347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Google Shape;718;p20"/>
          <p:cNvSpPr txBox="1"/>
          <p:nvPr/>
        </p:nvSpPr>
        <p:spPr>
          <a:xfrm>
            <a:off x="1481325" y="1261875"/>
            <a:ext cx="6439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Классификация</a:t>
            </a:r>
            <a:endParaRPr sz="5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