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719" r:id="rId2"/>
    <p:sldId id="775" r:id="rId3"/>
    <p:sldId id="842" r:id="rId4"/>
    <p:sldId id="846" r:id="rId5"/>
    <p:sldId id="847" r:id="rId6"/>
    <p:sldId id="838" r:id="rId7"/>
    <p:sldId id="851" r:id="rId8"/>
    <p:sldId id="774" r:id="rId9"/>
    <p:sldId id="783" r:id="rId10"/>
    <p:sldId id="839" r:id="rId11"/>
    <p:sldId id="853" r:id="rId12"/>
    <p:sldId id="849" r:id="rId13"/>
    <p:sldId id="773" r:id="rId14"/>
  </p:sldIdLst>
  <p:sldSz cx="9144000" cy="6858000" type="screen4x3"/>
  <p:notesSz cx="7099300" cy="10234613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2A0DC"/>
    <a:srgbClr val="000000"/>
    <a:srgbClr val="669933"/>
    <a:srgbClr val="FADCD4"/>
    <a:srgbClr val="660033"/>
    <a:srgbClr val="FF9900"/>
    <a:srgbClr val="17496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521" autoAdjust="0"/>
    <p:restoredTop sz="80736" autoAdjust="0"/>
  </p:normalViewPr>
  <p:slideViewPr>
    <p:cSldViewPr>
      <p:cViewPr varScale="1">
        <p:scale>
          <a:sx n="89" d="100"/>
          <a:sy n="89" d="100"/>
        </p:scale>
        <p:origin x="-10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2814"/>
    </p:cViewPr>
  </p:sorterViewPr>
  <p:notesViewPr>
    <p:cSldViewPr>
      <p:cViewPr varScale="1">
        <p:scale>
          <a:sx n="72" d="100"/>
          <a:sy n="72" d="100"/>
        </p:scale>
        <p:origin x="-2232" y="-114"/>
      </p:cViewPr>
      <p:guideLst>
        <p:guide orient="horz" pos="3224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FEED7E-C47E-435E-ABCA-A8C57ECFD7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5E28C44-75E5-477E-8164-0FB200772402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通信层</a:t>
          </a:r>
          <a:endParaRPr lang="zh-CN" altLang="en-US" dirty="0"/>
        </a:p>
      </dgm:t>
    </dgm:pt>
    <dgm:pt modelId="{5E4CDA10-B518-40ED-8FF3-DD0B51E38164}" type="parTrans" cxnId="{52E5B292-C4ED-4891-A452-1C121D873FFE}">
      <dgm:prSet/>
      <dgm:spPr/>
      <dgm:t>
        <a:bodyPr/>
        <a:lstStyle/>
        <a:p>
          <a:endParaRPr lang="zh-CN" altLang="en-US"/>
        </a:p>
      </dgm:t>
    </dgm:pt>
    <dgm:pt modelId="{5E01DD60-EF7F-4E3F-8B99-631FE76EBA40}" type="sibTrans" cxnId="{52E5B292-C4ED-4891-A452-1C121D873FFE}">
      <dgm:prSet/>
      <dgm:spPr/>
      <dgm:t>
        <a:bodyPr/>
        <a:lstStyle/>
        <a:p>
          <a:endParaRPr lang="zh-CN" altLang="en-US"/>
        </a:p>
      </dgm:t>
    </dgm:pt>
    <dgm:pt modelId="{D742F89F-FE65-4220-AAE1-11DA19749723}">
      <dgm:prSet phldrT="[文本]"/>
      <dgm:spPr/>
      <dgm:t>
        <a:bodyPr/>
        <a:lstStyle/>
        <a:p>
          <a:r>
            <a:rPr lang="zh-CN" altLang="en-US" sz="1600" dirty="0" smtClean="0"/>
            <a:t>域名服务采用公司</a:t>
          </a:r>
          <a:r>
            <a:rPr lang="en-US" altLang="zh-CN" sz="1600" dirty="0" smtClean="0"/>
            <a:t>TGW</a:t>
          </a:r>
          <a:r>
            <a:rPr lang="zh-CN" altLang="en-US" sz="1600" dirty="0" smtClean="0"/>
            <a:t>服务，支持七层路由与负载均衡</a:t>
          </a:r>
          <a:r>
            <a:rPr lang="en-US" altLang="zh-CN" sz="1600" dirty="0" smtClean="0"/>
            <a:t> </a:t>
          </a:r>
          <a:endParaRPr lang="zh-CN" altLang="en-US" sz="1600" dirty="0"/>
        </a:p>
      </dgm:t>
    </dgm:pt>
    <dgm:pt modelId="{8C112EE5-340B-4EAB-B89B-AC2E16C20463}" type="parTrans" cxnId="{77161205-BB60-4BC1-BF8C-9A738D0A2D57}">
      <dgm:prSet/>
      <dgm:spPr/>
      <dgm:t>
        <a:bodyPr/>
        <a:lstStyle/>
        <a:p>
          <a:endParaRPr lang="zh-CN" altLang="en-US"/>
        </a:p>
      </dgm:t>
    </dgm:pt>
    <dgm:pt modelId="{662EA47E-93F4-4459-982C-956BF137CB7A}" type="sibTrans" cxnId="{77161205-BB60-4BC1-BF8C-9A738D0A2D57}">
      <dgm:prSet/>
      <dgm:spPr/>
      <dgm:t>
        <a:bodyPr/>
        <a:lstStyle/>
        <a:p>
          <a:endParaRPr lang="zh-CN" altLang="en-US"/>
        </a:p>
      </dgm:t>
    </dgm:pt>
    <dgm:pt modelId="{6913E918-CEB2-46BC-89AC-677B795C8A7D}">
      <dgm:prSet phldrT="[文本]" custT="1"/>
      <dgm:spPr/>
      <dgm:t>
        <a:bodyPr/>
        <a:lstStyle/>
        <a:p>
          <a:r>
            <a:rPr lang="zh-CN" altLang="en-US" sz="1600" dirty="0" smtClean="0"/>
            <a:t>协议加解包采用互娱</a:t>
          </a:r>
          <a:r>
            <a:rPr lang="en-US" altLang="zh-CN" sz="1600" dirty="0" err="1" smtClean="0"/>
            <a:t>tdr</a:t>
          </a:r>
          <a:r>
            <a:rPr lang="en-US" altLang="zh-CN" sz="1400" dirty="0" smtClean="0"/>
            <a:t>(for </a:t>
          </a:r>
          <a:r>
            <a:rPr lang="en-US" altLang="zh-CN" sz="1400" dirty="0" err="1" smtClean="0"/>
            <a:t>c++</a:t>
          </a:r>
          <a:r>
            <a:rPr lang="zh-CN" altLang="en-US" sz="1400" dirty="0" smtClean="0"/>
            <a:t>版</a:t>
          </a:r>
          <a:r>
            <a:rPr lang="en-US" altLang="zh-CN" sz="1400" dirty="0" smtClean="0"/>
            <a:t>)</a:t>
          </a:r>
          <a:r>
            <a:rPr lang="zh-CN" altLang="en-US" sz="1600" dirty="0" smtClean="0"/>
            <a:t>组件，其性能优于</a:t>
          </a:r>
          <a:r>
            <a:rPr lang="en-US" altLang="zh-CN" sz="1600" dirty="0" err="1" smtClean="0"/>
            <a:t>protobuf</a:t>
          </a:r>
          <a:endParaRPr lang="zh-CN" altLang="en-US" sz="1600" dirty="0"/>
        </a:p>
      </dgm:t>
    </dgm:pt>
    <dgm:pt modelId="{87C727AB-099B-4A5B-A256-E5C11AC2C364}" type="parTrans" cxnId="{1CAD4B89-D3B9-4762-B562-35C768CEFCBB}">
      <dgm:prSet/>
      <dgm:spPr/>
      <dgm:t>
        <a:bodyPr/>
        <a:lstStyle/>
        <a:p>
          <a:endParaRPr lang="zh-CN" altLang="en-US"/>
        </a:p>
      </dgm:t>
    </dgm:pt>
    <dgm:pt modelId="{238D901E-0444-4C70-9052-D0EAD55C70CF}" type="sibTrans" cxnId="{1CAD4B89-D3B9-4762-B562-35C768CEFCBB}">
      <dgm:prSet/>
      <dgm:spPr/>
      <dgm:t>
        <a:bodyPr/>
        <a:lstStyle/>
        <a:p>
          <a:endParaRPr lang="zh-CN" altLang="en-US"/>
        </a:p>
      </dgm:t>
    </dgm:pt>
    <dgm:pt modelId="{628426D7-CFEC-4A52-B0BF-15C313CB312D}">
      <dgm:prSet phldrT="[文本]"/>
      <dgm:spPr/>
      <dgm:t>
        <a:bodyPr/>
        <a:lstStyle/>
        <a:p>
          <a:r>
            <a:rPr lang="zh-CN" altLang="en-US" sz="1600" dirty="0" smtClean="0"/>
            <a:t>进程间通讯采用互娱</a:t>
          </a:r>
          <a:r>
            <a:rPr lang="en-US" altLang="zh-CN" sz="1600" dirty="0" err="1" smtClean="0"/>
            <a:t>tbusd</a:t>
          </a:r>
          <a:r>
            <a:rPr lang="zh-CN" altLang="en-US" sz="1600" dirty="0" smtClean="0"/>
            <a:t>组件，支持同机器和跨机器高效通信</a:t>
          </a:r>
          <a:endParaRPr lang="zh-CN" altLang="en-US" sz="1600" dirty="0"/>
        </a:p>
      </dgm:t>
    </dgm:pt>
    <dgm:pt modelId="{0C3C48D3-DA4E-4832-95AE-40DCEC7F837E}" type="parTrans" cxnId="{3BD7F714-CEFD-457E-A324-9D8110B10102}">
      <dgm:prSet/>
      <dgm:spPr/>
      <dgm:t>
        <a:bodyPr/>
        <a:lstStyle/>
        <a:p>
          <a:endParaRPr lang="zh-CN" altLang="en-US"/>
        </a:p>
      </dgm:t>
    </dgm:pt>
    <dgm:pt modelId="{7A352FAB-9637-4724-8747-AA158742C7EB}" type="sibTrans" cxnId="{3BD7F714-CEFD-457E-A324-9D8110B10102}">
      <dgm:prSet/>
      <dgm:spPr/>
      <dgm:t>
        <a:bodyPr/>
        <a:lstStyle/>
        <a:p>
          <a:endParaRPr lang="zh-CN" altLang="en-US"/>
        </a:p>
      </dgm:t>
    </dgm:pt>
    <dgm:pt modelId="{816C179A-72E4-42FB-8016-1939B6243A46}">
      <dgm:prSet phldrT="[文本]"/>
      <dgm:spPr/>
      <dgm:t>
        <a:bodyPr/>
        <a:lstStyle/>
        <a:p>
          <a:r>
            <a:rPr lang="zh-CN" altLang="en-US" sz="1600" dirty="0" smtClean="0"/>
            <a:t>游戏基础通信：</a:t>
          </a:r>
          <a:r>
            <a:rPr lang="en-US" altLang="zh-CN" sz="1600" dirty="0" smtClean="0"/>
            <a:t>http</a:t>
          </a:r>
          <a:r>
            <a:rPr lang="zh-CN" altLang="en-US" sz="1600" dirty="0" smtClean="0"/>
            <a:t>短连（游戏主逻辑）</a:t>
          </a:r>
          <a:r>
            <a:rPr lang="en-US" altLang="zh-CN" sz="1600" dirty="0" smtClean="0"/>
            <a:t>+socket</a:t>
          </a:r>
          <a:r>
            <a:rPr lang="zh-CN" altLang="en-US" sz="1600" dirty="0" smtClean="0"/>
            <a:t>长连（实时社区），采用互娱</a:t>
          </a:r>
          <a:r>
            <a:rPr lang="en-US" altLang="zh-CN" sz="1600" dirty="0" err="1" smtClean="0"/>
            <a:t>tconnd</a:t>
          </a:r>
          <a:r>
            <a:rPr lang="zh-CN" altLang="en-US" sz="1600" dirty="0" smtClean="0"/>
            <a:t>组件可同时支持这两者</a:t>
          </a:r>
          <a:endParaRPr lang="zh-CN" altLang="en-US" sz="1600" dirty="0"/>
        </a:p>
      </dgm:t>
    </dgm:pt>
    <dgm:pt modelId="{17E154BB-F1FE-4CC9-9216-5F89CB544879}" type="parTrans" cxnId="{BE2C393C-321E-4529-80DD-052717A3DC06}">
      <dgm:prSet/>
      <dgm:spPr/>
      <dgm:t>
        <a:bodyPr/>
        <a:lstStyle/>
        <a:p>
          <a:endParaRPr lang="zh-CN" altLang="en-US"/>
        </a:p>
      </dgm:t>
    </dgm:pt>
    <dgm:pt modelId="{DCFA1C82-D0EE-4162-880D-C5EA9E74392B}" type="sibTrans" cxnId="{BE2C393C-321E-4529-80DD-052717A3DC06}">
      <dgm:prSet/>
      <dgm:spPr/>
      <dgm:t>
        <a:bodyPr/>
        <a:lstStyle/>
        <a:p>
          <a:endParaRPr lang="zh-CN" altLang="en-US"/>
        </a:p>
      </dgm:t>
    </dgm:pt>
    <dgm:pt modelId="{D91DAF3E-570A-4DEE-961D-B2CAD97EF4BF}" type="pres">
      <dgm:prSet presAssocID="{C5FEED7E-C47E-435E-ABCA-A8C57ECFD7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2A424F1-3872-4FA9-BD1D-85AC6CBEC962}" type="pres">
      <dgm:prSet presAssocID="{B5E28C44-75E5-477E-8164-0FB200772402}" presName="parentText" presStyleLbl="node1" presStyleIdx="0" presStyleCnt="1" custLinFactNeighborX="-15385" custLinFactNeighborY="-95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0EFF43-D805-42D5-B980-AA0DB1F63401}" type="pres">
      <dgm:prSet presAssocID="{B5E28C44-75E5-477E-8164-0FB200772402}" presName="childText" presStyleLbl="revTx" presStyleIdx="0" presStyleCnt="1" custScaleY="1799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8FB61A-AA3C-47CF-AD0B-257BB5B08EE8}" type="presOf" srcId="{628426D7-CFEC-4A52-B0BF-15C313CB312D}" destId="{AB0EFF43-D805-42D5-B980-AA0DB1F63401}" srcOrd="0" destOrd="3" presId="urn:microsoft.com/office/officeart/2005/8/layout/vList2"/>
    <dgm:cxn modelId="{1A23E5E7-FD89-4373-90D0-28A0362282DC}" type="presOf" srcId="{B5E28C44-75E5-477E-8164-0FB200772402}" destId="{D2A424F1-3872-4FA9-BD1D-85AC6CBEC962}" srcOrd="0" destOrd="0" presId="urn:microsoft.com/office/officeart/2005/8/layout/vList2"/>
    <dgm:cxn modelId="{1CAD4B89-D3B9-4762-B562-35C768CEFCBB}" srcId="{B5E28C44-75E5-477E-8164-0FB200772402}" destId="{6913E918-CEB2-46BC-89AC-677B795C8A7D}" srcOrd="2" destOrd="0" parTransId="{87C727AB-099B-4A5B-A256-E5C11AC2C364}" sibTransId="{238D901E-0444-4C70-9052-D0EAD55C70CF}"/>
    <dgm:cxn modelId="{BE2C393C-321E-4529-80DD-052717A3DC06}" srcId="{B5E28C44-75E5-477E-8164-0FB200772402}" destId="{816C179A-72E4-42FB-8016-1939B6243A46}" srcOrd="1" destOrd="0" parTransId="{17E154BB-F1FE-4CC9-9216-5F89CB544879}" sibTransId="{DCFA1C82-D0EE-4162-880D-C5EA9E74392B}"/>
    <dgm:cxn modelId="{710D823F-3656-4ECD-80B1-D06475F56AF0}" type="presOf" srcId="{D742F89F-FE65-4220-AAE1-11DA19749723}" destId="{AB0EFF43-D805-42D5-B980-AA0DB1F63401}" srcOrd="0" destOrd="0" presId="urn:microsoft.com/office/officeart/2005/8/layout/vList2"/>
    <dgm:cxn modelId="{52E5B292-C4ED-4891-A452-1C121D873FFE}" srcId="{C5FEED7E-C47E-435E-ABCA-A8C57ECFD7FE}" destId="{B5E28C44-75E5-477E-8164-0FB200772402}" srcOrd="0" destOrd="0" parTransId="{5E4CDA10-B518-40ED-8FF3-DD0B51E38164}" sibTransId="{5E01DD60-EF7F-4E3F-8B99-631FE76EBA40}"/>
    <dgm:cxn modelId="{3BD7F714-CEFD-457E-A324-9D8110B10102}" srcId="{B5E28C44-75E5-477E-8164-0FB200772402}" destId="{628426D7-CFEC-4A52-B0BF-15C313CB312D}" srcOrd="3" destOrd="0" parTransId="{0C3C48D3-DA4E-4832-95AE-40DCEC7F837E}" sibTransId="{7A352FAB-9637-4724-8747-AA158742C7EB}"/>
    <dgm:cxn modelId="{0E69AC25-3A35-45DA-8FDB-600BA0C93254}" type="presOf" srcId="{C5FEED7E-C47E-435E-ABCA-A8C57ECFD7FE}" destId="{D91DAF3E-570A-4DEE-961D-B2CAD97EF4BF}" srcOrd="0" destOrd="0" presId="urn:microsoft.com/office/officeart/2005/8/layout/vList2"/>
    <dgm:cxn modelId="{9C9DE5EF-772A-44C1-9D64-4C5B4E1937A3}" type="presOf" srcId="{6913E918-CEB2-46BC-89AC-677B795C8A7D}" destId="{AB0EFF43-D805-42D5-B980-AA0DB1F63401}" srcOrd="0" destOrd="2" presId="urn:microsoft.com/office/officeart/2005/8/layout/vList2"/>
    <dgm:cxn modelId="{77161205-BB60-4BC1-BF8C-9A738D0A2D57}" srcId="{B5E28C44-75E5-477E-8164-0FB200772402}" destId="{D742F89F-FE65-4220-AAE1-11DA19749723}" srcOrd="0" destOrd="0" parTransId="{8C112EE5-340B-4EAB-B89B-AC2E16C20463}" sibTransId="{662EA47E-93F4-4459-982C-956BF137CB7A}"/>
    <dgm:cxn modelId="{12120DA3-CC79-4067-8D7A-978B087E0F08}" type="presOf" srcId="{816C179A-72E4-42FB-8016-1939B6243A46}" destId="{AB0EFF43-D805-42D5-B980-AA0DB1F63401}" srcOrd="0" destOrd="1" presId="urn:microsoft.com/office/officeart/2005/8/layout/vList2"/>
    <dgm:cxn modelId="{3B54289C-D001-4144-8520-9EE92D9F59A1}" type="presParOf" srcId="{D91DAF3E-570A-4DEE-961D-B2CAD97EF4BF}" destId="{D2A424F1-3872-4FA9-BD1D-85AC6CBEC962}" srcOrd="0" destOrd="0" presId="urn:microsoft.com/office/officeart/2005/8/layout/vList2"/>
    <dgm:cxn modelId="{3B043E69-8CA5-48DF-B840-C8A3AAE60134}" type="presParOf" srcId="{D91DAF3E-570A-4DEE-961D-B2CAD97EF4BF}" destId="{AB0EFF43-D805-42D5-B980-AA0DB1F6340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FEED7E-C47E-435E-ABCA-A8C57ECFD7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5E28C44-75E5-477E-8164-0FB200772402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存储层</a:t>
          </a:r>
          <a:endParaRPr lang="zh-CN" altLang="en-US" dirty="0"/>
        </a:p>
      </dgm:t>
    </dgm:pt>
    <dgm:pt modelId="{5E4CDA10-B518-40ED-8FF3-DD0B51E38164}" type="parTrans" cxnId="{52E5B292-C4ED-4891-A452-1C121D873FFE}">
      <dgm:prSet/>
      <dgm:spPr/>
      <dgm:t>
        <a:bodyPr/>
        <a:lstStyle/>
        <a:p>
          <a:endParaRPr lang="zh-CN" altLang="en-US"/>
        </a:p>
      </dgm:t>
    </dgm:pt>
    <dgm:pt modelId="{5E01DD60-EF7F-4E3F-8B99-631FE76EBA40}" type="sibTrans" cxnId="{52E5B292-C4ED-4891-A452-1C121D873FFE}">
      <dgm:prSet/>
      <dgm:spPr/>
      <dgm:t>
        <a:bodyPr/>
        <a:lstStyle/>
        <a:p>
          <a:endParaRPr lang="zh-CN" altLang="en-US"/>
        </a:p>
      </dgm:t>
    </dgm:pt>
    <dgm:pt modelId="{D742F89F-FE65-4220-AAE1-11DA19749723}">
      <dgm:prSet phldrT="[文本]"/>
      <dgm:spPr/>
      <dgm:t>
        <a:bodyPr/>
        <a:lstStyle/>
        <a:p>
          <a:r>
            <a:rPr lang="zh-CN" altLang="en-US" sz="1600" dirty="0" smtClean="0"/>
            <a:t>全区全服部署，确保玩家数据全局唯一</a:t>
          </a:r>
          <a:r>
            <a:rPr lang="en-US" altLang="zh-CN" sz="1600" dirty="0" smtClean="0"/>
            <a:t> </a:t>
          </a:r>
          <a:endParaRPr lang="zh-CN" altLang="en-US" sz="1600" dirty="0"/>
        </a:p>
      </dgm:t>
    </dgm:pt>
    <dgm:pt modelId="{8C112EE5-340B-4EAB-B89B-AC2E16C20463}" type="parTrans" cxnId="{77161205-BB60-4BC1-BF8C-9A738D0A2D57}">
      <dgm:prSet/>
      <dgm:spPr/>
      <dgm:t>
        <a:bodyPr/>
        <a:lstStyle/>
        <a:p>
          <a:endParaRPr lang="zh-CN" altLang="en-US"/>
        </a:p>
      </dgm:t>
    </dgm:pt>
    <dgm:pt modelId="{662EA47E-93F4-4459-982C-956BF137CB7A}" type="sibTrans" cxnId="{77161205-BB60-4BC1-BF8C-9A738D0A2D57}">
      <dgm:prSet/>
      <dgm:spPr/>
      <dgm:t>
        <a:bodyPr/>
        <a:lstStyle/>
        <a:p>
          <a:endParaRPr lang="zh-CN" altLang="en-US"/>
        </a:p>
      </dgm:t>
    </dgm:pt>
    <dgm:pt modelId="{816C179A-72E4-42FB-8016-1939B6243A46}">
      <dgm:prSet phldrT="[文本]"/>
      <dgm:spPr/>
      <dgm:t>
        <a:bodyPr/>
        <a:lstStyle/>
        <a:p>
          <a:r>
            <a:rPr lang="zh-CN" altLang="en-US" sz="1600" dirty="0" smtClean="0"/>
            <a:t>为满足业务数据在高并发下的即时读写，决定采用公司</a:t>
          </a:r>
          <a:r>
            <a:rPr lang="en-US" altLang="zh-CN" sz="1600" dirty="0" err="1" smtClean="0"/>
            <a:t>TMem</a:t>
          </a:r>
          <a:r>
            <a:rPr lang="zh-CN" altLang="en-US" sz="1600" dirty="0" smtClean="0"/>
            <a:t>服务，其为</a:t>
          </a:r>
          <a:r>
            <a:rPr lang="en-US" altLang="zh-CN" sz="1600" dirty="0" smtClean="0"/>
            <a:t>Key-value</a:t>
          </a:r>
          <a:r>
            <a:rPr lang="zh-CN" altLang="en-US" sz="1600" dirty="0" smtClean="0"/>
            <a:t>分布式存储引擎，单台接入机支持</a:t>
          </a:r>
          <a:r>
            <a:rPr lang="en-US" altLang="zh-CN" sz="1600" dirty="0" smtClean="0"/>
            <a:t>10w/s</a:t>
          </a:r>
          <a:r>
            <a:rPr lang="zh-CN" altLang="en-US" sz="1600" dirty="0" smtClean="0"/>
            <a:t>个</a:t>
          </a:r>
          <a:r>
            <a:rPr lang="en-US" altLang="zh-CN" sz="1600" dirty="0" smtClean="0"/>
            <a:t>1k</a:t>
          </a:r>
          <a:r>
            <a:rPr lang="zh-CN" altLang="en-US" sz="1600" dirty="0" smtClean="0"/>
            <a:t>大小包的快速读写，支持不停机平滑扩容</a:t>
          </a:r>
          <a:endParaRPr lang="zh-CN" altLang="en-US" sz="1600" dirty="0"/>
        </a:p>
      </dgm:t>
    </dgm:pt>
    <dgm:pt modelId="{17E154BB-F1FE-4CC9-9216-5F89CB544879}" type="parTrans" cxnId="{BE2C393C-321E-4529-80DD-052717A3DC06}">
      <dgm:prSet/>
      <dgm:spPr/>
      <dgm:t>
        <a:bodyPr/>
        <a:lstStyle/>
        <a:p>
          <a:endParaRPr lang="zh-CN" altLang="en-US"/>
        </a:p>
      </dgm:t>
    </dgm:pt>
    <dgm:pt modelId="{DCFA1C82-D0EE-4162-880D-C5EA9E74392B}" type="sibTrans" cxnId="{BE2C393C-321E-4529-80DD-052717A3DC06}">
      <dgm:prSet/>
      <dgm:spPr/>
      <dgm:t>
        <a:bodyPr/>
        <a:lstStyle/>
        <a:p>
          <a:endParaRPr lang="zh-CN" altLang="en-US"/>
        </a:p>
      </dgm:t>
    </dgm:pt>
    <dgm:pt modelId="{6913E918-CEB2-46BC-89AC-677B795C8A7D}">
      <dgm:prSet phldrT="[文本]" custT="1"/>
      <dgm:spPr/>
      <dgm:t>
        <a:bodyPr/>
        <a:lstStyle/>
        <a:p>
          <a:endParaRPr lang="zh-CN" altLang="en-US" sz="1600" dirty="0"/>
        </a:p>
      </dgm:t>
    </dgm:pt>
    <dgm:pt modelId="{238D901E-0444-4C70-9052-D0EAD55C70CF}" type="sibTrans" cxnId="{1CAD4B89-D3B9-4762-B562-35C768CEFCBB}">
      <dgm:prSet/>
      <dgm:spPr/>
      <dgm:t>
        <a:bodyPr/>
        <a:lstStyle/>
        <a:p>
          <a:endParaRPr lang="zh-CN" altLang="en-US"/>
        </a:p>
      </dgm:t>
    </dgm:pt>
    <dgm:pt modelId="{87C727AB-099B-4A5B-A256-E5C11AC2C364}" type="parTrans" cxnId="{1CAD4B89-D3B9-4762-B562-35C768CEFCBB}">
      <dgm:prSet/>
      <dgm:spPr/>
      <dgm:t>
        <a:bodyPr/>
        <a:lstStyle/>
        <a:p>
          <a:endParaRPr lang="zh-CN" altLang="en-US"/>
        </a:p>
      </dgm:t>
    </dgm:pt>
    <dgm:pt modelId="{82B4B060-FE2B-4533-A1C3-0F8422DF6B72}">
      <dgm:prSet phldrT="[文本]" custT="1"/>
      <dgm:spPr/>
      <dgm:t>
        <a:bodyPr/>
        <a:lstStyle/>
        <a:p>
          <a:r>
            <a:rPr lang="zh-CN" altLang="en-US" sz="1600" dirty="0" smtClean="0"/>
            <a:t>设计全局逻辑锁，保证玩家数据同一时刻正确同步</a:t>
          </a:r>
          <a:endParaRPr lang="zh-CN" altLang="en-US" sz="1600" dirty="0"/>
        </a:p>
      </dgm:t>
    </dgm:pt>
    <dgm:pt modelId="{588467D4-F64D-44DF-AD69-E7F3A5D18F95}" type="parTrans" cxnId="{6DE60C0D-652A-427E-A0C3-B89F6C435D65}">
      <dgm:prSet/>
      <dgm:spPr/>
      <dgm:t>
        <a:bodyPr/>
        <a:lstStyle/>
        <a:p>
          <a:endParaRPr lang="zh-CN" altLang="en-US"/>
        </a:p>
      </dgm:t>
    </dgm:pt>
    <dgm:pt modelId="{0DA6F4F4-B803-4EC1-ADCB-9D0C93822207}" type="sibTrans" cxnId="{6DE60C0D-652A-427E-A0C3-B89F6C435D65}">
      <dgm:prSet/>
      <dgm:spPr/>
      <dgm:t>
        <a:bodyPr/>
        <a:lstStyle/>
        <a:p>
          <a:endParaRPr lang="zh-CN" altLang="en-US"/>
        </a:p>
      </dgm:t>
    </dgm:pt>
    <dgm:pt modelId="{D91DAF3E-570A-4DEE-961D-B2CAD97EF4BF}" type="pres">
      <dgm:prSet presAssocID="{C5FEED7E-C47E-435E-ABCA-A8C57ECFD7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2A424F1-3872-4FA9-BD1D-85AC6CBEC962}" type="pres">
      <dgm:prSet presAssocID="{B5E28C44-75E5-477E-8164-0FB200772402}" presName="parentText" presStyleLbl="node1" presStyleIdx="0" presStyleCnt="1" custScaleY="42167" custLinFactNeighborY="-2454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0EFF43-D805-42D5-B980-AA0DB1F63401}" type="pres">
      <dgm:prSet presAssocID="{B5E28C44-75E5-477E-8164-0FB200772402}" presName="childText" presStyleLbl="revTx" presStyleIdx="0" presStyleCnt="1" custScaleY="1400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DE60C0D-652A-427E-A0C3-B89F6C435D65}" srcId="{B5E28C44-75E5-477E-8164-0FB200772402}" destId="{82B4B060-FE2B-4533-A1C3-0F8422DF6B72}" srcOrd="2" destOrd="0" parTransId="{588467D4-F64D-44DF-AD69-E7F3A5D18F95}" sibTransId="{0DA6F4F4-B803-4EC1-ADCB-9D0C93822207}"/>
    <dgm:cxn modelId="{BE2C393C-321E-4529-80DD-052717A3DC06}" srcId="{B5E28C44-75E5-477E-8164-0FB200772402}" destId="{816C179A-72E4-42FB-8016-1939B6243A46}" srcOrd="1" destOrd="0" parTransId="{17E154BB-F1FE-4CC9-9216-5F89CB544879}" sibTransId="{DCFA1C82-D0EE-4162-880D-C5EA9E74392B}"/>
    <dgm:cxn modelId="{1CAD4B89-D3B9-4762-B562-35C768CEFCBB}" srcId="{B5E28C44-75E5-477E-8164-0FB200772402}" destId="{6913E918-CEB2-46BC-89AC-677B795C8A7D}" srcOrd="3" destOrd="0" parTransId="{87C727AB-099B-4A5B-A256-E5C11AC2C364}" sibTransId="{238D901E-0444-4C70-9052-D0EAD55C70CF}"/>
    <dgm:cxn modelId="{52E5B292-C4ED-4891-A452-1C121D873FFE}" srcId="{C5FEED7E-C47E-435E-ABCA-A8C57ECFD7FE}" destId="{B5E28C44-75E5-477E-8164-0FB200772402}" srcOrd="0" destOrd="0" parTransId="{5E4CDA10-B518-40ED-8FF3-DD0B51E38164}" sibTransId="{5E01DD60-EF7F-4E3F-8B99-631FE76EBA40}"/>
    <dgm:cxn modelId="{8849FFA1-C4E0-4B33-ABDF-EBDD057CC5C2}" type="presOf" srcId="{B5E28C44-75E5-477E-8164-0FB200772402}" destId="{D2A424F1-3872-4FA9-BD1D-85AC6CBEC962}" srcOrd="0" destOrd="0" presId="urn:microsoft.com/office/officeart/2005/8/layout/vList2"/>
    <dgm:cxn modelId="{9392C676-D5C5-48D4-A534-88D9A5606F24}" type="presOf" srcId="{D742F89F-FE65-4220-AAE1-11DA19749723}" destId="{AB0EFF43-D805-42D5-B980-AA0DB1F63401}" srcOrd="0" destOrd="0" presId="urn:microsoft.com/office/officeart/2005/8/layout/vList2"/>
    <dgm:cxn modelId="{99C2FE74-B83F-4FD5-9C26-7C6D12AC7A5E}" type="presOf" srcId="{82B4B060-FE2B-4533-A1C3-0F8422DF6B72}" destId="{AB0EFF43-D805-42D5-B980-AA0DB1F63401}" srcOrd="0" destOrd="2" presId="urn:microsoft.com/office/officeart/2005/8/layout/vList2"/>
    <dgm:cxn modelId="{17F6913C-54CE-455A-9AFA-B9C1A57E43DB}" type="presOf" srcId="{816C179A-72E4-42FB-8016-1939B6243A46}" destId="{AB0EFF43-D805-42D5-B980-AA0DB1F63401}" srcOrd="0" destOrd="1" presId="urn:microsoft.com/office/officeart/2005/8/layout/vList2"/>
    <dgm:cxn modelId="{9DEA6B5C-7A15-4D52-8DE3-B315362EDBEE}" type="presOf" srcId="{C5FEED7E-C47E-435E-ABCA-A8C57ECFD7FE}" destId="{D91DAF3E-570A-4DEE-961D-B2CAD97EF4BF}" srcOrd="0" destOrd="0" presId="urn:microsoft.com/office/officeart/2005/8/layout/vList2"/>
    <dgm:cxn modelId="{77161205-BB60-4BC1-BF8C-9A738D0A2D57}" srcId="{B5E28C44-75E5-477E-8164-0FB200772402}" destId="{D742F89F-FE65-4220-AAE1-11DA19749723}" srcOrd="0" destOrd="0" parTransId="{8C112EE5-340B-4EAB-B89B-AC2E16C20463}" sibTransId="{662EA47E-93F4-4459-982C-956BF137CB7A}"/>
    <dgm:cxn modelId="{6C3A73F0-0DE1-4B15-AD07-7E88E70D1EEC}" type="presOf" srcId="{6913E918-CEB2-46BC-89AC-677B795C8A7D}" destId="{AB0EFF43-D805-42D5-B980-AA0DB1F63401}" srcOrd="0" destOrd="3" presId="urn:microsoft.com/office/officeart/2005/8/layout/vList2"/>
    <dgm:cxn modelId="{4B7A1BE5-4FA2-4320-9642-E848772E1CC3}" type="presParOf" srcId="{D91DAF3E-570A-4DEE-961D-B2CAD97EF4BF}" destId="{D2A424F1-3872-4FA9-BD1D-85AC6CBEC962}" srcOrd="0" destOrd="0" presId="urn:microsoft.com/office/officeart/2005/8/layout/vList2"/>
    <dgm:cxn modelId="{50B3F85F-F44D-498F-90A6-49889D0CCFC1}" type="presParOf" srcId="{D91DAF3E-570A-4DEE-961D-B2CAD97EF4BF}" destId="{AB0EFF43-D805-42D5-B980-AA0DB1F6340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FEED7E-C47E-435E-ABCA-A8C57ECFD7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5E28C44-75E5-477E-8164-0FB200772402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逻辑层</a:t>
          </a:r>
          <a:endParaRPr lang="zh-CN" altLang="en-US" dirty="0"/>
        </a:p>
      </dgm:t>
    </dgm:pt>
    <dgm:pt modelId="{5E4CDA10-B518-40ED-8FF3-DD0B51E38164}" type="parTrans" cxnId="{52E5B292-C4ED-4891-A452-1C121D873FFE}">
      <dgm:prSet/>
      <dgm:spPr/>
      <dgm:t>
        <a:bodyPr/>
        <a:lstStyle/>
        <a:p>
          <a:endParaRPr lang="zh-CN" altLang="en-US"/>
        </a:p>
      </dgm:t>
    </dgm:pt>
    <dgm:pt modelId="{5E01DD60-EF7F-4E3F-8B99-631FE76EBA40}" type="sibTrans" cxnId="{52E5B292-C4ED-4891-A452-1C121D873FFE}">
      <dgm:prSet/>
      <dgm:spPr/>
      <dgm:t>
        <a:bodyPr/>
        <a:lstStyle/>
        <a:p>
          <a:endParaRPr lang="zh-CN" altLang="en-US"/>
        </a:p>
      </dgm:t>
    </dgm:pt>
    <dgm:pt modelId="{D742F89F-FE65-4220-AAE1-11DA19749723}">
      <dgm:prSet phldrT="[文本]"/>
      <dgm:spPr/>
      <dgm:t>
        <a:bodyPr/>
        <a:lstStyle/>
        <a:p>
          <a:r>
            <a:rPr lang="zh-CN" altLang="en-US" sz="1600" dirty="0" smtClean="0"/>
            <a:t>玩家数据按业务划分类别，实现按逻辑模块</a:t>
          </a:r>
          <a:r>
            <a:rPr lang="en-US" altLang="zh-CN" sz="1600" dirty="0" smtClean="0"/>
            <a:t>key</a:t>
          </a:r>
          <a:r>
            <a:rPr lang="zh-CN" altLang="en-US" sz="1600" dirty="0" smtClean="0"/>
            <a:t>进行增量读写</a:t>
          </a:r>
          <a:r>
            <a:rPr lang="en-US" altLang="zh-CN" sz="1600" dirty="0" smtClean="0"/>
            <a:t> </a:t>
          </a:r>
          <a:endParaRPr lang="zh-CN" altLang="en-US" sz="1600" dirty="0"/>
        </a:p>
      </dgm:t>
    </dgm:pt>
    <dgm:pt modelId="{8C112EE5-340B-4EAB-B89B-AC2E16C20463}" type="parTrans" cxnId="{77161205-BB60-4BC1-BF8C-9A738D0A2D57}">
      <dgm:prSet/>
      <dgm:spPr/>
      <dgm:t>
        <a:bodyPr/>
        <a:lstStyle/>
        <a:p>
          <a:endParaRPr lang="zh-CN" altLang="en-US"/>
        </a:p>
      </dgm:t>
    </dgm:pt>
    <dgm:pt modelId="{662EA47E-93F4-4459-982C-956BF137CB7A}" type="sibTrans" cxnId="{77161205-BB60-4BC1-BF8C-9A738D0A2D57}">
      <dgm:prSet/>
      <dgm:spPr/>
      <dgm:t>
        <a:bodyPr/>
        <a:lstStyle/>
        <a:p>
          <a:endParaRPr lang="zh-CN" altLang="en-US"/>
        </a:p>
      </dgm:t>
    </dgm:pt>
    <dgm:pt modelId="{816C179A-72E4-42FB-8016-1939B6243A46}">
      <dgm:prSet phldrT="[文本]"/>
      <dgm:spPr/>
      <dgm:t>
        <a:bodyPr/>
        <a:lstStyle/>
        <a:p>
          <a:r>
            <a:rPr lang="zh-CN" altLang="en-US" sz="1600" dirty="0" smtClean="0"/>
            <a:t>逻辑模块</a:t>
          </a:r>
          <a:r>
            <a:rPr lang="en-US" altLang="zh-CN" sz="1600" dirty="0" smtClean="0"/>
            <a:t>key</a:t>
          </a:r>
          <a:r>
            <a:rPr lang="zh-CN" altLang="en-US" sz="1600" dirty="0" smtClean="0"/>
            <a:t>的组成：</a:t>
          </a:r>
          <a:r>
            <a:rPr lang="en-US" altLang="zh-CN" sz="1600" dirty="0" smtClean="0"/>
            <a:t>32</a:t>
          </a:r>
          <a:r>
            <a:rPr lang="zh-CN" altLang="en-US" sz="1600" dirty="0" smtClean="0"/>
            <a:t>位</a:t>
          </a:r>
          <a:r>
            <a:rPr lang="en-US" altLang="zh-CN" sz="1600" dirty="0" smtClean="0"/>
            <a:t>Uin+24</a:t>
          </a:r>
          <a:r>
            <a:rPr lang="zh-CN" altLang="en-US" sz="1600" dirty="0" smtClean="0"/>
            <a:t>位模块</a:t>
          </a:r>
          <a:r>
            <a:rPr lang="en-US" altLang="zh-CN" sz="1600" dirty="0" smtClean="0"/>
            <a:t>ID+8</a:t>
          </a:r>
          <a:r>
            <a:rPr lang="zh-CN" altLang="en-US" sz="1600" dirty="0" smtClean="0"/>
            <a:t>位保留字</a:t>
          </a:r>
          <a:endParaRPr lang="zh-CN" altLang="en-US" sz="1600" dirty="0"/>
        </a:p>
      </dgm:t>
    </dgm:pt>
    <dgm:pt modelId="{17E154BB-F1FE-4CC9-9216-5F89CB544879}" type="parTrans" cxnId="{BE2C393C-321E-4529-80DD-052717A3DC06}">
      <dgm:prSet/>
      <dgm:spPr/>
      <dgm:t>
        <a:bodyPr/>
        <a:lstStyle/>
        <a:p>
          <a:endParaRPr lang="zh-CN" altLang="en-US"/>
        </a:p>
      </dgm:t>
    </dgm:pt>
    <dgm:pt modelId="{DCFA1C82-D0EE-4162-880D-C5EA9E74392B}" type="sibTrans" cxnId="{BE2C393C-321E-4529-80DD-052717A3DC06}">
      <dgm:prSet/>
      <dgm:spPr/>
      <dgm:t>
        <a:bodyPr/>
        <a:lstStyle/>
        <a:p>
          <a:endParaRPr lang="zh-CN" altLang="en-US"/>
        </a:p>
      </dgm:t>
    </dgm:pt>
    <dgm:pt modelId="{6913E918-CEB2-46BC-89AC-677B795C8A7D}">
      <dgm:prSet phldrT="[文本]" custT="1"/>
      <dgm:spPr/>
      <dgm:t>
        <a:bodyPr/>
        <a:lstStyle/>
        <a:p>
          <a:r>
            <a:rPr lang="zh-CN" altLang="en-US" sz="1600" dirty="0" smtClean="0"/>
            <a:t>设计消息引用计数，以便正确处理一个</a:t>
          </a:r>
          <a:r>
            <a:rPr lang="en-US" altLang="zh-CN" sz="1600" dirty="0" smtClean="0"/>
            <a:t>CS</a:t>
          </a:r>
          <a:r>
            <a:rPr lang="zh-CN" altLang="en-US" sz="1600" dirty="0" smtClean="0"/>
            <a:t>请求中包含多个</a:t>
          </a:r>
          <a:r>
            <a:rPr lang="en-US" altLang="zh-CN" sz="1600" dirty="0" smtClean="0"/>
            <a:t>SS</a:t>
          </a:r>
          <a:r>
            <a:rPr lang="zh-CN" altLang="en-US" sz="1600" dirty="0" smtClean="0"/>
            <a:t>请求</a:t>
          </a:r>
          <a:endParaRPr lang="zh-CN" altLang="en-US" sz="1600" dirty="0"/>
        </a:p>
      </dgm:t>
    </dgm:pt>
    <dgm:pt modelId="{238D901E-0444-4C70-9052-D0EAD55C70CF}" type="sibTrans" cxnId="{1CAD4B89-D3B9-4762-B562-35C768CEFCBB}">
      <dgm:prSet/>
      <dgm:spPr/>
      <dgm:t>
        <a:bodyPr/>
        <a:lstStyle/>
        <a:p>
          <a:endParaRPr lang="zh-CN" altLang="en-US"/>
        </a:p>
      </dgm:t>
    </dgm:pt>
    <dgm:pt modelId="{87C727AB-099B-4A5B-A256-E5C11AC2C364}" type="parTrans" cxnId="{1CAD4B89-D3B9-4762-B562-35C768CEFCBB}">
      <dgm:prSet/>
      <dgm:spPr/>
      <dgm:t>
        <a:bodyPr/>
        <a:lstStyle/>
        <a:p>
          <a:endParaRPr lang="zh-CN" altLang="en-US"/>
        </a:p>
      </dgm:t>
    </dgm:pt>
    <dgm:pt modelId="{82B4B060-FE2B-4533-A1C3-0F8422DF6B72}">
      <dgm:prSet phldrT="[文本]"/>
      <dgm:spPr/>
      <dgm:t>
        <a:bodyPr/>
        <a:lstStyle/>
        <a:p>
          <a:r>
            <a:rPr lang="zh-CN" altLang="en-US" sz="1600" dirty="0" smtClean="0"/>
            <a:t>设计请求包消息队列，支持处理同一玩家同一时刻的多个请求包</a:t>
          </a:r>
          <a:endParaRPr lang="zh-CN" altLang="en-US" sz="1600" dirty="0"/>
        </a:p>
      </dgm:t>
    </dgm:pt>
    <dgm:pt modelId="{588467D4-F64D-44DF-AD69-E7F3A5D18F95}" type="parTrans" cxnId="{6DE60C0D-652A-427E-A0C3-B89F6C435D65}">
      <dgm:prSet/>
      <dgm:spPr/>
      <dgm:t>
        <a:bodyPr/>
        <a:lstStyle/>
        <a:p>
          <a:endParaRPr lang="zh-CN" altLang="en-US"/>
        </a:p>
      </dgm:t>
    </dgm:pt>
    <dgm:pt modelId="{0DA6F4F4-B803-4EC1-ADCB-9D0C93822207}" type="sibTrans" cxnId="{6DE60C0D-652A-427E-A0C3-B89F6C435D65}">
      <dgm:prSet/>
      <dgm:spPr/>
      <dgm:t>
        <a:bodyPr/>
        <a:lstStyle/>
        <a:p>
          <a:endParaRPr lang="zh-CN" altLang="en-US"/>
        </a:p>
      </dgm:t>
    </dgm:pt>
    <dgm:pt modelId="{D91DAF3E-570A-4DEE-961D-B2CAD97EF4BF}" type="pres">
      <dgm:prSet presAssocID="{C5FEED7E-C47E-435E-ABCA-A8C57ECFD7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2A424F1-3872-4FA9-BD1D-85AC6CBEC962}" type="pres">
      <dgm:prSet presAssocID="{B5E28C44-75E5-477E-8164-0FB200772402}" presName="parentText" presStyleLbl="node1" presStyleIdx="0" presStyleCnt="1" custScaleY="41842" custLinFactNeighborX="-1072" custLinFactNeighborY="-3590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0EFF43-D805-42D5-B980-AA0DB1F63401}" type="pres">
      <dgm:prSet presAssocID="{B5E28C44-75E5-477E-8164-0FB200772402}" presName="childText" presStyleLbl="revTx" presStyleIdx="0" presStyleCnt="1" custScaleY="1854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075A52D-A810-42AB-BCDD-E6A4D6F0BA9C}" type="presOf" srcId="{82B4B060-FE2B-4533-A1C3-0F8422DF6B72}" destId="{AB0EFF43-D805-42D5-B980-AA0DB1F63401}" srcOrd="0" destOrd="2" presId="urn:microsoft.com/office/officeart/2005/8/layout/vList2"/>
    <dgm:cxn modelId="{6DE60C0D-652A-427E-A0C3-B89F6C435D65}" srcId="{B5E28C44-75E5-477E-8164-0FB200772402}" destId="{82B4B060-FE2B-4533-A1C3-0F8422DF6B72}" srcOrd="2" destOrd="0" parTransId="{588467D4-F64D-44DF-AD69-E7F3A5D18F95}" sibTransId="{0DA6F4F4-B803-4EC1-ADCB-9D0C93822207}"/>
    <dgm:cxn modelId="{ABE9B11C-CACF-408E-9D8E-8C5571285215}" type="presOf" srcId="{C5FEED7E-C47E-435E-ABCA-A8C57ECFD7FE}" destId="{D91DAF3E-570A-4DEE-961D-B2CAD97EF4BF}" srcOrd="0" destOrd="0" presId="urn:microsoft.com/office/officeart/2005/8/layout/vList2"/>
    <dgm:cxn modelId="{BE2C393C-321E-4529-80DD-052717A3DC06}" srcId="{B5E28C44-75E5-477E-8164-0FB200772402}" destId="{816C179A-72E4-42FB-8016-1939B6243A46}" srcOrd="1" destOrd="0" parTransId="{17E154BB-F1FE-4CC9-9216-5F89CB544879}" sibTransId="{DCFA1C82-D0EE-4162-880D-C5EA9E74392B}"/>
    <dgm:cxn modelId="{255AF2BA-B6C1-4688-9193-4A2744B5FF03}" type="presOf" srcId="{D742F89F-FE65-4220-AAE1-11DA19749723}" destId="{AB0EFF43-D805-42D5-B980-AA0DB1F63401}" srcOrd="0" destOrd="0" presId="urn:microsoft.com/office/officeart/2005/8/layout/vList2"/>
    <dgm:cxn modelId="{1CAD4B89-D3B9-4762-B562-35C768CEFCBB}" srcId="{B5E28C44-75E5-477E-8164-0FB200772402}" destId="{6913E918-CEB2-46BC-89AC-677B795C8A7D}" srcOrd="3" destOrd="0" parTransId="{87C727AB-099B-4A5B-A256-E5C11AC2C364}" sibTransId="{238D901E-0444-4C70-9052-D0EAD55C70CF}"/>
    <dgm:cxn modelId="{7C70FC5E-36BA-476A-9F3F-25EF9DB587EE}" type="presOf" srcId="{816C179A-72E4-42FB-8016-1939B6243A46}" destId="{AB0EFF43-D805-42D5-B980-AA0DB1F63401}" srcOrd="0" destOrd="1" presId="urn:microsoft.com/office/officeart/2005/8/layout/vList2"/>
    <dgm:cxn modelId="{85C071EE-908D-4F88-8599-6159BB18185B}" type="presOf" srcId="{6913E918-CEB2-46BC-89AC-677B795C8A7D}" destId="{AB0EFF43-D805-42D5-B980-AA0DB1F63401}" srcOrd="0" destOrd="3" presId="urn:microsoft.com/office/officeart/2005/8/layout/vList2"/>
    <dgm:cxn modelId="{4D3D7515-C1FD-46E5-B247-EFF4DC40DBE1}" type="presOf" srcId="{B5E28C44-75E5-477E-8164-0FB200772402}" destId="{D2A424F1-3872-4FA9-BD1D-85AC6CBEC962}" srcOrd="0" destOrd="0" presId="urn:microsoft.com/office/officeart/2005/8/layout/vList2"/>
    <dgm:cxn modelId="{52E5B292-C4ED-4891-A452-1C121D873FFE}" srcId="{C5FEED7E-C47E-435E-ABCA-A8C57ECFD7FE}" destId="{B5E28C44-75E5-477E-8164-0FB200772402}" srcOrd="0" destOrd="0" parTransId="{5E4CDA10-B518-40ED-8FF3-DD0B51E38164}" sibTransId="{5E01DD60-EF7F-4E3F-8B99-631FE76EBA40}"/>
    <dgm:cxn modelId="{77161205-BB60-4BC1-BF8C-9A738D0A2D57}" srcId="{B5E28C44-75E5-477E-8164-0FB200772402}" destId="{D742F89F-FE65-4220-AAE1-11DA19749723}" srcOrd="0" destOrd="0" parTransId="{8C112EE5-340B-4EAB-B89B-AC2E16C20463}" sibTransId="{662EA47E-93F4-4459-982C-956BF137CB7A}"/>
    <dgm:cxn modelId="{646C9CD1-235F-4D27-90ED-410359DA8F64}" type="presParOf" srcId="{D91DAF3E-570A-4DEE-961D-B2CAD97EF4BF}" destId="{D2A424F1-3872-4FA9-BD1D-85AC6CBEC962}" srcOrd="0" destOrd="0" presId="urn:microsoft.com/office/officeart/2005/8/layout/vList2"/>
    <dgm:cxn modelId="{0F77AF52-B4C4-46BE-8566-2E8389A3FA4B}" type="presParOf" srcId="{D91DAF3E-570A-4DEE-961D-B2CAD97EF4BF}" destId="{AB0EFF43-D805-42D5-B980-AA0DB1F6340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2A424F1-3872-4FA9-BD1D-85AC6CBEC962}">
      <dsp:nvSpPr>
        <dsp:cNvPr id="0" name=""/>
        <dsp:cNvSpPr/>
      </dsp:nvSpPr>
      <dsp:spPr>
        <a:xfrm>
          <a:off x="0" y="0"/>
          <a:ext cx="6715172" cy="73008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通信层</a:t>
          </a:r>
          <a:endParaRPr lang="zh-CN" altLang="en-US" sz="2400" kern="1200" dirty="0"/>
        </a:p>
      </dsp:txBody>
      <dsp:txXfrm>
        <a:off x="0" y="0"/>
        <a:ext cx="6715172" cy="730080"/>
      </dsp:txXfrm>
    </dsp:sp>
    <dsp:sp modelId="{AB0EFF43-D805-42D5-B980-AA0DB1F63401}">
      <dsp:nvSpPr>
        <dsp:cNvPr id="0" name=""/>
        <dsp:cNvSpPr/>
      </dsp:nvSpPr>
      <dsp:spPr>
        <a:xfrm>
          <a:off x="0" y="747496"/>
          <a:ext cx="6715172" cy="3307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20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域名服务采用公司</a:t>
          </a:r>
          <a:r>
            <a:rPr lang="en-US" altLang="zh-CN" sz="1600" kern="1200" dirty="0" smtClean="0"/>
            <a:t>TGW</a:t>
          </a:r>
          <a:r>
            <a:rPr lang="zh-CN" altLang="en-US" sz="1600" kern="1200" dirty="0" smtClean="0"/>
            <a:t>服务，支持七层路由与负载均衡</a:t>
          </a:r>
          <a:r>
            <a:rPr lang="en-US" altLang="zh-CN" sz="1600" kern="1200" dirty="0" smtClean="0"/>
            <a:t> 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游戏基础通信：</a:t>
          </a:r>
          <a:r>
            <a:rPr lang="en-US" altLang="zh-CN" sz="1600" kern="1200" dirty="0" smtClean="0"/>
            <a:t>http</a:t>
          </a:r>
          <a:r>
            <a:rPr lang="zh-CN" altLang="en-US" sz="1600" kern="1200" dirty="0" smtClean="0"/>
            <a:t>短连（游戏主逻辑）</a:t>
          </a:r>
          <a:r>
            <a:rPr lang="en-US" altLang="zh-CN" sz="1600" kern="1200" dirty="0" smtClean="0"/>
            <a:t>+socket</a:t>
          </a:r>
          <a:r>
            <a:rPr lang="zh-CN" altLang="en-US" sz="1600" kern="1200" dirty="0" smtClean="0"/>
            <a:t>长连（实时社区），采用互娱</a:t>
          </a:r>
          <a:r>
            <a:rPr lang="en-US" altLang="zh-CN" sz="1600" kern="1200" dirty="0" err="1" smtClean="0"/>
            <a:t>tconnd</a:t>
          </a:r>
          <a:r>
            <a:rPr lang="zh-CN" altLang="en-US" sz="1600" kern="1200" dirty="0" smtClean="0"/>
            <a:t>组件可同时支持这两者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协议加解包采用互娱</a:t>
          </a:r>
          <a:r>
            <a:rPr lang="en-US" altLang="zh-CN" sz="1600" kern="1200" dirty="0" err="1" smtClean="0"/>
            <a:t>tdr</a:t>
          </a:r>
          <a:r>
            <a:rPr lang="en-US" altLang="zh-CN" sz="1400" kern="1200" dirty="0" smtClean="0"/>
            <a:t>(for </a:t>
          </a:r>
          <a:r>
            <a:rPr lang="en-US" altLang="zh-CN" sz="1400" kern="1200" dirty="0" err="1" smtClean="0"/>
            <a:t>c++</a:t>
          </a:r>
          <a:r>
            <a:rPr lang="zh-CN" altLang="en-US" sz="1400" kern="1200" dirty="0" smtClean="0"/>
            <a:t>版</a:t>
          </a:r>
          <a:r>
            <a:rPr lang="en-US" altLang="zh-CN" sz="1400" kern="1200" dirty="0" smtClean="0"/>
            <a:t>)</a:t>
          </a:r>
          <a:r>
            <a:rPr lang="zh-CN" altLang="en-US" sz="1600" kern="1200" dirty="0" smtClean="0"/>
            <a:t>组件，其性能优于</a:t>
          </a:r>
          <a:r>
            <a:rPr lang="en-US" altLang="zh-CN" sz="1600" kern="1200" dirty="0" err="1" smtClean="0"/>
            <a:t>protobuf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进程间通讯采用互娱</a:t>
          </a:r>
          <a:r>
            <a:rPr lang="en-US" altLang="zh-CN" sz="1600" kern="1200" dirty="0" err="1" smtClean="0"/>
            <a:t>tbusd</a:t>
          </a:r>
          <a:r>
            <a:rPr lang="zh-CN" altLang="en-US" sz="1600" kern="1200" dirty="0" smtClean="0"/>
            <a:t>组件，支持同机器和跨机器高效通信</a:t>
          </a:r>
          <a:endParaRPr lang="zh-CN" altLang="en-US" sz="1600" kern="1200" dirty="0"/>
        </a:p>
      </dsp:txBody>
      <dsp:txXfrm>
        <a:off x="0" y="747496"/>
        <a:ext cx="6715172" cy="330705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2A424F1-3872-4FA9-BD1D-85AC6CBEC962}">
      <dsp:nvSpPr>
        <dsp:cNvPr id="0" name=""/>
        <dsp:cNvSpPr/>
      </dsp:nvSpPr>
      <dsp:spPr>
        <a:xfrm>
          <a:off x="0" y="0"/>
          <a:ext cx="6715171" cy="82094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存储层</a:t>
          </a:r>
          <a:endParaRPr lang="zh-CN" altLang="en-US" sz="2600" kern="1200" dirty="0"/>
        </a:p>
      </dsp:txBody>
      <dsp:txXfrm>
        <a:off x="0" y="0"/>
        <a:ext cx="6715171" cy="820940"/>
      </dsp:txXfrm>
    </dsp:sp>
    <dsp:sp modelId="{AB0EFF43-D805-42D5-B980-AA0DB1F63401}">
      <dsp:nvSpPr>
        <dsp:cNvPr id="0" name=""/>
        <dsp:cNvSpPr/>
      </dsp:nvSpPr>
      <dsp:spPr>
        <a:xfrm>
          <a:off x="0" y="1008111"/>
          <a:ext cx="6715171" cy="2876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20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全区全服部署，确保玩家数据全局唯一</a:t>
          </a:r>
          <a:r>
            <a:rPr lang="en-US" altLang="zh-CN" sz="1600" kern="1200" dirty="0" smtClean="0"/>
            <a:t> 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为满足业务数据在高并发下的即时读写，决定采用公司</a:t>
          </a:r>
          <a:r>
            <a:rPr lang="en-US" altLang="zh-CN" sz="1600" kern="1200" dirty="0" err="1" smtClean="0"/>
            <a:t>TMem</a:t>
          </a:r>
          <a:r>
            <a:rPr lang="zh-CN" altLang="en-US" sz="1600" kern="1200" dirty="0" smtClean="0"/>
            <a:t>服务，其为</a:t>
          </a:r>
          <a:r>
            <a:rPr lang="en-US" altLang="zh-CN" sz="1600" kern="1200" dirty="0" smtClean="0"/>
            <a:t>Key-value</a:t>
          </a:r>
          <a:r>
            <a:rPr lang="zh-CN" altLang="en-US" sz="1600" kern="1200" dirty="0" smtClean="0"/>
            <a:t>分布式存储引擎，单台接入机支持</a:t>
          </a:r>
          <a:r>
            <a:rPr lang="en-US" altLang="zh-CN" sz="1600" kern="1200" dirty="0" smtClean="0"/>
            <a:t>10w/s</a:t>
          </a:r>
          <a:r>
            <a:rPr lang="zh-CN" altLang="en-US" sz="1600" kern="1200" dirty="0" smtClean="0"/>
            <a:t>个</a:t>
          </a:r>
          <a:r>
            <a:rPr lang="en-US" altLang="zh-CN" sz="1600" kern="1200" dirty="0" smtClean="0"/>
            <a:t>1k</a:t>
          </a:r>
          <a:r>
            <a:rPr lang="zh-CN" altLang="en-US" sz="1600" kern="1200" dirty="0" smtClean="0"/>
            <a:t>大小包的快速读写，支持不停机平滑扩容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设计全局逻辑锁，保证玩家数据同一时刻正确同步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1600" kern="1200" dirty="0"/>
        </a:p>
      </dsp:txBody>
      <dsp:txXfrm>
        <a:off x="0" y="1008111"/>
        <a:ext cx="6715171" cy="287668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2A424F1-3872-4FA9-BD1D-85AC6CBEC962}">
      <dsp:nvSpPr>
        <dsp:cNvPr id="0" name=""/>
        <dsp:cNvSpPr/>
      </dsp:nvSpPr>
      <dsp:spPr>
        <a:xfrm>
          <a:off x="0" y="0"/>
          <a:ext cx="6715171" cy="814613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逻辑层</a:t>
          </a:r>
          <a:endParaRPr lang="zh-CN" altLang="en-US" sz="2600" kern="1200" dirty="0"/>
        </a:p>
      </dsp:txBody>
      <dsp:txXfrm>
        <a:off x="0" y="0"/>
        <a:ext cx="6715171" cy="814613"/>
      </dsp:txXfrm>
    </dsp:sp>
    <dsp:sp modelId="{AB0EFF43-D805-42D5-B980-AA0DB1F63401}">
      <dsp:nvSpPr>
        <dsp:cNvPr id="0" name=""/>
        <dsp:cNvSpPr/>
      </dsp:nvSpPr>
      <dsp:spPr>
        <a:xfrm>
          <a:off x="0" y="1030643"/>
          <a:ext cx="6715171" cy="282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20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玩家数据按业务划分类别，实现按逻辑模块</a:t>
          </a:r>
          <a:r>
            <a:rPr lang="en-US" altLang="zh-CN" sz="1600" kern="1200" dirty="0" smtClean="0"/>
            <a:t>key</a:t>
          </a:r>
          <a:r>
            <a:rPr lang="zh-CN" altLang="en-US" sz="1600" kern="1200" dirty="0" smtClean="0"/>
            <a:t>进行增量读写</a:t>
          </a:r>
          <a:r>
            <a:rPr lang="en-US" altLang="zh-CN" sz="1600" kern="1200" dirty="0" smtClean="0"/>
            <a:t> 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逻辑模块</a:t>
          </a:r>
          <a:r>
            <a:rPr lang="en-US" altLang="zh-CN" sz="1600" kern="1200" dirty="0" smtClean="0"/>
            <a:t>key</a:t>
          </a:r>
          <a:r>
            <a:rPr lang="zh-CN" altLang="en-US" sz="1600" kern="1200" dirty="0" smtClean="0"/>
            <a:t>的组成：</a:t>
          </a:r>
          <a:r>
            <a:rPr lang="en-US" altLang="zh-CN" sz="1600" kern="1200" dirty="0" smtClean="0"/>
            <a:t>32</a:t>
          </a:r>
          <a:r>
            <a:rPr lang="zh-CN" altLang="en-US" sz="1600" kern="1200" dirty="0" smtClean="0"/>
            <a:t>位</a:t>
          </a:r>
          <a:r>
            <a:rPr lang="en-US" altLang="zh-CN" sz="1600" kern="1200" dirty="0" smtClean="0"/>
            <a:t>Uin+24</a:t>
          </a:r>
          <a:r>
            <a:rPr lang="zh-CN" altLang="en-US" sz="1600" kern="1200" dirty="0" smtClean="0"/>
            <a:t>位模块</a:t>
          </a:r>
          <a:r>
            <a:rPr lang="en-US" altLang="zh-CN" sz="1600" kern="1200" dirty="0" smtClean="0"/>
            <a:t>ID+8</a:t>
          </a:r>
          <a:r>
            <a:rPr lang="zh-CN" altLang="en-US" sz="1600" kern="1200" dirty="0" smtClean="0"/>
            <a:t>位保留字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设计请求包消息队列，支持处理同一玩家同一时刻的多个请求包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设计消息引用计数，以便正确处理一个</a:t>
          </a:r>
          <a:r>
            <a:rPr lang="en-US" altLang="zh-CN" sz="1600" kern="1200" dirty="0" smtClean="0"/>
            <a:t>CS</a:t>
          </a:r>
          <a:r>
            <a:rPr lang="zh-CN" altLang="en-US" sz="1600" kern="1200" dirty="0" smtClean="0"/>
            <a:t>请求中包含多个</a:t>
          </a:r>
          <a:r>
            <a:rPr lang="en-US" altLang="zh-CN" sz="1600" kern="1200" dirty="0" smtClean="0"/>
            <a:t>SS</a:t>
          </a:r>
          <a:r>
            <a:rPr lang="zh-CN" altLang="en-US" sz="1600" kern="1200" dirty="0" smtClean="0"/>
            <a:t>请求</a:t>
          </a:r>
          <a:endParaRPr lang="zh-CN" altLang="en-US" sz="1600" kern="1200" dirty="0"/>
        </a:p>
      </dsp:txBody>
      <dsp:txXfrm>
        <a:off x="0" y="1030643"/>
        <a:ext cx="6715171" cy="2825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7192" tIns="48596" rIns="97192" bIns="48596" rtlCol="0"/>
          <a:lstStyle>
            <a:lvl1pPr algn="l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7192" tIns="48596" rIns="97192" bIns="48596" rtlCol="0"/>
          <a:lstStyle>
            <a:lvl1pPr algn="r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1B38E93E-61DB-4750-A280-5CAE0014586B}" type="datetimeFigureOut">
              <a:rPr lang="zh-CN" altLang="en-US"/>
              <a:pPr>
                <a:defRPr/>
              </a:pPr>
              <a:t>2013/3/22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7192" tIns="48596" rIns="97192" bIns="48596" rtlCol="0" anchor="b"/>
          <a:lstStyle>
            <a:lvl1pPr algn="l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7192" tIns="48596" rIns="97192" bIns="48596" rtlCol="0" anchor="b"/>
          <a:lstStyle>
            <a:lvl1pPr algn="r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FA9F8517-3B31-4284-9452-D7DE26B4D0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7192" tIns="48596" rIns="97192" bIns="48596" rtlCol="0"/>
          <a:lstStyle>
            <a:lvl1pPr algn="l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7192" tIns="48596" rIns="97192" bIns="48596" rtlCol="0"/>
          <a:lstStyle>
            <a:lvl1pPr algn="r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256DD89F-E7A5-4B01-8F65-3330B3B90DB0}" type="datetimeFigureOut">
              <a:rPr lang="zh-CN" altLang="en-US"/>
              <a:pPr>
                <a:defRPr/>
              </a:pPr>
              <a:t>2013/3/22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192" tIns="48596" rIns="97192" bIns="48596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7192" tIns="48596" rIns="97192" bIns="48596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7192" tIns="48596" rIns="97192" bIns="48596" rtlCol="0" anchor="b"/>
          <a:lstStyle>
            <a:lvl1pPr algn="l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7192" tIns="48596" rIns="97192" bIns="48596" rtlCol="0" anchor="b"/>
          <a:lstStyle>
            <a:lvl1pPr algn="r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1E722357-3144-4696-9ED1-1393584F69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差异化的宠物养成目标，丰富有趣的互动事件过程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与好友一起养一只你想要的宠物。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基础，玩家目的 游戏积累</a:t>
            </a:r>
            <a:endParaRPr lang="en-US" altLang="zh-CN" dirty="0" smtClean="0"/>
          </a:p>
          <a:p>
            <a:r>
              <a:rPr lang="zh-CN" altLang="en-US" dirty="0" smtClean="0"/>
              <a:t>除了传统的 农场  牧场  增加 矿山 钓鱼 草丛 蘑菇  工房等 不同的玩法，也对应不同物种的食物喜好 新增循环</a:t>
            </a:r>
            <a:endParaRPr lang="en-US" altLang="zh-CN" dirty="0" smtClean="0"/>
          </a:p>
          <a:p>
            <a:r>
              <a:rPr lang="zh-CN" altLang="en-US" dirty="0" smtClean="0"/>
              <a:t>场景主题 世界观介绍 场景对宠物的支撑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 txBox="1">
            <a:spLocks/>
          </p:cNvSpPr>
          <p:nvPr userDrawn="1"/>
        </p:nvSpPr>
        <p:spPr>
          <a:xfrm>
            <a:off x="4367213" y="65722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15CA11A-7617-46C7-96D6-1E66D81B63D9}" type="slidenum">
              <a:rPr lang="en-US" altLang="zh-CN" smtClean="0">
                <a:ea typeface="宋体" charset="-122"/>
              </a:rPr>
              <a:pPr>
                <a:defRPr/>
              </a:pPr>
              <a:t>‹#›</a:t>
            </a:fld>
            <a:endParaRPr lang="en-US" altLang="zh-CN">
              <a:ea typeface="宋体" charset="-122"/>
            </a:endParaRPr>
          </a:p>
        </p:txBody>
      </p:sp>
      <p:pic>
        <p:nvPicPr>
          <p:cNvPr id="3" name="Picture 2" descr="C:\Users\erichuang\Desktop\宠物牧场GR2\最终模板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4384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1C5777E4-ABDE-464E-AFF9-24782CED20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638800" y="6457950"/>
            <a:ext cx="2133600" cy="24447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91200" y="635317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367213" y="6602413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EFC8542-C1DE-430B-B86D-14C9779A35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638800" y="6457950"/>
            <a:ext cx="2133600" cy="24447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91200" y="635317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367213" y="6602413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9500CE8-12A4-4BAB-B6BD-4EC15F3DD5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" pitchFamily="34" charset="-122"/>
                <a:ea typeface="微软雅黑" pitchFamily="34" charset="-122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638800" y="6457950"/>
            <a:ext cx="2133600" cy="24447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791200" y="635317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367213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8BA3938-AEDB-40B9-86EA-5D8B514EA3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 txBox="1">
            <a:spLocks/>
          </p:cNvSpPr>
          <p:nvPr userDrawn="1"/>
        </p:nvSpPr>
        <p:spPr>
          <a:xfrm>
            <a:off x="4367213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92B11EC-372A-4808-AD66-EB3BDD58EAF5}" type="slidenum">
              <a:rPr lang="en-US" altLang="zh-CN" smtClean="0">
                <a:ea typeface="宋体" charset="-122"/>
              </a:rPr>
              <a:pPr>
                <a:defRPr/>
              </a:pPr>
              <a:t>‹#›</a:t>
            </a:fld>
            <a:endParaRPr lang="en-US" altLang="zh-CN"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5638800" y="6457950"/>
            <a:ext cx="2133600" cy="24447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791200" y="635317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6"/>
          <p:cNvSpPr txBox="1">
            <a:spLocks/>
          </p:cNvSpPr>
          <p:nvPr userDrawn="1"/>
        </p:nvSpPr>
        <p:spPr>
          <a:xfrm>
            <a:off x="4367213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5BCFEBDA-508D-4C81-A16A-F32EAC31C851}" type="slidenum">
              <a:rPr lang="en-US" altLang="zh-CN" smtClean="0">
                <a:ea typeface="宋体" charset="-122"/>
              </a:rPr>
              <a:pPr>
                <a:defRPr/>
              </a:pPr>
              <a:t>‹#›</a:t>
            </a:fld>
            <a:endParaRPr lang="en-US" altLang="zh-CN"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7086600" cy="563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1371600"/>
            <a:ext cx="7620000" cy="4857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5638800" y="6457950"/>
            <a:ext cx="2133600" cy="24447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791200" y="635317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6"/>
          <p:cNvSpPr txBox="1">
            <a:spLocks/>
          </p:cNvSpPr>
          <p:nvPr userDrawn="1"/>
        </p:nvSpPr>
        <p:spPr>
          <a:xfrm>
            <a:off x="4367213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FFCFB3E-9743-4BFA-87E3-B3B44AD0C99B}" type="slidenum">
              <a:rPr lang="en-US" altLang="zh-CN" smtClean="0">
                <a:ea typeface="宋体" charset="-122"/>
              </a:rPr>
              <a:pPr>
                <a:defRPr/>
              </a:pPr>
              <a:t>‹#›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457200"/>
            <a:ext cx="1905000" cy="57721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457200"/>
            <a:ext cx="5562600" cy="57721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5638800" y="6457950"/>
            <a:ext cx="2133600" cy="24447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791200" y="635317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6"/>
          <p:cNvSpPr txBox="1">
            <a:spLocks/>
          </p:cNvSpPr>
          <p:nvPr userDrawn="1"/>
        </p:nvSpPr>
        <p:spPr>
          <a:xfrm>
            <a:off x="4367213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1BF9A5C-16A6-48B5-8CA1-1FD224976C9B}" type="slidenum">
              <a:rPr lang="en-US" altLang="zh-CN" smtClean="0">
                <a:ea typeface="宋体" charset="-122"/>
              </a:rPr>
              <a:pPr>
                <a:defRPr/>
              </a:pPr>
              <a:t>‹#›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" y="428604"/>
            <a:ext cx="9144032" cy="5635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66800" y="1371600"/>
            <a:ext cx="7620000" cy="4857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5638800" y="6457950"/>
            <a:ext cx="2133600" cy="24447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791200" y="635317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6"/>
          <p:cNvSpPr txBox="1">
            <a:spLocks/>
          </p:cNvSpPr>
          <p:nvPr userDrawn="1"/>
        </p:nvSpPr>
        <p:spPr>
          <a:xfrm>
            <a:off x="4367213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048D019-CEF8-4BDA-887A-03E04CED106B}" type="slidenum">
              <a:rPr lang="en-US" altLang="zh-CN" smtClean="0">
                <a:ea typeface="宋体" charset="-122"/>
              </a:rPr>
              <a:pPr>
                <a:defRPr/>
              </a:pPr>
              <a:t>‹#›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" y="428604"/>
            <a:ext cx="9144032" cy="5635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66800" y="1371600"/>
            <a:ext cx="7620000" cy="4857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5638800" y="6457950"/>
            <a:ext cx="2133600" cy="24447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791200" y="635317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6"/>
          <p:cNvSpPr txBox="1">
            <a:spLocks/>
          </p:cNvSpPr>
          <p:nvPr userDrawn="1"/>
        </p:nvSpPr>
        <p:spPr>
          <a:xfrm>
            <a:off x="4367213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C4B06B5-E0A1-4571-9DFD-B78992BC4C9E}" type="slidenum">
              <a:rPr lang="en-US" altLang="zh-CN" smtClean="0">
                <a:ea typeface="宋体" charset="-122"/>
              </a:rPr>
              <a:pPr>
                <a:defRPr/>
              </a:pPr>
              <a:t>‹#›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" y="457200"/>
            <a:ext cx="7086600" cy="5635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>
          <a:xfrm>
            <a:off x="5791200" y="635317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" y="457200"/>
            <a:ext cx="7086600" cy="563563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71546"/>
            <a:ext cx="8572560" cy="5157804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4367213" y="65722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69BF058-35ED-4445-B4F8-ED0CE9CE09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5791200" y="635317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" y="457200"/>
            <a:ext cx="9144032" cy="5635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5720" y="1371600"/>
            <a:ext cx="4286280" cy="485775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371600"/>
            <a:ext cx="4048156" cy="48577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5791200" y="635317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4367213" y="65722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DD1EF81-88B4-437F-AF0F-4750BE7A58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28604"/>
            <a:ext cx="9144000" cy="57150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微软雅黑" pitchFamily="34" charset="-122"/>
                <a:ea typeface="微软雅黑" pitchFamily="34" charset="-122"/>
              </a:defRPr>
            </a:lvl1pPr>
            <a:lvl2pPr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微软雅黑" pitchFamily="34" charset="-122"/>
                <a:ea typeface="微软雅黑" pitchFamily="34" charset="-122"/>
              </a:defRPr>
            </a:lvl1pPr>
            <a:lvl2pPr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4367213" y="65722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6F4EABD-F7D6-4053-A15B-CCD9FFCE4C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28604"/>
            <a:ext cx="9144000" cy="57150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微软雅黑" pitchFamily="34" charset="-122"/>
                <a:ea typeface="微软雅黑" pitchFamily="34" charset="-122"/>
              </a:defRPr>
            </a:lvl1pPr>
            <a:lvl2pPr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微软雅黑" pitchFamily="34" charset="-122"/>
                <a:ea typeface="微软雅黑" pitchFamily="34" charset="-122"/>
              </a:defRPr>
            </a:lvl1pPr>
            <a:lvl2pPr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638800" y="6457950"/>
            <a:ext cx="2133600" cy="24447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5791200" y="635317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7213" y="65722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72613FA-F677-4357-9E0E-718287E193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" y="428604"/>
            <a:ext cx="9086832" cy="5635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638800" y="6457950"/>
            <a:ext cx="2133600" cy="24447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791200" y="635317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7213" y="65722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1DAA3D1-4788-4073-BD2E-FD97626BD5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638800" y="6457950"/>
            <a:ext cx="2133600" cy="24447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91200" y="635317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7213" y="65722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9DF3C8D4-069F-4FBD-83E3-6A6E3FD1F8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638800" y="6457950"/>
            <a:ext cx="2133600" cy="24447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91200" y="635317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C:\Users\erichuang\Desktop\宠物牧场GR2\最终模板.jpg"/>
          <p:cNvPicPr>
            <a:picLocks noChangeAspect="1" noChangeArrowheads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43" r:id="rId1"/>
    <p:sldLayoutId id="2147486144" r:id="rId2"/>
    <p:sldLayoutId id="2147486145" r:id="rId3"/>
    <p:sldLayoutId id="2147486146" r:id="rId4"/>
    <p:sldLayoutId id="2147486147" r:id="rId5"/>
    <p:sldLayoutId id="2147486148" r:id="rId6"/>
    <p:sldLayoutId id="2147486149" r:id="rId7"/>
    <p:sldLayoutId id="2147486150" r:id="rId8"/>
    <p:sldLayoutId id="2147486151" r:id="rId9"/>
    <p:sldLayoutId id="2147486152" r:id="rId10"/>
    <p:sldLayoutId id="2147486153" r:id="rId11"/>
    <p:sldLayoutId id="2147486154" r:id="rId12"/>
    <p:sldLayoutId id="2147486155" r:id="rId13"/>
    <p:sldLayoutId id="2147486156" r:id="rId14"/>
    <p:sldLayoutId id="2147486157" r:id="rId15"/>
    <p:sldLayoutId id="2147486158" r:id="rId16"/>
    <p:sldLayoutId id="2147486159" r:id="rId17"/>
    <p:sldLayoutId id="2147486160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c.qzone.qq.com/myhome/100636479" TargetMode="External"/><Relationship Id="rId4" Type="http://schemas.openxmlformats.org/officeDocument/2006/relationships/hyperlink" Target="http://apps.pengyou.qq.com/10063647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AutoShape 12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026" name="think-cell Slide" r:id="rId5" imgW="0" imgH="0" progId="">
              <p:embed/>
            </p:oleObj>
          </a:graphicData>
        </a:graphic>
      </p:graphicFrame>
      <p:sp>
        <p:nvSpPr>
          <p:cNvPr id="3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8596" y="2571744"/>
            <a:ext cx="832857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4000" b="1" dirty="0" smtClean="0"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《</a:t>
            </a:r>
            <a:r>
              <a:rPr lang="zh-CN" altLang="en-US" sz="4000" b="1" dirty="0" smtClean="0"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宠物牧场</a:t>
            </a:r>
            <a:r>
              <a:rPr lang="en-US" altLang="zh-CN" sz="4000" b="1" dirty="0" smtClean="0"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》</a:t>
            </a:r>
            <a:r>
              <a:rPr lang="zh-CN" altLang="en-US" sz="4000" b="1" dirty="0" smtClean="0"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后台技术分享</a:t>
            </a:r>
            <a:endParaRPr lang="en-US" altLang="zh-CN" sz="2800" b="1" dirty="0">
              <a:solidFill>
                <a:srgbClr val="0070C0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28" name="TextBox 6"/>
          <p:cNvSpPr txBox="1">
            <a:spLocks noChangeArrowheads="1"/>
          </p:cNvSpPr>
          <p:nvPr/>
        </p:nvSpPr>
        <p:spPr bwMode="auto">
          <a:xfrm>
            <a:off x="6660232" y="5733256"/>
            <a:ext cx="19442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姜鹏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stanjiang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1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9" name="图片 4" descr="wolong 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4150" y="6318250"/>
            <a:ext cx="1387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F:\png\大耳布偶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5720" y="642918"/>
            <a:ext cx="1357322" cy="777862"/>
          </a:xfrm>
          <a:prstGeom prst="rect">
            <a:avLst/>
          </a:prstGeom>
          <a:noFill/>
        </p:spPr>
      </p:pic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4367213" y="6568901"/>
            <a:ext cx="2133600" cy="2444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fld id="{821294DF-7E98-4338-AE41-D5839FD9306D}" type="slidenum">
              <a:rPr lang="en-US" altLang="zh-CN" smtClean="0"/>
              <a:pPr algn="l"/>
              <a:t>1</a:t>
            </a:fld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0" y="457200"/>
            <a:ext cx="7086600" cy="563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zh-CN" altLang="en-US" dirty="0" smtClean="0">
                <a:solidFill>
                  <a:srgbClr val="0070C0"/>
                </a:solidFill>
              </a:rPr>
              <a:t>可运营性设计</a:t>
            </a:r>
          </a:p>
        </p:txBody>
      </p:sp>
      <p:pic>
        <p:nvPicPr>
          <p:cNvPr id="29701" name="图片 7" descr="wolong 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150" y="6318250"/>
            <a:ext cx="1387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4367213" y="6572250"/>
            <a:ext cx="2133600" cy="2444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2BEBCAC-4C85-41EC-8570-30F11D55B629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 bwMode="auto">
          <a:xfrm>
            <a:off x="827584" y="1196752"/>
            <a:ext cx="6807700" cy="532859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避免单点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每台单点服务器均准备一台备机，设计心跳机制，当发生机器单点故障时，系统自动切换至备机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平滑扩容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游戏服务器：</a:t>
            </a:r>
            <a:r>
              <a:rPr lang="zh-CN" altLang="zh-CN" dirty="0" smtClean="0">
                <a:solidFill>
                  <a:srgbClr val="0070C0"/>
                </a:solidFill>
              </a:rPr>
              <a:t>支持平行扩容，只需重新刷新</a:t>
            </a:r>
            <a:r>
              <a:rPr lang="en-US" altLang="zh-CN" dirty="0" smtClean="0">
                <a:solidFill>
                  <a:srgbClr val="0070C0"/>
                </a:solidFill>
              </a:rPr>
              <a:t>TGW</a:t>
            </a:r>
            <a:r>
              <a:rPr lang="zh-CN" altLang="zh-CN" dirty="0" smtClean="0">
                <a:solidFill>
                  <a:srgbClr val="0070C0"/>
                </a:solidFill>
              </a:rPr>
              <a:t>配置和代理服务器</a:t>
            </a:r>
            <a:r>
              <a:rPr lang="en-US" altLang="zh-CN" dirty="0" smtClean="0">
                <a:solidFill>
                  <a:srgbClr val="0070C0"/>
                </a:solidFill>
              </a:rPr>
              <a:t>BUS</a:t>
            </a:r>
            <a:r>
              <a:rPr lang="zh-CN" altLang="zh-CN" dirty="0" smtClean="0">
                <a:solidFill>
                  <a:srgbClr val="0070C0"/>
                </a:solidFill>
              </a:rPr>
              <a:t>配置即可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代理服务器：</a:t>
            </a:r>
            <a:r>
              <a:rPr lang="zh-CN" altLang="zh-CN" dirty="0" smtClean="0">
                <a:solidFill>
                  <a:srgbClr val="0070C0"/>
                </a:solidFill>
              </a:rPr>
              <a:t>支持按</a:t>
            </a:r>
            <a:r>
              <a:rPr lang="en-US" altLang="zh-CN" dirty="0" smtClean="0">
                <a:solidFill>
                  <a:srgbClr val="0070C0"/>
                </a:solidFill>
              </a:rPr>
              <a:t>QQ</a:t>
            </a:r>
            <a:r>
              <a:rPr lang="zh-CN" altLang="zh-CN" dirty="0" smtClean="0">
                <a:solidFill>
                  <a:srgbClr val="0070C0"/>
                </a:solidFill>
              </a:rPr>
              <a:t>号段取模的方式进行平行扩容，游戏服务器无需作任何变更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存储服务器：</a:t>
            </a:r>
            <a:r>
              <a:rPr lang="en-US" altLang="zh-CN" dirty="0" err="1" smtClean="0">
                <a:solidFill>
                  <a:srgbClr val="0070C0"/>
                </a:solidFill>
              </a:rPr>
              <a:t>TMem</a:t>
            </a:r>
            <a:r>
              <a:rPr lang="zh-CN" altLang="zh-CN" dirty="0" smtClean="0">
                <a:solidFill>
                  <a:srgbClr val="0070C0"/>
                </a:solidFill>
              </a:rPr>
              <a:t>本身支持数据自动迁移，无需停机，支持自动扩容或缩容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   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过载保护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接入服务器：</a:t>
            </a:r>
            <a:r>
              <a:rPr lang="en-US" altLang="zh-CN" dirty="0" err="1" smtClean="0">
                <a:solidFill>
                  <a:srgbClr val="0070C0"/>
                </a:solidFill>
              </a:rPr>
              <a:t>Tconnd</a:t>
            </a:r>
            <a:r>
              <a:rPr lang="zh-CN" altLang="zh-CN" dirty="0" smtClean="0">
                <a:solidFill>
                  <a:srgbClr val="0070C0"/>
                </a:solidFill>
              </a:rPr>
              <a:t>支持限制最大连接数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游戏服务器：</a:t>
            </a:r>
            <a:r>
              <a:rPr lang="en-US" altLang="zh-CN" dirty="0" err="1" smtClean="0">
                <a:solidFill>
                  <a:srgbClr val="0070C0"/>
                </a:solidFill>
              </a:rPr>
              <a:t>GameSvr</a:t>
            </a:r>
            <a:r>
              <a:rPr lang="zh-CN" altLang="en-US" dirty="0" smtClean="0">
                <a:solidFill>
                  <a:srgbClr val="0070C0"/>
                </a:solidFill>
              </a:rPr>
              <a:t>预分配玩家对象的设计，保证玩家最大在线数量不会超过预定的阈值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endParaRPr lang="en-US" altLang="zh-CN" b="1" dirty="0" smtClean="0">
              <a:solidFill>
                <a:srgbClr val="0070C0"/>
              </a:solidFill>
            </a:endParaRPr>
          </a:p>
          <a:p>
            <a:endParaRPr lang="en-US" altLang="zh-CN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zh-CN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 产品</a:t>
            </a:r>
            <a:r>
              <a:rPr lang="en-US" altLang="zh-CN" dirty="0" smtClean="0">
                <a:solidFill>
                  <a:srgbClr val="0070C0"/>
                </a:solidFill>
              </a:rPr>
              <a:t>Set</a:t>
            </a:r>
            <a:r>
              <a:rPr lang="zh-CN" altLang="en-US" dirty="0" smtClean="0">
                <a:solidFill>
                  <a:srgbClr val="0070C0"/>
                </a:solidFill>
              </a:rPr>
              <a:t>定义</a:t>
            </a:r>
          </a:p>
        </p:txBody>
      </p:sp>
      <p:pic>
        <p:nvPicPr>
          <p:cNvPr id="30723" name="图片 4" descr="wolong 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150" y="6318250"/>
            <a:ext cx="1387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内容占位符 2"/>
          <p:cNvSpPr>
            <a:spLocks noGrp="1"/>
          </p:cNvSpPr>
          <p:nvPr>
            <p:ph idx="1"/>
          </p:nvPr>
        </p:nvSpPr>
        <p:spPr bwMode="auto">
          <a:xfrm>
            <a:off x="827584" y="1196752"/>
            <a:ext cx="6912768" cy="532859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游戏服务器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功能：</a:t>
            </a:r>
            <a:r>
              <a:rPr lang="zh-CN" altLang="zh-CN" dirty="0" smtClean="0">
                <a:solidFill>
                  <a:srgbClr val="0070C0"/>
                </a:solidFill>
              </a:rPr>
              <a:t>处理客户端连接和游戏业务逻辑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机型和数量：</a:t>
            </a:r>
            <a:r>
              <a:rPr lang="en-US" altLang="zh-CN" dirty="0" smtClean="0">
                <a:solidFill>
                  <a:srgbClr val="0070C0"/>
                </a:solidFill>
              </a:rPr>
              <a:t>1+</a:t>
            </a:r>
            <a:r>
              <a:rPr lang="zh-CN" altLang="en-US" dirty="0" smtClean="0">
                <a:solidFill>
                  <a:srgbClr val="0070C0"/>
                </a:solidFill>
              </a:rPr>
              <a:t>台</a:t>
            </a:r>
            <a:r>
              <a:rPr lang="en-US" altLang="zh-CN" dirty="0" smtClean="0">
                <a:solidFill>
                  <a:srgbClr val="0070C0"/>
                </a:solidFill>
              </a:rPr>
              <a:t>VC3</a:t>
            </a:r>
            <a:r>
              <a:rPr lang="zh-CN" altLang="en-US" dirty="0" smtClean="0">
                <a:solidFill>
                  <a:srgbClr val="0070C0"/>
                </a:solidFill>
              </a:rPr>
              <a:t>，支持平行扩容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代理服务器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功能：</a:t>
            </a:r>
            <a:r>
              <a:rPr lang="zh-CN" altLang="zh-CN" dirty="0" smtClean="0">
                <a:solidFill>
                  <a:srgbClr val="0070C0"/>
                </a:solidFill>
              </a:rPr>
              <a:t>作消息中转与透传，不保存状态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机型和数量：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台</a:t>
            </a:r>
            <a:r>
              <a:rPr lang="en-US" altLang="zh-CN" dirty="0" smtClean="0">
                <a:solidFill>
                  <a:srgbClr val="0070C0"/>
                </a:solidFill>
              </a:rPr>
              <a:t>VC3</a:t>
            </a:r>
            <a:r>
              <a:rPr lang="zh-CN" altLang="en-US" dirty="0" smtClean="0">
                <a:solidFill>
                  <a:srgbClr val="0070C0"/>
                </a:solidFill>
              </a:rPr>
              <a:t>，互为备机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存储服务器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功能：</a:t>
            </a:r>
            <a:r>
              <a:rPr lang="zh-CN" altLang="zh-CN" dirty="0" smtClean="0">
                <a:solidFill>
                  <a:srgbClr val="0070C0"/>
                </a:solidFill>
              </a:rPr>
              <a:t>公司统一提供的</a:t>
            </a:r>
            <a:r>
              <a:rPr lang="en-US" altLang="zh-CN" dirty="0" err="1" smtClean="0">
                <a:solidFill>
                  <a:srgbClr val="0070C0"/>
                </a:solidFill>
              </a:rPr>
              <a:t>TMem</a:t>
            </a:r>
            <a:r>
              <a:rPr lang="zh-CN" altLang="zh-CN" dirty="0" smtClean="0">
                <a:solidFill>
                  <a:srgbClr val="0070C0"/>
                </a:solidFill>
              </a:rPr>
              <a:t>云存储服务，支持高性能的全内存有源的数据</a:t>
            </a:r>
            <a:r>
              <a:rPr lang="zh-CN" altLang="en-US" dirty="0" smtClean="0">
                <a:solidFill>
                  <a:srgbClr val="0070C0"/>
                </a:solidFill>
              </a:rPr>
              <a:t>存取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机型和数量：</a:t>
            </a:r>
            <a:r>
              <a:rPr lang="en-US" altLang="zh-CN" dirty="0" smtClean="0">
                <a:solidFill>
                  <a:srgbClr val="0070C0"/>
                </a:solidFill>
              </a:rPr>
              <a:t>1+</a:t>
            </a:r>
            <a:r>
              <a:rPr lang="zh-CN" altLang="en-US" dirty="0" smtClean="0">
                <a:solidFill>
                  <a:srgbClr val="0070C0"/>
                </a:solidFill>
              </a:rPr>
              <a:t>台</a:t>
            </a:r>
            <a:r>
              <a:rPr lang="en-US" altLang="zh-CN" dirty="0" smtClean="0">
                <a:solidFill>
                  <a:srgbClr val="0070C0"/>
                </a:solidFill>
              </a:rPr>
              <a:t>C1</a:t>
            </a:r>
            <a:r>
              <a:rPr lang="zh-CN" altLang="en-US" dirty="0" smtClean="0">
                <a:solidFill>
                  <a:srgbClr val="0070C0"/>
                </a:solidFill>
              </a:rPr>
              <a:t>和</a:t>
            </a:r>
            <a:r>
              <a:rPr lang="en-US" altLang="zh-CN" dirty="0" smtClean="0">
                <a:solidFill>
                  <a:srgbClr val="0070C0"/>
                </a:solidFill>
              </a:rPr>
              <a:t>1+</a:t>
            </a:r>
            <a:r>
              <a:rPr lang="zh-CN" altLang="en-US" dirty="0" smtClean="0">
                <a:solidFill>
                  <a:srgbClr val="0070C0"/>
                </a:solidFill>
              </a:rPr>
              <a:t>台</a:t>
            </a:r>
            <a:r>
              <a:rPr lang="en-US" altLang="zh-CN" dirty="0" smtClean="0">
                <a:solidFill>
                  <a:srgbClr val="0070C0"/>
                </a:solidFill>
              </a:rPr>
              <a:t>B6</a:t>
            </a:r>
            <a:r>
              <a:rPr lang="zh-CN" altLang="en-US" dirty="0" smtClean="0">
                <a:solidFill>
                  <a:srgbClr val="0070C0"/>
                </a:solidFill>
              </a:rPr>
              <a:t>，支持不停机自动扩容和缩容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CN" b="1" dirty="0" err="1" smtClean="0">
                <a:solidFill>
                  <a:srgbClr val="0070C0"/>
                </a:solidFill>
              </a:rPr>
              <a:t>TMemProxySvr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功能：</a:t>
            </a:r>
            <a:r>
              <a:rPr lang="zh-CN" altLang="zh-CN" dirty="0" smtClean="0">
                <a:solidFill>
                  <a:srgbClr val="0070C0"/>
                </a:solidFill>
              </a:rPr>
              <a:t>屏蔽了所有来自逻辑层对数据</a:t>
            </a:r>
            <a:r>
              <a:rPr lang="zh-CN" altLang="en-US" dirty="0" smtClean="0">
                <a:solidFill>
                  <a:srgbClr val="0070C0"/>
                </a:solidFill>
              </a:rPr>
              <a:t>读写</a:t>
            </a:r>
            <a:r>
              <a:rPr lang="zh-CN" altLang="zh-CN" dirty="0" smtClean="0">
                <a:solidFill>
                  <a:srgbClr val="0070C0"/>
                </a:solidFill>
              </a:rPr>
              <a:t>的实现细节，</a:t>
            </a:r>
            <a:r>
              <a:rPr lang="zh-CN" altLang="en-US" dirty="0" smtClean="0">
                <a:solidFill>
                  <a:srgbClr val="0070C0"/>
                </a:solidFill>
              </a:rPr>
              <a:t>对外提供统一的</a:t>
            </a:r>
            <a:r>
              <a:rPr lang="en-US" altLang="zh-CN" dirty="0" smtClean="0">
                <a:solidFill>
                  <a:srgbClr val="0070C0"/>
                </a:solidFill>
              </a:rPr>
              <a:t>SS</a:t>
            </a:r>
            <a:r>
              <a:rPr lang="zh-CN" altLang="en-US" dirty="0" smtClean="0">
                <a:solidFill>
                  <a:srgbClr val="0070C0"/>
                </a:solidFill>
              </a:rPr>
              <a:t>接口，逻辑层</a:t>
            </a:r>
            <a:r>
              <a:rPr lang="zh-CN" altLang="zh-CN" dirty="0" smtClean="0">
                <a:solidFill>
                  <a:srgbClr val="0070C0"/>
                </a:solidFill>
              </a:rPr>
              <a:t>不用关心这些数据存储在哪台机器等细节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机型和数量：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台</a:t>
            </a:r>
            <a:r>
              <a:rPr lang="en-US" altLang="zh-CN" dirty="0" smtClean="0">
                <a:solidFill>
                  <a:srgbClr val="0070C0"/>
                </a:solidFill>
              </a:rPr>
              <a:t>VC3</a:t>
            </a:r>
          </a:p>
          <a:p>
            <a:endParaRPr lang="en-US" altLang="zh-CN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zh-CN" b="1" dirty="0" smtClean="0">
              <a:solidFill>
                <a:srgbClr val="0070C0"/>
              </a:solidFill>
            </a:endParaRPr>
          </a:p>
        </p:txBody>
      </p:sp>
      <p:sp>
        <p:nvSpPr>
          <p:cNvPr id="2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4367213" y="6572250"/>
            <a:ext cx="2133600" cy="2444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21294DF-7E98-4338-AE41-D5839FD9306D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 bwMode="auto">
          <a:xfrm>
            <a:off x="0" y="457200"/>
            <a:ext cx="7086600" cy="563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 产品</a:t>
            </a:r>
            <a:r>
              <a:rPr lang="en-US" altLang="zh-CN" dirty="0" smtClean="0">
                <a:solidFill>
                  <a:srgbClr val="0070C0"/>
                </a:solidFill>
              </a:rPr>
              <a:t>Set</a:t>
            </a:r>
            <a:r>
              <a:rPr lang="zh-CN" altLang="en-US" dirty="0" smtClean="0">
                <a:solidFill>
                  <a:srgbClr val="0070C0"/>
                </a:solidFill>
              </a:rPr>
              <a:t>定义</a:t>
            </a: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21294DF-7E98-4338-AE41-D5839FD9306D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 bwMode="auto">
          <a:xfrm>
            <a:off x="827584" y="1196752"/>
            <a:ext cx="6912768" cy="532859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全局服务器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功能：包括</a:t>
            </a:r>
            <a:r>
              <a:rPr lang="en-US" altLang="zh-CN" dirty="0" err="1" smtClean="0">
                <a:solidFill>
                  <a:srgbClr val="0070C0"/>
                </a:solidFill>
              </a:rPr>
              <a:t>oidbporxysvr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CN" dirty="0" err="1" smtClean="0">
                <a:solidFill>
                  <a:srgbClr val="0070C0"/>
                </a:solidFill>
              </a:rPr>
              <a:t>statesvr</a:t>
            </a:r>
            <a:r>
              <a:rPr lang="zh-CN" altLang="en-US" dirty="0" smtClean="0">
                <a:solidFill>
                  <a:srgbClr val="0070C0"/>
                </a:solidFill>
              </a:rPr>
              <a:t>等，主要处理好友关系链、全服排行、留言等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机型和数量：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台</a:t>
            </a:r>
            <a:r>
              <a:rPr lang="en-US" altLang="zh-CN" dirty="0" smtClean="0">
                <a:solidFill>
                  <a:srgbClr val="0070C0"/>
                </a:solidFill>
              </a:rPr>
              <a:t>VC3</a:t>
            </a:r>
            <a:r>
              <a:rPr lang="zh-CN" altLang="en-US" dirty="0" smtClean="0">
                <a:solidFill>
                  <a:srgbClr val="0070C0"/>
                </a:solidFill>
              </a:rPr>
              <a:t>，互为备机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b="1" dirty="0" err="1" smtClean="0">
                <a:solidFill>
                  <a:srgbClr val="0070C0"/>
                </a:solidFill>
              </a:rPr>
              <a:t>FastCGI</a:t>
            </a:r>
            <a:r>
              <a:rPr lang="zh-CN" altLang="en-US" b="1" dirty="0" smtClean="0">
                <a:solidFill>
                  <a:srgbClr val="0070C0"/>
                </a:solidFill>
              </a:rPr>
              <a:t>服务器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功能：处理</a:t>
            </a:r>
            <a:r>
              <a:rPr lang="en-US" altLang="zh-CN" dirty="0" smtClean="0">
                <a:solidFill>
                  <a:srgbClr val="0070C0"/>
                </a:solidFill>
              </a:rPr>
              <a:t>IDIP</a:t>
            </a:r>
            <a:r>
              <a:rPr lang="zh-CN" altLang="en-US" dirty="0" smtClean="0">
                <a:solidFill>
                  <a:srgbClr val="0070C0"/>
                </a:solidFill>
              </a:rPr>
              <a:t>、商城支付等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机型和数量：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台</a:t>
            </a:r>
            <a:r>
              <a:rPr lang="en-US" altLang="zh-CN" dirty="0" smtClean="0">
                <a:solidFill>
                  <a:srgbClr val="0070C0"/>
                </a:solidFill>
              </a:rPr>
              <a:t>VC3</a:t>
            </a:r>
            <a:r>
              <a:rPr lang="zh-CN" altLang="en-US" dirty="0" smtClean="0">
                <a:solidFill>
                  <a:srgbClr val="0070C0"/>
                </a:solidFill>
              </a:rPr>
              <a:t>，互为备机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日志服务器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功能：存储</a:t>
            </a:r>
            <a:r>
              <a:rPr lang="en-US" altLang="zh-CN" dirty="0" smtClean="0">
                <a:solidFill>
                  <a:srgbClr val="0070C0"/>
                </a:solidFill>
              </a:rPr>
              <a:t>OSS</a:t>
            </a:r>
            <a:r>
              <a:rPr lang="zh-CN" altLang="en-US" dirty="0" smtClean="0">
                <a:solidFill>
                  <a:srgbClr val="0070C0"/>
                </a:solidFill>
              </a:rPr>
              <a:t>日志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机型和数量：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</a:rPr>
              <a:t>台</a:t>
            </a:r>
            <a:r>
              <a:rPr lang="en-US" altLang="zh-CN" dirty="0" smtClean="0">
                <a:solidFill>
                  <a:srgbClr val="0070C0"/>
                </a:solidFill>
              </a:rPr>
              <a:t>A1</a:t>
            </a:r>
          </a:p>
          <a:p>
            <a:pPr lvl="1"/>
            <a:endParaRPr lang="en-US" altLang="zh-CN" b="1" dirty="0" smtClean="0">
              <a:solidFill>
                <a:srgbClr val="0070C0"/>
              </a:solidFill>
            </a:endParaRPr>
          </a:p>
          <a:p>
            <a:endParaRPr lang="en-US" altLang="zh-CN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zh-CN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/>
          <p:cNvSpPr>
            <a:spLocks noGrp="1"/>
          </p:cNvSpPr>
          <p:nvPr>
            <p:ph idx="1"/>
          </p:nvPr>
        </p:nvSpPr>
        <p:spPr bwMode="auto">
          <a:xfrm>
            <a:off x="457200" y="3048000"/>
            <a:ext cx="8229600" cy="3048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6000" smtClean="0">
                <a:solidFill>
                  <a:srgbClr val="0070C0"/>
                </a:solidFill>
              </a:rPr>
              <a:t>谢谢</a:t>
            </a:r>
            <a:r>
              <a:rPr lang="en-US" altLang="zh-CN" sz="6000" smtClean="0">
                <a:solidFill>
                  <a:srgbClr val="0070C0"/>
                </a:solidFill>
              </a:rPr>
              <a:t>!</a:t>
            </a:r>
            <a:endParaRPr lang="zh-CN" altLang="en-US" sz="6000" smtClean="0">
              <a:solidFill>
                <a:srgbClr val="0070C0"/>
              </a:solidFill>
            </a:endParaRPr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pitchFamily="2" charset="-122"/>
              </a:rPr>
              <a:t>13</a:t>
            </a:r>
          </a:p>
        </p:txBody>
      </p:sp>
      <p:pic>
        <p:nvPicPr>
          <p:cNvPr id="40964" name="图片 3" descr="wolong 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150" y="6318250"/>
            <a:ext cx="1387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 bwMode="auto">
          <a:xfrm>
            <a:off x="0" y="457200"/>
            <a:ext cx="7086600" cy="563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 背景</a:t>
            </a:r>
          </a:p>
        </p:txBody>
      </p:sp>
      <p:pic>
        <p:nvPicPr>
          <p:cNvPr id="21508" name="图片 4" descr="wolong 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150" y="6318250"/>
            <a:ext cx="1387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1043608" y="1412776"/>
            <a:ext cx="6840760" cy="435771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2012</a:t>
            </a:r>
            <a:r>
              <a:rPr lang="zh-CN" altLang="en-US" b="1" dirty="0" smtClean="0">
                <a:solidFill>
                  <a:srgbClr val="0070C0"/>
                </a:solidFill>
              </a:rPr>
              <a:t>年</a:t>
            </a:r>
            <a:r>
              <a:rPr lang="en-US" altLang="zh-CN" b="1" dirty="0" smtClean="0">
                <a:solidFill>
                  <a:srgbClr val="0070C0"/>
                </a:solidFill>
              </a:rPr>
              <a:t>3</a:t>
            </a:r>
            <a:r>
              <a:rPr lang="zh-CN" altLang="en-US" b="1" dirty="0" smtClean="0">
                <a:solidFill>
                  <a:srgbClr val="0070C0"/>
                </a:solidFill>
              </a:rPr>
              <a:t>月底，通过</a:t>
            </a:r>
            <a:r>
              <a:rPr lang="en-US" altLang="zh-CN" b="1" dirty="0" smtClean="0">
                <a:solidFill>
                  <a:srgbClr val="0070C0"/>
                </a:solidFill>
              </a:rPr>
              <a:t>TDR</a:t>
            </a:r>
            <a:r>
              <a:rPr lang="zh-CN" altLang="en-US" b="1" dirty="0" smtClean="0">
                <a:solidFill>
                  <a:srgbClr val="0070C0"/>
                </a:solidFill>
              </a:rPr>
              <a:t>和</a:t>
            </a:r>
            <a:r>
              <a:rPr lang="en-US" altLang="zh-CN" b="1" dirty="0" smtClean="0">
                <a:solidFill>
                  <a:srgbClr val="0070C0"/>
                </a:solidFill>
              </a:rPr>
              <a:t>GR2</a:t>
            </a:r>
            <a:r>
              <a:rPr lang="zh-CN" altLang="en-US" b="1" dirty="0" smtClean="0">
                <a:solidFill>
                  <a:srgbClr val="0070C0"/>
                </a:solidFill>
              </a:rPr>
              <a:t>评审，</a:t>
            </a:r>
            <a:r>
              <a:rPr lang="en-US" altLang="zh-CN" b="1" dirty="0" smtClean="0">
                <a:solidFill>
                  <a:srgbClr val="0070C0"/>
                </a:solidFill>
              </a:rPr>
              <a:t>《</a:t>
            </a:r>
            <a:r>
              <a:rPr lang="zh-CN" altLang="en-US" b="1" dirty="0" smtClean="0">
                <a:solidFill>
                  <a:srgbClr val="0070C0"/>
                </a:solidFill>
              </a:rPr>
              <a:t>宠物牧场</a:t>
            </a:r>
            <a:r>
              <a:rPr lang="en-US" altLang="zh-CN" b="1" dirty="0" smtClean="0">
                <a:solidFill>
                  <a:srgbClr val="0070C0"/>
                </a:solidFill>
              </a:rPr>
              <a:t>》</a:t>
            </a:r>
            <a:r>
              <a:rPr lang="zh-CN" altLang="en-US" b="1" dirty="0" smtClean="0">
                <a:solidFill>
                  <a:srgbClr val="0070C0"/>
                </a:solidFill>
              </a:rPr>
              <a:t>正式立项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zh-CN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zh-CN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2012</a:t>
            </a:r>
            <a:r>
              <a:rPr lang="zh-CN" altLang="en-US" b="1" dirty="0" smtClean="0">
                <a:solidFill>
                  <a:srgbClr val="0070C0"/>
                </a:solidFill>
              </a:rPr>
              <a:t>年</a:t>
            </a:r>
            <a:r>
              <a:rPr lang="en-US" altLang="zh-CN" b="1" dirty="0" smtClean="0">
                <a:solidFill>
                  <a:srgbClr val="0070C0"/>
                </a:solidFill>
              </a:rPr>
              <a:t>7</a:t>
            </a:r>
            <a:r>
              <a:rPr lang="zh-CN" altLang="en-US" b="1" dirty="0" smtClean="0">
                <a:solidFill>
                  <a:srgbClr val="0070C0"/>
                </a:solidFill>
              </a:rPr>
              <a:t>月初，上线朋友网，开启技术封测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	</a:t>
            </a:r>
            <a:r>
              <a:rPr lang="zh-CN" altLang="en-US" b="1" dirty="0" smtClean="0">
                <a:solidFill>
                  <a:srgbClr val="0070C0"/>
                </a:solidFill>
              </a:rPr>
              <a:t>（</a:t>
            </a:r>
            <a:r>
              <a:rPr lang="en-US" altLang="zh-CN" dirty="0" smtClean="0">
                <a:hlinkClick r:id="rId4"/>
              </a:rPr>
              <a:t> http://apps.pengyou.qq.com/100636479 </a:t>
            </a:r>
            <a:r>
              <a:rPr lang="zh-CN" altLang="en-US" b="1" dirty="0" smtClean="0">
                <a:solidFill>
                  <a:srgbClr val="0070C0"/>
                </a:solidFill>
              </a:rPr>
              <a:t>）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endParaRPr lang="en-US" altLang="zh-CN" b="1" dirty="0" smtClean="0">
              <a:solidFill>
                <a:srgbClr val="0070C0"/>
              </a:solidFill>
            </a:endParaRPr>
          </a:p>
          <a:p>
            <a:endParaRPr lang="en-US" altLang="zh-CN" b="1" dirty="0" smtClean="0">
              <a:solidFill>
                <a:srgbClr val="0070C0"/>
              </a:solidFill>
            </a:endParaRPr>
          </a:p>
          <a:p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2012</a:t>
            </a:r>
            <a:r>
              <a:rPr lang="zh-CN" altLang="en-US" b="1" dirty="0" smtClean="0">
                <a:solidFill>
                  <a:srgbClr val="0070C0"/>
                </a:solidFill>
              </a:rPr>
              <a:t>年</a:t>
            </a:r>
            <a:r>
              <a:rPr lang="en-US" altLang="zh-CN" b="1" dirty="0" smtClean="0">
                <a:solidFill>
                  <a:srgbClr val="0070C0"/>
                </a:solidFill>
              </a:rPr>
              <a:t>8</a:t>
            </a:r>
            <a:r>
              <a:rPr lang="zh-CN" altLang="en-US" b="1" dirty="0" smtClean="0">
                <a:solidFill>
                  <a:srgbClr val="0070C0"/>
                </a:solidFill>
              </a:rPr>
              <a:t>月初，上线</a:t>
            </a:r>
            <a:r>
              <a:rPr lang="en-US" altLang="zh-CN" b="1" dirty="0" err="1" smtClean="0">
                <a:solidFill>
                  <a:srgbClr val="0070C0"/>
                </a:solidFill>
              </a:rPr>
              <a:t>Qzone</a:t>
            </a:r>
            <a:r>
              <a:rPr lang="zh-CN" altLang="en-US" b="1" dirty="0" smtClean="0">
                <a:solidFill>
                  <a:srgbClr val="0070C0"/>
                </a:solidFill>
              </a:rPr>
              <a:t>，开启删档内测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	</a:t>
            </a:r>
            <a:r>
              <a:rPr lang="zh-CN" altLang="en-US" b="1" dirty="0" smtClean="0">
                <a:solidFill>
                  <a:srgbClr val="0070C0"/>
                </a:solidFill>
              </a:rPr>
              <a:t>（</a:t>
            </a:r>
            <a:r>
              <a:rPr lang="en-US" altLang="zh-CN" dirty="0" smtClean="0">
                <a:hlinkClick r:id="rId5"/>
              </a:rPr>
              <a:t> http://rc.qzone.qq.com/100636479 </a:t>
            </a:r>
            <a:r>
              <a:rPr lang="zh-CN" altLang="en-US" b="1" dirty="0" smtClean="0">
                <a:solidFill>
                  <a:srgbClr val="0070C0"/>
                </a:solidFill>
              </a:rPr>
              <a:t>）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endParaRPr lang="en-US" altLang="zh-CN" b="1" dirty="0" smtClean="0">
              <a:solidFill>
                <a:srgbClr val="0070C0"/>
              </a:solidFill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4367213" y="6572250"/>
            <a:ext cx="2133600" cy="2444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21294DF-7E98-4338-AE41-D5839FD9306D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 bwMode="auto">
          <a:xfrm>
            <a:off x="0" y="457200"/>
            <a:ext cx="2571736" cy="563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 业务特性分析</a:t>
            </a:r>
          </a:p>
        </p:txBody>
      </p:sp>
      <p:pic>
        <p:nvPicPr>
          <p:cNvPr id="23556" name="图片 4" descr="wolong 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150" y="6318250"/>
            <a:ext cx="1387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内容占位符 2"/>
          <p:cNvSpPr>
            <a:spLocks noGrp="1"/>
          </p:cNvSpPr>
          <p:nvPr>
            <p:ph idx="1"/>
          </p:nvPr>
        </p:nvSpPr>
        <p:spPr bwMode="auto">
          <a:xfrm>
            <a:off x="428596" y="1500174"/>
            <a:ext cx="3214710" cy="421484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单机玩法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庄园模拟经营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宠物养成、逗玩与冒险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互动玩法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QQ</a:t>
            </a:r>
            <a:r>
              <a:rPr lang="zh-CN" altLang="en-US" dirty="0" smtClean="0">
                <a:solidFill>
                  <a:srgbClr val="0070C0"/>
                </a:solidFill>
              </a:rPr>
              <a:t>平台好友互动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游戏内好友</a:t>
            </a:r>
            <a:r>
              <a:rPr lang="en-US" altLang="zh-CN" dirty="0" smtClean="0">
                <a:solidFill>
                  <a:srgbClr val="0070C0"/>
                </a:solidFill>
              </a:rPr>
              <a:t>/</a:t>
            </a:r>
            <a:r>
              <a:rPr lang="zh-CN" altLang="en-US" dirty="0" smtClean="0">
                <a:solidFill>
                  <a:srgbClr val="0070C0"/>
                </a:solidFill>
              </a:rPr>
              <a:t>陌生人互动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宠物社区实时互动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用户群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基数庞大的互联网用户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用户数据始终唯一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endParaRPr lang="en-US" altLang="zh-CN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zh-CN" b="1" dirty="0" smtClean="0">
              <a:solidFill>
                <a:srgbClr val="0070C0"/>
              </a:solidFill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 bwMode="auto">
          <a:xfrm>
            <a:off x="4643438" y="436545"/>
            <a:ext cx="2571736" cy="563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技术特性分析</a:t>
            </a: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5143504" y="1500174"/>
            <a:ext cx="3214710" cy="3643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消息传递方式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zh-CN" altLang="en-US" sz="1600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多为一应一答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实时互动时有广播需求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数据存取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zh-CN" altLang="en-US" sz="1600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可访问玩家离线数据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多人可修改同一玩家数据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zh-CN" altLang="en-US" sz="1600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玩家全区数据唯一</a:t>
            </a:r>
            <a:endParaRPr lang="en-US" altLang="zh-CN" sz="1600" kern="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数据读写比较频繁</a:t>
            </a:r>
            <a:endParaRPr lang="en-US" altLang="zh-CN" sz="1600" kern="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包小量大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4367213" y="6572250"/>
            <a:ext cx="2133600" cy="2444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21294DF-7E98-4338-AE41-D5839FD9306D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 bwMode="auto">
          <a:xfrm>
            <a:off x="0" y="457200"/>
            <a:ext cx="7086600" cy="563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 技术架构设计</a:t>
            </a:r>
          </a:p>
        </p:txBody>
      </p:sp>
      <p:pic>
        <p:nvPicPr>
          <p:cNvPr id="27655" name="图片 7" descr="wolong 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150" y="6318250"/>
            <a:ext cx="1387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圆角矩形 22"/>
          <p:cNvSpPr>
            <a:spLocks noChangeArrowheads="1"/>
          </p:cNvSpPr>
          <p:nvPr/>
        </p:nvSpPr>
        <p:spPr bwMode="auto">
          <a:xfrm>
            <a:off x="1928794" y="1142984"/>
            <a:ext cx="5072098" cy="622594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原则：根据项目实际，合理采纳公司成熟组件与服务，保持敏捷开发，快速输出产品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1" name="图示 10"/>
          <p:cNvGraphicFramePr/>
          <p:nvPr/>
        </p:nvGraphicFramePr>
        <p:xfrm>
          <a:off x="1259632" y="2060848"/>
          <a:ext cx="6715172" cy="407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4367213" y="6572250"/>
            <a:ext cx="2133600" cy="2444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21294DF-7E98-4338-AE41-D5839FD9306D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>
          <a:xfrm>
            <a:off x="0" y="457200"/>
            <a:ext cx="7086600" cy="563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 技术架构设计</a:t>
            </a:r>
          </a:p>
        </p:txBody>
      </p:sp>
      <p:pic>
        <p:nvPicPr>
          <p:cNvPr id="28679" name="图片 12" descr="wolong 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150" y="6318250"/>
            <a:ext cx="1387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图示 9"/>
          <p:cNvGraphicFramePr/>
          <p:nvPr/>
        </p:nvGraphicFramePr>
        <p:xfrm>
          <a:off x="1259632" y="1700808"/>
          <a:ext cx="6715172" cy="407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4367213" y="6572250"/>
            <a:ext cx="2133600" cy="2444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21294DF-7E98-4338-AE41-D5839FD9306D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0" y="457200"/>
            <a:ext cx="7086600" cy="563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zh-CN" altLang="en-US" dirty="0" smtClean="0">
                <a:solidFill>
                  <a:srgbClr val="0070C0"/>
                </a:solidFill>
              </a:rPr>
              <a:t>技术架构设计</a:t>
            </a:r>
          </a:p>
        </p:txBody>
      </p:sp>
      <p:pic>
        <p:nvPicPr>
          <p:cNvPr id="29701" name="图片 7" descr="wolong 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150" y="6318250"/>
            <a:ext cx="1387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4367213" y="6572250"/>
            <a:ext cx="2133600" cy="2444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2BEBCAC-4C85-41EC-8570-30F11D55B629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graphicFrame>
        <p:nvGraphicFramePr>
          <p:cNvPr id="11" name="图示 10"/>
          <p:cNvGraphicFramePr/>
          <p:nvPr/>
        </p:nvGraphicFramePr>
        <p:xfrm>
          <a:off x="1259632" y="1700808"/>
          <a:ext cx="6715172" cy="407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 系统物理架构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9BF058-35ED-4445-B4F8-ED0CE9CE0986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23554" name="Picture 2" descr="D-WebGame物理架构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7543621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 bwMode="auto">
          <a:xfrm>
            <a:off x="0" y="457200"/>
            <a:ext cx="7086600" cy="563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 系统逻辑架构</a:t>
            </a:r>
          </a:p>
        </p:txBody>
      </p:sp>
      <p:pic>
        <p:nvPicPr>
          <p:cNvPr id="22532" name="图片 6" descr="wolong 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150" y="6318250"/>
            <a:ext cx="1387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 descr="D-WebGame逻辑架构图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052736"/>
            <a:ext cx="756084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4367213" y="6572250"/>
            <a:ext cx="2133600" cy="2444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21294DF-7E98-4338-AE41-D5839FD9306D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0" y="457200"/>
            <a:ext cx="7086600" cy="563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 服务器容量设计时重点关注的几个指标</a:t>
            </a:r>
          </a:p>
        </p:txBody>
      </p:sp>
      <p:pic>
        <p:nvPicPr>
          <p:cNvPr id="29701" name="图片 7" descr="wolong 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150" y="6318250"/>
            <a:ext cx="1387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4367213" y="6572250"/>
            <a:ext cx="2133600" cy="2444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2BEBCAC-4C85-41EC-8570-30F11D55B629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 bwMode="auto">
          <a:xfrm>
            <a:off x="827584" y="1052736"/>
            <a:ext cx="6807700" cy="547260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单位玩家数据大小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单个玩家对象所占内存大小：目前采用基于共享内存的预分配策略，单玩家内存占用约为</a:t>
            </a:r>
            <a:r>
              <a:rPr lang="en-US" altLang="zh-CN" dirty="0" smtClean="0">
                <a:solidFill>
                  <a:srgbClr val="0070C0"/>
                </a:solidFill>
              </a:rPr>
              <a:t>40k</a:t>
            </a:r>
            <a:r>
              <a:rPr lang="zh-CN" altLang="en-US" dirty="0" smtClean="0">
                <a:solidFill>
                  <a:srgbClr val="0070C0"/>
                </a:solidFill>
              </a:rPr>
              <a:t>，即预分配</a:t>
            </a:r>
            <a:r>
              <a:rPr lang="en-US" altLang="zh-CN" dirty="0" smtClean="0">
                <a:solidFill>
                  <a:srgbClr val="0070C0"/>
                </a:solidFill>
              </a:rPr>
              <a:t>2G</a:t>
            </a:r>
            <a:r>
              <a:rPr lang="zh-CN" altLang="en-US" dirty="0" smtClean="0">
                <a:solidFill>
                  <a:srgbClr val="0070C0"/>
                </a:solidFill>
              </a:rPr>
              <a:t>内存，可以支撑约</a:t>
            </a:r>
            <a:r>
              <a:rPr lang="en-US" altLang="zh-CN" dirty="0" smtClean="0">
                <a:solidFill>
                  <a:srgbClr val="0070C0"/>
                </a:solidFill>
              </a:rPr>
              <a:t>2.5w</a:t>
            </a:r>
            <a:r>
              <a:rPr lang="zh-CN" altLang="en-US" dirty="0" smtClean="0">
                <a:solidFill>
                  <a:srgbClr val="0070C0"/>
                </a:solidFill>
              </a:rPr>
              <a:t>人同时在线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单个玩家全量同步数据大小：约为</a:t>
            </a:r>
            <a:r>
              <a:rPr lang="en-US" altLang="zh-CN" dirty="0" smtClean="0">
                <a:solidFill>
                  <a:srgbClr val="0070C0"/>
                </a:solidFill>
              </a:rPr>
              <a:t>30k</a:t>
            </a:r>
            <a:r>
              <a:rPr lang="zh-CN" altLang="en-US" dirty="0" smtClean="0">
                <a:solidFill>
                  <a:srgbClr val="0070C0"/>
                </a:solidFill>
              </a:rPr>
              <a:t>，单台存储机（</a:t>
            </a:r>
            <a:r>
              <a:rPr lang="en-US" altLang="zh-CN" dirty="0" smtClean="0">
                <a:solidFill>
                  <a:srgbClr val="0070C0"/>
                </a:solidFill>
              </a:rPr>
              <a:t>B6</a:t>
            </a:r>
            <a:r>
              <a:rPr lang="zh-CN" altLang="en-US" dirty="0" smtClean="0">
                <a:solidFill>
                  <a:srgbClr val="0070C0"/>
                </a:solidFill>
              </a:rPr>
              <a:t>）可以支撑约</a:t>
            </a:r>
            <a:r>
              <a:rPr lang="en-US" altLang="zh-CN" dirty="0" smtClean="0">
                <a:solidFill>
                  <a:srgbClr val="0070C0"/>
                </a:solidFill>
              </a:rPr>
              <a:t>300w</a:t>
            </a:r>
            <a:r>
              <a:rPr lang="zh-CN" altLang="en-US" dirty="0" smtClean="0">
                <a:solidFill>
                  <a:srgbClr val="0070C0"/>
                </a:solidFill>
              </a:rPr>
              <a:t>玩家的全内存</a:t>
            </a:r>
            <a:r>
              <a:rPr lang="en-US" altLang="zh-CN" dirty="0" smtClean="0">
                <a:solidFill>
                  <a:srgbClr val="0070C0"/>
                </a:solidFill>
              </a:rPr>
              <a:t>cache</a:t>
            </a: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单个玩家分类同步数据大小：目前单个分类模块最大不超过</a:t>
            </a:r>
            <a:r>
              <a:rPr lang="en-US" altLang="zh-CN" dirty="0" smtClean="0">
                <a:solidFill>
                  <a:srgbClr val="0070C0"/>
                </a:solidFill>
              </a:rPr>
              <a:t>5k</a:t>
            </a:r>
            <a:r>
              <a:rPr lang="zh-CN" altLang="en-US" dirty="0" smtClean="0">
                <a:solidFill>
                  <a:srgbClr val="0070C0"/>
                </a:solidFill>
              </a:rPr>
              <a:t>，平均每个模块大小不超过</a:t>
            </a:r>
            <a:r>
              <a:rPr lang="en-US" altLang="zh-CN" dirty="0" smtClean="0">
                <a:solidFill>
                  <a:srgbClr val="0070C0"/>
                </a:solidFill>
              </a:rPr>
              <a:t>1k</a:t>
            </a:r>
          </a:p>
          <a:p>
            <a:pPr lvl="1"/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单台服务器每秒处理包的数量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IDC</a:t>
            </a:r>
            <a:r>
              <a:rPr lang="zh-CN" altLang="en-US" dirty="0" smtClean="0">
                <a:solidFill>
                  <a:srgbClr val="0070C0"/>
                </a:solidFill>
              </a:rPr>
              <a:t>基准测试数据：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    (1) </a:t>
            </a:r>
            <a:r>
              <a:rPr lang="zh-CN" altLang="en-US" dirty="0" smtClean="0">
                <a:solidFill>
                  <a:srgbClr val="0070C0"/>
                </a:solidFill>
              </a:rPr>
              <a:t>场景：单台</a:t>
            </a:r>
            <a:r>
              <a:rPr lang="en-US" altLang="zh-CN" dirty="0" err="1" smtClean="0">
                <a:solidFill>
                  <a:srgbClr val="0070C0"/>
                </a:solidFill>
              </a:rPr>
              <a:t>gamesvr</a:t>
            </a:r>
            <a:r>
              <a:rPr lang="zh-CN" altLang="en-US" dirty="0" smtClean="0">
                <a:solidFill>
                  <a:srgbClr val="0070C0"/>
                </a:solidFill>
              </a:rPr>
              <a:t>（</a:t>
            </a:r>
            <a:r>
              <a:rPr lang="en-US" altLang="zh-CN" dirty="0" smtClean="0">
                <a:solidFill>
                  <a:srgbClr val="0070C0"/>
                </a:solidFill>
              </a:rPr>
              <a:t>VC3</a:t>
            </a:r>
            <a:r>
              <a:rPr lang="zh-CN" altLang="en-US" dirty="0" smtClean="0">
                <a:solidFill>
                  <a:srgbClr val="0070C0"/>
                </a:solidFill>
              </a:rPr>
              <a:t>），选取喂食宠物这个典型操作，触发玩家数据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</a:rPr>
              <a:t>次全量读，和</a:t>
            </a:r>
            <a:r>
              <a:rPr lang="en-US" altLang="zh-CN" dirty="0" smtClean="0">
                <a:solidFill>
                  <a:srgbClr val="0070C0"/>
                </a:solidFill>
              </a:rPr>
              <a:t>3</a:t>
            </a:r>
            <a:r>
              <a:rPr lang="zh-CN" altLang="en-US" dirty="0" smtClean="0">
                <a:solidFill>
                  <a:srgbClr val="0070C0"/>
                </a:solidFill>
              </a:rPr>
              <a:t>次增量写（包括玩家基本信息、宠物信息和背包物品</a:t>
            </a:r>
            <a:r>
              <a:rPr lang="en-US" altLang="zh-CN" dirty="0" smtClean="0">
                <a:solidFill>
                  <a:srgbClr val="0070C0"/>
                </a:solidFill>
              </a:rPr>
              <a:t>3</a:t>
            </a:r>
            <a:r>
              <a:rPr lang="zh-CN" altLang="en-US" dirty="0" smtClean="0">
                <a:solidFill>
                  <a:srgbClr val="0070C0"/>
                </a:solidFill>
              </a:rPr>
              <a:t>个</a:t>
            </a:r>
            <a:r>
              <a:rPr lang="en-US" altLang="zh-CN" dirty="0" smtClean="0">
                <a:solidFill>
                  <a:srgbClr val="0070C0"/>
                </a:solidFill>
              </a:rPr>
              <a:t>key</a:t>
            </a:r>
            <a:r>
              <a:rPr lang="zh-CN" altLang="en-US" dirty="0" smtClean="0">
                <a:solidFill>
                  <a:srgbClr val="0070C0"/>
                </a:solidFill>
              </a:rPr>
              <a:t>），</a:t>
            </a:r>
            <a:r>
              <a:rPr lang="en-US" altLang="zh-CN" dirty="0" smtClean="0">
                <a:solidFill>
                  <a:srgbClr val="0070C0"/>
                </a:solidFill>
              </a:rPr>
              <a:t>2w</a:t>
            </a:r>
            <a:r>
              <a:rPr lang="zh-CN" altLang="en-US" dirty="0" smtClean="0">
                <a:solidFill>
                  <a:srgbClr val="0070C0"/>
                </a:solidFill>
              </a:rPr>
              <a:t>个机器人同时每秒发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个包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    </a:t>
            </a:r>
            <a:r>
              <a:rPr lang="en-US" altLang="zh-CN" dirty="0" smtClean="0">
                <a:solidFill>
                  <a:srgbClr val="0070C0"/>
                </a:solidFill>
              </a:rPr>
              <a:t>(2) </a:t>
            </a:r>
            <a:r>
              <a:rPr lang="zh-CN" altLang="en-US" dirty="0" smtClean="0">
                <a:solidFill>
                  <a:srgbClr val="0070C0"/>
                </a:solidFill>
              </a:rPr>
              <a:t>结果：系统每秒处理约</a:t>
            </a:r>
            <a:r>
              <a:rPr lang="en-US" altLang="zh-CN" dirty="0" smtClean="0">
                <a:solidFill>
                  <a:srgbClr val="0070C0"/>
                </a:solidFill>
              </a:rPr>
              <a:t>4w</a:t>
            </a:r>
            <a:r>
              <a:rPr lang="zh-CN" altLang="en-US" dirty="0" smtClean="0">
                <a:solidFill>
                  <a:srgbClr val="0070C0"/>
                </a:solidFill>
              </a:rPr>
              <a:t>个包，</a:t>
            </a:r>
            <a:r>
              <a:rPr lang="en-US" altLang="zh-CN" dirty="0" err="1" smtClean="0">
                <a:solidFill>
                  <a:srgbClr val="0070C0"/>
                </a:solidFill>
              </a:rPr>
              <a:t>cpu</a:t>
            </a:r>
            <a:r>
              <a:rPr lang="zh-CN" altLang="en-US" dirty="0" smtClean="0">
                <a:solidFill>
                  <a:srgbClr val="0070C0"/>
                </a:solidFill>
              </a:rPr>
              <a:t>占用约</a:t>
            </a:r>
            <a:r>
              <a:rPr lang="en-US" altLang="zh-CN" dirty="0" smtClean="0">
                <a:solidFill>
                  <a:srgbClr val="0070C0"/>
                </a:solidFill>
              </a:rPr>
              <a:t>40%</a:t>
            </a:r>
            <a:r>
              <a:rPr lang="zh-CN" altLang="en-US" dirty="0" smtClean="0">
                <a:solidFill>
                  <a:srgbClr val="0070C0"/>
                </a:solidFill>
              </a:rPr>
              <a:t>，响应包平均时延小于</a:t>
            </a:r>
            <a:r>
              <a:rPr lang="en-US" altLang="zh-CN" dirty="0" smtClean="0">
                <a:solidFill>
                  <a:srgbClr val="0070C0"/>
                </a:solidFill>
              </a:rPr>
              <a:t>200ms</a:t>
            </a:r>
          </a:p>
          <a:p>
            <a:pPr lvl="1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请求包的平均响应时间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所有请求包最大处理时延，不超过</a:t>
            </a:r>
            <a:r>
              <a:rPr lang="en-US" altLang="zh-CN" dirty="0" smtClean="0">
                <a:solidFill>
                  <a:srgbClr val="0070C0"/>
                </a:solidFill>
              </a:rPr>
              <a:t>500ms</a:t>
            </a:r>
            <a:r>
              <a:rPr lang="en-US" altLang="zh-CN" b="1" dirty="0" smtClean="0">
                <a:solidFill>
                  <a:srgbClr val="0070C0"/>
                </a:solidFill>
              </a:rPr>
              <a:t/>
            </a:r>
            <a:br>
              <a:rPr lang="en-US" altLang="zh-CN" b="1" dirty="0" smtClean="0">
                <a:solidFill>
                  <a:srgbClr val="0070C0"/>
                </a:solidFill>
              </a:rPr>
            </a:br>
            <a:endParaRPr lang="en-US" altLang="zh-CN" b="1" dirty="0" smtClean="0">
              <a:solidFill>
                <a:srgbClr val="0070C0"/>
              </a:solidFill>
            </a:endParaRPr>
          </a:p>
          <a:p>
            <a:endParaRPr lang="en-US" altLang="zh-CN" b="1" dirty="0" smtClean="0">
              <a:solidFill>
                <a:srgbClr val="0070C0"/>
              </a:solidFill>
            </a:endParaRPr>
          </a:p>
          <a:p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endParaRPr lang="en-US" altLang="zh-CN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6160&quot;&gt;&lt;version val=&quot;17973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0&quot;&gt;&lt;elem m_fUsage=&quot;3.80049250465091590000E+000&quot;&gt;&lt;m_ppcolschidx val=&quot;0&quot;/&gt;&lt;m_rgb r=&quot;fe&quot; g=&quot;c0&quot; b=&quot;24&quot;/&gt;&lt;/elem&gt;&lt;elem m_fUsage=&quot;1.76510125493544970000E+000&quot;&gt;&lt;m_ppcolschidx val=&quot;0&quot;/&gt;&lt;m_rgb r=&quot;66&quot; g=&quot;0&quot; b=&quot;33&quot;/&gt;&lt;/elem&gt;&lt;elem m_fUsage=&quot;1.69833160997926510000E+000&quot;&gt;&lt;m_ppcolschidx val=&quot;0&quot;/&gt;&lt;m_rgb r=&quot;66&quot; g=&quot;99&quot; b=&quot;33&quot;/&gt;&lt;/elem&gt;&lt;elem m_fUsage=&quot;5.91835819953556500000E-001&quot;&gt;&lt;m_ppcolschidx val=&quot;0&quot;/&gt;&lt;m_rgb r=&quot;82&quot; g=&quot;b5&quot; b=&quot;d4&quot;/&gt;&lt;/elem&gt;&lt;elem m_fUsage=&quot;4.49772406534976130000E-001&quot;&gt;&lt;m_ppcolschidx val=&quot;0&quot;/&gt;&lt;m_rgb r=&quot;17&quot; g=&quot;49&quot; b=&quot;6f&quot;/&gt;&lt;/elem&gt;&lt;elem m_fUsage=&quot;4.30467210000000160000E-001&quot;&gt;&lt;m_ppcolschidx val=&quot;0&quot;/&gt;&lt;m_rgb r=&quot;4d&quot; g=&quot;93&quot; b=&quot;d9&quot;/&gt;&lt;/elem&gt;&lt;elem m_fUsage=&quot;3.87420489000000150000E-001&quot;&gt;&lt;m_ppcolschidx val=&quot;0&quot;/&gt;&lt;m_rgb r=&quot;ff&quot; g=&quot;33&quot; b=&quot;99&quot;/&gt;&lt;/elem&gt;&lt;elem m_fUsage=&quot;3.13810596090000170000E-001&quot;&gt;&lt;m_ppcolschidx val=&quot;0&quot;/&gt;&lt;m_rgb r=&quot;2&quot; g=&quot;a0&quot; b=&quot;dc&quot;/&gt;&lt;/elem&gt;&lt;elem m_fUsage=&quot;2.82429536481000170000E-001&quot;&gt;&lt;m_ppcolschidx val=&quot;0&quot;/&gt;&lt;m_rgb r=&quot;0&quot; g=&quot;70&quot; b=&quot;c0&quot;/&gt;&lt;/elem&gt;&lt;elem m_fUsage=&quot;2.80338572374485560000E-001&quot;&gt;&lt;m_ppcolschidx val=&quot;0&quot;/&gt;&lt;m_rgb r=&quot;fa&quot; g=&quot;dc&quot; b=&quot;a4&quot;/&gt;&lt;/elem&gt;&lt;/m_vecMRU&gt;&lt;/m_mruColor&gt;&lt;m_agendatheme&gt;&lt;m_aagendaitemprops&gt;&lt;elem&gt;&lt;m_bVisible val=&quot;1&quot;/&gt;&lt;m_font&gt;&lt;m_bBold val=&quot;1&quot;/&gt;&lt;/m_font&gt;&lt;m_colFont&gt;&lt;m_ppcolschidx val=&quot;2&quot;/&gt;&lt;/m_colFont&gt;&lt;m_fill&gt;&lt;m_bVisible val=&quot;0&quot;/&gt;&lt;/m_fill&gt;&lt;m_linestyle&gt;&lt;m_bVisible val=&quot;1&quot;/&gt;&lt;m_nWeight val=&quot;6&quot;/&gt;&lt;m_col&gt;&lt;m_ppcolschidx val=&quot;2&quot;/&gt;&lt;/m_col&gt;&lt;m_msolinedashstyle val=&quot;1&quot;/&gt;&lt;m_msoarrowheadstyleBegin val=&quot;1&quot;/&gt;&lt;m_msoarrowheadstyleEnd val=&quot;1&quot;/&gt;&lt;/m_linestyle&gt;&lt;/elem&gt;&lt;elem&gt;&lt;m_bVisible val=&quot;1&quot;/&gt;&lt;m_font&gt;&lt;m_bBold val=&quot;1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1&quot;/&gt;&lt;/m_font&gt;&lt;m_colFont&gt;&lt;m_ppcolschidx val=&quot;2&quot;/&gt;&lt;/m_colFont&gt;&lt;m_fill&gt;&lt;m_bVisible val=&quot;0&quot;/&gt;&lt;/m_fill&gt;&lt;m_linestyle&gt;&lt;m_bVisible val=&quot;1&quot;/&gt;&lt;m_nWeight val=&quot;6&quot;/&gt;&lt;m_col&gt;&lt;m_ppcolschidx val=&quot;2&quot;/&gt;&lt;/m_col&gt;&lt;m_msolinedashstyle val=&quot;1&quot;/&gt;&lt;m_msoarrowheadstyleBegin val=&quot;1&quot;/&gt;&lt;m_msoarrowheadstyleEnd val=&quot;1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0&quot;/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0&quot;/&gt;&lt;/elem&gt;&lt;/m_aagendaitemprops&gt;&lt;m_linestyleTopBottomLine&gt;&lt;m_bVisible val=&quot;0&quot;/&gt;&lt;/m_linestyleTopBottomLine&gt;&lt;/m_agendatheme&gt;&lt;m_mapectfillschemeMRU/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486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dOeCj1MRE6iSfwLF1KWXQ"/>
</p:tagLst>
</file>

<file path=ppt/theme/theme1.xml><?xml version="1.0" encoding="utf-8"?>
<a:theme xmlns:a="http://schemas.openxmlformats.org/drawingml/2006/main" name="234TGp_report_light_v2">
  <a:themeElements>
    <a:clrScheme name="02 3">
      <a:dk1>
        <a:srgbClr val="0B1749"/>
      </a:dk1>
      <a:lt1>
        <a:srgbClr val="FFFFFF"/>
      </a:lt1>
      <a:dk2>
        <a:srgbClr val="2453B2"/>
      </a:dk2>
      <a:lt2>
        <a:srgbClr val="DDDDDD"/>
      </a:lt2>
      <a:accent1>
        <a:srgbClr val="4D93D9"/>
      </a:accent1>
      <a:accent2>
        <a:srgbClr val="77AE26"/>
      </a:accent2>
      <a:accent3>
        <a:srgbClr val="FFFFFF"/>
      </a:accent3>
      <a:accent4>
        <a:srgbClr val="08123D"/>
      </a:accent4>
      <a:accent5>
        <a:srgbClr val="B2C8E9"/>
      </a:accent5>
      <a:accent6>
        <a:srgbClr val="6B9D21"/>
      </a:accent6>
      <a:hlink>
        <a:srgbClr val="4D798F"/>
      </a:hlink>
      <a:folHlink>
        <a:srgbClr val="6A93BC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B5A0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2">
        <a:dk1>
          <a:srgbClr val="000066"/>
        </a:dk1>
        <a:lt1>
          <a:srgbClr val="FFFFFF"/>
        </a:lt1>
        <a:dk2>
          <a:srgbClr val="447DE4"/>
        </a:dk2>
        <a:lt2>
          <a:srgbClr val="DDDDDD"/>
        </a:lt2>
        <a:accent1>
          <a:srgbClr val="7F81CF"/>
        </a:accent1>
        <a:accent2>
          <a:srgbClr val="D87A24"/>
        </a:accent2>
        <a:accent3>
          <a:srgbClr val="FFFFFF"/>
        </a:accent3>
        <a:accent4>
          <a:srgbClr val="000056"/>
        </a:accent4>
        <a:accent5>
          <a:srgbClr val="C0C1E4"/>
        </a:accent5>
        <a:accent6>
          <a:srgbClr val="C46E20"/>
        </a:accent6>
        <a:hlink>
          <a:srgbClr val="99A75F"/>
        </a:hlink>
        <a:folHlink>
          <a:srgbClr val="7AAF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3">
        <a:dk1>
          <a:srgbClr val="0B1749"/>
        </a:dk1>
        <a:lt1>
          <a:srgbClr val="FFFFFF"/>
        </a:lt1>
        <a:dk2>
          <a:srgbClr val="2453B2"/>
        </a:dk2>
        <a:lt2>
          <a:srgbClr val="DDDDDD"/>
        </a:lt2>
        <a:accent1>
          <a:srgbClr val="4D93D9"/>
        </a:accent1>
        <a:accent2>
          <a:srgbClr val="77AE26"/>
        </a:accent2>
        <a:accent3>
          <a:srgbClr val="FFFFFF"/>
        </a:accent3>
        <a:accent4>
          <a:srgbClr val="08123D"/>
        </a:accent4>
        <a:accent5>
          <a:srgbClr val="B2C8E9"/>
        </a:accent5>
        <a:accent6>
          <a:srgbClr val="6B9D21"/>
        </a:accent6>
        <a:hlink>
          <a:srgbClr val="4D798F"/>
        </a:hlink>
        <a:folHlink>
          <a:srgbClr val="6A93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29412</TotalTime>
  <Words>1031</Words>
  <Application>Microsoft Office PowerPoint</Application>
  <PresentationFormat>全屏显示(4:3)</PresentationFormat>
  <Paragraphs>137</Paragraphs>
  <Slides>13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234TGp_report_light_v2</vt:lpstr>
      <vt:lpstr>think-cell Slide</vt:lpstr>
      <vt:lpstr>幻灯片 1</vt:lpstr>
      <vt:lpstr> 背景</vt:lpstr>
      <vt:lpstr> 业务特性分析</vt:lpstr>
      <vt:lpstr> 技术架构设计</vt:lpstr>
      <vt:lpstr> 技术架构设计</vt:lpstr>
      <vt:lpstr> 技术架构设计</vt:lpstr>
      <vt:lpstr> 系统物理架构</vt:lpstr>
      <vt:lpstr> 系统逻辑架构</vt:lpstr>
      <vt:lpstr> 服务器容量设计时重点关注的几个指标</vt:lpstr>
      <vt:lpstr> 可运营性设计</vt:lpstr>
      <vt:lpstr> 产品Set定义</vt:lpstr>
      <vt:lpstr> 产品Set定义</vt:lpstr>
      <vt:lpstr>幻灯片 13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Webgame策略讨论</dc:title>
  <dc:creator>Leo</dc:creator>
  <cp:lastModifiedBy>stanjiang(姜鹏)</cp:lastModifiedBy>
  <cp:revision>2555</cp:revision>
  <dcterms:created xsi:type="dcterms:W3CDTF">2009-04-26T16:12:32Z</dcterms:created>
  <dcterms:modified xsi:type="dcterms:W3CDTF">2013-03-22T03:12:01Z</dcterms:modified>
</cp:coreProperties>
</file>