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Montserrat"/>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e48a9196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e48a9196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48a9196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e48a9196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e4356a16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e4356a16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e48a91964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e48a91964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e48a9196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e48a9196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48a91964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e48a91964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e4356a16d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e4356a16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e4356a1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e4356a1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s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00950" y="1538550"/>
            <a:ext cx="8950800" cy="167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sk" sz="4000"/>
              <a:t>Simplified internet search for citizens of Ukraine in foreign country</a:t>
            </a:r>
            <a:endParaRPr sz="4000"/>
          </a:p>
        </p:txBody>
      </p:sp>
      <p:sp>
        <p:nvSpPr>
          <p:cNvPr id="59" name="Google Shape;59;p13"/>
          <p:cNvSpPr txBox="1"/>
          <p:nvPr>
            <p:ph idx="1" type="subTitle"/>
          </p:nvPr>
        </p:nvSpPr>
        <p:spPr>
          <a:xfrm>
            <a:off x="100950" y="32110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k"/>
              <a:t>Search4Ukraine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Agenda</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sk"/>
              <a:t>Introduce the problem</a:t>
            </a:r>
            <a:endParaRPr/>
          </a:p>
          <a:p>
            <a:pPr indent="-342900" lvl="0" marL="457200" rtl="0" algn="l">
              <a:spcBef>
                <a:spcPts val="0"/>
              </a:spcBef>
              <a:spcAft>
                <a:spcPts val="0"/>
              </a:spcAft>
              <a:buSzPts val="1800"/>
              <a:buAutoNum type="arabicPeriod"/>
            </a:pPr>
            <a:r>
              <a:rPr lang="sk"/>
              <a:t>Use Cases</a:t>
            </a:r>
            <a:endParaRPr/>
          </a:p>
          <a:p>
            <a:pPr indent="-342900" lvl="0" marL="457200" rtl="0" algn="l">
              <a:spcBef>
                <a:spcPts val="0"/>
              </a:spcBef>
              <a:spcAft>
                <a:spcPts val="0"/>
              </a:spcAft>
              <a:buSzPts val="1800"/>
              <a:buAutoNum type="arabicPeriod"/>
            </a:pPr>
            <a:r>
              <a:rPr lang="sk"/>
              <a:t>Methodology</a:t>
            </a:r>
            <a:endParaRPr/>
          </a:p>
          <a:p>
            <a:pPr indent="-342900" lvl="0" marL="457200" rtl="0" algn="l">
              <a:spcBef>
                <a:spcPts val="0"/>
              </a:spcBef>
              <a:spcAft>
                <a:spcPts val="0"/>
              </a:spcAft>
              <a:buSzPts val="1800"/>
              <a:buAutoNum type="arabicPeriod"/>
            </a:pPr>
            <a:r>
              <a:rPr lang="sk"/>
              <a:t>Implementation</a:t>
            </a:r>
            <a:endParaRPr/>
          </a:p>
          <a:p>
            <a:pPr indent="-342900" lvl="0" marL="457200" rtl="0" algn="l">
              <a:spcBef>
                <a:spcPts val="0"/>
              </a:spcBef>
              <a:spcAft>
                <a:spcPts val="0"/>
              </a:spcAft>
              <a:buSzPts val="1800"/>
              <a:buAutoNum type="arabicPeriod"/>
            </a:pPr>
            <a:r>
              <a:rPr lang="sk"/>
              <a:t>Results</a:t>
            </a:r>
            <a:endParaRPr/>
          </a:p>
          <a:p>
            <a:pPr indent="-342900" lvl="0" marL="457200" rtl="0" algn="l">
              <a:spcBef>
                <a:spcPts val="0"/>
              </a:spcBef>
              <a:spcAft>
                <a:spcPts val="0"/>
              </a:spcAft>
              <a:buSzPts val="1800"/>
              <a:buAutoNum type="arabicPeriod"/>
            </a:pPr>
            <a:r>
              <a:rPr lang="sk"/>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The problems and facts</a:t>
            </a:r>
            <a:endParaRPr/>
          </a:p>
        </p:txBody>
      </p:sp>
      <p:sp>
        <p:nvSpPr>
          <p:cNvPr id="71" name="Google Shape;71;p15"/>
          <p:cNvSpPr txBox="1"/>
          <p:nvPr>
            <p:ph idx="1" type="body"/>
          </p:nvPr>
        </p:nvSpPr>
        <p:spPr>
          <a:xfrm>
            <a:off x="177225" y="1234075"/>
            <a:ext cx="48570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k"/>
              <a:t>Which foreign web sources are reliable</a:t>
            </a:r>
            <a:r>
              <a:rPr lang="sk"/>
              <a:t>?</a:t>
            </a:r>
            <a:endParaRPr/>
          </a:p>
          <a:p>
            <a:pPr indent="-342900" lvl="0" marL="457200" rtl="0" algn="l">
              <a:spcBef>
                <a:spcPts val="0"/>
              </a:spcBef>
              <a:spcAft>
                <a:spcPts val="0"/>
              </a:spcAft>
              <a:buSzPts val="1800"/>
              <a:buChar char="●"/>
            </a:pPr>
            <a:r>
              <a:rPr lang="sk"/>
              <a:t>How to find and read them quickly?</a:t>
            </a:r>
            <a:endParaRPr/>
          </a:p>
          <a:p>
            <a:pPr indent="-342900" lvl="0" marL="457200" rtl="0" algn="l">
              <a:spcBef>
                <a:spcPts val="0"/>
              </a:spcBef>
              <a:spcAft>
                <a:spcPts val="0"/>
              </a:spcAft>
              <a:buSzPts val="1800"/>
              <a:buChar char="●"/>
            </a:pPr>
            <a:r>
              <a:rPr lang="sk"/>
              <a:t>There is no universal platform for knowledge sharing!</a:t>
            </a:r>
            <a:endParaRPr/>
          </a:p>
          <a:p>
            <a:pPr indent="-342900" lvl="0" marL="457200" rtl="0" algn="l">
              <a:spcBef>
                <a:spcPts val="0"/>
              </a:spcBef>
              <a:spcAft>
                <a:spcPts val="0"/>
              </a:spcAft>
              <a:buSzPts val="1800"/>
              <a:buChar char="●"/>
            </a:pPr>
            <a:r>
              <a:rPr lang="sk"/>
              <a:t>Language gap and different alphabetic</a:t>
            </a:r>
            <a:endParaRPr/>
          </a:p>
        </p:txBody>
      </p:sp>
      <p:pic>
        <p:nvPicPr>
          <p:cNvPr id="72" name="Google Shape;72;p15"/>
          <p:cNvPicPr preferRelativeResize="0"/>
          <p:nvPr/>
        </p:nvPicPr>
        <p:blipFill>
          <a:blip r:embed="rId3">
            <a:alphaModFix/>
          </a:blip>
          <a:stretch>
            <a:fillRect/>
          </a:stretch>
        </p:blipFill>
        <p:spPr>
          <a:xfrm>
            <a:off x="5096788" y="1058152"/>
            <a:ext cx="3965485" cy="368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Use cases</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k"/>
              <a:t>EN: “cheap accommodation Bratislava”</a:t>
            </a:r>
            <a:endParaRPr/>
          </a:p>
          <a:p>
            <a:pPr indent="0" lvl="0" marL="0" rtl="0" algn="l">
              <a:spcBef>
                <a:spcPts val="1200"/>
              </a:spcBef>
              <a:spcAft>
                <a:spcPts val="0"/>
              </a:spcAft>
              <a:buNone/>
            </a:pPr>
            <a:r>
              <a:rPr lang="sk"/>
              <a:t>SK: “lacné ubytovanie Bratislava”</a:t>
            </a:r>
            <a:endParaRPr/>
          </a:p>
          <a:p>
            <a:pPr indent="0" lvl="0" marL="0" rtl="0" algn="l">
              <a:lnSpc>
                <a:spcPct val="150000"/>
              </a:lnSpc>
              <a:spcBef>
                <a:spcPts val="1200"/>
              </a:spcBef>
              <a:spcAft>
                <a:spcPts val="0"/>
              </a:spcAft>
              <a:buClr>
                <a:schemeClr val="dk2"/>
              </a:buClr>
              <a:buSzPct val="122222"/>
              <a:buFont typeface="Arial"/>
              <a:buNone/>
            </a:pPr>
            <a:r>
              <a:rPr lang="sk" sz="900">
                <a:highlight>
                  <a:srgbClr val="FFFFFE"/>
                </a:highlight>
                <a:latin typeface="Arial"/>
                <a:ea typeface="Arial"/>
                <a:cs typeface="Arial"/>
                <a:sym typeface="Arial"/>
              </a:rPr>
              <a:t>        "searchTime": 0.470463,</a:t>
            </a:r>
            <a:endParaRPr sz="900">
              <a:highlight>
                <a:srgbClr val="FFFFFE"/>
              </a:highlight>
              <a:latin typeface="Arial"/>
              <a:ea typeface="Arial"/>
              <a:cs typeface="Arial"/>
              <a:sym typeface="Arial"/>
            </a:endParaRPr>
          </a:p>
          <a:p>
            <a:pPr indent="0" lvl="0" marL="0" rtl="0" algn="l">
              <a:lnSpc>
                <a:spcPct val="150000"/>
              </a:lnSpc>
              <a:spcBef>
                <a:spcPts val="0"/>
              </a:spcBef>
              <a:spcAft>
                <a:spcPts val="0"/>
              </a:spcAft>
              <a:buNone/>
            </a:pPr>
            <a:r>
              <a:rPr lang="sk" sz="900">
                <a:highlight>
                  <a:srgbClr val="FFFFFE"/>
                </a:highlight>
                <a:latin typeface="Arial"/>
                <a:ea typeface="Arial"/>
                <a:cs typeface="Arial"/>
                <a:sym typeface="Arial"/>
              </a:rPr>
              <a:t>        "totalResults": "836000",</a:t>
            </a:r>
            <a:endParaRPr sz="900">
              <a:highlight>
                <a:srgbClr val="FFFFFE"/>
              </a:highlight>
              <a:latin typeface="Arial"/>
              <a:ea typeface="Arial"/>
              <a:cs typeface="Arial"/>
              <a:sym typeface="Arial"/>
            </a:endParaRPr>
          </a:p>
          <a:p>
            <a:pPr indent="0" lvl="0" marL="0" rtl="0" algn="l">
              <a:lnSpc>
                <a:spcPct val="150000"/>
              </a:lnSpc>
              <a:spcBef>
                <a:spcPts val="0"/>
              </a:spcBef>
              <a:spcAft>
                <a:spcPts val="0"/>
              </a:spcAft>
              <a:buNone/>
            </a:pPr>
            <a:r>
              <a:t/>
            </a:r>
            <a:endParaRPr sz="900">
              <a:highlight>
                <a:srgbClr val="FFFFFE"/>
              </a:highlight>
              <a:latin typeface="Arial"/>
              <a:ea typeface="Arial"/>
              <a:cs typeface="Arial"/>
              <a:sym typeface="Arial"/>
            </a:endParaRPr>
          </a:p>
          <a:p>
            <a:pPr indent="0" lvl="0" marL="0" rtl="0" algn="l">
              <a:spcBef>
                <a:spcPts val="0"/>
              </a:spcBef>
              <a:spcAft>
                <a:spcPts val="0"/>
              </a:spcAft>
              <a:buNone/>
            </a:pPr>
            <a:r>
              <a:rPr lang="sk"/>
              <a:t>UA: “дешеве проживання Братислава”</a:t>
            </a:r>
            <a:endParaRPr/>
          </a:p>
          <a:p>
            <a:pPr indent="0" lvl="0" marL="0" rtl="0" algn="l">
              <a:lnSpc>
                <a:spcPct val="150000"/>
              </a:lnSpc>
              <a:spcBef>
                <a:spcPts val="1200"/>
              </a:spcBef>
              <a:spcAft>
                <a:spcPts val="0"/>
              </a:spcAft>
              <a:buClr>
                <a:schemeClr val="dk2"/>
              </a:buClr>
              <a:buSzPct val="122222"/>
              <a:buFont typeface="Arial"/>
              <a:buNone/>
            </a:pPr>
            <a:r>
              <a:rPr lang="sk" sz="900">
                <a:highlight>
                  <a:srgbClr val="FFFFFE"/>
                </a:highlight>
                <a:latin typeface="Arial"/>
                <a:ea typeface="Arial"/>
                <a:cs typeface="Arial"/>
                <a:sym typeface="Arial"/>
              </a:rPr>
              <a:t>        "searchTime": 0.41129,</a:t>
            </a:r>
            <a:endParaRPr sz="900">
              <a:highlight>
                <a:srgbClr val="FFFFFE"/>
              </a:highlight>
              <a:latin typeface="Arial"/>
              <a:ea typeface="Arial"/>
              <a:cs typeface="Arial"/>
              <a:sym typeface="Arial"/>
            </a:endParaRPr>
          </a:p>
          <a:p>
            <a:pPr indent="0" lvl="0" marL="0" rtl="0" algn="l">
              <a:lnSpc>
                <a:spcPct val="150000"/>
              </a:lnSpc>
              <a:spcBef>
                <a:spcPts val="0"/>
              </a:spcBef>
              <a:spcAft>
                <a:spcPts val="0"/>
              </a:spcAft>
              <a:buClr>
                <a:schemeClr val="dk2"/>
              </a:buClr>
              <a:buSzPct val="122222"/>
              <a:buFont typeface="Arial"/>
              <a:buNone/>
            </a:pPr>
            <a:r>
              <a:rPr lang="sk" sz="900">
                <a:highlight>
                  <a:srgbClr val="FFFFFE"/>
                </a:highlight>
                <a:latin typeface="Arial"/>
                <a:ea typeface="Arial"/>
                <a:cs typeface="Arial"/>
                <a:sym typeface="Arial"/>
              </a:rPr>
              <a:t>        "totalResults": "3190",</a:t>
            </a:r>
            <a:endParaRPr sz="900">
              <a:highlight>
                <a:srgbClr val="FFFFFE"/>
              </a:highlight>
              <a:latin typeface="Arial"/>
              <a:ea typeface="Arial"/>
              <a:cs typeface="Arial"/>
              <a:sym typeface="Arial"/>
            </a:endParaRPr>
          </a:p>
          <a:p>
            <a:pPr indent="0" lvl="0" marL="0" rtl="0" algn="l">
              <a:spcBef>
                <a:spcPts val="0"/>
              </a:spcBef>
              <a:spcAft>
                <a:spcPts val="0"/>
              </a:spcAft>
              <a:buNone/>
            </a:pPr>
            <a:r>
              <a:t/>
            </a:r>
            <a:endParaRPr/>
          </a:p>
          <a:p>
            <a:pPr indent="-306705" lvl="0" marL="457200" rtl="0" algn="l">
              <a:spcBef>
                <a:spcPts val="1200"/>
              </a:spcBef>
              <a:spcAft>
                <a:spcPts val="0"/>
              </a:spcAft>
              <a:buClr>
                <a:srgbClr val="990000"/>
              </a:buClr>
              <a:buSzPct val="100000"/>
              <a:buChar char="●"/>
            </a:pPr>
            <a:r>
              <a:rPr lang="sk" sz="1447">
                <a:solidFill>
                  <a:srgbClr val="990000"/>
                </a:solidFill>
              </a:rPr>
              <a:t>Google prioritize </a:t>
            </a:r>
            <a:r>
              <a:rPr lang="sk" sz="1447">
                <a:solidFill>
                  <a:srgbClr val="990000"/>
                </a:solidFill>
              </a:rPr>
              <a:t>searches which</a:t>
            </a:r>
            <a:r>
              <a:rPr lang="sk" sz="1447">
                <a:solidFill>
                  <a:srgbClr val="990000"/>
                </a:solidFill>
              </a:rPr>
              <a:t> match used language </a:t>
            </a:r>
            <a:endParaRPr sz="1447">
              <a:solidFill>
                <a:srgbClr val="990000"/>
              </a:solidFill>
            </a:endParaRPr>
          </a:p>
          <a:p>
            <a:pPr indent="-306705" lvl="0" marL="457200" rtl="0" algn="l">
              <a:spcBef>
                <a:spcPts val="0"/>
              </a:spcBef>
              <a:spcAft>
                <a:spcPts val="0"/>
              </a:spcAft>
              <a:buClr>
                <a:srgbClr val="990000"/>
              </a:buClr>
              <a:buSzPct val="100000"/>
              <a:buChar char="●"/>
            </a:pPr>
            <a:r>
              <a:rPr lang="sk" sz="1447">
                <a:solidFill>
                  <a:srgbClr val="990000"/>
                </a:solidFill>
              </a:rPr>
              <a:t>Most results source pages contains foreign language after all</a:t>
            </a:r>
            <a:endParaRPr sz="1447">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Methodology</a:t>
            </a:r>
            <a:endParaRPr/>
          </a:p>
        </p:txBody>
      </p:sp>
      <p:sp>
        <p:nvSpPr>
          <p:cNvPr id="84" name="Google Shape;84;p17"/>
          <p:cNvSpPr txBox="1"/>
          <p:nvPr>
            <p:ph idx="1" type="body"/>
          </p:nvPr>
        </p:nvSpPr>
        <p:spPr>
          <a:xfrm>
            <a:off x="362125" y="1234075"/>
            <a:ext cx="8520600" cy="3674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sk"/>
              <a:t>Simplified searching for relevant information</a:t>
            </a:r>
            <a:endParaRPr/>
          </a:p>
          <a:p>
            <a:pPr indent="-342900" lvl="0" marL="457200" rtl="0" algn="l">
              <a:spcBef>
                <a:spcPts val="0"/>
              </a:spcBef>
              <a:spcAft>
                <a:spcPts val="0"/>
              </a:spcAft>
              <a:buSzPts val="1800"/>
              <a:buChar char="●"/>
            </a:pPr>
            <a:r>
              <a:rPr lang="sk"/>
              <a:t>Best results for local country</a:t>
            </a:r>
            <a:endParaRPr/>
          </a:p>
          <a:p>
            <a:pPr indent="-317500" lvl="1" marL="914400" rtl="0" algn="l">
              <a:spcBef>
                <a:spcPts val="0"/>
              </a:spcBef>
              <a:spcAft>
                <a:spcPts val="0"/>
              </a:spcAft>
              <a:buSzPts val="1400"/>
              <a:buChar char="○"/>
            </a:pPr>
            <a:r>
              <a:rPr lang="sk"/>
              <a:t>Translate search input text to local country language</a:t>
            </a:r>
            <a:endParaRPr/>
          </a:p>
          <a:p>
            <a:pPr indent="-317500" lvl="1" marL="914400" rtl="0" algn="l">
              <a:spcBef>
                <a:spcPts val="0"/>
              </a:spcBef>
              <a:spcAft>
                <a:spcPts val="0"/>
              </a:spcAft>
              <a:buSzPts val="1400"/>
              <a:buChar char="○"/>
            </a:pPr>
            <a:r>
              <a:rPr lang="sk"/>
              <a:t>Adjust and optimize search strings</a:t>
            </a:r>
            <a:endParaRPr/>
          </a:p>
          <a:p>
            <a:pPr indent="-342900" lvl="0" marL="457200" rtl="0" algn="l">
              <a:spcBef>
                <a:spcPts val="0"/>
              </a:spcBef>
              <a:spcAft>
                <a:spcPts val="0"/>
              </a:spcAft>
              <a:buSzPts val="1800"/>
              <a:buChar char="●"/>
            </a:pPr>
            <a:r>
              <a:rPr lang="sk" sz="1800"/>
              <a:t>Mark and recommend reliable sources</a:t>
            </a:r>
            <a:endParaRPr sz="1800"/>
          </a:p>
          <a:p>
            <a:pPr indent="-317500" lvl="1" marL="914400" rtl="0" algn="l">
              <a:spcBef>
                <a:spcPts val="0"/>
              </a:spcBef>
              <a:spcAft>
                <a:spcPts val="0"/>
              </a:spcAft>
              <a:buSzPts val="1400"/>
              <a:buChar char="○"/>
            </a:pPr>
            <a:r>
              <a:rPr lang="sk"/>
              <a:t>Approved by government</a:t>
            </a:r>
            <a:endParaRPr/>
          </a:p>
          <a:p>
            <a:pPr indent="-317500" lvl="1" marL="914400" rtl="0" algn="l">
              <a:spcBef>
                <a:spcPts val="0"/>
              </a:spcBef>
              <a:spcAft>
                <a:spcPts val="0"/>
              </a:spcAft>
              <a:buSzPts val="1400"/>
              <a:buChar char="○"/>
            </a:pPr>
            <a:r>
              <a:rPr lang="sk"/>
              <a:t>Non-profit organizations</a:t>
            </a:r>
            <a:endParaRPr/>
          </a:p>
          <a:p>
            <a:pPr indent="-342900" lvl="0" marL="457200" rtl="0" algn="l">
              <a:spcBef>
                <a:spcPts val="0"/>
              </a:spcBef>
              <a:spcAft>
                <a:spcPts val="0"/>
              </a:spcAft>
              <a:buSzPts val="1800"/>
              <a:buChar char="●"/>
            </a:pPr>
            <a:r>
              <a:rPr lang="sk"/>
              <a:t>Translate whole websites to Ukraine language</a:t>
            </a:r>
            <a:endParaRPr/>
          </a:p>
          <a:p>
            <a:pPr indent="-342900" lvl="0" marL="457200" rtl="0" algn="l">
              <a:spcBef>
                <a:spcPts val="0"/>
              </a:spcBef>
              <a:spcAft>
                <a:spcPts val="0"/>
              </a:spcAft>
              <a:buSzPts val="1800"/>
              <a:buChar char="●"/>
            </a:pPr>
            <a:r>
              <a:rPr lang="sk"/>
              <a:t>Platform and forum - knowledge base</a:t>
            </a:r>
            <a:endParaRPr/>
          </a:p>
          <a:p>
            <a:pPr indent="-342900" lvl="0" marL="457200" rtl="0" algn="l">
              <a:spcBef>
                <a:spcPts val="0"/>
              </a:spcBef>
              <a:spcAft>
                <a:spcPts val="0"/>
              </a:spcAft>
              <a:buSzPts val="1800"/>
              <a:buChar char="●"/>
            </a:pPr>
            <a:r>
              <a:rPr lang="sk"/>
              <a:t>User friendly by design</a:t>
            </a:r>
            <a:endParaRPr/>
          </a:p>
          <a:p>
            <a:pPr indent="-342900" lvl="0" marL="457200" rtl="0" algn="l">
              <a:spcBef>
                <a:spcPts val="0"/>
              </a:spcBef>
              <a:spcAft>
                <a:spcPts val="0"/>
              </a:spcAft>
              <a:buSzPts val="1800"/>
              <a:buChar char="●"/>
            </a:pPr>
            <a:r>
              <a:rPr lang="sk"/>
              <a:t>Collect statistics, what are </a:t>
            </a:r>
            <a:r>
              <a:rPr lang="sk"/>
              <a:t>refugees</a:t>
            </a:r>
            <a:r>
              <a:rPr lang="sk"/>
              <a:t> actually looking for and address it.</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93900" y="2347850"/>
            <a:ext cx="312399" cy="312399"/>
          </a:xfrm>
          <a:prstGeom prst="rect">
            <a:avLst/>
          </a:prstGeom>
          <a:noFill/>
          <a:ln>
            <a:noFill/>
          </a:ln>
        </p:spPr>
      </p:pic>
      <p:pic>
        <p:nvPicPr>
          <p:cNvPr id="86" name="Google Shape;86;p17"/>
          <p:cNvPicPr preferRelativeResize="0"/>
          <p:nvPr/>
        </p:nvPicPr>
        <p:blipFill>
          <a:blip r:embed="rId4">
            <a:alphaModFix/>
          </a:blip>
          <a:stretch>
            <a:fillRect/>
          </a:stretch>
        </p:blipFill>
        <p:spPr>
          <a:xfrm>
            <a:off x="177525" y="1303225"/>
            <a:ext cx="345150" cy="345150"/>
          </a:xfrm>
          <a:prstGeom prst="rect">
            <a:avLst/>
          </a:prstGeom>
          <a:noFill/>
          <a:ln>
            <a:noFill/>
          </a:ln>
        </p:spPr>
      </p:pic>
      <p:pic>
        <p:nvPicPr>
          <p:cNvPr id="87" name="Google Shape;87;p17"/>
          <p:cNvPicPr preferRelativeResize="0"/>
          <p:nvPr/>
        </p:nvPicPr>
        <p:blipFill>
          <a:blip r:embed="rId5">
            <a:alphaModFix/>
          </a:blip>
          <a:stretch>
            <a:fillRect/>
          </a:stretch>
        </p:blipFill>
        <p:spPr>
          <a:xfrm>
            <a:off x="193900" y="1648375"/>
            <a:ext cx="312399" cy="312401"/>
          </a:xfrm>
          <a:prstGeom prst="rect">
            <a:avLst/>
          </a:prstGeom>
          <a:noFill/>
          <a:ln>
            <a:noFill/>
          </a:ln>
        </p:spPr>
      </p:pic>
      <p:pic>
        <p:nvPicPr>
          <p:cNvPr id="88" name="Google Shape;88;p17"/>
          <p:cNvPicPr preferRelativeResize="0"/>
          <p:nvPr/>
        </p:nvPicPr>
        <p:blipFill>
          <a:blip r:embed="rId6">
            <a:alphaModFix/>
          </a:blip>
          <a:stretch>
            <a:fillRect/>
          </a:stretch>
        </p:blipFill>
        <p:spPr>
          <a:xfrm>
            <a:off x="154788" y="2961075"/>
            <a:ext cx="390625" cy="390625"/>
          </a:xfrm>
          <a:prstGeom prst="rect">
            <a:avLst/>
          </a:prstGeom>
          <a:noFill/>
          <a:ln>
            <a:noFill/>
          </a:ln>
        </p:spPr>
      </p:pic>
      <p:pic>
        <p:nvPicPr>
          <p:cNvPr id="89" name="Google Shape;89;p17"/>
          <p:cNvPicPr preferRelativeResize="0"/>
          <p:nvPr/>
        </p:nvPicPr>
        <p:blipFill rotWithShape="1">
          <a:blip r:embed="rId7">
            <a:alphaModFix/>
          </a:blip>
          <a:srcRect b="10209" l="0" r="0" t="0"/>
          <a:stretch/>
        </p:blipFill>
        <p:spPr>
          <a:xfrm>
            <a:off x="193909" y="3730678"/>
            <a:ext cx="312400" cy="302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Implementation</a:t>
            </a:r>
            <a:endParaRPr/>
          </a:p>
        </p:txBody>
      </p:sp>
      <p:sp>
        <p:nvSpPr>
          <p:cNvPr id="95" name="Google Shape;95;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155850" y="1301825"/>
            <a:ext cx="8832300" cy="2826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Demo</a:t>
            </a:r>
            <a:endParaRPr/>
          </a:p>
        </p:txBody>
      </p:sp>
      <p:pic>
        <p:nvPicPr>
          <p:cNvPr id="102" name="Google Shape;102;p19"/>
          <p:cNvPicPr preferRelativeResize="0"/>
          <p:nvPr/>
        </p:nvPicPr>
        <p:blipFill rotWithShape="1">
          <a:blip r:embed="rId3">
            <a:alphaModFix/>
          </a:blip>
          <a:srcRect b="0" l="18198" r="12869" t="-918"/>
          <a:stretch/>
        </p:blipFill>
        <p:spPr>
          <a:xfrm>
            <a:off x="2244100" y="202300"/>
            <a:ext cx="6303299" cy="456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Results</a:t>
            </a:r>
            <a:endParaRPr/>
          </a:p>
        </p:txBody>
      </p:sp>
      <p:sp>
        <p:nvSpPr>
          <p:cNvPr id="108" name="Google Shape;108;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k"/>
              <a:t>A way to search and read reliable sources</a:t>
            </a:r>
            <a:endParaRPr/>
          </a:p>
          <a:p>
            <a:pPr indent="-342900" lvl="0" marL="457200" rtl="0" algn="l">
              <a:spcBef>
                <a:spcPts val="1200"/>
              </a:spcBef>
              <a:spcAft>
                <a:spcPts val="0"/>
              </a:spcAft>
              <a:buSzPts val="1800"/>
              <a:buChar char="●"/>
            </a:pPr>
            <a:r>
              <a:rPr lang="sk"/>
              <a:t>quickly</a:t>
            </a:r>
            <a:endParaRPr/>
          </a:p>
          <a:p>
            <a:pPr indent="-342900" lvl="0" marL="457200" rtl="0" algn="l">
              <a:spcBef>
                <a:spcPts val="0"/>
              </a:spcBef>
              <a:spcAft>
                <a:spcPts val="0"/>
              </a:spcAft>
              <a:buSzPts val="1800"/>
              <a:buChar char="●"/>
            </a:pPr>
            <a:r>
              <a:rPr lang="sk"/>
              <a:t>using only a smartphone</a:t>
            </a:r>
            <a:endParaRPr/>
          </a:p>
          <a:p>
            <a:pPr indent="-342900" lvl="0" marL="457200" rtl="0" algn="l">
              <a:spcBef>
                <a:spcPts val="0"/>
              </a:spcBef>
              <a:spcAft>
                <a:spcPts val="0"/>
              </a:spcAft>
              <a:buSzPts val="1800"/>
              <a:buChar char="●"/>
            </a:pPr>
            <a:r>
              <a:rPr lang="sk"/>
              <a:t>benefits from knowledge sharing</a:t>
            </a:r>
            <a:endParaRPr/>
          </a:p>
          <a:p>
            <a:pPr indent="-342900" lvl="0" marL="457200" rtl="0" algn="l">
              <a:spcBef>
                <a:spcPts val="0"/>
              </a:spcBef>
              <a:spcAft>
                <a:spcPts val="0"/>
              </a:spcAft>
              <a:buSzPts val="1800"/>
              <a:buChar char="●"/>
            </a:pPr>
            <a:r>
              <a:rPr lang="sk"/>
              <a:t>in user friendly </a:t>
            </a:r>
            <a:r>
              <a:rPr lang="sk"/>
              <a:t>environment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k"/>
              <a:t>Conclusion</a:t>
            </a:r>
            <a:endParaRPr/>
          </a:p>
        </p:txBody>
      </p:sp>
      <p:sp>
        <p:nvSpPr>
          <p:cNvPr id="114" name="Google Shape;114;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sk"/>
              <a:t>Search engines essentially act as filters for the wealth of information available on the internet. They allow users to quickly and easily find information that is of genuine interest or value, without the need to wade through numerous irrelevant web pages. So making a </a:t>
            </a:r>
            <a:r>
              <a:rPr lang="sk"/>
              <a:t>search</a:t>
            </a:r>
            <a:r>
              <a:rPr lang="sk"/>
              <a:t> engine in a native language of so many set of users is a big form of empowerment for the people, which brings information closer to the people and this brings about a whole lot of </a:t>
            </a:r>
            <a:r>
              <a:rPr lang="sk"/>
              <a:t>possibilities</a:t>
            </a:r>
            <a:r>
              <a:rPr lang="sk"/>
              <a:t> for the people. </a:t>
            </a:r>
            <a:endParaRPr/>
          </a:p>
          <a:p>
            <a:pPr indent="0" lvl="0" marL="0" rtl="0" algn="l">
              <a:spcBef>
                <a:spcPts val="1200"/>
              </a:spcBef>
              <a:spcAft>
                <a:spcPts val="1200"/>
              </a:spcAft>
              <a:buNone/>
            </a:pPr>
            <a:r>
              <a:rPr lang="sk"/>
              <a:t>One of the </a:t>
            </a:r>
            <a:r>
              <a:rPr lang="sk"/>
              <a:t>shortcomings</a:t>
            </a:r>
            <a:r>
              <a:rPr lang="sk"/>
              <a:t> in our project is the translation of the </a:t>
            </a:r>
            <a:r>
              <a:rPr lang="sk"/>
              <a:t>searched web</a:t>
            </a:r>
            <a:r>
              <a:rPr lang="sk"/>
              <a:t> pages to the native languages of the users, and this can be overcomed by using the app on a built specific web browser app that </a:t>
            </a:r>
            <a:r>
              <a:rPr lang="sk"/>
              <a:t>translate</a:t>
            </a:r>
            <a:r>
              <a:rPr lang="sk"/>
              <a:t> the text of a web app to the native languages of the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