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4" r:id="rId4"/>
    <p:sldId id="270" r:id="rId5"/>
    <p:sldId id="273" r:id="rId6"/>
    <p:sldId id="263" r:id="rId7"/>
    <p:sldId id="269" r:id="rId8"/>
    <p:sldId id="262" r:id="rId9"/>
    <p:sldId id="261" r:id="rId10"/>
    <p:sldId id="260" r:id="rId11"/>
    <p:sldId id="272" r:id="rId12"/>
    <p:sldId id="271" r:id="rId13"/>
    <p:sldId id="267" r:id="rId14"/>
    <p:sldId id="268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8B7D-4FD1-4F8D-BCEE-B4E1F636EBF3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CF76-5205-4426-9752-D8ADCFA70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04800" y="685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7200" smtClean="0">
                <a:cs typeface="Aharoni" pitchFamily="2" charset="-79"/>
              </a:rPr>
              <a:t>Soft kompjuting</a:t>
            </a:r>
            <a:endParaRPr lang="en-US" sz="7200">
              <a:cs typeface="Aharoni" pitchFamily="2" charset="-79"/>
            </a:endParaRPr>
          </a:p>
        </p:txBody>
      </p:sp>
      <p:pic>
        <p:nvPicPr>
          <p:cNvPr id="6" name="Picture 5" descr="ftn.png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6553200" y="381000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39624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000">
              <a:solidFill>
                <a:schemeClr val="tx2"/>
              </a:solidFill>
            </a:endParaRPr>
          </a:p>
          <a:p>
            <a:endParaRPr lang="sr-Latn-RS" sz="2000" smtClean="0">
              <a:solidFill>
                <a:schemeClr val="tx2"/>
              </a:solidFill>
            </a:endParaRPr>
          </a:p>
          <a:p>
            <a:endParaRPr lang="sr-Latn-RS" sz="2000" smtClean="0">
              <a:solidFill>
                <a:schemeClr val="tx2"/>
              </a:solidFill>
            </a:endParaRPr>
          </a:p>
          <a:p>
            <a:endParaRPr lang="sr-Latn-RS" sz="2000" smtClean="0">
              <a:solidFill>
                <a:schemeClr val="tx2"/>
              </a:solidFill>
            </a:endParaRPr>
          </a:p>
          <a:p>
            <a:endParaRPr lang="sr-Latn-RS" sz="2000" smtClean="0">
              <a:solidFill>
                <a:schemeClr val="tx2"/>
              </a:solidFill>
            </a:endParaRPr>
          </a:p>
          <a:p>
            <a:endParaRPr lang="sr-Latn-RS" sz="2000" smtClean="0">
              <a:solidFill>
                <a:schemeClr val="tx2"/>
              </a:solidFill>
            </a:endParaRPr>
          </a:p>
          <a:p>
            <a:r>
              <a:rPr lang="sr-Latn-RS" sz="2000" smtClean="0"/>
              <a:t>Asistent:</a:t>
            </a:r>
            <a:r>
              <a:rPr lang="sr-Latn-RS" sz="2000" smtClean="0">
                <a:solidFill>
                  <a:schemeClr val="tx2"/>
                </a:solidFill>
              </a:rPr>
              <a:t> </a:t>
            </a:r>
            <a:r>
              <a:rPr lang="sr-Latn-RS" sz="2000" smtClean="0">
                <a:solidFill>
                  <a:schemeClr val="tx2"/>
                </a:solidFill>
              </a:rPr>
              <a:t>Ivan Perić</a:t>
            </a:r>
          </a:p>
          <a:p>
            <a:r>
              <a:rPr lang="sr-Latn-RS" sz="2000" smtClean="0"/>
              <a:t>Profesor</a:t>
            </a:r>
            <a:r>
              <a:rPr lang="sr-Latn-RS" sz="2000" smtClean="0"/>
              <a:t>:</a:t>
            </a:r>
            <a:r>
              <a:rPr lang="sr-Latn-RS" sz="2000" smtClean="0">
                <a:solidFill>
                  <a:schemeClr val="tx2"/>
                </a:solidFill>
              </a:rPr>
              <a:t> </a:t>
            </a:r>
            <a:r>
              <a:rPr lang="sr-Latn-RS" sz="2000" smtClean="0">
                <a:solidFill>
                  <a:schemeClr val="tx2"/>
                </a:solidFill>
              </a:rPr>
              <a:t>Đorđe Obradović</a:t>
            </a:r>
            <a:endParaRPr lang="sr-Latn-RS" sz="200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562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/>
              <a:t>Članovi tima:</a:t>
            </a:r>
            <a:endParaRPr lang="en-US" smtClean="0"/>
          </a:p>
          <a:p>
            <a:r>
              <a:rPr lang="sr-Latn-RS" smtClean="0">
                <a:solidFill>
                  <a:schemeClr val="tx2"/>
                </a:solidFill>
              </a:rPr>
              <a:t>Jelena Kovačević RA102/2013</a:t>
            </a:r>
            <a:endParaRPr lang="sr-Latn-RS" i="1" u="sng" smtClean="0">
              <a:solidFill>
                <a:schemeClr val="accent3"/>
              </a:solidFill>
            </a:endParaRPr>
          </a:p>
          <a:p>
            <a:r>
              <a:rPr lang="sr-Latn-RS" smtClean="0">
                <a:solidFill>
                  <a:schemeClr val="tx2"/>
                </a:solidFill>
              </a:rPr>
              <a:t>Stanko Jevtić RA86/2013</a:t>
            </a:r>
            <a:endParaRPr lang="sr-Latn-RS" i="1" u="sng" smtClean="0">
              <a:solidFill>
                <a:schemeClr val="accent3"/>
              </a:solidFill>
            </a:endParaRPr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2362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i="1" smtClean="0">
                <a:solidFill>
                  <a:schemeClr val="accent3"/>
                </a:solidFill>
              </a:rPr>
              <a:t>Predefinisani projekat level 2</a:t>
            </a:r>
            <a:endParaRPr lang="en-US" sz="4800" i="1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9718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Angsana New" pitchFamily="18" charset="-34"/>
                <a:cs typeface="Angsana New" pitchFamily="18" charset="-34"/>
              </a:rPr>
              <a:t>Re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šenje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7" name="Picture 6" descr="slika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742"/>
            <a:ext cx="6096000" cy="4206515"/>
          </a:xfrm>
          <a:prstGeom prst="rect">
            <a:avLst/>
          </a:prstGeom>
        </p:spPr>
      </p:pic>
      <p:pic>
        <p:nvPicPr>
          <p:cNvPr id="8" name="Picture 7" descr="slika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52400"/>
            <a:ext cx="2482850" cy="2570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lika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"/>
            <a:ext cx="2482850" cy="2570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Angsana New" pitchFamily="18" charset="-34"/>
                <a:cs typeface="Angsana New" pitchFamily="18" charset="-34"/>
              </a:rPr>
              <a:t>Re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šenje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8" name="Picture 7" descr="slik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52600"/>
            <a:ext cx="4305753" cy="4438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Angsana New" pitchFamily="18" charset="-34"/>
                <a:cs typeface="Angsana New" pitchFamily="18" charset="-34"/>
              </a:rPr>
              <a:t>Re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šenje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5" descr="slika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"/>
            <a:ext cx="2482850" cy="2570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0574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Algoritam Hough transformacije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AutoNum type="arabicPeriod"/>
            </a:pPr>
            <a:r>
              <a:rPr lang="sr-Latn-RS" sz="2800" smtClean="0">
                <a:latin typeface="Andalus" pitchFamily="18" charset="-78"/>
                <a:cs typeface="Andalus" pitchFamily="18" charset="-78"/>
              </a:rPr>
              <a:t>Kreirati Hough prostor trasformacije koji će</a:t>
            </a:r>
          </a:p>
          <a:p>
            <a:pPr marL="514350" indent="-514350"/>
            <a:r>
              <a:rPr lang="sr-Latn-RS" sz="2800" smtClean="0">
                <a:latin typeface="Andalus" pitchFamily="18" charset="-78"/>
                <a:cs typeface="Andalus" pitchFamily="18" charset="-78"/>
              </a:rPr>
              <a:t>	u slučaju detekcije linije biti 2D.</a:t>
            </a:r>
          </a:p>
          <a:p>
            <a:pPr marL="514350" indent="-514350"/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pPr marL="514350" indent="-514350"/>
            <a:r>
              <a:rPr lang="sr-Latn-RS" sz="2800" smtClean="0">
                <a:latin typeface="Andalus" pitchFamily="18" charset="-78"/>
                <a:cs typeface="Andalus" pitchFamily="18" charset="-78"/>
              </a:rPr>
              <a:t>2.   Pronaći sve lokalne i globalne </a:t>
            </a:r>
          </a:p>
          <a:p>
            <a:pPr marL="514350" indent="-514350"/>
            <a:r>
              <a:rPr lang="sr-Latn-RS" sz="2800" smtClean="0">
                <a:latin typeface="Andalus" pitchFamily="18" charset="-78"/>
                <a:cs typeface="Andalus" pitchFamily="18" charset="-78"/>
              </a:rPr>
              <a:t>      maksimume prostora transformacije.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Angsana New" pitchFamily="18" charset="-34"/>
                <a:cs typeface="Angsana New" pitchFamily="18" charset="-34"/>
              </a:rPr>
              <a:t>Re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šenje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5" descr="slika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"/>
            <a:ext cx="2482850" cy="2570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0574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Izdvajanje regiona se obavlja openCV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funkcijom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findContours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Prilikom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izdvajanja svakog regiona, oni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koji imaju visinu manju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od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15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se zanemaruju.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Za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takve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regione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smatramo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da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su </a:t>
            </a:r>
            <a:r>
              <a:rPr lang="sr-Latn-RS" sz="280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šumovi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Angsana New" pitchFamily="18" charset="-34"/>
                <a:cs typeface="Angsana New" pitchFamily="18" charset="-34"/>
              </a:rPr>
              <a:t>Re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šenje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0574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Andalus" pitchFamily="18" charset="-78"/>
                <a:cs typeface="Andalus" pitchFamily="18" charset="-78"/>
              </a:rPr>
              <a:t>Neuronska mre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ža koju obučavamo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koristi globalnu bazu </a:t>
            </a:r>
            <a:r>
              <a:rPr lang="sr-Latn-RS" sz="280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MNIST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 u kojoj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imamo skup ručno napisanih cifara.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 descr="slika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"/>
            <a:ext cx="2482850" cy="2570583"/>
          </a:xfrm>
          <a:prstGeom prst="rect">
            <a:avLst/>
          </a:prstGeom>
        </p:spPr>
      </p:pic>
      <p:pic>
        <p:nvPicPr>
          <p:cNvPr id="8" name="Picture 7" descr="slika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343400"/>
            <a:ext cx="3162300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Angsana New" pitchFamily="18" charset="-34"/>
                <a:cs typeface="Angsana New" pitchFamily="18" charset="-34"/>
              </a:rPr>
              <a:t>Re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šenje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5" descr="slika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"/>
            <a:ext cx="2482850" cy="2570583"/>
          </a:xfrm>
          <a:prstGeom prst="rect">
            <a:avLst/>
          </a:prstGeom>
        </p:spPr>
      </p:pic>
      <p:pic>
        <p:nvPicPr>
          <p:cNvPr id="7" name="Picture 6" descr="slika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038600"/>
            <a:ext cx="3505200" cy="2491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057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Takođe, p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rilikom prepoznavanja, iznad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svakog regiona od interesa ćemo ispisati 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cifru koju je neuronska mreža prepoznala.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9050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Nadgradnja softvera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8" name="Picture 7" descr="slika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2400"/>
            <a:ext cx="1819275" cy="2209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2057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Postoji par ideja za dalji razvoj softvera: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sr-Latn-RS" sz="2800" smtClean="0">
                <a:latin typeface="Andalus" pitchFamily="18" charset="-78"/>
                <a:cs typeface="Andalus" pitchFamily="18" charset="-78"/>
              </a:rPr>
              <a:t>Tačnost prepoznavanja dovesti do maksimuma.</a:t>
            </a:r>
          </a:p>
          <a:p>
            <a:pPr>
              <a:buFont typeface="Wingdings" pitchFamily="2" charset="2"/>
              <a:buChar char="Ø"/>
            </a:pPr>
            <a:r>
              <a:rPr lang="sr-Latn-RS" sz="2800" smtClean="0">
                <a:latin typeface="Andalus" pitchFamily="18" charset="-78"/>
                <a:cs typeface="Andalus" pitchFamily="18" charset="-78"/>
              </a:rPr>
              <a:t>Rešiti slučaj preklapajućih cifara.</a:t>
            </a:r>
          </a:p>
          <a:p>
            <a:pPr>
              <a:buFont typeface="Wingdings" pitchFamily="2" charset="2"/>
              <a:buChar char="Ø"/>
            </a:pPr>
            <a:r>
              <a:rPr lang="sr-Latn-RS" sz="2800" smtClean="0">
                <a:latin typeface="Andalus" pitchFamily="18" charset="-78"/>
                <a:cs typeface="Andalus" pitchFamily="18" charset="-78"/>
              </a:rPr>
              <a:t>Implementacija Android aplikacije.</a:t>
            </a:r>
          </a:p>
          <a:p>
            <a:pPr>
              <a:buFont typeface="Wingdings" pitchFamily="2" charset="2"/>
              <a:buChar char="Ø"/>
            </a:pPr>
            <a:endParaRPr lang="sr-Latn-RS" sz="280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048000" y="609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Zadatak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057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Video zapis poseduje jednu liniju koja je uvek iste boje.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Potrebno je izvršiti sabiranje svih cifara koje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prođu 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ispod linije.</a:t>
            </a:r>
          </a:p>
          <a:p>
            <a:endParaRPr lang="sr-Latn-RS" sz="2800">
              <a:latin typeface="Andalus" pitchFamily="18" charset="-78"/>
              <a:cs typeface="Andalus" pitchFamily="18" charset="-78"/>
            </a:endParaRP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Potrebno je postići što veću tačnost. </a:t>
            </a:r>
            <a:endParaRPr lang="en-US" sz="280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9" name="Picture 8" descr="tas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2133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slik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5761167" cy="373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0" y="609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Zadatak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0" name="Picture 9" descr="ta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0"/>
            <a:ext cx="2133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4384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Motivacija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5" descr="slika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2400"/>
            <a:ext cx="2466975" cy="184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7526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Sabiranje je matematička operacija koju svakodnevno upotrebljavamo, a da nismo ni svesni toga.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Pre spavanja računamo koliko sati ćemo </a:t>
            </a:r>
          </a:p>
          <a:p>
            <a:r>
              <a:rPr lang="en-US" sz="2800" smtClean="0">
                <a:latin typeface="Andalus" pitchFamily="18" charset="-78"/>
                <a:cs typeface="Andalus" pitchFamily="18" charset="-78"/>
              </a:rPr>
              <a:t>spavati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. Tom prilikom koristimo operaciju</a:t>
            </a:r>
          </a:p>
          <a:p>
            <a:r>
              <a:rPr lang="sr-Latn-RS" sz="280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sabiranje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Prilikom kupovine računamo koliko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novca će nam ostati nakon kupovine i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kojim novcem trenutno raspolažemo.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4384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Motivacija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5" descr="slika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2400"/>
            <a:ext cx="2466975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Ovaj softver će u mnogome olakšati ljudima koji ne 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znaju sabiranje perfektno.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Ono što će ovaj softver učini malo 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kompleksnijim je to što ćemo sabirati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brojeve koji prođu ispod linije.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U realnom životu ne postoji identičan</a:t>
            </a: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softver kao što je ovaj.</a:t>
            </a:r>
          </a:p>
          <a:p>
            <a:endParaRPr lang="sr-Latn-RS" sz="2800" smtClean="0">
              <a:latin typeface="Andalus" pitchFamily="18" charset="-78"/>
              <a:cs typeface="Andalus" pitchFamily="18" charset="-78"/>
            </a:endParaRPr>
          </a:p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Jedno od sličnih rešenja je </a:t>
            </a:r>
            <a:r>
              <a:rPr lang="sr-Latn-RS" sz="280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kalkulator</a:t>
            </a:r>
            <a:r>
              <a:rPr lang="sr-Latn-RS" sz="2800" smtClean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slik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152400"/>
            <a:ext cx="81153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9050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Tehni</a:t>
            </a:r>
            <a:r>
              <a:rPr lang="sr-Latn-RS" sz="4400" b="1" smtClean="0">
                <a:latin typeface="Angsana New" pitchFamily="18" charset="-34"/>
                <a:cs typeface="Angsana New" pitchFamily="18" charset="-34"/>
              </a:rPr>
              <a:t>č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ki zahtevi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5" descr="slika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52400"/>
            <a:ext cx="2387600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9812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r-Latn-RS" sz="3200" smtClean="0">
                <a:solidFill>
                  <a:schemeClr val="accent1"/>
                </a:solidFill>
              </a:rPr>
              <a:t>Razvojno okruženje: Pycharm 2016.3.2</a:t>
            </a:r>
          </a:p>
          <a:p>
            <a:pPr>
              <a:buFont typeface="Wingdings" pitchFamily="2" charset="2"/>
              <a:buChar char="Ø"/>
            </a:pPr>
            <a:r>
              <a:rPr lang="sr-Latn-RS" sz="3200" smtClean="0">
                <a:solidFill>
                  <a:schemeClr val="accent1"/>
                </a:solidFill>
              </a:rPr>
              <a:t>Programski jezik: </a:t>
            </a:r>
            <a:r>
              <a:rPr lang="sr-Latn-RS" sz="3200" smtClean="0">
                <a:solidFill>
                  <a:schemeClr val="accent1"/>
                </a:solidFill>
              </a:rPr>
              <a:t>Python 2.7</a:t>
            </a:r>
            <a:endParaRPr lang="sr-Latn-RS" sz="320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sr-Latn-RS" sz="3200" smtClean="0">
                <a:solidFill>
                  <a:schemeClr val="accent1"/>
                </a:solidFill>
              </a:rPr>
              <a:t>Programske biblioteke: </a:t>
            </a:r>
            <a:r>
              <a:rPr lang="sr-Latn-RS" sz="3200" smtClean="0">
                <a:solidFill>
                  <a:schemeClr val="accent1"/>
                </a:solidFill>
              </a:rPr>
              <a:t>OpenCV 3.2.0</a:t>
            </a:r>
            <a:endParaRPr lang="sr-Latn-RS" sz="320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sr-Latn-RS" sz="3200" smtClean="0">
                <a:solidFill>
                  <a:schemeClr val="accent1"/>
                </a:solidFill>
              </a:rPr>
              <a:t>Video data set</a:t>
            </a:r>
            <a:endParaRPr lang="en-US" sz="3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9718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Angsana New" pitchFamily="18" charset="-34"/>
                <a:cs typeface="Angsana New" pitchFamily="18" charset="-34"/>
              </a:rPr>
              <a:t>Re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šenje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8305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smtClean="0">
                <a:latin typeface="Andalus" pitchFamily="18" charset="-78"/>
                <a:cs typeface="Andalus" pitchFamily="18" charset="-78"/>
              </a:rPr>
              <a:t>Liniju ćemo detektovati korišćenjem</a:t>
            </a:r>
          </a:p>
          <a:p>
            <a:r>
              <a:rPr lang="sr-Latn-RS" sz="4000" b="1" smtClean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Hough Transformacije</a:t>
            </a:r>
            <a:r>
              <a:rPr lang="sr-Latn-RS" sz="4000" b="1" smtClean="0">
                <a:latin typeface="Andalus" pitchFamily="18" charset="-78"/>
                <a:cs typeface="Andalus" pitchFamily="18" charset="-78"/>
              </a:rPr>
              <a:t>.</a:t>
            </a:r>
            <a:endParaRPr lang="en-US" sz="4000" b="1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" name="Picture 7" descr="slika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"/>
            <a:ext cx="2482850" cy="2570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zadina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atin typeface="Angsana New" pitchFamily="18" charset="-34"/>
                <a:cs typeface="Angsana New" pitchFamily="18" charset="-34"/>
              </a:rPr>
              <a:t>Re</a:t>
            </a:r>
            <a:r>
              <a:rPr lang="sr-Latn-RS" sz="6000" b="1" smtClean="0">
                <a:latin typeface="Angsana New" pitchFamily="18" charset="-34"/>
                <a:cs typeface="Angsana New" pitchFamily="18" charset="-34"/>
              </a:rPr>
              <a:t>šenje</a:t>
            </a:r>
            <a:endParaRPr lang="en-US" sz="6000" b="1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5" descr="slika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4476451" cy="3743699"/>
          </a:xfrm>
          <a:prstGeom prst="rect">
            <a:avLst/>
          </a:prstGeom>
        </p:spPr>
      </p:pic>
      <p:pic>
        <p:nvPicPr>
          <p:cNvPr id="7" name="Picture 6" descr="slika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52400"/>
            <a:ext cx="2482850" cy="2570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296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Jevtic</dc:creator>
  <cp:lastModifiedBy>Jevtic</cp:lastModifiedBy>
  <cp:revision>19</cp:revision>
  <dcterms:created xsi:type="dcterms:W3CDTF">2017-02-17T15:41:19Z</dcterms:created>
  <dcterms:modified xsi:type="dcterms:W3CDTF">2017-02-19T21:55:26Z</dcterms:modified>
</cp:coreProperties>
</file>