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d5aa9c4b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d5aa9c4b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5aa9c4b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5aa9c4b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5aa9c4b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5aa9c4b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d5aa9c4b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d5aa9c4b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d5aa9c4b5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d5aa9c4b5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d5aa9c4b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d5aa9c4b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5aa9c4b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d5aa9c4b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d5aa9c4b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d5aa9c4b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5aa9c4b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5aa9c4b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github.com/stankovictab/ftn-ori-sudok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github.com/stankovictab/ftn-ori-sudok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289100"/>
            <a:ext cx="9144000" cy="1094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Backtracking Sudoku Solver</a:t>
            </a:r>
            <a:endParaRPr b="1">
              <a:latin typeface="Montserrat"/>
              <a:ea typeface="Montserrat"/>
              <a:cs typeface="Montserrat"/>
              <a:sym typeface="Montserrat"/>
            </a:endParaRPr>
          </a:p>
        </p:txBody>
      </p:sp>
      <p:sp>
        <p:nvSpPr>
          <p:cNvPr id="60" name="Google Shape;60;p13"/>
          <p:cNvSpPr/>
          <p:nvPr/>
        </p:nvSpPr>
        <p:spPr>
          <a:xfrm>
            <a:off x="4076400" y="2603600"/>
            <a:ext cx="1012200" cy="781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5801300" y="4074350"/>
            <a:ext cx="310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IN13-2018	   </a:t>
            </a:r>
            <a:r>
              <a:rPr lang="en">
                <a:solidFill>
                  <a:schemeClr val="dk1"/>
                </a:solidFill>
                <a:latin typeface="Montserrat"/>
                <a:ea typeface="Montserrat"/>
                <a:cs typeface="Montserrat"/>
                <a:sym typeface="Montserrat"/>
              </a:rPr>
              <a:t>Đorđe Stanković  </a:t>
            </a:r>
            <a:r>
              <a:rPr lang="en">
                <a:solidFill>
                  <a:schemeClr val="dk1"/>
                </a:solidFill>
                <a:latin typeface="Montserrat"/>
                <a:ea typeface="Montserrat"/>
                <a:cs typeface="Montserrat"/>
                <a:sym typeface="Montserrat"/>
              </a:rPr>
              <a:t>    IN30-2018	   Vukašin Lupurović  </a:t>
            </a:r>
            <a:endParaRPr>
              <a:solidFill>
                <a:schemeClr val="dk1"/>
              </a:solidFill>
              <a:latin typeface="Montserrat"/>
              <a:ea typeface="Montserrat"/>
              <a:cs typeface="Montserrat"/>
              <a:sym typeface="Montserrat"/>
            </a:endParaRPr>
          </a:p>
        </p:txBody>
      </p:sp>
      <p:sp>
        <p:nvSpPr>
          <p:cNvPr id="62" name="Google Shape;62;p13"/>
          <p:cNvSpPr txBox="1"/>
          <p:nvPr>
            <p:ph type="ctrTitle"/>
          </p:nvPr>
        </p:nvSpPr>
        <p:spPr>
          <a:xfrm>
            <a:off x="671250" y="1508125"/>
            <a:ext cx="7801500" cy="109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891"/>
              <a:buNone/>
            </a:pPr>
            <a:r>
              <a:rPr lang="en" sz="2608">
                <a:latin typeface="Montserrat"/>
                <a:ea typeface="Montserrat"/>
                <a:cs typeface="Montserrat"/>
                <a:sym typeface="Montserrat"/>
              </a:rPr>
              <a:t>Predmetni Projekat iz Predmeta </a:t>
            </a:r>
            <a:br>
              <a:rPr lang="en" sz="2608">
                <a:latin typeface="Montserrat"/>
                <a:ea typeface="Montserrat"/>
                <a:cs typeface="Montserrat"/>
                <a:sym typeface="Montserrat"/>
              </a:rPr>
            </a:br>
            <a:r>
              <a:rPr lang="en" sz="2608">
                <a:latin typeface="Montserrat"/>
                <a:ea typeface="Montserrat"/>
                <a:cs typeface="Montserrat"/>
                <a:sym typeface="Montserrat"/>
              </a:rPr>
              <a:t>Osnovi Veštačke Inteligencije</a:t>
            </a:r>
            <a:endParaRPr sz="2508">
              <a:latin typeface="Montserrat"/>
              <a:ea typeface="Montserrat"/>
              <a:cs typeface="Montserrat"/>
              <a:sym typeface="Montserrat"/>
            </a:endParaRPr>
          </a:p>
        </p:txBody>
      </p:sp>
      <p:pic>
        <p:nvPicPr>
          <p:cNvPr id="63" name="Google Shape;63;p13"/>
          <p:cNvPicPr preferRelativeResize="0"/>
          <p:nvPr/>
        </p:nvPicPr>
        <p:blipFill>
          <a:blip r:embed="rId3">
            <a:alphaModFix/>
          </a:blip>
          <a:stretch>
            <a:fillRect/>
          </a:stretch>
        </p:blipFill>
        <p:spPr>
          <a:xfrm>
            <a:off x="4181100" y="2985750"/>
            <a:ext cx="781800" cy="781800"/>
          </a:xfrm>
          <a:prstGeom prst="rect">
            <a:avLst/>
          </a:prstGeom>
          <a:noFill/>
          <a:ln>
            <a:noFill/>
          </a:ln>
        </p:spPr>
      </p:pic>
      <p:sp>
        <p:nvSpPr>
          <p:cNvPr id="64" name="Google Shape;64;p13"/>
          <p:cNvSpPr txBox="1"/>
          <p:nvPr/>
        </p:nvSpPr>
        <p:spPr>
          <a:xfrm>
            <a:off x="241325" y="4182050"/>
            <a:ext cx="39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Montserrat"/>
                <a:ea typeface="Montserrat"/>
                <a:cs typeface="Montserrat"/>
                <a:sym typeface="Montserrat"/>
                <a:hlinkClick r:id="rId4"/>
              </a:rPr>
              <a:t>github.com/stankovictab/ftn-ori-sudoku</a:t>
            </a:r>
            <a:endParaRPr>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10500" y="856525"/>
            <a:ext cx="9144000" cy="109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Hvala na Pažnji!</a:t>
            </a:r>
            <a:endParaRPr b="1">
              <a:latin typeface="Montserrat"/>
              <a:ea typeface="Montserrat"/>
              <a:cs typeface="Montserrat"/>
              <a:sym typeface="Montserrat"/>
            </a:endParaRPr>
          </a:p>
        </p:txBody>
      </p:sp>
      <p:sp>
        <p:nvSpPr>
          <p:cNvPr id="123" name="Google Shape;123;p22"/>
          <p:cNvSpPr/>
          <p:nvPr/>
        </p:nvSpPr>
        <p:spPr>
          <a:xfrm>
            <a:off x="4076400" y="2603600"/>
            <a:ext cx="1012200" cy="781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txBox="1"/>
          <p:nvPr/>
        </p:nvSpPr>
        <p:spPr>
          <a:xfrm>
            <a:off x="3028950" y="3918675"/>
            <a:ext cx="310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IN13-2018	   Đorđe Stanković      IN30-2018	   Vukašin Lupurović  </a:t>
            </a:r>
            <a:endParaRPr>
              <a:solidFill>
                <a:schemeClr val="dk1"/>
              </a:solidFill>
              <a:latin typeface="Montserrat"/>
              <a:ea typeface="Montserrat"/>
              <a:cs typeface="Montserrat"/>
              <a:sym typeface="Montserrat"/>
            </a:endParaRPr>
          </a:p>
        </p:txBody>
      </p:sp>
      <p:sp>
        <p:nvSpPr>
          <p:cNvPr id="125" name="Google Shape;125;p22"/>
          <p:cNvSpPr txBox="1"/>
          <p:nvPr/>
        </p:nvSpPr>
        <p:spPr>
          <a:xfrm>
            <a:off x="2351100" y="2395100"/>
            <a:ext cx="44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Source kod je dostupan na sledećem linku</a:t>
            </a:r>
            <a:br>
              <a:rPr lang="en">
                <a:solidFill>
                  <a:schemeClr val="dk1"/>
                </a:solidFill>
                <a:latin typeface="Montserrat"/>
                <a:ea typeface="Montserrat"/>
                <a:cs typeface="Montserrat"/>
                <a:sym typeface="Montserrat"/>
              </a:rPr>
            </a:br>
            <a:r>
              <a:rPr lang="en" u="sng">
                <a:solidFill>
                  <a:schemeClr val="hlink"/>
                </a:solidFill>
                <a:latin typeface="Montserrat"/>
                <a:ea typeface="Montserrat"/>
                <a:cs typeface="Montserrat"/>
                <a:sym typeface="Montserrat"/>
                <a:hlinkClick r:id="rId3"/>
              </a:rPr>
              <a:t>github.com/stankovictab/ftn-ori-sudoku</a:t>
            </a:r>
            <a:endParaRPr>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Backtracking Algoritam</a:t>
            </a:r>
            <a:endParaRPr b="1">
              <a:latin typeface="Montserrat"/>
              <a:ea typeface="Montserrat"/>
              <a:cs typeface="Montserrat"/>
              <a:sym typeface="Montserrat"/>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Backtracking način rešavanja sudoku zagonetki je algoritam zasnovan na Depth-First-Search algoritmu pretrage (Pretraga po Dubini).</a:t>
            </a:r>
            <a:endParaRPr>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
                <a:solidFill>
                  <a:schemeClr val="dk1"/>
                </a:solidFill>
                <a:latin typeface="Montserrat"/>
                <a:ea typeface="Montserrat"/>
                <a:cs typeface="Montserrat"/>
                <a:sym typeface="Montserrat"/>
              </a:rPr>
              <a:t>Radi tako što redom posećuje prazne ćelije,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uzastopno postavljajući cifre ili vraćajući se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unazad kada utvrdi da broj nije na validnoj poziciji.</a:t>
            </a:r>
            <a:endParaRPr>
              <a:solidFill>
                <a:schemeClr val="dk1"/>
              </a:solidFill>
              <a:latin typeface="Montserrat"/>
              <a:ea typeface="Montserrat"/>
              <a:cs typeface="Montserrat"/>
              <a:sym typeface="Montserrat"/>
            </a:endParaRPr>
          </a:p>
        </p:txBody>
      </p:sp>
      <p:pic>
        <p:nvPicPr>
          <p:cNvPr id="71" name="Google Shape;71;p14"/>
          <p:cNvPicPr preferRelativeResize="0"/>
          <p:nvPr/>
        </p:nvPicPr>
        <p:blipFill>
          <a:blip r:embed="rId3">
            <a:alphaModFix/>
          </a:blip>
          <a:stretch>
            <a:fillRect/>
          </a:stretch>
        </p:blipFill>
        <p:spPr>
          <a:xfrm>
            <a:off x="6325850" y="2347200"/>
            <a:ext cx="2586125" cy="25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Pretraga po Dubini</a:t>
            </a:r>
            <a:endParaRPr b="1">
              <a:latin typeface="Montserrat"/>
              <a:ea typeface="Montserrat"/>
              <a:cs typeface="Montserrat"/>
              <a:sym typeface="Montserrat"/>
            </a:endParaRPr>
          </a:p>
        </p:txBody>
      </p:sp>
      <p:sp>
        <p:nvSpPr>
          <p:cNvPr id="77" name="Google Shape;77;p15"/>
          <p:cNvSpPr txBox="1"/>
          <p:nvPr>
            <p:ph idx="1" type="body"/>
          </p:nvPr>
        </p:nvSpPr>
        <p:spPr>
          <a:xfrm>
            <a:off x="311700" y="1152475"/>
            <a:ext cx="4843800" cy="38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Postupak po kojem Backtracking algoritam proverava moguća rešenja se može lepo prikazati DFS stablom.</a:t>
            </a:r>
            <a:endParaRPr>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
                <a:solidFill>
                  <a:schemeClr val="dk1"/>
                </a:solidFill>
                <a:latin typeface="Montserrat"/>
                <a:ea typeface="Montserrat"/>
                <a:cs typeface="Montserrat"/>
                <a:sym typeface="Montserrat"/>
              </a:rPr>
              <a:t>Pretraga po dubini će probati da svaku granu što više reši, dok ne stigne do greške, kada se to desi vratiće se na prethodni validan pokušaj i otvoriće novu granu za koju bi ponovio postupak.</a:t>
            </a:r>
            <a:endParaRPr>
              <a:solidFill>
                <a:schemeClr val="dk1"/>
              </a:solidFill>
              <a:latin typeface="Montserrat"/>
              <a:ea typeface="Montserrat"/>
              <a:cs typeface="Montserrat"/>
              <a:sym typeface="Montserrat"/>
            </a:endParaRPr>
          </a:p>
        </p:txBody>
      </p:sp>
      <p:pic>
        <p:nvPicPr>
          <p:cNvPr id="78" name="Google Shape;78;p15"/>
          <p:cNvPicPr preferRelativeResize="0"/>
          <p:nvPr/>
        </p:nvPicPr>
        <p:blipFill>
          <a:blip r:embed="rId3">
            <a:alphaModFix/>
          </a:blip>
          <a:stretch>
            <a:fillRect/>
          </a:stretch>
        </p:blipFill>
        <p:spPr>
          <a:xfrm>
            <a:off x="5279677" y="1017713"/>
            <a:ext cx="3701975" cy="397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Implementacija</a:t>
            </a:r>
            <a:endParaRPr b="1">
              <a:latin typeface="Montserrat"/>
              <a:ea typeface="Montserrat"/>
              <a:cs typeface="Montserrat"/>
              <a:sym typeface="Montserrat"/>
            </a:endParaRPr>
          </a:p>
        </p:txBody>
      </p:sp>
      <p:sp>
        <p:nvSpPr>
          <p:cNvPr id="84" name="Google Shape;84;p16"/>
          <p:cNvSpPr txBox="1"/>
          <p:nvPr>
            <p:ph idx="1" type="body"/>
          </p:nvPr>
        </p:nvSpPr>
        <p:spPr>
          <a:xfrm>
            <a:off x="311700" y="1152475"/>
            <a:ext cx="4011600" cy="3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Program je napisan u jeziku Python koristeći biblioteke </a:t>
            </a:r>
            <a:r>
              <a:rPr lang="en">
                <a:solidFill>
                  <a:srgbClr val="53E3F7"/>
                </a:solidFill>
                <a:latin typeface="Consolas"/>
                <a:ea typeface="Consolas"/>
                <a:cs typeface="Consolas"/>
                <a:sym typeface="Consolas"/>
              </a:rPr>
              <a:t>py-sudoku</a:t>
            </a:r>
            <a:r>
              <a:rPr lang="en">
                <a:solidFill>
                  <a:schemeClr val="dk1"/>
                </a:solidFill>
                <a:latin typeface="Montserrat"/>
                <a:ea typeface="Montserrat"/>
                <a:cs typeface="Montserrat"/>
                <a:sym typeface="Montserrat"/>
              </a:rPr>
              <a:t> i </a:t>
            </a:r>
            <a:r>
              <a:rPr lang="en">
                <a:solidFill>
                  <a:srgbClr val="53E3F7"/>
                </a:solidFill>
                <a:latin typeface="Consolas"/>
                <a:ea typeface="Consolas"/>
                <a:cs typeface="Consolas"/>
                <a:sym typeface="Consolas"/>
              </a:rPr>
              <a:t>numpy</a:t>
            </a:r>
            <a:r>
              <a:rPr lang="en">
                <a:solidFill>
                  <a:schemeClr val="dk1"/>
                </a:solidFill>
                <a:latin typeface="Montserrat"/>
                <a:ea typeface="Montserrat"/>
                <a:cs typeface="Montserrat"/>
                <a:sym typeface="Montserrat"/>
              </a:rPr>
              <a:t> za generisanje nasumičnih rešivih tabli, kao i </a:t>
            </a:r>
            <a:r>
              <a:rPr lang="en">
                <a:solidFill>
                  <a:srgbClr val="53E3F7"/>
                </a:solidFill>
                <a:latin typeface="Consolas"/>
                <a:ea typeface="Consolas"/>
                <a:cs typeface="Consolas"/>
                <a:sym typeface="Consolas"/>
              </a:rPr>
              <a:t>PyGame</a:t>
            </a:r>
            <a:r>
              <a:rPr lang="en">
                <a:solidFill>
                  <a:schemeClr val="dk1"/>
                </a:solidFill>
                <a:latin typeface="Montserrat"/>
                <a:ea typeface="Montserrat"/>
                <a:cs typeface="Montserrat"/>
                <a:sym typeface="Montserrat"/>
              </a:rPr>
              <a:t> za vizuelni prikaz table.</a:t>
            </a:r>
            <a:endParaRPr>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
                <a:solidFill>
                  <a:schemeClr val="dk1"/>
                </a:solidFill>
                <a:latin typeface="Montserrat"/>
                <a:ea typeface="Montserrat"/>
                <a:cs typeface="Montserrat"/>
                <a:sym typeface="Montserrat"/>
              </a:rPr>
              <a:t>Funkcija </a:t>
            </a:r>
            <a:r>
              <a:rPr lang="en">
                <a:solidFill>
                  <a:srgbClr val="53E3F7"/>
                </a:solidFill>
                <a:latin typeface="Consolas"/>
                <a:ea typeface="Consolas"/>
                <a:cs typeface="Consolas"/>
                <a:sym typeface="Consolas"/>
              </a:rPr>
              <a:t>solve</a:t>
            </a:r>
            <a:r>
              <a:rPr lang="en">
                <a:solidFill>
                  <a:schemeClr val="dk1"/>
                </a:solidFill>
                <a:latin typeface="Montserrat"/>
                <a:ea typeface="Montserrat"/>
                <a:cs typeface="Montserrat"/>
                <a:sym typeface="Montserrat"/>
              </a:rPr>
              <a:t> predstavlja telo programa - beskonačnu petlju koja radi dok se cela tabla ne popuni.</a:t>
            </a:r>
            <a:endParaRPr>
              <a:solidFill>
                <a:schemeClr val="dk1"/>
              </a:solidFill>
              <a:latin typeface="Montserrat"/>
              <a:ea typeface="Montserrat"/>
              <a:cs typeface="Montserrat"/>
              <a:sym typeface="Montserrat"/>
            </a:endParaRPr>
          </a:p>
        </p:txBody>
      </p:sp>
      <p:pic>
        <p:nvPicPr>
          <p:cNvPr id="85" name="Google Shape;85;p16"/>
          <p:cNvPicPr preferRelativeResize="0"/>
          <p:nvPr/>
        </p:nvPicPr>
        <p:blipFill>
          <a:blip r:embed="rId3">
            <a:alphaModFix/>
          </a:blip>
          <a:stretch>
            <a:fillRect/>
          </a:stretch>
        </p:blipFill>
        <p:spPr>
          <a:xfrm>
            <a:off x="4131650" y="391500"/>
            <a:ext cx="4859950" cy="469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Implementacija</a:t>
            </a:r>
            <a:endParaRPr b="1">
              <a:latin typeface="Montserrat"/>
              <a:ea typeface="Montserrat"/>
              <a:cs typeface="Montserrat"/>
              <a:sym typeface="Montserrat"/>
            </a:endParaRPr>
          </a:p>
        </p:txBody>
      </p:sp>
      <p:sp>
        <p:nvSpPr>
          <p:cNvPr id="91" name="Google Shape;91;p17"/>
          <p:cNvSpPr txBox="1"/>
          <p:nvPr>
            <p:ph idx="1" type="body"/>
          </p:nvPr>
        </p:nvSpPr>
        <p:spPr>
          <a:xfrm>
            <a:off x="311700" y="1152475"/>
            <a:ext cx="8520600" cy="386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Montserrat"/>
                <a:ea typeface="Montserrat"/>
                <a:cs typeface="Montserrat"/>
                <a:sym typeface="Montserrat"/>
              </a:rPr>
              <a:t>Algoritam prvo proverava da li je dobijena tabla ispravna preko funkcije </a:t>
            </a:r>
            <a:r>
              <a:rPr lang="en">
                <a:solidFill>
                  <a:srgbClr val="53E3F7"/>
                </a:solidFill>
                <a:latin typeface="Consolas"/>
                <a:ea typeface="Consolas"/>
                <a:cs typeface="Consolas"/>
                <a:sym typeface="Consolas"/>
              </a:rPr>
              <a:t>checkAtPos</a:t>
            </a:r>
            <a:r>
              <a:rPr lang="en">
                <a:solidFill>
                  <a:srgbClr val="53E3F7"/>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za svaki element table, ako jeste, prelazi se na iterativni korak trivijalnog popunjavanja praznih mesta - ako se u redu, koloni ili 3x3 sekciji nalazi samo jedno prazno mesto, funkcija </a:t>
            </a:r>
            <a:r>
              <a:rPr lang="en">
                <a:solidFill>
                  <a:srgbClr val="53E3F7"/>
                </a:solidFill>
                <a:latin typeface="Consolas"/>
                <a:ea typeface="Consolas"/>
                <a:cs typeface="Consolas"/>
                <a:sym typeface="Consolas"/>
              </a:rPr>
              <a:t>trivialFill</a:t>
            </a:r>
            <a:r>
              <a:rPr lang="en">
                <a:solidFill>
                  <a:srgbClr val="4A86E8"/>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upisuje odredjeni broj. </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Implementacija</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Montserrat"/>
                <a:ea typeface="Montserrat"/>
                <a:cs typeface="Montserrat"/>
                <a:sym typeface="Montserrat"/>
              </a:rPr>
              <a:t>Zatim se prelazi na </a:t>
            </a:r>
            <a:r>
              <a:rPr lang="en">
                <a:solidFill>
                  <a:srgbClr val="53E3F7"/>
                </a:solidFill>
                <a:latin typeface="Consolas"/>
                <a:ea typeface="Consolas"/>
                <a:cs typeface="Consolas"/>
                <a:sym typeface="Consolas"/>
              </a:rPr>
              <a:t>fillFirstZero</a:t>
            </a:r>
            <a:r>
              <a:rPr lang="en">
                <a:solidFill>
                  <a:schemeClr val="dk1"/>
                </a:solidFill>
                <a:latin typeface="Montserrat"/>
                <a:ea typeface="Montserrat"/>
                <a:cs typeface="Montserrat"/>
                <a:sym typeface="Montserrat"/>
              </a:rPr>
              <a:t> funkciju koja na prvo prazno mesto upisuje prvi slobodan broj iz liste koja sadrži sve moguće brojeve za dato prazno mesto. Ukoliko broj koji pokušava da se upiše ne zadovoljava unos po redu, koloni ili 3x3 sekciji, tada se poziva </a:t>
            </a:r>
            <a:r>
              <a:rPr lang="en">
                <a:solidFill>
                  <a:srgbClr val="53E3F7"/>
                </a:solidFill>
                <a:latin typeface="Consolas"/>
                <a:ea typeface="Consolas"/>
                <a:cs typeface="Consolas"/>
                <a:sym typeface="Consolas"/>
              </a:rPr>
              <a:t>goToPreviousAndReplace</a:t>
            </a:r>
            <a:r>
              <a:rPr lang="en">
                <a:solidFill>
                  <a:schemeClr val="dk1"/>
                </a:solidFill>
                <a:latin typeface="Montserrat"/>
                <a:ea typeface="Montserrat"/>
                <a:cs typeface="Montserrat"/>
                <a:sym typeface="Montserrat"/>
              </a:rPr>
              <a:t> funkcija, koja radi backtracking.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Implementacija</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3E3F7"/>
                </a:solidFill>
                <a:latin typeface="Consolas"/>
                <a:ea typeface="Consolas"/>
                <a:cs typeface="Consolas"/>
                <a:sym typeface="Consolas"/>
              </a:rPr>
              <a:t>GoToPreviousAndReplace</a:t>
            </a:r>
            <a:r>
              <a:rPr lang="en">
                <a:solidFill>
                  <a:schemeClr val="dk1"/>
                </a:solidFill>
                <a:latin typeface="Montserrat"/>
                <a:ea typeface="Montserrat"/>
                <a:cs typeface="Montserrat"/>
                <a:sym typeface="Montserrat"/>
              </a:rPr>
              <a:t> koristi pomoćnu sudoku tablu da proveri da li sledeći mogući broj iz liste može da se postavi na odabrano mesto. Ukoliko nema više elemenata u listi, vraća se na prethodnu poziciju i ponavlja postupak, a ukoliko ima, postavlja sledeći broj i ponavlja iteraciju sa </a:t>
            </a:r>
            <a:r>
              <a:rPr lang="en">
                <a:solidFill>
                  <a:srgbClr val="53E3F7"/>
                </a:solidFill>
                <a:latin typeface="Consolas"/>
                <a:ea typeface="Consolas"/>
                <a:cs typeface="Consolas"/>
                <a:sym typeface="Consolas"/>
              </a:rPr>
              <a:t>trivialFill</a:t>
            </a:r>
            <a:r>
              <a:rPr lang="en">
                <a:solidFill>
                  <a:schemeClr val="dk1"/>
                </a:solidFill>
                <a:latin typeface="Montserrat"/>
                <a:ea typeface="Montserrat"/>
                <a:cs typeface="Montserrat"/>
                <a:sym typeface="Montserrat"/>
              </a:rPr>
              <a:t> funkcijom.</a:t>
            </a:r>
            <a:endParaRPr>
              <a:solidFill>
                <a:schemeClr val="dk1"/>
              </a:solidFill>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Performanse</a:t>
            </a:r>
            <a:endParaRPr/>
          </a:p>
        </p:txBody>
      </p:sp>
      <p:sp>
        <p:nvSpPr>
          <p:cNvPr id="109" name="Google Shape;109;p20"/>
          <p:cNvSpPr txBox="1"/>
          <p:nvPr>
            <p:ph idx="1" type="body"/>
          </p:nvPr>
        </p:nvSpPr>
        <p:spPr>
          <a:xfrm>
            <a:off x="311700" y="1017725"/>
            <a:ext cx="4658100" cy="396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Montserrat"/>
                <a:ea typeface="Montserrat"/>
                <a:cs typeface="Montserrat"/>
                <a:sym typeface="Montserrat"/>
              </a:rPr>
              <a:t>Performanse našeg algoritma ne zavise previše od težine sudoku zagonetke.</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Naime, i da je zagonetka nerešiva, odnosno da ima samo jedan početni broj, mogli bi naći (jedno) rešenje.</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Odatle, svaka zagonetka koja je u početku validna se može rešiti, i to za izmedju par milisekundi i desetak sekundi na modernom procesoru.</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Postoje, naravno, izuzetci, kao što je Special Sudoku.</a:t>
            </a:r>
            <a:endParaRPr>
              <a:solidFill>
                <a:schemeClr val="dk1"/>
              </a:solidFill>
              <a:latin typeface="Montserrat"/>
              <a:ea typeface="Montserrat"/>
              <a:cs typeface="Montserrat"/>
              <a:sym typeface="Montserrat"/>
            </a:endParaRPr>
          </a:p>
        </p:txBody>
      </p:sp>
      <p:pic>
        <p:nvPicPr>
          <p:cNvPr id="110" name="Google Shape;110;p20"/>
          <p:cNvPicPr preferRelativeResize="0"/>
          <p:nvPr/>
        </p:nvPicPr>
        <p:blipFill rotWithShape="1">
          <a:blip r:embed="rId3">
            <a:alphaModFix/>
          </a:blip>
          <a:srcRect b="0" l="0" r="0" t="566"/>
          <a:stretch/>
        </p:blipFill>
        <p:spPr>
          <a:xfrm>
            <a:off x="4981750" y="747725"/>
            <a:ext cx="3967800" cy="393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Special Sudoku</a:t>
            </a:r>
            <a:endParaRPr b="1">
              <a:latin typeface="Montserrat"/>
              <a:ea typeface="Montserrat"/>
              <a:cs typeface="Montserrat"/>
              <a:sym typeface="Montserrat"/>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Montserrat"/>
                <a:ea typeface="Montserrat"/>
                <a:cs typeface="Montserrat"/>
                <a:sym typeface="Montserrat"/>
              </a:rPr>
              <a:t>Prilikom istraživanja naišli smo na sudoku tablu čiji je zadatak da radi protiv Backtracking algoritma.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Tabla je napravljena pod pretpostavkom da program radi od vrha ka dnu, </a:t>
            </a:r>
            <a:r>
              <a:rPr lang="en">
                <a:solidFill>
                  <a:schemeClr val="dk1"/>
                </a:solidFill>
                <a:latin typeface="Montserrat"/>
                <a:ea typeface="Montserrat"/>
                <a:cs typeface="Montserrat"/>
                <a:sym typeface="Montserrat"/>
              </a:rPr>
              <a:t>sa m</a:t>
            </a:r>
            <a:r>
              <a:rPr lang="en">
                <a:solidFill>
                  <a:schemeClr val="dk1"/>
                </a:solidFill>
                <a:latin typeface="Montserrat"/>
                <a:ea typeface="Montserrat"/>
                <a:cs typeface="Montserrat"/>
                <a:sym typeface="Montserrat"/>
              </a:rPr>
              <a:t>alim brojem početnih brojeva (17),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i bez pomoći u prvom redu sa rešenjem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“987654321” za isti, što je najgori mogući </a:t>
            </a:r>
            <a:br>
              <a:rPr lang="en">
                <a:solidFill>
                  <a:schemeClr val="dk1"/>
                </a:solidFill>
                <a:latin typeface="Montserrat"/>
                <a:ea typeface="Montserrat"/>
                <a:cs typeface="Montserrat"/>
                <a:sym typeface="Montserrat"/>
              </a:rPr>
            </a:br>
            <a:r>
              <a:rPr lang="en">
                <a:solidFill>
                  <a:schemeClr val="dk1"/>
                </a:solidFill>
                <a:latin typeface="Montserrat"/>
                <a:ea typeface="Montserrat"/>
                <a:cs typeface="Montserrat"/>
                <a:sym typeface="Montserrat"/>
              </a:rPr>
              <a:t>slučaj za Backtracking algoritam.</a:t>
            </a:r>
            <a:endParaRPr>
              <a:solidFill>
                <a:schemeClr val="dk1"/>
              </a:solidFill>
              <a:latin typeface="Montserrat"/>
              <a:ea typeface="Montserrat"/>
              <a:cs typeface="Montserrat"/>
              <a:sym typeface="Montserrat"/>
            </a:endParaRPr>
          </a:p>
        </p:txBody>
      </p:sp>
      <p:pic>
        <p:nvPicPr>
          <p:cNvPr id="117" name="Google Shape;117;p21"/>
          <p:cNvPicPr preferRelativeResize="0"/>
          <p:nvPr/>
        </p:nvPicPr>
        <p:blipFill>
          <a:blip r:embed="rId3">
            <a:alphaModFix/>
          </a:blip>
          <a:stretch>
            <a:fillRect/>
          </a:stretch>
        </p:blipFill>
        <p:spPr>
          <a:xfrm>
            <a:off x="6293150" y="2235100"/>
            <a:ext cx="2645200" cy="264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