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b32abf0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b32abf0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b32abf0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b32abf0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b32abf0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b32abf0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b32abf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b32abf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Everybody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32abf0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32abf0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b32abf0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b32abf0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b32abf0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b32abf0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c9758b5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c9758b5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c9758b5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c9758b5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b32abf0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b32abf0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b32abf0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b32abf0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Everybody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wolffec@mail.uc.edu" TargetMode="External"/><Relationship Id="rId4" Type="http://schemas.openxmlformats.org/officeDocument/2006/relationships/hyperlink" Target="mailto:turne2ah@mail.uc.edu" TargetMode="External"/><Relationship Id="rId5" Type="http://schemas.openxmlformats.org/officeDocument/2006/relationships/hyperlink" Target="mailto:sucietnj@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Pokemon </a:t>
            </a:r>
            <a:r>
              <a:rPr lang="en"/>
              <a:t>AI </a:t>
            </a:r>
            <a:r>
              <a:rPr lang="en"/>
              <a:t>Battler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Algorithmic Adversaries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Projected Accomplishments for End of Term</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368675" y="1982376"/>
            <a:ext cx="8406651" cy="175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Eric </a:t>
            </a:r>
            <a:r>
              <a:rPr lang="en" sz="1600"/>
              <a:t>- AI Development Lead</a:t>
            </a:r>
            <a:endParaRPr sz="1600"/>
          </a:p>
          <a:p>
            <a:pPr indent="-317500" lvl="0" marL="457200" rtl="0" algn="l">
              <a:spcBef>
                <a:spcPts val="1200"/>
              </a:spcBef>
              <a:spcAft>
                <a:spcPts val="0"/>
              </a:spcAft>
              <a:buSzPts val="1400"/>
              <a:buChar char="●"/>
            </a:pPr>
            <a:r>
              <a:rPr lang="en" sz="1400"/>
              <a:t>RL Environment Development</a:t>
            </a:r>
            <a:endParaRPr sz="1400"/>
          </a:p>
          <a:p>
            <a:pPr indent="-317500" lvl="0" marL="457200" rtl="0" algn="l">
              <a:spcBef>
                <a:spcPts val="0"/>
              </a:spcBef>
              <a:spcAft>
                <a:spcPts val="0"/>
              </a:spcAft>
              <a:buSzPts val="1400"/>
              <a:buChar char="●"/>
            </a:pPr>
            <a:r>
              <a:rPr lang="en" sz="1400"/>
              <a:t>AI Research and Training</a:t>
            </a:r>
            <a:endParaRPr sz="1400"/>
          </a:p>
          <a:p>
            <a:pPr indent="0" lvl="0" marL="0" rtl="0" algn="l">
              <a:spcBef>
                <a:spcPts val="1200"/>
              </a:spcBef>
              <a:spcAft>
                <a:spcPts val="0"/>
              </a:spcAft>
              <a:buNone/>
            </a:pPr>
            <a:r>
              <a:rPr lang="en" sz="1600"/>
              <a:t>Alex - Design Lead</a:t>
            </a:r>
            <a:endParaRPr sz="1600"/>
          </a:p>
          <a:p>
            <a:pPr indent="-317500" lvl="0" marL="457200" rtl="0" algn="l">
              <a:spcBef>
                <a:spcPts val="1200"/>
              </a:spcBef>
              <a:spcAft>
                <a:spcPts val="0"/>
              </a:spcAft>
              <a:buSzPts val="1400"/>
              <a:buChar char="●"/>
            </a:pPr>
            <a:r>
              <a:rPr lang="en" sz="1400"/>
              <a:t>Game definition</a:t>
            </a:r>
            <a:endParaRPr sz="1400"/>
          </a:p>
          <a:p>
            <a:pPr indent="-317500" lvl="0" marL="457200" rtl="0" algn="l">
              <a:spcBef>
                <a:spcPts val="0"/>
              </a:spcBef>
              <a:spcAft>
                <a:spcPts val="0"/>
              </a:spcAft>
              <a:buSzPts val="1400"/>
              <a:buChar char="●"/>
            </a:pPr>
            <a:r>
              <a:rPr lang="en" sz="1400"/>
              <a:t>Research</a:t>
            </a:r>
            <a:endParaRPr sz="1400"/>
          </a:p>
          <a:p>
            <a:pPr indent="-317500" lvl="0" marL="457200" rtl="0" algn="l">
              <a:spcBef>
                <a:spcPts val="0"/>
              </a:spcBef>
              <a:spcAft>
                <a:spcPts val="0"/>
              </a:spcAft>
              <a:buSzPts val="1400"/>
              <a:buChar char="●"/>
            </a:pPr>
            <a:r>
              <a:rPr lang="en" sz="1400"/>
              <a:t>UI Development</a:t>
            </a:r>
            <a:endParaRPr sz="1400"/>
          </a:p>
          <a:p>
            <a:pPr indent="0" lvl="0" marL="0" rtl="0" algn="l">
              <a:spcBef>
                <a:spcPts val="1200"/>
              </a:spcBef>
              <a:spcAft>
                <a:spcPts val="0"/>
              </a:spcAft>
              <a:buNone/>
            </a:pPr>
            <a:r>
              <a:rPr lang="en" sz="1600"/>
              <a:t>Nick - Server Operations Lead</a:t>
            </a:r>
            <a:endParaRPr sz="1600"/>
          </a:p>
          <a:p>
            <a:pPr indent="-317500" lvl="0" marL="457200" rtl="0" algn="l">
              <a:spcBef>
                <a:spcPts val="1200"/>
              </a:spcBef>
              <a:spcAft>
                <a:spcPts val="0"/>
              </a:spcAft>
              <a:buSzPts val="1400"/>
              <a:buChar char="●"/>
            </a:pPr>
            <a:r>
              <a:rPr lang="en" sz="1400"/>
              <a:t>AI Server Interfacing</a:t>
            </a:r>
            <a:endParaRPr sz="1400"/>
          </a:p>
          <a:p>
            <a:pPr indent="-317500" lvl="0" marL="457200" rtl="0" algn="l">
              <a:spcBef>
                <a:spcPts val="0"/>
              </a:spcBef>
              <a:spcAft>
                <a:spcPts val="0"/>
              </a:spcAft>
              <a:buSzPts val="1400"/>
              <a:buChar char="●"/>
            </a:pPr>
            <a:r>
              <a:rPr lang="en" sz="1400"/>
              <a:t>Server setup and maintenance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Have a person play against the AI, and hopefully the AI wins</a:t>
            </a:r>
            <a:endParaRPr/>
          </a:p>
          <a:p>
            <a:pPr indent="-317500" lvl="1" marL="914400" rtl="0" algn="l">
              <a:spcBef>
                <a:spcPts val="0"/>
              </a:spcBef>
              <a:spcAft>
                <a:spcPts val="0"/>
              </a:spcAft>
              <a:buSzPts val="1400"/>
              <a:buChar char="○"/>
            </a:pPr>
            <a:r>
              <a:rPr lang="en"/>
              <a:t>It doesn’t have to win, just have it not make dumb moves, like using an objectively bad move when there is a clearly better choice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Eric Wolff</a:t>
            </a:r>
            <a:endParaRPr/>
          </a:p>
          <a:p>
            <a:pPr indent="-317500" lvl="1" marL="914400" rtl="0" algn="l">
              <a:spcBef>
                <a:spcPts val="0"/>
              </a:spcBef>
              <a:spcAft>
                <a:spcPts val="0"/>
              </a:spcAft>
              <a:buSzPts val="1400"/>
              <a:buChar char="-"/>
            </a:pPr>
            <a:r>
              <a:rPr lang="en"/>
              <a:t>Email: </a:t>
            </a:r>
            <a:r>
              <a:rPr lang="en" u="sng">
                <a:solidFill>
                  <a:schemeClr val="hlink"/>
                </a:solidFill>
                <a:hlinkClick r:id="rId3"/>
              </a:rPr>
              <a:t>wolffec@mail.uc.edu</a:t>
            </a:r>
            <a:endParaRPr/>
          </a:p>
          <a:p>
            <a:pPr indent="-317500" lvl="1" marL="914400" rtl="0" algn="l">
              <a:spcBef>
                <a:spcPts val="0"/>
              </a:spcBef>
              <a:spcAft>
                <a:spcPts val="0"/>
              </a:spcAft>
              <a:buSzPts val="1400"/>
              <a:buChar char="-"/>
            </a:pPr>
            <a:r>
              <a:rPr lang="en"/>
              <a:t>Phone: (513) 377-0353</a:t>
            </a:r>
            <a:endParaRPr/>
          </a:p>
          <a:p>
            <a:pPr indent="-342900" lvl="0" marL="457200" rtl="0" algn="l">
              <a:spcBef>
                <a:spcPts val="0"/>
              </a:spcBef>
              <a:spcAft>
                <a:spcPts val="0"/>
              </a:spcAft>
              <a:buSzPts val="1800"/>
              <a:buChar char="-"/>
            </a:pPr>
            <a:r>
              <a:rPr lang="en"/>
              <a:t>Alex Turner</a:t>
            </a:r>
            <a:endParaRPr/>
          </a:p>
          <a:p>
            <a:pPr indent="-317500" lvl="1" marL="914400" rtl="0" algn="l">
              <a:spcBef>
                <a:spcPts val="0"/>
              </a:spcBef>
              <a:spcAft>
                <a:spcPts val="0"/>
              </a:spcAft>
              <a:buSzPts val="1400"/>
              <a:buChar char="-"/>
            </a:pPr>
            <a:r>
              <a:rPr lang="en"/>
              <a:t>Email: </a:t>
            </a:r>
            <a:r>
              <a:rPr lang="en" u="sng">
                <a:solidFill>
                  <a:schemeClr val="accent5"/>
                </a:solidFill>
                <a:hlinkClick r:id="rId4">
                  <a:extLst>
                    <a:ext uri="{A12FA001-AC4F-418D-AE19-62706E023703}">
                      <ahyp:hlinkClr val="tx"/>
                    </a:ext>
                  </a:extLst>
                </a:hlinkClick>
              </a:rPr>
              <a:t>turne2ah@mail.uc.edu</a:t>
            </a:r>
            <a:endParaRPr/>
          </a:p>
          <a:p>
            <a:pPr indent="-317500" lvl="1" marL="914400" rtl="0" algn="l">
              <a:spcBef>
                <a:spcPts val="0"/>
              </a:spcBef>
              <a:spcAft>
                <a:spcPts val="0"/>
              </a:spcAft>
              <a:buSzPts val="1400"/>
              <a:buChar char="-"/>
            </a:pPr>
            <a:r>
              <a:rPr lang="en"/>
              <a:t>Phone: (513) 667-0154</a:t>
            </a:r>
            <a:endParaRPr/>
          </a:p>
          <a:p>
            <a:pPr indent="-342900" lvl="0" marL="457200" rtl="0" algn="l">
              <a:spcBef>
                <a:spcPts val="0"/>
              </a:spcBef>
              <a:spcAft>
                <a:spcPts val="0"/>
              </a:spcAft>
              <a:buSzPts val="1800"/>
              <a:buChar char="-"/>
            </a:pPr>
            <a:r>
              <a:rPr lang="en"/>
              <a:t>Nick Sucietto</a:t>
            </a:r>
            <a:endParaRPr/>
          </a:p>
          <a:p>
            <a:pPr indent="-317500" lvl="1" marL="914400" rtl="0" algn="l">
              <a:spcBef>
                <a:spcPts val="0"/>
              </a:spcBef>
              <a:spcAft>
                <a:spcPts val="0"/>
              </a:spcAft>
              <a:buSzPts val="1400"/>
              <a:buChar char="-"/>
            </a:pPr>
            <a:r>
              <a:rPr lang="en"/>
              <a:t>Email: </a:t>
            </a:r>
            <a:r>
              <a:rPr lang="en" u="sng">
                <a:solidFill>
                  <a:schemeClr val="accent5"/>
                </a:solidFill>
                <a:hlinkClick r:id="rId5">
                  <a:extLst>
                    <a:ext uri="{A12FA001-AC4F-418D-AE19-62706E023703}">
                      <ahyp:hlinkClr val="tx"/>
                    </a:ext>
                  </a:extLst>
                </a:hlinkClick>
              </a:rPr>
              <a:t>sucietnj@mail.uc.edu</a:t>
            </a:r>
            <a:endParaRPr/>
          </a:p>
          <a:p>
            <a:pPr indent="-317500" lvl="1" marL="914400" rtl="0" algn="l">
              <a:spcBef>
                <a:spcPts val="0"/>
              </a:spcBef>
              <a:spcAft>
                <a:spcPts val="0"/>
              </a:spcAft>
              <a:buSzPts val="1400"/>
              <a:buChar char="-"/>
            </a:pPr>
            <a:r>
              <a:rPr lang="en"/>
              <a:t>Phone: (513) 913-8178</a:t>
            </a:r>
            <a:endParaRPr/>
          </a:p>
          <a:p>
            <a:pPr indent="-342900" lvl="0" marL="457200" rtl="0" algn="l">
              <a:spcBef>
                <a:spcPts val="0"/>
              </a:spcBef>
              <a:spcAft>
                <a:spcPts val="0"/>
              </a:spcAft>
              <a:buSzPts val="1800"/>
              <a:buChar char="-"/>
            </a:pPr>
            <a:r>
              <a:rPr lang="en"/>
              <a:t>Advisor - Prof. John Gallagher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457200" lvl="0" marL="0" rtl="0" algn="l">
              <a:spcBef>
                <a:spcPts val="0"/>
              </a:spcBef>
              <a:spcAft>
                <a:spcPts val="0"/>
              </a:spcAft>
              <a:buClr>
                <a:schemeClr val="dk1"/>
              </a:buClr>
              <a:buSzPct val="61111"/>
              <a:buFont typeface="Arial"/>
              <a:buNone/>
            </a:pPr>
            <a:r>
              <a:rPr lang="en"/>
              <a:t>Our senior design project </a:t>
            </a:r>
            <a:r>
              <a:rPr lang="en"/>
              <a:t>aims to develop an </a:t>
            </a:r>
            <a:r>
              <a:rPr lang="en">
                <a:highlight>
                  <a:schemeClr val="accent6"/>
                </a:highlight>
              </a:rPr>
              <a:t>AI agent</a:t>
            </a:r>
            <a:r>
              <a:rPr lang="en"/>
              <a:t> capable of playing as a Pokémon trainer using the popular online battle simulator, Pokémon Showdown’s </a:t>
            </a:r>
            <a:r>
              <a:rPr lang="en">
                <a:highlight>
                  <a:schemeClr val="accent6"/>
                </a:highlight>
              </a:rPr>
              <a:t>public API</a:t>
            </a:r>
            <a:r>
              <a:rPr lang="en"/>
              <a:t>. This project leverages the power of </a:t>
            </a:r>
            <a:r>
              <a:rPr lang="en">
                <a:highlight>
                  <a:schemeClr val="accent6"/>
                </a:highlight>
              </a:rPr>
              <a:t>reinforcement learning</a:t>
            </a:r>
            <a:r>
              <a:rPr lang="en"/>
              <a:t> techniques to create a proficient virtual trainer capable of making strategic decisions in a dynamic and competitive environment.</a:t>
            </a:r>
            <a:endParaRPr/>
          </a:p>
          <a:p>
            <a:pPr indent="0" lvl="0" marL="0" rtl="0" algn="l">
              <a:spcBef>
                <a:spcPts val="1200"/>
              </a:spcBef>
              <a:spcAft>
                <a:spcPts val="0"/>
              </a:spcAft>
              <a:buClr>
                <a:schemeClr val="dk1"/>
              </a:buClr>
              <a:buSzPct val="61111"/>
              <a:buFont typeface="Arial"/>
              <a:buNone/>
            </a:pPr>
            <a:r>
              <a:t/>
            </a:r>
            <a:endParaRPr/>
          </a:p>
          <a:p>
            <a:pPr indent="457200" lvl="0" marL="0" rtl="0" algn="l">
              <a:spcBef>
                <a:spcPts val="1200"/>
              </a:spcBef>
              <a:spcAft>
                <a:spcPts val="0"/>
              </a:spcAft>
              <a:buClr>
                <a:schemeClr val="dk1"/>
              </a:buClr>
              <a:buSzPct val="61111"/>
              <a:buFont typeface="Arial"/>
              <a:buNone/>
            </a:pPr>
            <a:r>
              <a:rPr lang="en"/>
              <a:t>Pokémon Showdown is an online platform that provides a battle simulator for Pokémon games, enabling players to assemble and battle teams of Pokémon in real-time. Our project focuses on enhancing the game-playing experience by implementing a reinforcement learning algorithm to train the </a:t>
            </a:r>
            <a:r>
              <a:rPr lang="en">
                <a:highlight>
                  <a:schemeClr val="accent6"/>
                </a:highlight>
              </a:rPr>
              <a:t>AI agent</a:t>
            </a:r>
            <a:r>
              <a:rPr lang="en"/>
              <a:t> to make strategic decisions, such as selecting moves, switching Pokémon, and predicting the opponent's actions.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73" name="Google Shape;73;p16"/>
          <p:cNvSpPr txBox="1"/>
          <p:nvPr>
            <p:ph idx="1" type="body"/>
          </p:nvPr>
        </p:nvSpPr>
        <p:spPr>
          <a:xfrm>
            <a:off x="311700" y="1139250"/>
            <a:ext cx="8520600" cy="3416400"/>
          </a:xfrm>
          <a:prstGeom prst="rect">
            <a:avLst/>
          </a:prstGeom>
          <a:solidFill>
            <a:schemeClr val="lt1"/>
          </a:solidFill>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developer, I want a debug mode so that I can test interactions between different elements of the game.</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developer, I want to determine reward/punishment criteria in a way that helps the model generalize well so that it learns the game effectively.</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developer, I want to figure out which AI architecture we will use so that we can create an effective machine learning model.</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developer, I want to be able to write scripts to query the showdown servers that we will use so that we can play locally.</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tester, I want to create local showdown servers so that we can test the AI and perform battles.</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tester, I want to test the battle mechanics on the servers so that we can ensure the AI behaves as expected.</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tester, I want there to be some sort of UI so that testing can be completed easier.</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 player, I want to be able to use a variety of different teams so that the game has some longevity.</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59535"/>
              <a:buFont typeface="Arial"/>
              <a:buNone/>
            </a:pPr>
            <a:r>
              <a:rPr lang="en" sz="1847">
                <a:solidFill>
                  <a:schemeClr val="dk1"/>
                </a:solidFill>
                <a:highlight>
                  <a:schemeClr val="lt1"/>
                </a:highlight>
              </a:rPr>
              <a:t>- As an AI developer, I want to have access to battle statistics to help the AI generalize.</a:t>
            </a:r>
            <a:endParaRPr sz="1847">
              <a:solidFill>
                <a:schemeClr val="dk1"/>
              </a:solidFill>
              <a:highlight>
                <a:schemeClr val="lt1"/>
              </a:highlight>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D0</a:t>
            </a:r>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1971675" y="1195300"/>
            <a:ext cx="5200650" cy="1228725"/>
          </a:xfrm>
          <a:prstGeom prst="rect">
            <a:avLst/>
          </a:prstGeom>
          <a:noFill/>
          <a:ln>
            <a:noFill/>
          </a:ln>
        </p:spPr>
      </p:pic>
      <p:sp>
        <p:nvSpPr>
          <p:cNvPr id="80" name="Google Shape;80;p17"/>
          <p:cNvSpPr txBox="1"/>
          <p:nvPr/>
        </p:nvSpPr>
        <p:spPr>
          <a:xfrm>
            <a:off x="311700" y="3182650"/>
            <a:ext cx="84825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this diagram, the user (player), which is represented by the person icon, is playing the game to reach the goal of having a fun and unique gaming experience, which is represented by the smiley face.</a:t>
            </a:r>
            <a:endParaRPr sz="1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D1</a:t>
            </a:r>
            <a:endParaRPr/>
          </a:p>
          <a:p>
            <a:pPr indent="0" lvl="0" marL="0" rtl="0" algn="l">
              <a:spcBef>
                <a:spcPts val="0"/>
              </a:spcBef>
              <a:spcAft>
                <a:spcPts val="0"/>
              </a:spcAft>
              <a:buNone/>
            </a:pPr>
            <a:r>
              <a:t/>
            </a:r>
            <a:endParaRPr/>
          </a:p>
        </p:txBody>
      </p:sp>
      <p:pic>
        <p:nvPicPr>
          <p:cNvPr id="86" name="Google Shape;86;p18"/>
          <p:cNvPicPr preferRelativeResize="0"/>
          <p:nvPr/>
        </p:nvPicPr>
        <p:blipFill>
          <a:blip r:embed="rId3">
            <a:alphaModFix/>
          </a:blip>
          <a:stretch>
            <a:fillRect/>
          </a:stretch>
        </p:blipFill>
        <p:spPr>
          <a:xfrm>
            <a:off x="1971675" y="1196325"/>
            <a:ext cx="5200650" cy="2209800"/>
          </a:xfrm>
          <a:prstGeom prst="rect">
            <a:avLst/>
          </a:prstGeom>
          <a:noFill/>
          <a:ln>
            <a:noFill/>
          </a:ln>
        </p:spPr>
      </p:pic>
      <p:sp>
        <p:nvSpPr>
          <p:cNvPr id="87" name="Google Shape;87;p18"/>
          <p:cNvSpPr txBox="1"/>
          <p:nvPr/>
        </p:nvSpPr>
        <p:spPr>
          <a:xfrm>
            <a:off x="311700" y="3584725"/>
            <a:ext cx="8489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this diagram, the user (player), which is represented by the person icon, is playing the game. This diagram shows that the enemy in the game will be an AI agent, playing against the user. Just like the first diagram, playing this game will create a fun and unique gaming experience.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D2</a:t>
            </a:r>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311700" y="935600"/>
            <a:ext cx="4817752" cy="3820976"/>
          </a:xfrm>
          <a:prstGeom prst="rect">
            <a:avLst/>
          </a:prstGeom>
          <a:noFill/>
          <a:ln>
            <a:noFill/>
          </a:ln>
        </p:spPr>
      </p:pic>
      <p:sp>
        <p:nvSpPr>
          <p:cNvPr id="94" name="Google Shape;94;p19"/>
          <p:cNvSpPr txBox="1"/>
          <p:nvPr/>
        </p:nvSpPr>
        <p:spPr>
          <a:xfrm>
            <a:off x="5487625" y="1265250"/>
            <a:ext cx="30264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this diagram, the user (player), which is represented by the person icon, is picking a team of Pokemon and playing the game against the AI agent. This diagram lists more details on how the AI agent introduced in the last diagram will learn to play against the player using the game environment.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Project Constraints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Legal</a:t>
            </a:r>
            <a:endParaRPr/>
          </a:p>
          <a:p>
            <a:pPr indent="-317500" lvl="1" marL="914400" rtl="0" algn="l">
              <a:spcBef>
                <a:spcPts val="0"/>
              </a:spcBef>
              <a:spcAft>
                <a:spcPts val="0"/>
              </a:spcAft>
              <a:buSzPts val="1400"/>
              <a:buChar char="○"/>
            </a:pPr>
            <a:r>
              <a:rPr lang="en"/>
              <a:t>Not intruding on the Pokemon copyright</a:t>
            </a:r>
            <a:endParaRPr/>
          </a:p>
          <a:p>
            <a:pPr indent="-317500" lvl="1" marL="914400" rtl="0" algn="l">
              <a:spcBef>
                <a:spcPts val="0"/>
              </a:spcBef>
              <a:spcAft>
                <a:spcPts val="0"/>
              </a:spcAft>
              <a:buSzPts val="1400"/>
              <a:buChar char="○"/>
            </a:pPr>
            <a:r>
              <a:rPr lang="en"/>
              <a:t>Uses public API</a:t>
            </a:r>
            <a:endParaRPr/>
          </a:p>
          <a:p>
            <a:pPr indent="-317500" lvl="1" marL="914400" rtl="0" algn="l">
              <a:spcBef>
                <a:spcPts val="0"/>
              </a:spcBef>
              <a:spcAft>
                <a:spcPts val="0"/>
              </a:spcAft>
              <a:buSzPts val="1400"/>
              <a:buChar char="○"/>
            </a:pPr>
            <a:r>
              <a:rPr lang="en"/>
              <a:t>Server is distributed under MIT License</a:t>
            </a:r>
            <a:endParaRPr/>
          </a:p>
          <a:p>
            <a:pPr indent="-342900" lvl="0" marL="457200" rtl="0" algn="l">
              <a:spcBef>
                <a:spcPts val="0"/>
              </a:spcBef>
              <a:spcAft>
                <a:spcPts val="0"/>
              </a:spcAft>
              <a:buSzPts val="1800"/>
              <a:buChar char="●"/>
            </a:pPr>
            <a:r>
              <a:rPr lang="en"/>
              <a:t>Social</a:t>
            </a:r>
            <a:endParaRPr/>
          </a:p>
          <a:p>
            <a:pPr indent="-317500" lvl="1" marL="914400" rtl="0" algn="l">
              <a:spcBef>
                <a:spcPts val="0"/>
              </a:spcBef>
              <a:spcAft>
                <a:spcPts val="0"/>
              </a:spcAft>
              <a:buSzPts val="1400"/>
              <a:buChar char="○"/>
            </a:pPr>
            <a:r>
              <a:rPr lang="en"/>
              <a:t>Allow players to create and test new teams</a:t>
            </a:r>
            <a:endParaRPr/>
          </a:p>
          <a:p>
            <a:pPr indent="-317500" lvl="1" marL="914400" rtl="0" algn="l">
              <a:spcBef>
                <a:spcPts val="0"/>
              </a:spcBef>
              <a:spcAft>
                <a:spcPts val="0"/>
              </a:spcAft>
              <a:buSzPts val="1400"/>
              <a:buChar char="○"/>
            </a:pPr>
            <a:r>
              <a:rPr lang="en"/>
              <a:t>Maintain privacy</a:t>
            </a:r>
            <a:endParaRPr/>
          </a:p>
          <a:p>
            <a:pPr indent="-317500" lvl="1" marL="914400" rtl="0" algn="l">
              <a:spcBef>
                <a:spcPts val="0"/>
              </a:spcBef>
              <a:spcAft>
                <a:spcPts val="0"/>
              </a:spcAft>
              <a:buSzPts val="1400"/>
              <a:buChar char="○"/>
            </a:pPr>
            <a:r>
              <a:rPr lang="en"/>
              <a:t>No interaction with other human players</a:t>
            </a:r>
            <a:endParaRPr/>
          </a:p>
          <a:p>
            <a:pPr indent="-342900" lvl="0" marL="457200" rtl="0" algn="l">
              <a:spcBef>
                <a:spcPts val="0"/>
              </a:spcBef>
              <a:spcAft>
                <a:spcPts val="0"/>
              </a:spcAft>
              <a:buSzPts val="1800"/>
              <a:buChar char="●"/>
            </a:pPr>
            <a:r>
              <a:rPr lang="en"/>
              <a:t>Environmental</a:t>
            </a:r>
            <a:endParaRPr/>
          </a:p>
          <a:p>
            <a:pPr indent="-317500" lvl="1" marL="914400" rtl="0" algn="l">
              <a:spcBef>
                <a:spcPts val="0"/>
              </a:spcBef>
              <a:spcAft>
                <a:spcPts val="0"/>
              </a:spcAft>
              <a:buSzPts val="1400"/>
              <a:buChar char="○"/>
            </a:pPr>
            <a:r>
              <a:rPr lang="en"/>
              <a:t>Server and client must be able to connect to one another</a:t>
            </a:r>
            <a:endParaRPr/>
          </a:p>
          <a:p>
            <a:pPr indent="-342900" lvl="0" marL="457200" rtl="0" algn="l">
              <a:spcBef>
                <a:spcPts val="0"/>
              </a:spcBef>
              <a:spcAft>
                <a:spcPts val="0"/>
              </a:spcAft>
              <a:buSzPts val="1800"/>
              <a:buChar char="●"/>
            </a:pPr>
            <a:r>
              <a:rPr lang="en"/>
              <a:t>Economic</a:t>
            </a:r>
            <a:endParaRPr/>
          </a:p>
          <a:p>
            <a:pPr indent="-317500" lvl="1" marL="914400" rtl="0" algn="l">
              <a:spcBef>
                <a:spcPts val="0"/>
              </a:spcBef>
              <a:spcAft>
                <a:spcPts val="0"/>
              </a:spcAft>
              <a:buSzPts val="1400"/>
              <a:buChar char="○"/>
            </a:pPr>
            <a:r>
              <a:rPr lang="en"/>
              <a:t>Costs consist of computational resources and power required to continuously the 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Project Progress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Server is working locally</a:t>
            </a:r>
            <a:endParaRPr/>
          </a:p>
          <a:p>
            <a:pPr indent="-317500" lvl="1" marL="914400" rtl="0" algn="l">
              <a:spcBef>
                <a:spcPts val="0"/>
              </a:spcBef>
              <a:spcAft>
                <a:spcPts val="0"/>
              </a:spcAft>
              <a:buSzPts val="1400"/>
              <a:buChar char="○"/>
            </a:pPr>
            <a:r>
              <a:rPr lang="en"/>
              <a:t>Need to configure so it can interface with AI</a:t>
            </a:r>
            <a:endParaRPr/>
          </a:p>
          <a:p>
            <a:pPr indent="-342900" lvl="0" marL="457200" rtl="0" algn="l">
              <a:spcBef>
                <a:spcPts val="0"/>
              </a:spcBef>
              <a:spcAft>
                <a:spcPts val="0"/>
              </a:spcAft>
              <a:buSzPts val="1800"/>
              <a:buChar char="●"/>
            </a:pPr>
            <a:r>
              <a:rPr lang="en"/>
              <a:t>AI Development has started</a:t>
            </a:r>
            <a:endParaRPr/>
          </a:p>
          <a:p>
            <a:pPr indent="-342900" lvl="0" marL="457200" rtl="0" algn="l">
              <a:spcBef>
                <a:spcPts val="0"/>
              </a:spcBef>
              <a:spcAft>
                <a:spcPts val="0"/>
              </a:spcAft>
              <a:buSzPts val="1800"/>
              <a:buChar char="●"/>
            </a:pPr>
            <a:r>
              <a:rPr lang="en"/>
              <a:t>Game has been defined</a:t>
            </a:r>
            <a:endParaRPr/>
          </a:p>
          <a:p>
            <a:pPr indent="-317500" lvl="1" marL="914400" rtl="0" algn="l">
              <a:spcBef>
                <a:spcPts val="0"/>
              </a:spcBef>
              <a:spcAft>
                <a:spcPts val="0"/>
              </a:spcAft>
              <a:buSzPts val="1400"/>
              <a:buChar char="○"/>
            </a:pPr>
            <a:r>
              <a:rPr lang="en"/>
              <a:t>Pre-made teams will be used for training and for testing</a:t>
            </a:r>
            <a:endParaRPr/>
          </a:p>
          <a:p>
            <a:pPr indent="-317500" lvl="1" marL="914400" rtl="0" algn="l">
              <a:spcBef>
                <a:spcPts val="0"/>
              </a:spcBef>
              <a:spcAft>
                <a:spcPts val="0"/>
              </a:spcAft>
              <a:buSzPts val="1400"/>
              <a:buChar char="○"/>
            </a:pPr>
            <a:r>
              <a:rPr lang="en"/>
              <a:t>Selected Pokemon from Gen IV will be used</a:t>
            </a:r>
            <a:endParaRPr/>
          </a:p>
          <a:p>
            <a:pPr indent="-317500" lvl="1" marL="914400" rtl="0" algn="l">
              <a:spcBef>
                <a:spcPts val="0"/>
              </a:spcBef>
              <a:spcAft>
                <a:spcPts val="0"/>
              </a:spcAft>
              <a:buSzPts val="1400"/>
              <a:buChar char="○"/>
            </a:pPr>
            <a:r>
              <a:rPr lang="en"/>
              <a:t>Trainer will play against itself using different team combinations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