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84" r:id="rId18"/>
    <p:sldId id="285" r:id="rId19"/>
    <p:sldId id="290" r:id="rId20"/>
    <p:sldId id="269" r:id="rId21"/>
    <p:sldId id="274" r:id="rId22"/>
    <p:sldId id="276" r:id="rId23"/>
    <p:sldId id="286" r:id="rId24"/>
    <p:sldId id="275" r:id="rId25"/>
    <p:sldId id="278" r:id="rId26"/>
    <p:sldId id="287" r:id="rId27"/>
    <p:sldId id="288" r:id="rId28"/>
    <p:sldId id="289" r:id="rId29"/>
    <p:sldId id="291" r:id="rId30"/>
    <p:sldId id="28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32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74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41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3813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780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574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238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9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01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02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55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1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64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18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56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20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23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89A954C-FE6C-4547-B19D-C973D7B835BE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915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A5CFC-6F00-4659-A73F-FA61D13F8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Lab Leak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2B6AAB-E3A3-4FFE-9DB8-E3C2FC2DB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05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EC188-E098-4D6F-B648-DBA2A0B7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65102B-3D79-496B-9450-7B898FC69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Need </a:t>
            </a:r>
            <a:r>
              <a:rPr lang="en-US" altLang="zh-TW" sz="2400" dirty="0"/>
              <a:t>a little bit reverse</a:t>
            </a:r>
          </a:p>
          <a:p>
            <a:r>
              <a:rPr lang="en-US" altLang="zh-TW" sz="2400" dirty="0"/>
              <a:t>Use IDA to decompile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5EA046E-955E-4734-9B5A-40102182F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550" y="3971925"/>
            <a:ext cx="2724150" cy="18192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BDB35D1-5987-4C6C-89BD-F7F803EB2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802" y="3429000"/>
            <a:ext cx="57150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98FE7-7C1F-4AC5-A184-777FEC9D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Jump table is hard to reverse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2524C-6B2F-49B9-AFC9-156A160CE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Switch case use jump table to calculate the jump address.</a:t>
            </a:r>
            <a:endParaRPr lang="zh-TW" altLang="en-US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91CCFCA-604F-4017-BE01-1759EC733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43" y="2313692"/>
            <a:ext cx="59245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52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676AE-988E-4E96-8A14-9D6FD3FC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18B59E-97D0-45AE-A8DB-6B77B4313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29" y="609600"/>
            <a:ext cx="5516939" cy="3179078"/>
          </a:xfrm>
          <a:prstGeom prst="rect">
            <a:avLst/>
          </a:prstGeom>
        </p:spPr>
      </p:pic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ACDD9572-F0D5-452A-B997-3FA8C576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973" y="2372850"/>
            <a:ext cx="45910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8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40DEF5-FE4F-488C-91EC-F982E883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AC8021-8D65-4625-8DF1-94AD7A4B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829" y="753914"/>
            <a:ext cx="614769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4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A5E054-040E-4D71-AB48-5A64A666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Secret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B7B958-985D-4FCF-9DAF-9EEE3D41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23" y="1732449"/>
            <a:ext cx="10353762" cy="4058751"/>
          </a:xfrm>
        </p:spPr>
        <p:txBody>
          <a:bodyPr/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ecret </a:t>
            </a:r>
            <a:r>
              <a:rPr lang="en-US" altLang="zh-TW" dirty="0"/>
              <a:t>is a random </a:t>
            </a:r>
            <a:r>
              <a:rPr lang="en-US" altLang="zh-TW" dirty="0" smtClean="0"/>
              <a:t>value stored in </a:t>
            </a:r>
            <a:r>
              <a:rPr lang="en-US" altLang="zh-TW" dirty="0" err="1" smtClean="0"/>
              <a:t>bss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 smtClean="0"/>
              <a:t>buf</a:t>
            </a:r>
            <a:r>
              <a:rPr lang="en-US" altLang="zh-TW" dirty="0" smtClean="0"/>
              <a:t> is </a:t>
            </a:r>
            <a:r>
              <a:rPr lang="en-US" altLang="zh-TW" dirty="0" err="1" smtClean="0"/>
              <a:t>GuessSecret</a:t>
            </a:r>
            <a:endParaRPr lang="en-US" altLang="zh-TW" dirty="0" smtClean="0"/>
          </a:p>
          <a:p>
            <a:r>
              <a:rPr lang="en-US" altLang="zh-TW" dirty="0"/>
              <a:t>s</a:t>
            </a:r>
            <a:r>
              <a:rPr lang="en-US" altLang="zh-TW" dirty="0" smtClean="0"/>
              <a:t>1 is </a:t>
            </a:r>
            <a:r>
              <a:rPr lang="en-US" altLang="zh-TW" dirty="0" err="1" smtClean="0"/>
              <a:t>TempSecret</a:t>
            </a:r>
            <a:endParaRPr lang="en-US" altLang="zh-TW" dirty="0"/>
          </a:p>
          <a:p>
            <a:r>
              <a:rPr lang="en-US" altLang="zh-TW" dirty="0"/>
              <a:t>1. Store secret </a:t>
            </a:r>
            <a:r>
              <a:rPr lang="en-US" altLang="zh-TW" dirty="0" smtClean="0"/>
              <a:t>in s1 (</a:t>
            </a:r>
            <a:r>
              <a:rPr lang="en-US" altLang="zh-TW" dirty="0" err="1" smtClean="0"/>
              <a:t>GuessSecret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/>
              <a:t>2. Read input in </a:t>
            </a:r>
            <a:r>
              <a:rPr lang="en-US" altLang="zh-TW" dirty="0" err="1" smtClean="0"/>
              <a:t>buf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TempSecret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/>
              <a:t>3. Compare s1 with secret, check they are the same.</a:t>
            </a:r>
          </a:p>
          <a:p>
            <a:r>
              <a:rPr lang="en-US" altLang="zh-TW" dirty="0"/>
              <a:t>4. Compare s1 with </a:t>
            </a:r>
            <a:r>
              <a:rPr lang="en-US" altLang="zh-TW" dirty="0" err="1"/>
              <a:t>buf</a:t>
            </a:r>
            <a:r>
              <a:rPr lang="en-US" altLang="zh-TW" dirty="0"/>
              <a:t>, check they are the same.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F9E813-4317-4C66-B695-B6BDCB58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866" y="1580050"/>
            <a:ext cx="5462282" cy="439465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1F3F43F-571A-4079-A73B-979E83CE66F6}"/>
              </a:ext>
            </a:extLst>
          </p:cNvPr>
          <p:cNvSpPr txBox="1"/>
          <p:nvPr/>
        </p:nvSpPr>
        <p:spPr>
          <a:xfrm>
            <a:off x="8693218" y="121071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AskSecret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9697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AF9E813-4317-4C66-B695-B6BDCB58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866" y="1580050"/>
            <a:ext cx="5462282" cy="439465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8A5E054-040E-4D71-AB48-5A64A666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Secret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B7B958-985D-4FCF-9DAF-9EEE3D41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23" y="1732449"/>
            <a:ext cx="10353762" cy="4058751"/>
          </a:xfrm>
        </p:spPr>
        <p:txBody>
          <a:bodyPr/>
          <a:lstStyle/>
          <a:p>
            <a:r>
              <a:rPr lang="en-US" altLang="zh-TW" dirty="0" smtClean="0"/>
              <a:t>1.buf (</a:t>
            </a:r>
            <a:r>
              <a:rPr lang="en-US" altLang="zh-TW" dirty="0" err="1" smtClean="0"/>
              <a:t>GuessSecret</a:t>
            </a:r>
            <a:r>
              <a:rPr lang="en-US" altLang="zh-TW" dirty="0" smtClean="0"/>
              <a:t>) </a:t>
            </a:r>
            <a:r>
              <a:rPr lang="en-US" altLang="zh-TW" dirty="0"/>
              <a:t>size is </a:t>
            </a:r>
            <a:r>
              <a:rPr lang="en-US" altLang="zh-TW" dirty="0" smtClean="0"/>
              <a:t>8 byte</a:t>
            </a:r>
            <a:endParaRPr lang="en-US" altLang="zh-TW" dirty="0"/>
          </a:p>
          <a:p>
            <a:r>
              <a:rPr lang="en-US" altLang="zh-TW" dirty="0" smtClean="0"/>
              <a:t>2.read() with 0x10 bytes at </a:t>
            </a:r>
            <a:r>
              <a:rPr lang="en-US" altLang="zh-TW" dirty="0" err="1" smtClean="0"/>
              <a:t>buf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GuessSecret</a:t>
            </a:r>
            <a:r>
              <a:rPr lang="en-US" altLang="zh-TW" dirty="0" smtClean="0"/>
              <a:t>), </a:t>
            </a:r>
          </a:p>
          <a:p>
            <a:pPr marL="3690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so </a:t>
            </a:r>
            <a:r>
              <a:rPr lang="en-US" altLang="zh-TW" dirty="0"/>
              <a:t>we can overflow </a:t>
            </a:r>
            <a:r>
              <a:rPr lang="en-US" altLang="zh-TW" dirty="0" smtClean="0"/>
              <a:t>s1 (</a:t>
            </a:r>
            <a:r>
              <a:rPr lang="en-US" altLang="zh-TW" dirty="0" err="1" smtClean="0"/>
              <a:t>TempSecret</a:t>
            </a:r>
            <a:r>
              <a:rPr lang="en-US" altLang="zh-TW" dirty="0" smtClean="0"/>
              <a:t>).</a:t>
            </a:r>
            <a:endParaRPr lang="en-US" altLang="zh-TW" dirty="0"/>
          </a:p>
          <a:p>
            <a:r>
              <a:rPr lang="en-US" altLang="zh-TW" dirty="0"/>
              <a:t>3.We can partial overwrite s1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TempSecret</a:t>
            </a:r>
            <a:r>
              <a:rPr lang="en-US" altLang="zh-TW" dirty="0" smtClean="0"/>
              <a:t>)</a:t>
            </a:r>
          </a:p>
          <a:p>
            <a:pPr marL="3690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and </a:t>
            </a:r>
            <a:r>
              <a:rPr lang="en-US" altLang="zh-TW" dirty="0"/>
              <a:t>check the </a:t>
            </a:r>
            <a:r>
              <a:rPr lang="en-US" altLang="zh-TW" dirty="0" smtClean="0"/>
              <a:t>output is </a:t>
            </a:r>
            <a:r>
              <a:rPr lang="en-US" altLang="zh-TW" dirty="0"/>
              <a:t>“</a:t>
            </a:r>
            <a:r>
              <a:rPr lang="en-US" altLang="zh-TW" dirty="0" err="1"/>
              <a:t>NoNoNo</a:t>
            </a:r>
            <a:r>
              <a:rPr lang="en-US" altLang="zh-TW" dirty="0"/>
              <a:t>” </a:t>
            </a:r>
          </a:p>
          <a:p>
            <a:pPr marL="3690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or </a:t>
            </a:r>
            <a:r>
              <a:rPr lang="en-US" altLang="zh-TW" dirty="0"/>
              <a:t>“Something went wrong</a:t>
            </a:r>
            <a:r>
              <a:rPr lang="en-US" altLang="zh-TW" dirty="0" smtClean="0"/>
              <a:t>”</a:t>
            </a: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E3193D-444F-4B06-AA96-0962C6722ED2}"/>
              </a:ext>
            </a:extLst>
          </p:cNvPr>
          <p:cNvSpPr/>
          <p:nvPr/>
        </p:nvSpPr>
        <p:spPr>
          <a:xfrm>
            <a:off x="6779461" y="1580050"/>
            <a:ext cx="3204594" cy="4224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6863EF-EA0E-455C-B09B-10BE05FE409B}"/>
              </a:ext>
            </a:extLst>
          </p:cNvPr>
          <p:cNvSpPr/>
          <p:nvPr/>
        </p:nvSpPr>
        <p:spPr>
          <a:xfrm>
            <a:off x="8490600" y="3367601"/>
            <a:ext cx="2224481" cy="2135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F3F43F-571A-4079-A73B-979E83CE66F6}"/>
              </a:ext>
            </a:extLst>
          </p:cNvPr>
          <p:cNvSpPr txBox="1"/>
          <p:nvPr/>
        </p:nvSpPr>
        <p:spPr>
          <a:xfrm>
            <a:off x="8693218" y="1179613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AskSecret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8245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58FAE-C3E4-4CD8-A545-42BC5592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Secret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322B45-FF68-406B-A372-F9EE8DCF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Secret = </a:t>
            </a:r>
            <a:r>
              <a:rPr lang="en-US" altLang="zh-TW" dirty="0" smtClean="0"/>
              <a:t>0x1122334455667788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7A1095-0F44-4C1B-995A-138325F7D300}"/>
              </a:ext>
            </a:extLst>
          </p:cNvPr>
          <p:cNvSpPr/>
          <p:nvPr/>
        </p:nvSpPr>
        <p:spPr>
          <a:xfrm>
            <a:off x="6096000" y="2172748"/>
            <a:ext cx="4999838" cy="3512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5F9A623-EE77-4630-9716-4DA28D37EFC9}"/>
              </a:ext>
            </a:extLst>
          </p:cNvPr>
          <p:cNvSpPr/>
          <p:nvPr/>
        </p:nvSpPr>
        <p:spPr>
          <a:xfrm>
            <a:off x="6096000" y="3946711"/>
            <a:ext cx="4991449" cy="4446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524C20E-4009-425E-842C-F587F9F7E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002479"/>
              </p:ext>
            </p:extLst>
          </p:nvPr>
        </p:nvGraphicFramePr>
        <p:xfrm>
          <a:off x="6096001" y="4418345"/>
          <a:ext cx="4991448" cy="4446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3931">
                  <a:extLst>
                    <a:ext uri="{9D8B030D-6E8A-4147-A177-3AD203B41FA5}">
                      <a16:colId xmlns:a16="http://schemas.microsoft.com/office/drawing/2014/main" val="5223271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973594358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325891379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4108542609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926688202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4505670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70972271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548450654"/>
                    </a:ext>
                  </a:extLst>
                </a:gridCol>
              </a:tblGrid>
              <a:tr h="4446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88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77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66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55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44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41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995822" y="2545742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FF00"/>
                </a:solidFill>
              </a:rPr>
              <a:t>Secret[8]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524C20E-4009-425E-842C-F587F9F7E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01543"/>
              </p:ext>
            </p:extLst>
          </p:nvPr>
        </p:nvGraphicFramePr>
        <p:xfrm>
          <a:off x="6096001" y="2545742"/>
          <a:ext cx="4991448" cy="4446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3931">
                  <a:extLst>
                    <a:ext uri="{9D8B030D-6E8A-4147-A177-3AD203B41FA5}">
                      <a16:colId xmlns:a16="http://schemas.microsoft.com/office/drawing/2014/main" val="5223271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973594358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325891379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4108542609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926688202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4505670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70972271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548450654"/>
                    </a:ext>
                  </a:extLst>
                </a:gridCol>
              </a:tblGrid>
              <a:tr h="4446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88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77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66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55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44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41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4401249" y="3965874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solidFill>
                  <a:srgbClr val="FFFF00"/>
                </a:solidFill>
              </a:rPr>
              <a:t>GuessSecret</a:t>
            </a:r>
            <a:r>
              <a:rPr lang="en-US" altLang="zh-TW" dirty="0" smtClean="0">
                <a:solidFill>
                  <a:srgbClr val="FFFF00"/>
                </a:solidFill>
              </a:rPr>
              <a:t>[8]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40062" y="4455987"/>
            <a:ext cx="1597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solidFill>
                  <a:srgbClr val="FFFF00"/>
                </a:solidFill>
              </a:rPr>
              <a:t>TempSecret</a:t>
            </a:r>
            <a:r>
              <a:rPr lang="en-US" altLang="zh-TW" dirty="0" smtClean="0">
                <a:solidFill>
                  <a:srgbClr val="FFFF00"/>
                </a:solidFill>
              </a:rPr>
              <a:t>[8]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417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58FAE-C3E4-4CD8-A545-42BC5592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Secret – case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322B45-FF68-406B-A372-F9EE8DCF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Secret = 0x1122334455667788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Oveflow</a:t>
            </a:r>
            <a:r>
              <a:rPr lang="en-US" altLang="zh-TW" dirty="0"/>
              <a:t> </a:t>
            </a:r>
            <a:r>
              <a:rPr lang="en-US" altLang="zh-TW" dirty="0" err="1" smtClean="0"/>
              <a:t>GuessSecret</a:t>
            </a:r>
            <a:r>
              <a:rPr lang="en-US" altLang="zh-TW" dirty="0" smtClean="0"/>
              <a:t> with ‘A’*8+chr(0)</a:t>
            </a:r>
            <a:endParaRPr lang="en-US" altLang="zh-TW" dirty="0"/>
          </a:p>
          <a:p>
            <a:r>
              <a:rPr lang="en-US" altLang="zh-TW" dirty="0"/>
              <a:t>Output will be “Something went wrong</a:t>
            </a:r>
            <a:r>
              <a:rPr lang="en-US" altLang="zh-TW" dirty="0" smtClean="0"/>
              <a:t>”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You can guess Secret with </a:t>
            </a:r>
          </a:p>
          <a:p>
            <a:pPr marL="3690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‘A’*8+chr(0) ~ ‘A’*8+chr(255)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7A1095-0F44-4C1B-995A-138325F7D300}"/>
              </a:ext>
            </a:extLst>
          </p:cNvPr>
          <p:cNvSpPr/>
          <p:nvPr/>
        </p:nvSpPr>
        <p:spPr>
          <a:xfrm>
            <a:off x="6096000" y="2172748"/>
            <a:ext cx="4999838" cy="3512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524C20E-4009-425E-842C-F587F9F7E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169402"/>
              </p:ext>
            </p:extLst>
          </p:nvPr>
        </p:nvGraphicFramePr>
        <p:xfrm>
          <a:off x="6096001" y="4418345"/>
          <a:ext cx="4991448" cy="4446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3931">
                  <a:extLst>
                    <a:ext uri="{9D8B030D-6E8A-4147-A177-3AD203B41FA5}">
                      <a16:colId xmlns:a16="http://schemas.microsoft.com/office/drawing/2014/main" val="5223271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973594358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325891379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4108542609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926688202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4505670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70972271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548450654"/>
                    </a:ext>
                  </a:extLst>
                </a:gridCol>
              </a:tblGrid>
              <a:tr h="4446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00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77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66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55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44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41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998851" y="2545742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FF00"/>
                </a:solidFill>
              </a:rPr>
              <a:t>Secret[8]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524C20E-4009-425E-842C-F587F9F7E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01543"/>
              </p:ext>
            </p:extLst>
          </p:nvPr>
        </p:nvGraphicFramePr>
        <p:xfrm>
          <a:off x="6096001" y="2545742"/>
          <a:ext cx="4991448" cy="4446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3931">
                  <a:extLst>
                    <a:ext uri="{9D8B030D-6E8A-4147-A177-3AD203B41FA5}">
                      <a16:colId xmlns:a16="http://schemas.microsoft.com/office/drawing/2014/main" val="5223271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973594358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325891379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4108542609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926688202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4505670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70972271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548450654"/>
                    </a:ext>
                  </a:extLst>
                </a:gridCol>
              </a:tblGrid>
              <a:tr h="4446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88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77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66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55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44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41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4442609" y="3983241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solidFill>
                  <a:srgbClr val="FFFF00"/>
                </a:solidFill>
              </a:rPr>
              <a:t>GuessSecret</a:t>
            </a:r>
            <a:r>
              <a:rPr lang="en-US" altLang="zh-TW" dirty="0" smtClean="0">
                <a:solidFill>
                  <a:srgbClr val="FFFF00"/>
                </a:solidFill>
              </a:rPr>
              <a:t>[8]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93705" y="4455987"/>
            <a:ext cx="1597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solidFill>
                  <a:srgbClr val="FFFF00"/>
                </a:solidFill>
              </a:rPr>
              <a:t>TempSecret</a:t>
            </a:r>
            <a:r>
              <a:rPr lang="en-US" altLang="zh-TW" dirty="0" smtClean="0">
                <a:solidFill>
                  <a:srgbClr val="FFFF00"/>
                </a:solidFill>
              </a:rPr>
              <a:t>[8]</a:t>
            </a:r>
            <a:endParaRPr lang="zh-TW" altLang="en-US" dirty="0">
              <a:solidFill>
                <a:srgbClr val="FFFF00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524C20E-4009-425E-842C-F587F9F7E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225907"/>
              </p:ext>
            </p:extLst>
          </p:nvPr>
        </p:nvGraphicFramePr>
        <p:xfrm>
          <a:off x="6087611" y="3959664"/>
          <a:ext cx="4991448" cy="4446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3931">
                  <a:extLst>
                    <a:ext uri="{9D8B030D-6E8A-4147-A177-3AD203B41FA5}">
                      <a16:colId xmlns:a16="http://schemas.microsoft.com/office/drawing/2014/main" val="5223271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973594358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325891379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4108542609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926688202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4505670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70972271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548450654"/>
                    </a:ext>
                  </a:extLst>
                </a:gridCol>
              </a:tblGrid>
              <a:tr h="4446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526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58FAE-C3E4-4CD8-A545-42BC5592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Secret – case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322B45-FF68-406B-A372-F9EE8DCF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Secret = 0x1122334455667788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Oveflow</a:t>
            </a:r>
            <a:r>
              <a:rPr lang="en-US" altLang="zh-TW" dirty="0"/>
              <a:t> </a:t>
            </a:r>
            <a:r>
              <a:rPr lang="en-US" altLang="zh-TW" dirty="0" err="1" smtClean="0"/>
              <a:t>GuestSecret</a:t>
            </a:r>
            <a:r>
              <a:rPr lang="en-US" altLang="zh-TW" dirty="0" smtClean="0"/>
              <a:t> with ‘A’*8+chr(0x88)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Output will be “</a:t>
            </a:r>
            <a:r>
              <a:rPr lang="en-US" altLang="zh-TW" dirty="0" err="1"/>
              <a:t>NoNoNo</a:t>
            </a:r>
            <a:r>
              <a:rPr lang="en-US" altLang="zh-TW" dirty="0"/>
              <a:t>”</a:t>
            </a:r>
          </a:p>
          <a:p>
            <a:endParaRPr lang="en-US" altLang="zh-TW" dirty="0"/>
          </a:p>
          <a:p>
            <a:r>
              <a:rPr lang="en-US" altLang="zh-TW" dirty="0"/>
              <a:t>So we know first byte of secret is 0x88</a:t>
            </a:r>
          </a:p>
          <a:p>
            <a:r>
              <a:rPr lang="en-US" altLang="zh-TW" dirty="0"/>
              <a:t>And we can test next byte of secret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7A1095-0F44-4C1B-995A-138325F7D300}"/>
              </a:ext>
            </a:extLst>
          </p:cNvPr>
          <p:cNvSpPr/>
          <p:nvPr/>
        </p:nvSpPr>
        <p:spPr>
          <a:xfrm>
            <a:off x="6096000" y="2172748"/>
            <a:ext cx="4999838" cy="3512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524C20E-4009-425E-842C-F587F9F7E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479205"/>
              </p:ext>
            </p:extLst>
          </p:nvPr>
        </p:nvGraphicFramePr>
        <p:xfrm>
          <a:off x="6096001" y="4418345"/>
          <a:ext cx="4991448" cy="4446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3931">
                  <a:extLst>
                    <a:ext uri="{9D8B030D-6E8A-4147-A177-3AD203B41FA5}">
                      <a16:colId xmlns:a16="http://schemas.microsoft.com/office/drawing/2014/main" val="5223271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973594358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325891379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4108542609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926688202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4505670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70972271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548450654"/>
                    </a:ext>
                  </a:extLst>
                </a:gridCol>
              </a:tblGrid>
              <a:tr h="4446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88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77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66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55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44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41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023156" y="2534896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FF00"/>
                </a:solidFill>
              </a:rPr>
              <a:t>Secret[8]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524C20E-4009-425E-842C-F587F9F7E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01543"/>
              </p:ext>
            </p:extLst>
          </p:nvPr>
        </p:nvGraphicFramePr>
        <p:xfrm>
          <a:off x="6096001" y="2545742"/>
          <a:ext cx="4991448" cy="4446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3931">
                  <a:extLst>
                    <a:ext uri="{9D8B030D-6E8A-4147-A177-3AD203B41FA5}">
                      <a16:colId xmlns:a16="http://schemas.microsoft.com/office/drawing/2014/main" val="5223271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973594358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325891379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4108542609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926688202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4505670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70972271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548450654"/>
                    </a:ext>
                  </a:extLst>
                </a:gridCol>
              </a:tblGrid>
              <a:tr h="4446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88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77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66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55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44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41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4486302" y="3973729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solidFill>
                  <a:srgbClr val="FFFF00"/>
                </a:solidFill>
              </a:rPr>
              <a:t>GuessSecret</a:t>
            </a:r>
            <a:r>
              <a:rPr lang="en-US" altLang="zh-TW" dirty="0" smtClean="0">
                <a:solidFill>
                  <a:srgbClr val="FFFF00"/>
                </a:solidFill>
              </a:rPr>
              <a:t>[8]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9835" y="4455987"/>
            <a:ext cx="1597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solidFill>
                  <a:srgbClr val="FFFF00"/>
                </a:solidFill>
              </a:rPr>
              <a:t>TempSecret</a:t>
            </a:r>
            <a:r>
              <a:rPr lang="en-US" altLang="zh-TW" dirty="0" smtClean="0">
                <a:solidFill>
                  <a:srgbClr val="FFFF00"/>
                </a:solidFill>
              </a:rPr>
              <a:t>[8]</a:t>
            </a:r>
            <a:endParaRPr lang="zh-TW" altLang="en-US" dirty="0">
              <a:solidFill>
                <a:srgbClr val="FFFF00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524C20E-4009-425E-842C-F587F9F7E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072337"/>
              </p:ext>
            </p:extLst>
          </p:nvPr>
        </p:nvGraphicFramePr>
        <p:xfrm>
          <a:off x="6087611" y="3959664"/>
          <a:ext cx="4991448" cy="4446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3931">
                  <a:extLst>
                    <a:ext uri="{9D8B030D-6E8A-4147-A177-3AD203B41FA5}">
                      <a16:colId xmlns:a16="http://schemas.microsoft.com/office/drawing/2014/main" val="5223271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973594358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325891379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4108542609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926688202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4505670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70972271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548450654"/>
                    </a:ext>
                  </a:extLst>
                </a:gridCol>
              </a:tblGrid>
              <a:tr h="4446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072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58FAE-C3E4-4CD8-A545-42BC5592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Secret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322B45-FF68-406B-A372-F9EE8DCF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Secret = 0x1122334455667788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Oveflow</a:t>
            </a:r>
            <a:r>
              <a:rPr lang="en-US" altLang="zh-TW" dirty="0"/>
              <a:t> </a:t>
            </a:r>
            <a:r>
              <a:rPr lang="en-US" altLang="zh-TW" dirty="0" err="1" smtClean="0"/>
              <a:t>GuestSecret</a:t>
            </a:r>
            <a:r>
              <a:rPr lang="en-US" altLang="zh-TW" dirty="0" smtClean="0"/>
              <a:t> with </a:t>
            </a:r>
          </a:p>
          <a:p>
            <a:pPr marL="3690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‘A’*8 + ‘\x88’+chr(</a:t>
            </a:r>
            <a:r>
              <a:rPr lang="en-US" altLang="zh-TW" dirty="0"/>
              <a:t>0</a:t>
            </a:r>
            <a:r>
              <a:rPr lang="en-US" altLang="zh-TW" dirty="0" smtClean="0"/>
              <a:t>) and try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7A1095-0F44-4C1B-995A-138325F7D300}"/>
              </a:ext>
            </a:extLst>
          </p:cNvPr>
          <p:cNvSpPr/>
          <p:nvPr/>
        </p:nvSpPr>
        <p:spPr>
          <a:xfrm>
            <a:off x="6096000" y="2172748"/>
            <a:ext cx="4999838" cy="3512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524C20E-4009-425E-842C-F587F9F7E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82097"/>
              </p:ext>
            </p:extLst>
          </p:nvPr>
        </p:nvGraphicFramePr>
        <p:xfrm>
          <a:off x="6096001" y="4418345"/>
          <a:ext cx="4991448" cy="4446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3931">
                  <a:extLst>
                    <a:ext uri="{9D8B030D-6E8A-4147-A177-3AD203B41FA5}">
                      <a16:colId xmlns:a16="http://schemas.microsoft.com/office/drawing/2014/main" val="5223271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973594358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325891379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4108542609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926688202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4505670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70972271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548450654"/>
                    </a:ext>
                  </a:extLst>
                </a:gridCol>
              </a:tblGrid>
              <a:tr h="4446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88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00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66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55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44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41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023156" y="2534896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FF00"/>
                </a:solidFill>
              </a:rPr>
              <a:t>Secret[8]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524C20E-4009-425E-842C-F587F9F7E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01543"/>
              </p:ext>
            </p:extLst>
          </p:nvPr>
        </p:nvGraphicFramePr>
        <p:xfrm>
          <a:off x="6096001" y="2545742"/>
          <a:ext cx="4991448" cy="4446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3931">
                  <a:extLst>
                    <a:ext uri="{9D8B030D-6E8A-4147-A177-3AD203B41FA5}">
                      <a16:colId xmlns:a16="http://schemas.microsoft.com/office/drawing/2014/main" val="5223271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973594358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325891379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4108542609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926688202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4505670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70972271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548450654"/>
                    </a:ext>
                  </a:extLst>
                </a:gridCol>
              </a:tblGrid>
              <a:tr h="4446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88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77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66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55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44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41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4486302" y="3973729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solidFill>
                  <a:srgbClr val="FFFF00"/>
                </a:solidFill>
              </a:rPr>
              <a:t>GuessSecret</a:t>
            </a:r>
            <a:r>
              <a:rPr lang="en-US" altLang="zh-TW" dirty="0" smtClean="0">
                <a:solidFill>
                  <a:srgbClr val="FFFF00"/>
                </a:solidFill>
              </a:rPr>
              <a:t>[8]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9835" y="4455987"/>
            <a:ext cx="1597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solidFill>
                  <a:srgbClr val="FFFF00"/>
                </a:solidFill>
              </a:rPr>
              <a:t>TempSecret</a:t>
            </a:r>
            <a:r>
              <a:rPr lang="en-US" altLang="zh-TW" dirty="0" smtClean="0">
                <a:solidFill>
                  <a:srgbClr val="FFFF00"/>
                </a:solidFill>
              </a:rPr>
              <a:t>[8]</a:t>
            </a:r>
            <a:endParaRPr lang="zh-TW" altLang="en-US" dirty="0">
              <a:solidFill>
                <a:srgbClr val="FFFF00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524C20E-4009-425E-842C-F587F9F7E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072337"/>
              </p:ext>
            </p:extLst>
          </p:nvPr>
        </p:nvGraphicFramePr>
        <p:xfrm>
          <a:off x="6087611" y="3959664"/>
          <a:ext cx="4991448" cy="4446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3931">
                  <a:extLst>
                    <a:ext uri="{9D8B030D-6E8A-4147-A177-3AD203B41FA5}">
                      <a16:colId xmlns:a16="http://schemas.microsoft.com/office/drawing/2014/main" val="5223271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973594358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325891379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4108542609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926688202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4505670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70972271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548450654"/>
                    </a:ext>
                  </a:extLst>
                </a:gridCol>
              </a:tblGrid>
              <a:tr h="4446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82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IDA pro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smtClean="0"/>
              <a:t>Windows Only)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https://drive.google.com/file/d/0B5w3KuqR3zoBZVk2SmR0NVJ6X2c/view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8162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27A6A-3E5F-40C6-8720-378F081C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Secret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7666F2-59F1-4C7A-A9F7-047258814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Worst case 256*8 = 2048 will leak all secret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1734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3B1146-059D-451F-ACC7-7FADC318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Canary and 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67705C-593D-4D5E-8841-9E27935D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</a:t>
            </a:r>
            <a:r>
              <a:rPr lang="en-US" altLang="zh-TW" dirty="0" smtClean="0"/>
              <a:t>6 (</a:t>
            </a:r>
            <a:r>
              <a:rPr lang="en-US" altLang="zh-TW" dirty="0" err="1" smtClean="0"/>
              <a:t>TempBuffer</a:t>
            </a:r>
            <a:r>
              <a:rPr lang="en-US" altLang="zh-TW" dirty="0" smtClean="0"/>
              <a:t>, at rbp-0x210) size is 0x208</a:t>
            </a:r>
          </a:p>
          <a:p>
            <a:r>
              <a:rPr lang="en-US" altLang="zh-TW" dirty="0"/>
              <a:t>r</a:t>
            </a:r>
            <a:r>
              <a:rPr lang="en-US" altLang="zh-TW" dirty="0" smtClean="0"/>
              <a:t>ead() with 0x210 bytes at v6 (</a:t>
            </a:r>
            <a:r>
              <a:rPr lang="en-US" altLang="zh-TW" dirty="0" err="1" smtClean="0"/>
              <a:t>TempBuffer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smtClean="0"/>
              <a:t>We can overflow canary (at rbp-0x8) with read()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0C853B-98B7-49B5-8592-1DE6FBD67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832" y="1816748"/>
            <a:ext cx="3514725" cy="45529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1F3F43F-571A-4079-A73B-979E83CE66F6}"/>
              </a:ext>
            </a:extLst>
          </p:cNvPr>
          <p:cNvSpPr txBox="1"/>
          <p:nvPr/>
        </p:nvSpPr>
        <p:spPr>
          <a:xfrm>
            <a:off x="9111687" y="139538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Grill()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3826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3B1146-059D-451F-ACC7-7FADC318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Canary and 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67705C-593D-4D5E-8841-9E27935D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anary = </a:t>
            </a:r>
            <a:r>
              <a:rPr lang="en-US" altLang="zh-TW" dirty="0" smtClean="0">
                <a:effectLst/>
              </a:rPr>
              <a:t>0x934c0e79c926cd00</a:t>
            </a:r>
          </a:p>
          <a:p>
            <a:r>
              <a:rPr lang="en-US" altLang="zh-TW" dirty="0">
                <a:effectLst/>
              </a:rPr>
              <a:t>o</a:t>
            </a:r>
            <a:r>
              <a:rPr lang="en-US" altLang="zh-TW" dirty="0" smtClean="0">
                <a:effectLst/>
              </a:rPr>
              <a:t>ld </a:t>
            </a:r>
            <a:r>
              <a:rPr lang="en-US" altLang="zh-TW" dirty="0" err="1" smtClean="0">
                <a:effectLst/>
              </a:rPr>
              <a:t>rbp</a:t>
            </a:r>
            <a:r>
              <a:rPr lang="en-US" altLang="zh-TW" dirty="0">
                <a:effectLst/>
              </a:rPr>
              <a:t> = </a:t>
            </a:r>
            <a:r>
              <a:rPr lang="en-US" altLang="zh-TW" dirty="0" smtClean="0">
                <a:effectLst/>
              </a:rPr>
              <a:t>0x00007ffc5b552f70</a:t>
            </a:r>
          </a:p>
          <a:p>
            <a:r>
              <a:rPr lang="en-US" altLang="zh-TW" dirty="0" smtClean="0"/>
              <a:t>The last byte of canary must be 0x00</a:t>
            </a:r>
            <a:endParaRPr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79E190-B48A-40B5-AFB5-53D5FFEB38CA}"/>
              </a:ext>
            </a:extLst>
          </p:cNvPr>
          <p:cNvSpPr/>
          <p:nvPr/>
        </p:nvSpPr>
        <p:spPr>
          <a:xfrm>
            <a:off x="6096000" y="2172748"/>
            <a:ext cx="4999838" cy="4461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32C8C4-918B-4B33-A04B-AD4D050CA7A9}"/>
              </a:ext>
            </a:extLst>
          </p:cNvPr>
          <p:cNvSpPr/>
          <p:nvPr/>
        </p:nvSpPr>
        <p:spPr>
          <a:xfrm>
            <a:off x="6096000" y="2919369"/>
            <a:ext cx="4991449" cy="4446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AAAAA….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D35C202-19B5-49B5-8EFE-BF7393F34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795530"/>
              </p:ext>
            </p:extLst>
          </p:nvPr>
        </p:nvGraphicFramePr>
        <p:xfrm>
          <a:off x="6087612" y="5042286"/>
          <a:ext cx="4991448" cy="4446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3931">
                  <a:extLst>
                    <a:ext uri="{9D8B030D-6E8A-4147-A177-3AD203B41FA5}">
                      <a16:colId xmlns:a16="http://schemas.microsoft.com/office/drawing/2014/main" val="5223271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973594358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325891379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4108542609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926688202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4505670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70972271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548450654"/>
                    </a:ext>
                  </a:extLst>
                </a:gridCol>
              </a:tblGrid>
              <a:tr h="4446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00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cd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26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c9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79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0e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4c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93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410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306204" y="5074576"/>
            <a:ext cx="1782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FFFF00"/>
                </a:solidFill>
              </a:rPr>
              <a:t>c</a:t>
            </a:r>
            <a:r>
              <a:rPr lang="en-US" altLang="zh-TW" b="1" dirty="0" smtClean="0">
                <a:solidFill>
                  <a:srgbClr val="FFFF00"/>
                </a:solidFill>
              </a:rPr>
              <a:t>anary(rbp-0x8)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32C8C4-918B-4B33-A04B-AD4D050CA7A9}"/>
              </a:ext>
            </a:extLst>
          </p:cNvPr>
          <p:cNvSpPr/>
          <p:nvPr/>
        </p:nvSpPr>
        <p:spPr>
          <a:xfrm>
            <a:off x="6087611" y="3356929"/>
            <a:ext cx="4991449" cy="4446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AAAAA….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32C8C4-918B-4B33-A04B-AD4D050CA7A9}"/>
              </a:ext>
            </a:extLst>
          </p:cNvPr>
          <p:cNvSpPr/>
          <p:nvPr/>
        </p:nvSpPr>
        <p:spPr>
          <a:xfrm>
            <a:off x="6070551" y="4603754"/>
            <a:ext cx="5025288" cy="4446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AAAAA….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32C8C4-918B-4B33-A04B-AD4D050CA7A9}"/>
              </a:ext>
            </a:extLst>
          </p:cNvPr>
          <p:cNvSpPr/>
          <p:nvPr/>
        </p:nvSpPr>
        <p:spPr>
          <a:xfrm>
            <a:off x="6070550" y="4165223"/>
            <a:ext cx="5033962" cy="4446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AAAAA….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032C8C4-918B-4B33-A04B-AD4D050CA7A9}"/>
              </a:ext>
            </a:extLst>
          </p:cNvPr>
          <p:cNvSpPr/>
          <p:nvPr/>
        </p:nvSpPr>
        <p:spPr>
          <a:xfrm>
            <a:off x="6061876" y="3733249"/>
            <a:ext cx="5025573" cy="4446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AAAAA….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76435" y="2937595"/>
            <a:ext cx="21479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>
                <a:solidFill>
                  <a:srgbClr val="FFFF00"/>
                </a:solidFill>
              </a:rPr>
              <a:t>TempBuffer</a:t>
            </a:r>
            <a:r>
              <a:rPr lang="en-US" altLang="zh-TW" b="1" dirty="0" smtClean="0">
                <a:solidFill>
                  <a:srgbClr val="FFFF00"/>
                </a:solidFill>
              </a:rPr>
              <a:t>[0x208]</a:t>
            </a:r>
          </a:p>
          <a:p>
            <a:pPr algn="ctr"/>
            <a:r>
              <a:rPr lang="en-US" altLang="zh-TW" dirty="0" smtClean="0">
                <a:solidFill>
                  <a:srgbClr val="FFFF00"/>
                </a:solidFill>
              </a:rPr>
              <a:t> </a:t>
            </a:r>
            <a:r>
              <a:rPr lang="en-US" altLang="zh-TW" dirty="0">
                <a:solidFill>
                  <a:srgbClr val="FFFF00"/>
                </a:solidFill>
              </a:rPr>
              <a:t>(rbp-0x210)</a:t>
            </a:r>
            <a:endParaRPr lang="zh-TW" altLang="en-US" dirty="0">
              <a:solidFill>
                <a:srgbClr val="FFFF00"/>
              </a:solidFill>
            </a:endParaRPr>
          </a:p>
          <a:p>
            <a:pPr algn="ctr"/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10684" y="5513107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FFFF00"/>
                </a:solidFill>
              </a:rPr>
              <a:t>o</a:t>
            </a:r>
            <a:r>
              <a:rPr lang="en-US" altLang="zh-TW" b="1" dirty="0" smtClean="0">
                <a:solidFill>
                  <a:srgbClr val="FFFF00"/>
                </a:solidFill>
              </a:rPr>
              <a:t>ld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rbp</a:t>
            </a:r>
            <a:r>
              <a:rPr lang="en-US" altLang="zh-TW" b="1" dirty="0" smtClean="0">
                <a:solidFill>
                  <a:srgbClr val="FFFF00"/>
                </a:solidFill>
              </a:rPr>
              <a:t>(</a:t>
            </a:r>
            <a:r>
              <a:rPr lang="en-US" altLang="zh-TW" b="1" dirty="0" err="1" smtClean="0">
                <a:solidFill>
                  <a:srgbClr val="FFFF00"/>
                </a:solidFill>
              </a:rPr>
              <a:t>rbp</a:t>
            </a:r>
            <a:r>
              <a:rPr lang="en-US" altLang="zh-TW" b="1" dirty="0" smtClean="0">
                <a:solidFill>
                  <a:srgbClr val="FFFF00"/>
                </a:solidFill>
              </a:rPr>
              <a:t>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CD35C202-19B5-49B5-8EFE-BF7393F34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624114"/>
              </p:ext>
            </p:extLst>
          </p:nvPr>
        </p:nvGraphicFramePr>
        <p:xfrm>
          <a:off x="6078938" y="5498733"/>
          <a:ext cx="4991448" cy="4446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3931">
                  <a:extLst>
                    <a:ext uri="{9D8B030D-6E8A-4147-A177-3AD203B41FA5}">
                      <a16:colId xmlns:a16="http://schemas.microsoft.com/office/drawing/2014/main" val="5223271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973594358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325891379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4108542609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926688202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4505670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70972271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548450654"/>
                    </a:ext>
                  </a:extLst>
                </a:gridCol>
              </a:tblGrid>
              <a:tr h="4446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70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2f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55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5b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fc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7f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00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00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410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11F3F43F-571A-4079-A73B-979E83CE66F6}"/>
              </a:ext>
            </a:extLst>
          </p:cNvPr>
          <p:cNvSpPr txBox="1"/>
          <p:nvPr/>
        </p:nvSpPr>
        <p:spPr>
          <a:xfrm>
            <a:off x="7333116" y="1736614"/>
            <a:ext cx="255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Stack memory of Grill()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9824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3B1146-059D-451F-ACC7-7FADC318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Canary and 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67705C-593D-4D5E-8841-9E27935D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If we give ‘A’*0x208 + ‘B’ to read()</a:t>
            </a:r>
            <a:endParaRPr lang="en-US" altLang="zh-TW" dirty="0">
              <a:effectLst/>
            </a:endParaRPr>
          </a:p>
          <a:p>
            <a:r>
              <a:rPr lang="en-US" altLang="zh-TW" dirty="0" smtClean="0"/>
              <a:t>Now </a:t>
            </a:r>
            <a:r>
              <a:rPr lang="en-US" altLang="zh-TW" dirty="0" err="1"/>
              <a:t>printf</a:t>
            </a:r>
            <a:r>
              <a:rPr lang="en-US" altLang="zh-TW" dirty="0"/>
              <a:t>("%d: %</a:t>
            </a:r>
            <a:r>
              <a:rPr lang="en-US" altLang="zh-TW" dirty="0" err="1"/>
              <a:t>s%s</a:t>
            </a:r>
            <a:r>
              <a:rPr lang="en-US" altLang="zh-TW" dirty="0"/>
              <a:t>\n</a:t>
            </a:r>
            <a:r>
              <a:rPr lang="en-US" altLang="zh-TW" dirty="0" smtClean="0"/>
              <a:t>",</a:t>
            </a:r>
          </a:p>
          <a:p>
            <a:pPr marL="3690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iCounter,asctime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gmtime</a:t>
            </a:r>
            <a:r>
              <a:rPr lang="en-US" altLang="zh-TW" dirty="0"/>
              <a:t>(&amp;</a:t>
            </a:r>
            <a:r>
              <a:rPr lang="en-US" altLang="zh-TW" dirty="0" err="1"/>
              <a:t>timep</a:t>
            </a:r>
            <a:r>
              <a:rPr lang="en-US" altLang="zh-TW" dirty="0"/>
              <a:t>)),</a:t>
            </a:r>
            <a:r>
              <a:rPr lang="en-US" altLang="zh-TW" dirty="0" err="1"/>
              <a:t>TempBuffer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It will print</a:t>
            </a:r>
          </a:p>
          <a:p>
            <a:pPr marL="36900" indent="0">
              <a:buNone/>
            </a:pPr>
            <a:r>
              <a:rPr lang="en-US" altLang="zh-TW" dirty="0" smtClean="0"/>
              <a:t>“A”*0x208 </a:t>
            </a:r>
            <a:r>
              <a:rPr lang="en-US" altLang="zh-TW" dirty="0"/>
              <a:t>+ </a:t>
            </a:r>
            <a:r>
              <a:rPr lang="en-US" altLang="zh-TW" dirty="0" smtClean="0"/>
              <a:t>“\x42\</a:t>
            </a:r>
            <a:r>
              <a:rPr lang="en-US" altLang="zh-TW" dirty="0" err="1" smtClean="0"/>
              <a:t>xcd</a:t>
            </a:r>
            <a:r>
              <a:rPr lang="en-US" altLang="zh-TW" dirty="0" smtClean="0"/>
              <a:t>\x26\xc9\x79\x0e\x4c\x93</a:t>
            </a:r>
          </a:p>
          <a:p>
            <a:pPr marL="36900" indent="0">
              <a:buNone/>
            </a:pPr>
            <a:r>
              <a:rPr lang="en-US" altLang="zh-TW" dirty="0" smtClean="0"/>
              <a:t>\x70\x2f\x55\x5b\</a:t>
            </a:r>
            <a:r>
              <a:rPr lang="en-US" altLang="zh-TW" dirty="0" err="1" smtClean="0"/>
              <a:t>xfc</a:t>
            </a:r>
            <a:r>
              <a:rPr lang="en-US" altLang="zh-TW" dirty="0" smtClean="0"/>
              <a:t>\x7f”</a:t>
            </a:r>
            <a:endParaRPr lang="en-US" altLang="zh-TW" dirty="0"/>
          </a:p>
          <a:p>
            <a:r>
              <a:rPr lang="en-US" altLang="zh-TW" dirty="0"/>
              <a:t>Leak Canary and Stack</a:t>
            </a:r>
            <a:r>
              <a:rPr lang="en-US" altLang="zh-TW" dirty="0" smtClean="0"/>
              <a:t>!!!</a:t>
            </a:r>
            <a:endParaRPr lang="en-US" altLang="zh-TW" dirty="0"/>
          </a:p>
          <a:p>
            <a:r>
              <a:rPr lang="en-US" altLang="zh-TW" dirty="0"/>
              <a:t>P.S:</a:t>
            </a:r>
          </a:p>
          <a:p>
            <a:pPr lvl="1"/>
            <a:r>
              <a:rPr lang="en-US" altLang="zh-TW" dirty="0" smtClean="0"/>
              <a:t>You need to </a:t>
            </a:r>
            <a:r>
              <a:rPr lang="en-US" altLang="zh-TW" dirty="0"/>
              <a:t>overflow again and make first byte of </a:t>
            </a:r>
            <a:r>
              <a:rPr lang="en-US" altLang="zh-TW" dirty="0" smtClean="0"/>
              <a:t>canary</a:t>
            </a:r>
            <a:endParaRPr lang="en-US" altLang="zh-TW" dirty="0"/>
          </a:p>
          <a:p>
            <a:pPr marL="450000" lvl="1" indent="0">
              <a:buNone/>
            </a:pPr>
            <a:r>
              <a:rPr lang="en-US" altLang="zh-TW" dirty="0" smtClean="0"/>
              <a:t>to </a:t>
            </a:r>
            <a:r>
              <a:rPr lang="en-US" altLang="zh-TW" dirty="0"/>
              <a:t>be 0x00, otherwise stack smash detect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79E190-B48A-40B5-AFB5-53D5FFEB38CA}"/>
              </a:ext>
            </a:extLst>
          </p:cNvPr>
          <p:cNvSpPr/>
          <p:nvPr/>
        </p:nvSpPr>
        <p:spPr>
          <a:xfrm>
            <a:off x="6911764" y="2156872"/>
            <a:ext cx="4999838" cy="4461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32C8C4-918B-4B33-A04B-AD4D050CA7A9}"/>
              </a:ext>
            </a:extLst>
          </p:cNvPr>
          <p:cNvSpPr/>
          <p:nvPr/>
        </p:nvSpPr>
        <p:spPr>
          <a:xfrm>
            <a:off x="6894701" y="2974435"/>
            <a:ext cx="4991449" cy="4446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AAAAA….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D35C202-19B5-49B5-8EFE-BF7393F34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35528"/>
              </p:ext>
            </p:extLst>
          </p:nvPr>
        </p:nvGraphicFramePr>
        <p:xfrm>
          <a:off x="6915959" y="5150029"/>
          <a:ext cx="4991448" cy="4446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3931">
                  <a:extLst>
                    <a:ext uri="{9D8B030D-6E8A-4147-A177-3AD203B41FA5}">
                      <a16:colId xmlns:a16="http://schemas.microsoft.com/office/drawing/2014/main" val="5223271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973594358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325891379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4108542609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926688202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4505670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70972271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548450654"/>
                    </a:ext>
                  </a:extLst>
                </a:gridCol>
              </a:tblGrid>
              <a:tr h="4446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42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cd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26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c9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79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0e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4c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93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410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087273" y="5262166"/>
            <a:ext cx="1842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FFFF00"/>
                </a:solidFill>
              </a:rPr>
              <a:t>c</a:t>
            </a:r>
            <a:r>
              <a:rPr lang="en-US" altLang="zh-TW" b="1" dirty="0" smtClean="0">
                <a:solidFill>
                  <a:srgbClr val="FFFF00"/>
                </a:solidFill>
              </a:rPr>
              <a:t>anary (rbp-0x8)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32C8C4-918B-4B33-A04B-AD4D050CA7A9}"/>
              </a:ext>
            </a:extLst>
          </p:cNvPr>
          <p:cNvSpPr/>
          <p:nvPr/>
        </p:nvSpPr>
        <p:spPr>
          <a:xfrm>
            <a:off x="6909666" y="3422362"/>
            <a:ext cx="4991449" cy="4446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AAAAA….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32C8C4-918B-4B33-A04B-AD4D050CA7A9}"/>
              </a:ext>
            </a:extLst>
          </p:cNvPr>
          <p:cNvSpPr/>
          <p:nvPr/>
        </p:nvSpPr>
        <p:spPr>
          <a:xfrm>
            <a:off x="6915959" y="4735722"/>
            <a:ext cx="5012706" cy="4446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AAAAA….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32C8C4-918B-4B33-A04B-AD4D050CA7A9}"/>
              </a:ext>
            </a:extLst>
          </p:cNvPr>
          <p:cNvSpPr/>
          <p:nvPr/>
        </p:nvSpPr>
        <p:spPr>
          <a:xfrm>
            <a:off x="6911765" y="4301499"/>
            <a:ext cx="5016900" cy="4446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AAAAA….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032C8C4-918B-4B33-A04B-AD4D050CA7A9}"/>
              </a:ext>
            </a:extLst>
          </p:cNvPr>
          <p:cNvSpPr/>
          <p:nvPr/>
        </p:nvSpPr>
        <p:spPr>
          <a:xfrm>
            <a:off x="6918056" y="3866840"/>
            <a:ext cx="5008511" cy="4446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AAAAA….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29678" y="3012077"/>
            <a:ext cx="2147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>
                <a:solidFill>
                  <a:srgbClr val="FFFF00"/>
                </a:solidFill>
              </a:rPr>
              <a:t>TempBuffer</a:t>
            </a:r>
            <a:r>
              <a:rPr lang="en-US" altLang="zh-TW" b="1" dirty="0" smtClean="0">
                <a:solidFill>
                  <a:srgbClr val="FFFF00"/>
                </a:solidFill>
              </a:rPr>
              <a:t>[0x208]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07556" y="5609777"/>
            <a:ext cx="1444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FFFF00"/>
                </a:solidFill>
              </a:rPr>
              <a:t>o</a:t>
            </a:r>
            <a:r>
              <a:rPr lang="en-US" altLang="zh-TW" b="1" dirty="0" smtClean="0">
                <a:solidFill>
                  <a:srgbClr val="FFFF00"/>
                </a:solidFill>
              </a:rPr>
              <a:t>ld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rbp</a:t>
            </a:r>
            <a:r>
              <a:rPr lang="en-US" altLang="zh-TW" b="1" dirty="0" smtClean="0">
                <a:solidFill>
                  <a:srgbClr val="FFFF00"/>
                </a:solidFill>
              </a:rPr>
              <a:t> (</a:t>
            </a:r>
            <a:r>
              <a:rPr lang="en-US" altLang="zh-TW" b="1" dirty="0" err="1" smtClean="0">
                <a:solidFill>
                  <a:srgbClr val="FFFF00"/>
                </a:solidFill>
              </a:rPr>
              <a:t>rbp</a:t>
            </a:r>
            <a:r>
              <a:rPr lang="en-US" altLang="zh-TW" b="1" dirty="0" smtClean="0">
                <a:solidFill>
                  <a:srgbClr val="FFFF00"/>
                </a:solidFill>
              </a:rPr>
              <a:t>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1F3F43F-571A-4079-A73B-979E83CE66F6}"/>
              </a:ext>
            </a:extLst>
          </p:cNvPr>
          <p:cNvSpPr txBox="1"/>
          <p:nvPr/>
        </p:nvSpPr>
        <p:spPr>
          <a:xfrm>
            <a:off x="8129720" y="1742566"/>
            <a:ext cx="255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Stack memory of Grill()</a:t>
            </a:r>
            <a:endParaRPr lang="zh-TW" altLang="en-US" dirty="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CD35C202-19B5-49B5-8EFE-BF7393F34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301707"/>
              </p:ext>
            </p:extLst>
          </p:nvPr>
        </p:nvGraphicFramePr>
        <p:xfrm>
          <a:off x="6909665" y="5601008"/>
          <a:ext cx="4991448" cy="4446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3931">
                  <a:extLst>
                    <a:ext uri="{9D8B030D-6E8A-4147-A177-3AD203B41FA5}">
                      <a16:colId xmlns:a16="http://schemas.microsoft.com/office/drawing/2014/main" val="5223271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973594358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325891379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4108542609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926688202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4505670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70972271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548450654"/>
                    </a:ext>
                  </a:extLst>
                </a:gridCol>
              </a:tblGrid>
              <a:tr h="4446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70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2f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55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5b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fc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7f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00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00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788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27BAD-CF75-48F2-9D3C-7AEBC497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Hint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39FE7B-657B-4D72-8A7A-29CEE653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Grill + Leave Message + Show Message</a:t>
            </a:r>
          </a:p>
          <a:p>
            <a:r>
              <a:rPr lang="en-US" altLang="zh-TW" dirty="0"/>
              <a:t>It’s about stack frame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0408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99847D-BFFE-4A9A-847B-373392468BF0}"/>
              </a:ext>
            </a:extLst>
          </p:cNvPr>
          <p:cNvSpPr/>
          <p:nvPr/>
        </p:nvSpPr>
        <p:spPr>
          <a:xfrm>
            <a:off x="1712659" y="788565"/>
            <a:ext cx="3609938" cy="5603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FE6D03-E5A0-4F03-AA8C-1DFA93AFC137}"/>
              </a:ext>
            </a:extLst>
          </p:cNvPr>
          <p:cNvSpPr/>
          <p:nvPr/>
        </p:nvSpPr>
        <p:spPr>
          <a:xfrm>
            <a:off x="1712659" y="1129839"/>
            <a:ext cx="3609938" cy="26171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chemeClr val="bg2"/>
                </a:solidFill>
              </a:rPr>
              <a:t>‘A’*0x28+</a:t>
            </a:r>
          </a:p>
          <a:p>
            <a:pPr algn="ctr"/>
            <a:r>
              <a:rPr lang="en-US" altLang="zh-TW" sz="4000" b="1" dirty="0" smtClean="0">
                <a:solidFill>
                  <a:schemeClr val="bg2"/>
                </a:solidFill>
              </a:rPr>
              <a:t>’B’*0x20+</a:t>
            </a:r>
          </a:p>
          <a:p>
            <a:pPr algn="ctr"/>
            <a:r>
              <a:rPr lang="en-US" altLang="zh-TW" sz="4000" b="1" dirty="0" smtClean="0">
                <a:solidFill>
                  <a:schemeClr val="bg2"/>
                </a:solidFill>
              </a:rPr>
              <a:t>’\x00’</a:t>
            </a:r>
            <a:endParaRPr lang="zh-TW" altLang="en-US" sz="4000" b="1" dirty="0">
              <a:solidFill>
                <a:schemeClr val="bg2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D65743-D267-4C8D-B523-F7CE598C110D}"/>
              </a:ext>
            </a:extLst>
          </p:cNvPr>
          <p:cNvSpPr/>
          <p:nvPr/>
        </p:nvSpPr>
        <p:spPr>
          <a:xfrm>
            <a:off x="8313576" y="788565"/>
            <a:ext cx="3658911" cy="5603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453516-A4A6-485C-BB22-D8C45165360B}"/>
              </a:ext>
            </a:extLst>
          </p:cNvPr>
          <p:cNvSpPr/>
          <p:nvPr/>
        </p:nvSpPr>
        <p:spPr>
          <a:xfrm>
            <a:off x="8313575" y="1129839"/>
            <a:ext cx="3658912" cy="7986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2"/>
                </a:solidFill>
              </a:rPr>
              <a:t>‘C’*0x20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82A0BB1-DA18-477D-9EF3-CEA2CFA52F90}"/>
              </a:ext>
            </a:extLst>
          </p:cNvPr>
          <p:cNvSpPr txBox="1"/>
          <p:nvPr/>
        </p:nvSpPr>
        <p:spPr>
          <a:xfrm>
            <a:off x="76782" y="1296855"/>
            <a:ext cx="1703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FF00"/>
                </a:solidFill>
              </a:rPr>
              <a:t>TempBuffer</a:t>
            </a:r>
            <a:r>
              <a:rPr lang="en-US" altLang="zh-TW" sz="1400" dirty="0" smtClean="0">
                <a:solidFill>
                  <a:srgbClr val="FFFF00"/>
                </a:solidFill>
              </a:rPr>
              <a:t>[0x208] </a:t>
            </a:r>
          </a:p>
          <a:p>
            <a:r>
              <a:rPr lang="en-US" altLang="zh-TW" sz="1400" dirty="0" smtClean="0">
                <a:solidFill>
                  <a:srgbClr val="FFFF00"/>
                </a:solidFill>
              </a:rPr>
              <a:t>(rbp-0x210)</a:t>
            </a:r>
            <a:endParaRPr lang="zh-TW" altLang="en-US" sz="1400" dirty="0">
              <a:solidFill>
                <a:srgbClr val="FFFF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661A3C8-DCC5-4D02-AF83-EAA67B9C2823}"/>
              </a:ext>
            </a:extLst>
          </p:cNvPr>
          <p:cNvSpPr txBox="1"/>
          <p:nvPr/>
        </p:nvSpPr>
        <p:spPr>
          <a:xfrm>
            <a:off x="5854442" y="1235498"/>
            <a:ext cx="245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buffer[0x20](rbp-0x210)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750EB2-93A0-4BCA-9F74-069F16DD0753}"/>
              </a:ext>
            </a:extLst>
          </p:cNvPr>
          <p:cNvSpPr/>
          <p:nvPr/>
        </p:nvSpPr>
        <p:spPr>
          <a:xfrm>
            <a:off x="8313575" y="1910251"/>
            <a:ext cx="3658911" cy="1836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2"/>
                </a:solidFill>
              </a:rPr>
              <a:t>‘A’*0x8+’B’*0x20+’\x00’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1F3F43F-571A-4079-A73B-979E83CE66F6}"/>
              </a:ext>
            </a:extLst>
          </p:cNvPr>
          <p:cNvSpPr txBox="1"/>
          <p:nvPr/>
        </p:nvSpPr>
        <p:spPr>
          <a:xfrm>
            <a:off x="2257289" y="419233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Memory after call Grill()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1C7C1E-E6E3-4E48-823C-85E78EA326C3}"/>
              </a:ext>
            </a:extLst>
          </p:cNvPr>
          <p:cNvSpPr txBox="1"/>
          <p:nvPr/>
        </p:nvSpPr>
        <p:spPr>
          <a:xfrm>
            <a:off x="9309048" y="419233"/>
            <a:ext cx="1596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LeaveMessage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661A3C8-DCC5-4D02-AF83-EAA67B9C2823}"/>
              </a:ext>
            </a:extLst>
          </p:cNvPr>
          <p:cNvSpPr txBox="1"/>
          <p:nvPr/>
        </p:nvSpPr>
        <p:spPr>
          <a:xfrm>
            <a:off x="5988973" y="1910251"/>
            <a:ext cx="2827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</a:rPr>
              <a:t>Padding[0x1e0]</a:t>
            </a:r>
          </a:p>
          <a:p>
            <a:r>
              <a:rPr lang="en-US" altLang="zh-TW" sz="1600" dirty="0" smtClean="0">
                <a:solidFill>
                  <a:srgbClr val="FFFF00"/>
                </a:solidFill>
              </a:rPr>
              <a:t>(rbp-0x1f0, uninitialized)</a:t>
            </a:r>
            <a:endParaRPr lang="zh-TW" altLang="en-US" sz="1600" dirty="0">
              <a:solidFill>
                <a:srgbClr val="FFFF00"/>
              </a:solidFill>
            </a:endParaRPr>
          </a:p>
        </p:txBody>
      </p:sp>
      <p:sp>
        <p:nvSpPr>
          <p:cNvPr id="2" name="向右箭號 1"/>
          <p:cNvSpPr/>
          <p:nvPr/>
        </p:nvSpPr>
        <p:spPr>
          <a:xfrm>
            <a:off x="5559764" y="5635690"/>
            <a:ext cx="2407298" cy="42920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661A3C8-DCC5-4D02-AF83-EAA67B9C2823}"/>
              </a:ext>
            </a:extLst>
          </p:cNvPr>
          <p:cNvSpPr txBox="1"/>
          <p:nvPr/>
        </p:nvSpPr>
        <p:spPr>
          <a:xfrm>
            <a:off x="5559764" y="5076518"/>
            <a:ext cx="222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read(0,buffer,0x20</a:t>
            </a:r>
            <a:r>
              <a:rPr lang="en-US" altLang="zh-TW" dirty="0" smtClean="0">
                <a:solidFill>
                  <a:srgbClr val="FFFF00"/>
                </a:solidFill>
              </a:rPr>
              <a:t>) in </a:t>
            </a:r>
            <a:r>
              <a:rPr lang="en-US" altLang="zh-TW" dirty="0" err="1" smtClean="0">
                <a:solidFill>
                  <a:srgbClr val="FFFF00"/>
                </a:solidFill>
              </a:rPr>
              <a:t>LeaveMessage</a:t>
            </a:r>
            <a:r>
              <a:rPr lang="en-US" altLang="zh-TW" dirty="0" smtClean="0">
                <a:solidFill>
                  <a:srgbClr val="FFFF00"/>
                </a:solidFill>
              </a:rPr>
              <a:t>()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81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661869" y="1694576"/>
            <a:ext cx="10353762" cy="4058751"/>
          </a:xfrm>
        </p:spPr>
        <p:txBody>
          <a:bodyPr/>
          <a:lstStyle/>
          <a:p>
            <a:r>
              <a:rPr lang="en-US" altLang="zh-TW" dirty="0" smtClean="0"/>
              <a:t>It will calculate </a:t>
            </a:r>
            <a:r>
              <a:rPr lang="en-US" altLang="zh-TW" dirty="0" err="1"/>
              <a:t>iLength</a:t>
            </a:r>
            <a:r>
              <a:rPr lang="en-US" altLang="zh-TW" dirty="0"/>
              <a:t> = </a:t>
            </a:r>
            <a:r>
              <a:rPr lang="en-US" altLang="zh-TW" dirty="0" err="1"/>
              <a:t>strlen</a:t>
            </a:r>
            <a:r>
              <a:rPr lang="en-US" altLang="zh-TW" dirty="0"/>
              <a:t>(buffer</a:t>
            </a:r>
            <a:r>
              <a:rPr lang="en-US" altLang="zh-TW" dirty="0" smtClean="0"/>
              <a:t>);</a:t>
            </a:r>
          </a:p>
          <a:p>
            <a:pPr marL="3690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strlen</a:t>
            </a:r>
            <a:r>
              <a:rPr lang="en-US" altLang="zh-TW" dirty="0" smtClean="0"/>
              <a:t> will count until ‘\x00’</a:t>
            </a:r>
          </a:p>
          <a:p>
            <a:pPr marL="3690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iLength</a:t>
            </a:r>
            <a:r>
              <a:rPr lang="en-US" altLang="zh-TW" dirty="0" smtClean="0"/>
              <a:t> will be 0x48 (0x20+0x8+0x20)</a:t>
            </a:r>
          </a:p>
          <a:p>
            <a:endParaRPr lang="en-US" altLang="zh-TW" dirty="0"/>
          </a:p>
          <a:p>
            <a:r>
              <a:rPr lang="en-US" altLang="zh-TW" dirty="0" smtClean="0"/>
              <a:t>Then </a:t>
            </a:r>
            <a:r>
              <a:rPr lang="en-US" altLang="zh-TW" dirty="0" err="1" smtClean="0"/>
              <a:t>memcpy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ListMessage</a:t>
            </a:r>
            <a:r>
              <a:rPr lang="en-US" altLang="zh-TW" dirty="0" smtClean="0"/>
              <a:t>[</a:t>
            </a:r>
            <a:r>
              <a:rPr lang="en-US" altLang="zh-TW" dirty="0"/>
              <a:t>0</a:t>
            </a:r>
            <a:r>
              <a:rPr lang="en-US" altLang="zh-TW" dirty="0" smtClean="0"/>
              <a:t>].</a:t>
            </a:r>
            <a:r>
              <a:rPr lang="en-US" altLang="zh-TW" dirty="0" err="1"/>
              <a:t>Data,buffer,iLength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It will copy ‘C’*0x20+’A’*0x8+’B’*</a:t>
            </a:r>
            <a:r>
              <a:rPr lang="en-US" altLang="zh-TW" dirty="0" smtClean="0"/>
              <a:t>0x20 </a:t>
            </a:r>
            <a:r>
              <a:rPr lang="en-US" altLang="zh-TW" dirty="0" smtClean="0"/>
              <a:t>to </a:t>
            </a:r>
            <a:r>
              <a:rPr lang="en-US" altLang="zh-TW" dirty="0" err="1" smtClean="0"/>
              <a:t>ListMessage</a:t>
            </a:r>
            <a:r>
              <a:rPr lang="en-US" altLang="zh-TW" dirty="0" smtClean="0"/>
              <a:t>[</a:t>
            </a:r>
            <a:r>
              <a:rPr lang="en-US" altLang="zh-TW" dirty="0"/>
              <a:t>0</a:t>
            </a:r>
            <a:r>
              <a:rPr lang="en-US" altLang="zh-TW" dirty="0" smtClean="0"/>
              <a:t>].Data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D65743-D267-4C8D-B523-F7CE598C110D}"/>
              </a:ext>
            </a:extLst>
          </p:cNvPr>
          <p:cNvSpPr/>
          <p:nvPr/>
        </p:nvSpPr>
        <p:spPr>
          <a:xfrm>
            <a:off x="8313576" y="788565"/>
            <a:ext cx="3658911" cy="5603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453516-A4A6-485C-BB22-D8C45165360B}"/>
              </a:ext>
            </a:extLst>
          </p:cNvPr>
          <p:cNvSpPr/>
          <p:nvPr/>
        </p:nvSpPr>
        <p:spPr>
          <a:xfrm>
            <a:off x="8313575" y="1157897"/>
            <a:ext cx="3658912" cy="7922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2"/>
                </a:solidFill>
              </a:rPr>
              <a:t>‘C’*0x20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661A3C8-DCC5-4D02-AF83-EAA67B9C2823}"/>
              </a:ext>
            </a:extLst>
          </p:cNvPr>
          <p:cNvSpPr txBox="1"/>
          <p:nvPr/>
        </p:nvSpPr>
        <p:spPr>
          <a:xfrm>
            <a:off x="5878286" y="1197483"/>
            <a:ext cx="244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Buffer[0x20](rbp-0x210)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750EB2-93A0-4BCA-9F74-069F16DD0753}"/>
              </a:ext>
            </a:extLst>
          </p:cNvPr>
          <p:cNvSpPr/>
          <p:nvPr/>
        </p:nvSpPr>
        <p:spPr>
          <a:xfrm>
            <a:off x="8313576" y="1950098"/>
            <a:ext cx="3658911" cy="17281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2"/>
                </a:solidFill>
              </a:rPr>
              <a:t>‘B’*0x20+’\x00’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1C7C1E-E6E3-4E48-823C-85E78EA326C3}"/>
              </a:ext>
            </a:extLst>
          </p:cNvPr>
          <p:cNvSpPr txBox="1"/>
          <p:nvPr/>
        </p:nvSpPr>
        <p:spPr>
          <a:xfrm>
            <a:off x="9309048" y="419233"/>
            <a:ext cx="1596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LeaveMessage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661A3C8-DCC5-4D02-AF83-EAA67B9C2823}"/>
              </a:ext>
            </a:extLst>
          </p:cNvPr>
          <p:cNvSpPr txBox="1"/>
          <p:nvPr/>
        </p:nvSpPr>
        <p:spPr>
          <a:xfrm>
            <a:off x="6019364" y="1989684"/>
            <a:ext cx="2304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FF00"/>
                </a:solidFill>
              </a:rPr>
              <a:t>Padding[0x1e0]</a:t>
            </a:r>
          </a:p>
          <a:p>
            <a:r>
              <a:rPr lang="en-US" altLang="zh-TW" sz="1600" dirty="0">
                <a:solidFill>
                  <a:srgbClr val="FFFF00"/>
                </a:solidFill>
              </a:rPr>
              <a:t>(rbp-0x1f0, uninitialized</a:t>
            </a:r>
            <a:r>
              <a:rPr lang="en-US" altLang="zh-TW" sz="1600" dirty="0" smtClean="0">
                <a:solidFill>
                  <a:srgbClr val="FFFF00"/>
                </a:solidFill>
              </a:rPr>
              <a:t>)</a:t>
            </a:r>
            <a:endParaRPr lang="zh-TW" altLang="en-US" sz="1600" dirty="0">
              <a:solidFill>
                <a:srgbClr val="FFFF00"/>
              </a:solidFill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12" y="4390685"/>
            <a:ext cx="3571875" cy="159067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101012" y="4390685"/>
            <a:ext cx="1296955" cy="718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090562" y="5460274"/>
            <a:ext cx="1819470" cy="183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9453516-A4A6-485C-BB22-D8C45165360B}"/>
              </a:ext>
            </a:extLst>
          </p:cNvPr>
          <p:cNvSpPr/>
          <p:nvPr/>
        </p:nvSpPr>
        <p:spPr>
          <a:xfrm>
            <a:off x="8324025" y="1950098"/>
            <a:ext cx="3658912" cy="440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2"/>
                </a:solidFill>
              </a:rPr>
              <a:t>‘A’*0x8</a:t>
            </a:r>
            <a:endParaRPr lang="zh-TW" alt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316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8D65743-D267-4C8D-B523-F7CE598C110D}"/>
              </a:ext>
            </a:extLst>
          </p:cNvPr>
          <p:cNvSpPr/>
          <p:nvPr/>
        </p:nvSpPr>
        <p:spPr>
          <a:xfrm>
            <a:off x="2230016" y="788565"/>
            <a:ext cx="3658911" cy="5603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453516-A4A6-485C-BB22-D8C45165360B}"/>
              </a:ext>
            </a:extLst>
          </p:cNvPr>
          <p:cNvSpPr/>
          <p:nvPr/>
        </p:nvSpPr>
        <p:spPr>
          <a:xfrm>
            <a:off x="2230014" y="1212980"/>
            <a:ext cx="3658912" cy="7648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2"/>
                </a:solidFill>
              </a:rPr>
              <a:t>‘C’*0x20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661A3C8-DCC5-4D02-AF83-EAA67B9C2823}"/>
              </a:ext>
            </a:extLst>
          </p:cNvPr>
          <p:cNvSpPr txBox="1"/>
          <p:nvPr/>
        </p:nvSpPr>
        <p:spPr>
          <a:xfrm>
            <a:off x="225487" y="1212980"/>
            <a:ext cx="2491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FF00"/>
                </a:solidFill>
              </a:rPr>
              <a:t>Buffer[0x20](rbp-0x210)</a:t>
            </a:r>
            <a:endParaRPr lang="zh-TW" altLang="en-US" sz="1400" dirty="0">
              <a:solidFill>
                <a:srgbClr val="FFFF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750EB2-93A0-4BCA-9F74-069F16DD0753}"/>
              </a:ext>
            </a:extLst>
          </p:cNvPr>
          <p:cNvSpPr/>
          <p:nvPr/>
        </p:nvSpPr>
        <p:spPr>
          <a:xfrm>
            <a:off x="2230013" y="1971412"/>
            <a:ext cx="3658911" cy="17281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2"/>
                </a:solidFill>
              </a:rPr>
              <a:t>‘B’*</a:t>
            </a:r>
            <a:r>
              <a:rPr lang="en-US" altLang="zh-TW" b="1" dirty="0" smtClean="0">
                <a:solidFill>
                  <a:schemeClr val="bg2"/>
                </a:solidFill>
              </a:rPr>
              <a:t>0x20+’\x00’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1C7C1E-E6E3-4E48-823C-85E78EA326C3}"/>
              </a:ext>
            </a:extLst>
          </p:cNvPr>
          <p:cNvSpPr txBox="1"/>
          <p:nvPr/>
        </p:nvSpPr>
        <p:spPr>
          <a:xfrm>
            <a:off x="3261430" y="327063"/>
            <a:ext cx="1596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LeaveMessage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661A3C8-DCC5-4D02-AF83-EAA67B9C2823}"/>
              </a:ext>
            </a:extLst>
          </p:cNvPr>
          <p:cNvSpPr txBox="1"/>
          <p:nvPr/>
        </p:nvSpPr>
        <p:spPr>
          <a:xfrm>
            <a:off x="505405" y="1937947"/>
            <a:ext cx="23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Padding[0x1e0]</a:t>
            </a:r>
          </a:p>
          <a:p>
            <a:r>
              <a:rPr lang="en-US" altLang="zh-TW" dirty="0" smtClean="0">
                <a:solidFill>
                  <a:srgbClr val="FFFF00"/>
                </a:solidFill>
              </a:rPr>
              <a:t>(uninitialized)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6018245" y="5570376"/>
            <a:ext cx="2407298" cy="42920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661A3C8-DCC5-4D02-AF83-EAA67B9C2823}"/>
              </a:ext>
            </a:extLst>
          </p:cNvPr>
          <p:cNvSpPr txBox="1"/>
          <p:nvPr/>
        </p:nvSpPr>
        <p:spPr>
          <a:xfrm>
            <a:off x="6147563" y="5052322"/>
            <a:ext cx="240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Copy from buffer to </a:t>
            </a:r>
            <a:r>
              <a:rPr lang="en-US" altLang="zh-TW" dirty="0" err="1" smtClean="0">
                <a:solidFill>
                  <a:srgbClr val="FFFF00"/>
                </a:solidFill>
              </a:rPr>
              <a:t>ListMessage</a:t>
            </a:r>
            <a:r>
              <a:rPr lang="en-US" altLang="zh-TW" dirty="0" smtClean="0">
                <a:solidFill>
                  <a:srgbClr val="FFFF00"/>
                </a:solidFill>
              </a:rPr>
              <a:t>[</a:t>
            </a:r>
            <a:r>
              <a:rPr lang="en-US" altLang="zh-TW" dirty="0">
                <a:solidFill>
                  <a:srgbClr val="FFFF00"/>
                </a:solidFill>
              </a:rPr>
              <a:t>0</a:t>
            </a:r>
            <a:r>
              <a:rPr lang="en-US" altLang="zh-TW" dirty="0" smtClean="0">
                <a:solidFill>
                  <a:srgbClr val="FFFF00"/>
                </a:solidFill>
              </a:rPr>
              <a:t>].Data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8D65743-D267-4C8D-B523-F7CE598C110D}"/>
              </a:ext>
            </a:extLst>
          </p:cNvPr>
          <p:cNvSpPr/>
          <p:nvPr/>
        </p:nvSpPr>
        <p:spPr>
          <a:xfrm>
            <a:off x="8554861" y="788565"/>
            <a:ext cx="3497180" cy="5603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661A3C8-DCC5-4D02-AF83-EAA67B9C2823}"/>
              </a:ext>
            </a:extLst>
          </p:cNvPr>
          <p:cNvSpPr txBox="1"/>
          <p:nvPr/>
        </p:nvSpPr>
        <p:spPr>
          <a:xfrm>
            <a:off x="6365277" y="1140578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FF00"/>
                </a:solidFill>
              </a:rPr>
              <a:t>ListMessage</a:t>
            </a:r>
            <a:r>
              <a:rPr lang="en-US" altLang="zh-TW" dirty="0" smtClean="0">
                <a:solidFill>
                  <a:srgbClr val="FFFF00"/>
                </a:solidFill>
              </a:rPr>
              <a:t>[0].Type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9453516-A4A6-485C-BB22-D8C45165360B}"/>
              </a:ext>
            </a:extLst>
          </p:cNvPr>
          <p:cNvSpPr/>
          <p:nvPr/>
        </p:nvSpPr>
        <p:spPr>
          <a:xfrm>
            <a:off x="8554861" y="1140578"/>
            <a:ext cx="3518953" cy="395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bg2"/>
                </a:solidFill>
              </a:rPr>
              <a:t>p</a:t>
            </a:r>
            <a:r>
              <a:rPr lang="en-US" altLang="zh-TW" b="1" dirty="0" err="1" smtClean="0">
                <a:solidFill>
                  <a:schemeClr val="bg2"/>
                </a:solidFill>
              </a:rPr>
              <a:t>tr</a:t>
            </a:r>
            <a:r>
              <a:rPr lang="en-US" altLang="zh-TW" b="1" dirty="0" smtClean="0">
                <a:solidFill>
                  <a:schemeClr val="bg2"/>
                </a:solidFill>
              </a:rPr>
              <a:t> to “Critical”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9453516-A4A6-485C-BB22-D8C45165360B}"/>
              </a:ext>
            </a:extLst>
          </p:cNvPr>
          <p:cNvSpPr/>
          <p:nvPr/>
        </p:nvSpPr>
        <p:spPr>
          <a:xfrm>
            <a:off x="8554861" y="1497035"/>
            <a:ext cx="3518953" cy="10636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2"/>
                </a:solidFill>
              </a:rPr>
              <a:t>‘C’*0x20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661A3C8-DCC5-4D02-AF83-EAA67B9C2823}"/>
              </a:ext>
            </a:extLst>
          </p:cNvPr>
          <p:cNvSpPr txBox="1"/>
          <p:nvPr/>
        </p:nvSpPr>
        <p:spPr>
          <a:xfrm>
            <a:off x="6365277" y="1475710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FF00"/>
                </a:solidFill>
              </a:rPr>
              <a:t>ListMessage</a:t>
            </a:r>
            <a:r>
              <a:rPr lang="en-US" altLang="zh-TW" dirty="0" smtClean="0">
                <a:solidFill>
                  <a:srgbClr val="FFFF00"/>
                </a:solidFill>
              </a:rPr>
              <a:t>[0].Data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661A3C8-DCC5-4D02-AF83-EAA67B9C2823}"/>
              </a:ext>
            </a:extLst>
          </p:cNvPr>
          <p:cNvSpPr txBox="1"/>
          <p:nvPr/>
        </p:nvSpPr>
        <p:spPr>
          <a:xfrm>
            <a:off x="6354308" y="2584278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FF00"/>
                </a:solidFill>
              </a:rPr>
              <a:t>ListMessage</a:t>
            </a:r>
            <a:r>
              <a:rPr lang="en-US" altLang="zh-TW" dirty="0" smtClean="0">
                <a:solidFill>
                  <a:srgbClr val="FFFF00"/>
                </a:solidFill>
              </a:rPr>
              <a:t>[1].Type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661A3C8-DCC5-4D02-AF83-EAA67B9C2823}"/>
              </a:ext>
            </a:extLst>
          </p:cNvPr>
          <p:cNvSpPr txBox="1"/>
          <p:nvPr/>
        </p:nvSpPr>
        <p:spPr>
          <a:xfrm>
            <a:off x="6365277" y="2943429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FF00"/>
                </a:solidFill>
              </a:rPr>
              <a:t>ListMessage</a:t>
            </a:r>
            <a:r>
              <a:rPr lang="en-US" altLang="zh-TW" dirty="0" smtClean="0">
                <a:solidFill>
                  <a:srgbClr val="FFFF00"/>
                </a:solidFill>
              </a:rPr>
              <a:t>[1].Data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9453516-A4A6-485C-BB22-D8C45165360B}"/>
              </a:ext>
            </a:extLst>
          </p:cNvPr>
          <p:cNvSpPr/>
          <p:nvPr/>
        </p:nvSpPr>
        <p:spPr>
          <a:xfrm>
            <a:off x="8554861" y="2568710"/>
            <a:ext cx="3518953" cy="395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2"/>
                </a:solidFill>
              </a:rPr>
              <a:t>‘A’*8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9453516-A4A6-485C-BB22-D8C45165360B}"/>
              </a:ext>
            </a:extLst>
          </p:cNvPr>
          <p:cNvSpPr/>
          <p:nvPr/>
        </p:nvSpPr>
        <p:spPr>
          <a:xfrm>
            <a:off x="8554861" y="2963791"/>
            <a:ext cx="3518953" cy="10293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2"/>
                </a:solidFill>
              </a:rPr>
              <a:t>‘B’*0x20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9453516-A4A6-485C-BB22-D8C45165360B}"/>
              </a:ext>
            </a:extLst>
          </p:cNvPr>
          <p:cNvSpPr/>
          <p:nvPr/>
        </p:nvSpPr>
        <p:spPr>
          <a:xfrm>
            <a:off x="2229188" y="1974951"/>
            <a:ext cx="3659736" cy="395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2"/>
                </a:solidFill>
              </a:rPr>
              <a:t>‘A’*8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661A3C8-DCC5-4D02-AF83-EAA67B9C2823}"/>
              </a:ext>
            </a:extLst>
          </p:cNvPr>
          <p:cNvSpPr txBox="1"/>
          <p:nvPr/>
        </p:nvSpPr>
        <p:spPr>
          <a:xfrm>
            <a:off x="10092407" y="3978758"/>
            <a:ext cx="44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FFFF00"/>
                </a:solidFill>
              </a:rPr>
              <a:t>…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21C7C1E-E6E3-4E48-823C-85E78EA326C3}"/>
              </a:ext>
            </a:extLst>
          </p:cNvPr>
          <p:cNvSpPr txBox="1"/>
          <p:nvPr/>
        </p:nvSpPr>
        <p:spPr>
          <a:xfrm>
            <a:off x="9705782" y="379859"/>
            <a:ext cx="166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ListMessage</a:t>
            </a:r>
            <a:r>
              <a:rPr lang="en-US" altLang="zh-TW" dirty="0" smtClean="0"/>
              <a:t>[8]</a:t>
            </a:r>
            <a:endParaRPr lang="zh-TW" altLang="en-US" dirty="0"/>
          </a:p>
        </p:txBody>
      </p:sp>
      <p:cxnSp>
        <p:nvCxnSpPr>
          <p:cNvPr id="3" name="直線單箭頭接點 2"/>
          <p:cNvCxnSpPr>
            <a:stCxn id="7" idx="3"/>
            <a:endCxn id="24" idx="1"/>
          </p:cNvCxnSpPr>
          <p:nvPr/>
        </p:nvCxnSpPr>
        <p:spPr>
          <a:xfrm>
            <a:off x="5888926" y="1595396"/>
            <a:ext cx="476351" cy="64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>
            <a:stCxn id="29" idx="3"/>
            <a:endCxn id="25" idx="1"/>
          </p:cNvCxnSpPr>
          <p:nvPr/>
        </p:nvCxnSpPr>
        <p:spPr>
          <a:xfrm>
            <a:off x="5888924" y="2172492"/>
            <a:ext cx="465384" cy="5964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1" idx="3"/>
            <a:endCxn id="26" idx="1"/>
          </p:cNvCxnSpPr>
          <p:nvPr/>
        </p:nvCxnSpPr>
        <p:spPr>
          <a:xfrm>
            <a:off x="5888924" y="2835479"/>
            <a:ext cx="476353" cy="292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058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A8D65743-D267-4C8D-B523-F7CE598C110D}"/>
              </a:ext>
            </a:extLst>
          </p:cNvPr>
          <p:cNvSpPr/>
          <p:nvPr/>
        </p:nvSpPr>
        <p:spPr>
          <a:xfrm>
            <a:off x="8554861" y="788565"/>
            <a:ext cx="3497180" cy="5603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661A3C8-DCC5-4D02-AF83-EAA67B9C2823}"/>
              </a:ext>
            </a:extLst>
          </p:cNvPr>
          <p:cNvSpPr txBox="1"/>
          <p:nvPr/>
        </p:nvSpPr>
        <p:spPr>
          <a:xfrm>
            <a:off x="6365277" y="1140578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FF00"/>
                </a:solidFill>
              </a:rPr>
              <a:t>ListMessage</a:t>
            </a:r>
            <a:r>
              <a:rPr lang="en-US" altLang="zh-TW" dirty="0" smtClean="0">
                <a:solidFill>
                  <a:srgbClr val="FFFF00"/>
                </a:solidFill>
              </a:rPr>
              <a:t>[0].Type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9453516-A4A6-485C-BB22-D8C45165360B}"/>
              </a:ext>
            </a:extLst>
          </p:cNvPr>
          <p:cNvSpPr/>
          <p:nvPr/>
        </p:nvSpPr>
        <p:spPr>
          <a:xfrm>
            <a:off x="8554861" y="1140578"/>
            <a:ext cx="3518953" cy="395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bg2"/>
                </a:solidFill>
              </a:rPr>
              <a:t>p</a:t>
            </a:r>
            <a:r>
              <a:rPr lang="en-US" altLang="zh-TW" b="1" dirty="0" err="1" smtClean="0">
                <a:solidFill>
                  <a:schemeClr val="bg2"/>
                </a:solidFill>
              </a:rPr>
              <a:t>tr</a:t>
            </a:r>
            <a:r>
              <a:rPr lang="en-US" altLang="zh-TW" b="1" dirty="0" smtClean="0">
                <a:solidFill>
                  <a:schemeClr val="bg2"/>
                </a:solidFill>
              </a:rPr>
              <a:t> to “Critical”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9453516-A4A6-485C-BB22-D8C45165360B}"/>
              </a:ext>
            </a:extLst>
          </p:cNvPr>
          <p:cNvSpPr/>
          <p:nvPr/>
        </p:nvSpPr>
        <p:spPr>
          <a:xfrm>
            <a:off x="8554861" y="1497035"/>
            <a:ext cx="3518953" cy="10636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2"/>
                </a:solidFill>
              </a:rPr>
              <a:t>‘C’*0x20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661A3C8-DCC5-4D02-AF83-EAA67B9C2823}"/>
              </a:ext>
            </a:extLst>
          </p:cNvPr>
          <p:cNvSpPr txBox="1"/>
          <p:nvPr/>
        </p:nvSpPr>
        <p:spPr>
          <a:xfrm>
            <a:off x="6365277" y="1475710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FF00"/>
                </a:solidFill>
              </a:rPr>
              <a:t>ListMessage</a:t>
            </a:r>
            <a:r>
              <a:rPr lang="en-US" altLang="zh-TW" dirty="0" smtClean="0">
                <a:solidFill>
                  <a:srgbClr val="FFFF00"/>
                </a:solidFill>
              </a:rPr>
              <a:t>[0].Data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661A3C8-DCC5-4D02-AF83-EAA67B9C2823}"/>
              </a:ext>
            </a:extLst>
          </p:cNvPr>
          <p:cNvSpPr txBox="1"/>
          <p:nvPr/>
        </p:nvSpPr>
        <p:spPr>
          <a:xfrm>
            <a:off x="6354308" y="2584278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FF00"/>
                </a:solidFill>
              </a:rPr>
              <a:t>ListMessage</a:t>
            </a:r>
            <a:r>
              <a:rPr lang="en-US" altLang="zh-TW" dirty="0" smtClean="0">
                <a:solidFill>
                  <a:srgbClr val="FFFF00"/>
                </a:solidFill>
              </a:rPr>
              <a:t>[1].Type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661A3C8-DCC5-4D02-AF83-EAA67B9C2823}"/>
              </a:ext>
            </a:extLst>
          </p:cNvPr>
          <p:cNvSpPr txBox="1"/>
          <p:nvPr/>
        </p:nvSpPr>
        <p:spPr>
          <a:xfrm>
            <a:off x="6365277" y="2943429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FF00"/>
                </a:solidFill>
              </a:rPr>
              <a:t>ListMessage</a:t>
            </a:r>
            <a:r>
              <a:rPr lang="en-US" altLang="zh-TW" dirty="0" smtClean="0">
                <a:solidFill>
                  <a:srgbClr val="FFFF00"/>
                </a:solidFill>
              </a:rPr>
              <a:t>[1].Data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9453516-A4A6-485C-BB22-D8C45165360B}"/>
              </a:ext>
            </a:extLst>
          </p:cNvPr>
          <p:cNvSpPr/>
          <p:nvPr/>
        </p:nvSpPr>
        <p:spPr>
          <a:xfrm>
            <a:off x="8554861" y="2568710"/>
            <a:ext cx="3518953" cy="395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bg2"/>
                </a:solidFill>
              </a:rPr>
              <a:t>p</a:t>
            </a:r>
            <a:r>
              <a:rPr lang="en-US" altLang="zh-TW" b="1" dirty="0" err="1" smtClean="0">
                <a:solidFill>
                  <a:schemeClr val="bg2"/>
                </a:solidFill>
              </a:rPr>
              <a:t>tr</a:t>
            </a:r>
            <a:r>
              <a:rPr lang="en-US" altLang="zh-TW" b="1" dirty="0" smtClean="0">
                <a:solidFill>
                  <a:schemeClr val="bg2"/>
                </a:solidFill>
              </a:rPr>
              <a:t> to where you want to leak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9453516-A4A6-485C-BB22-D8C45165360B}"/>
              </a:ext>
            </a:extLst>
          </p:cNvPr>
          <p:cNvSpPr/>
          <p:nvPr/>
        </p:nvSpPr>
        <p:spPr>
          <a:xfrm>
            <a:off x="8554861" y="2963791"/>
            <a:ext cx="3518953" cy="10293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2"/>
                </a:solidFill>
              </a:rPr>
              <a:t>‘B’*0x20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661A3C8-DCC5-4D02-AF83-EAA67B9C2823}"/>
              </a:ext>
            </a:extLst>
          </p:cNvPr>
          <p:cNvSpPr txBox="1"/>
          <p:nvPr/>
        </p:nvSpPr>
        <p:spPr>
          <a:xfrm>
            <a:off x="10092407" y="3978758"/>
            <a:ext cx="44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FFFF00"/>
                </a:solidFill>
              </a:rPr>
              <a:t>…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can modify ‘A’*8 to a pointer value of PIE or </a:t>
            </a:r>
            <a:r>
              <a:rPr lang="en-US" altLang="zh-TW" dirty="0" err="1" smtClean="0"/>
              <a:t>libc</a:t>
            </a:r>
            <a:endParaRPr lang="en-US" altLang="zh-TW" dirty="0" smtClean="0"/>
          </a:p>
          <a:p>
            <a:r>
              <a:rPr lang="en-US" altLang="zh-TW" dirty="0" smtClean="0"/>
              <a:t>Then use </a:t>
            </a:r>
            <a:r>
              <a:rPr lang="en-US" altLang="zh-TW" dirty="0" err="1" smtClean="0"/>
              <a:t>showMessage</a:t>
            </a:r>
            <a:r>
              <a:rPr lang="en-US" altLang="zh-TW" dirty="0" smtClean="0"/>
              <a:t> to print </a:t>
            </a:r>
            <a:r>
              <a:rPr lang="en-US" altLang="zh-TW" dirty="0" err="1" smtClean="0"/>
              <a:t>ListMessage</a:t>
            </a:r>
            <a:r>
              <a:rPr lang="en-US" altLang="zh-TW" dirty="0" smtClean="0"/>
              <a:t>[1],</a:t>
            </a:r>
          </a:p>
          <a:p>
            <a:pPr marL="3690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 it will print PIE or </a:t>
            </a:r>
            <a:r>
              <a:rPr lang="en-US" altLang="zh-TW" dirty="0" err="1" smtClean="0"/>
              <a:t>libc</a:t>
            </a:r>
            <a:r>
              <a:rPr lang="en-US" altLang="zh-TW" dirty="0" smtClean="0"/>
              <a:t> for you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You can use </a:t>
            </a:r>
            <a:r>
              <a:rPr lang="en-US" altLang="zh-TW" dirty="0" smtClean="0">
                <a:solidFill>
                  <a:srgbClr val="FFFF00"/>
                </a:solidFill>
              </a:rPr>
              <a:t>return address(</a:t>
            </a:r>
            <a:r>
              <a:rPr lang="en-US" altLang="zh-TW" dirty="0" err="1" smtClean="0">
                <a:solidFill>
                  <a:srgbClr val="FFFF00"/>
                </a:solidFill>
              </a:rPr>
              <a:t>return_addr</a:t>
            </a:r>
            <a:r>
              <a:rPr lang="en-US" altLang="zh-TW" dirty="0" smtClean="0">
                <a:solidFill>
                  <a:srgbClr val="FFFF00"/>
                </a:solidFill>
              </a:rPr>
              <a:t>) </a:t>
            </a:r>
            <a:r>
              <a:rPr lang="en-US" altLang="zh-TW" dirty="0" smtClean="0"/>
              <a:t>in stack frame to leak PIE</a:t>
            </a:r>
          </a:p>
          <a:p>
            <a:r>
              <a:rPr lang="en-US" altLang="zh-TW" dirty="0" smtClean="0"/>
              <a:t>0x7ffedc4690f8 is the address of </a:t>
            </a:r>
            <a:r>
              <a:rPr lang="en-US" altLang="zh-TW" dirty="0" err="1" smtClean="0"/>
              <a:t>return_addr</a:t>
            </a:r>
            <a:r>
              <a:rPr lang="en-US" altLang="zh-TW" dirty="0" smtClean="0"/>
              <a:t> in stack frame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53542"/>
          <a:stretch/>
        </p:blipFill>
        <p:spPr>
          <a:xfrm>
            <a:off x="1335640" y="4803283"/>
            <a:ext cx="5821935" cy="100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59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A8D65743-D267-4C8D-B523-F7CE598C110D}"/>
              </a:ext>
            </a:extLst>
          </p:cNvPr>
          <p:cNvSpPr/>
          <p:nvPr/>
        </p:nvSpPr>
        <p:spPr>
          <a:xfrm>
            <a:off x="8554861" y="788565"/>
            <a:ext cx="3497180" cy="5603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661A3C8-DCC5-4D02-AF83-EAA67B9C2823}"/>
              </a:ext>
            </a:extLst>
          </p:cNvPr>
          <p:cNvSpPr txBox="1"/>
          <p:nvPr/>
        </p:nvSpPr>
        <p:spPr>
          <a:xfrm>
            <a:off x="6365277" y="1140578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FF00"/>
                </a:solidFill>
              </a:rPr>
              <a:t>ListMessage</a:t>
            </a:r>
            <a:r>
              <a:rPr lang="en-US" altLang="zh-TW" dirty="0" smtClean="0">
                <a:solidFill>
                  <a:srgbClr val="FFFF00"/>
                </a:solidFill>
              </a:rPr>
              <a:t>[0].Type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9453516-A4A6-485C-BB22-D8C45165360B}"/>
              </a:ext>
            </a:extLst>
          </p:cNvPr>
          <p:cNvSpPr/>
          <p:nvPr/>
        </p:nvSpPr>
        <p:spPr>
          <a:xfrm>
            <a:off x="8554861" y="1140578"/>
            <a:ext cx="3518953" cy="395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bg2"/>
                </a:solidFill>
              </a:rPr>
              <a:t>p</a:t>
            </a:r>
            <a:r>
              <a:rPr lang="en-US" altLang="zh-TW" b="1" dirty="0" err="1" smtClean="0">
                <a:solidFill>
                  <a:schemeClr val="bg2"/>
                </a:solidFill>
              </a:rPr>
              <a:t>tr</a:t>
            </a:r>
            <a:r>
              <a:rPr lang="en-US" altLang="zh-TW" b="1" dirty="0" smtClean="0">
                <a:solidFill>
                  <a:schemeClr val="bg2"/>
                </a:solidFill>
              </a:rPr>
              <a:t> to “Critical”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9453516-A4A6-485C-BB22-D8C45165360B}"/>
              </a:ext>
            </a:extLst>
          </p:cNvPr>
          <p:cNvSpPr/>
          <p:nvPr/>
        </p:nvSpPr>
        <p:spPr>
          <a:xfrm>
            <a:off x="8554861" y="1497035"/>
            <a:ext cx="3518953" cy="10636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2"/>
                </a:solidFill>
              </a:rPr>
              <a:t>‘C’*0x20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661A3C8-DCC5-4D02-AF83-EAA67B9C2823}"/>
              </a:ext>
            </a:extLst>
          </p:cNvPr>
          <p:cNvSpPr txBox="1"/>
          <p:nvPr/>
        </p:nvSpPr>
        <p:spPr>
          <a:xfrm>
            <a:off x="6365277" y="1475710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FF00"/>
                </a:solidFill>
              </a:rPr>
              <a:t>ListMessage</a:t>
            </a:r>
            <a:r>
              <a:rPr lang="en-US" altLang="zh-TW" dirty="0" smtClean="0">
                <a:solidFill>
                  <a:srgbClr val="FFFF00"/>
                </a:solidFill>
              </a:rPr>
              <a:t>[0].Data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661A3C8-DCC5-4D02-AF83-EAA67B9C2823}"/>
              </a:ext>
            </a:extLst>
          </p:cNvPr>
          <p:cNvSpPr txBox="1"/>
          <p:nvPr/>
        </p:nvSpPr>
        <p:spPr>
          <a:xfrm>
            <a:off x="6354308" y="2584278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FF00"/>
                </a:solidFill>
              </a:rPr>
              <a:t>ListMessage</a:t>
            </a:r>
            <a:r>
              <a:rPr lang="en-US" altLang="zh-TW" dirty="0" smtClean="0">
                <a:solidFill>
                  <a:srgbClr val="FFFF00"/>
                </a:solidFill>
              </a:rPr>
              <a:t>[1].Type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661A3C8-DCC5-4D02-AF83-EAA67B9C2823}"/>
              </a:ext>
            </a:extLst>
          </p:cNvPr>
          <p:cNvSpPr txBox="1"/>
          <p:nvPr/>
        </p:nvSpPr>
        <p:spPr>
          <a:xfrm>
            <a:off x="6365277" y="2943429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FF00"/>
                </a:solidFill>
              </a:rPr>
              <a:t>ListMessage</a:t>
            </a:r>
            <a:r>
              <a:rPr lang="en-US" altLang="zh-TW" dirty="0" smtClean="0">
                <a:solidFill>
                  <a:srgbClr val="FFFF00"/>
                </a:solidFill>
              </a:rPr>
              <a:t>[1].Data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9453516-A4A6-485C-BB22-D8C45165360B}"/>
              </a:ext>
            </a:extLst>
          </p:cNvPr>
          <p:cNvSpPr/>
          <p:nvPr/>
        </p:nvSpPr>
        <p:spPr>
          <a:xfrm>
            <a:off x="8554861" y="2568710"/>
            <a:ext cx="3518953" cy="395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bg2"/>
                </a:solidFill>
              </a:rPr>
              <a:t>p</a:t>
            </a:r>
            <a:r>
              <a:rPr lang="en-US" altLang="zh-TW" b="1" dirty="0" err="1" smtClean="0">
                <a:solidFill>
                  <a:schemeClr val="bg2"/>
                </a:solidFill>
              </a:rPr>
              <a:t>tr</a:t>
            </a:r>
            <a:r>
              <a:rPr lang="en-US" altLang="zh-TW" b="1" dirty="0" smtClean="0">
                <a:solidFill>
                  <a:schemeClr val="bg2"/>
                </a:solidFill>
              </a:rPr>
              <a:t> to where you want to leak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9453516-A4A6-485C-BB22-D8C45165360B}"/>
              </a:ext>
            </a:extLst>
          </p:cNvPr>
          <p:cNvSpPr/>
          <p:nvPr/>
        </p:nvSpPr>
        <p:spPr>
          <a:xfrm>
            <a:off x="8554861" y="2963791"/>
            <a:ext cx="3518953" cy="10293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2"/>
                </a:solidFill>
              </a:rPr>
              <a:t>‘B’*0x20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661A3C8-DCC5-4D02-AF83-EAA67B9C2823}"/>
              </a:ext>
            </a:extLst>
          </p:cNvPr>
          <p:cNvSpPr txBox="1"/>
          <p:nvPr/>
        </p:nvSpPr>
        <p:spPr>
          <a:xfrm>
            <a:off x="10092407" y="3978758"/>
            <a:ext cx="44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FFFF00"/>
                </a:solidFill>
              </a:rPr>
              <a:t>…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can modify ‘A’*8 to a pointer value of PIE or </a:t>
            </a:r>
            <a:r>
              <a:rPr lang="en-US" altLang="zh-TW" dirty="0" err="1" smtClean="0"/>
              <a:t>libc</a:t>
            </a:r>
            <a:endParaRPr lang="en-US" altLang="zh-TW" dirty="0" smtClean="0"/>
          </a:p>
          <a:p>
            <a:r>
              <a:rPr lang="en-US" altLang="zh-TW" dirty="0" smtClean="0"/>
              <a:t>Then use </a:t>
            </a:r>
            <a:r>
              <a:rPr lang="en-US" altLang="zh-TW" dirty="0" err="1" smtClean="0"/>
              <a:t>showMessage</a:t>
            </a:r>
            <a:r>
              <a:rPr lang="en-US" altLang="zh-TW" dirty="0" smtClean="0"/>
              <a:t> to print </a:t>
            </a:r>
            <a:r>
              <a:rPr lang="en-US" altLang="zh-TW" dirty="0" err="1" smtClean="0"/>
              <a:t>ListMessage</a:t>
            </a:r>
            <a:r>
              <a:rPr lang="en-US" altLang="zh-TW" dirty="0" smtClean="0"/>
              <a:t>[1],</a:t>
            </a:r>
          </a:p>
          <a:p>
            <a:pPr marL="3690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 it will print PIE or </a:t>
            </a:r>
            <a:r>
              <a:rPr lang="en-US" altLang="zh-TW" dirty="0" err="1" smtClean="0"/>
              <a:t>libc</a:t>
            </a:r>
            <a:r>
              <a:rPr lang="en-US" altLang="zh-TW" dirty="0" smtClean="0"/>
              <a:t> for you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You can use </a:t>
            </a:r>
            <a:r>
              <a:rPr lang="en-US" altLang="zh-TW" dirty="0" smtClean="0">
                <a:solidFill>
                  <a:srgbClr val="FFFF00"/>
                </a:solidFill>
              </a:rPr>
              <a:t>GOT of system </a:t>
            </a:r>
            <a:r>
              <a:rPr lang="en-US" altLang="zh-TW" dirty="0" smtClean="0"/>
              <a:t>in </a:t>
            </a:r>
            <a:r>
              <a:rPr lang="en-US" altLang="zh-TW" dirty="0" err="1" smtClean="0"/>
              <a:t>bss</a:t>
            </a:r>
            <a:r>
              <a:rPr lang="en-US" altLang="zh-TW" dirty="0" smtClean="0"/>
              <a:t> segment to leak </a:t>
            </a:r>
            <a:r>
              <a:rPr lang="en-US" altLang="zh-TW" dirty="0" err="1" smtClean="0"/>
              <a:t>libc</a:t>
            </a:r>
            <a:endParaRPr lang="en-US" altLang="zh-TW" dirty="0" smtClean="0"/>
          </a:p>
          <a:p>
            <a:r>
              <a:rPr lang="en-US" altLang="zh-TW" dirty="0" smtClean="0"/>
              <a:t>0x5561803f7fd8 is the address of GOT of system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06" y="4860994"/>
            <a:ext cx="66008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6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C306E5-0995-4B28-957F-D57A3528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題目要求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27FB10-A94A-4C51-ADD6-83BB90950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Leak</a:t>
            </a:r>
          </a:p>
          <a:p>
            <a:pPr lvl="1"/>
            <a:r>
              <a:rPr lang="en-US" altLang="zh-TW" dirty="0"/>
              <a:t>1. </a:t>
            </a:r>
            <a:r>
              <a:rPr lang="en-US" altLang="zh-TW" dirty="0">
                <a:solidFill>
                  <a:srgbClr val="FFFF00"/>
                </a:solidFill>
              </a:rPr>
              <a:t>Canary</a:t>
            </a:r>
          </a:p>
          <a:p>
            <a:pPr lvl="1"/>
            <a:r>
              <a:rPr lang="en-US" altLang="zh-TW" dirty="0"/>
              <a:t>2. </a:t>
            </a:r>
            <a:r>
              <a:rPr lang="en-US" altLang="zh-TW" dirty="0">
                <a:solidFill>
                  <a:srgbClr val="FFFF00"/>
                </a:solidFill>
              </a:rPr>
              <a:t>Stack</a:t>
            </a:r>
          </a:p>
          <a:p>
            <a:pPr lvl="1"/>
            <a:r>
              <a:rPr lang="en-US" altLang="zh-TW" dirty="0"/>
              <a:t>3. PIE</a:t>
            </a:r>
          </a:p>
          <a:p>
            <a:pPr lvl="1"/>
            <a:r>
              <a:rPr lang="en-US" altLang="zh-TW" dirty="0"/>
              <a:t>4. </a:t>
            </a:r>
            <a:r>
              <a:rPr lang="en-US" altLang="zh-TW" dirty="0" err="1"/>
              <a:t>Libc</a:t>
            </a:r>
            <a:endParaRPr lang="en-US" altLang="zh-TW" dirty="0"/>
          </a:p>
          <a:p>
            <a:pPr lvl="1"/>
            <a:r>
              <a:rPr lang="en-US" altLang="zh-TW" dirty="0"/>
              <a:t>5. </a:t>
            </a:r>
            <a:r>
              <a:rPr lang="en-US" altLang="zh-TW" dirty="0">
                <a:solidFill>
                  <a:srgbClr val="FFFF00"/>
                </a:solidFill>
              </a:rPr>
              <a:t>Secret</a:t>
            </a:r>
          </a:p>
          <a:p>
            <a:r>
              <a:rPr lang="en-US" altLang="zh-TW" dirty="0"/>
              <a:t>Leak all and get flag.</a:t>
            </a:r>
          </a:p>
        </p:txBody>
      </p:sp>
    </p:spTree>
    <p:extLst>
      <p:ext uri="{BB962C8B-B14F-4D97-AF65-F5344CB8AC3E}">
        <p14:creationId xmlns:p14="http://schemas.microsoft.com/office/powerpoint/2010/main" val="1547230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3F4EF1D-32DC-4525-98A3-3FB22A61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Have Fun!!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E7CE79B-DF0A-4591-A17D-CA8BE595B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14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6DC7E2F-9C3B-4B5C-A993-2FE02A5AEDB7}"/>
              </a:ext>
            </a:extLst>
          </p:cNvPr>
          <p:cNvSpPr/>
          <p:nvPr/>
        </p:nvSpPr>
        <p:spPr>
          <a:xfrm>
            <a:off x="1765151" y="392562"/>
            <a:ext cx="3534638" cy="6199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009E9A-6B8C-49E6-A4EB-7F99AA541349}"/>
              </a:ext>
            </a:extLst>
          </p:cNvPr>
          <p:cNvSpPr txBox="1"/>
          <p:nvPr/>
        </p:nvSpPr>
        <p:spPr>
          <a:xfrm>
            <a:off x="1252958" y="19283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0x0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00F2150-A39D-41BA-A618-386BFA267354}"/>
              </a:ext>
            </a:extLst>
          </p:cNvPr>
          <p:cNvSpPr txBox="1"/>
          <p:nvPr/>
        </p:nvSpPr>
        <p:spPr>
          <a:xfrm>
            <a:off x="240374" y="6222694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0xffffffffffffffff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A4022C-DD09-441E-B5C7-2786F724CFB7}"/>
              </a:ext>
            </a:extLst>
          </p:cNvPr>
          <p:cNvSpPr/>
          <p:nvPr/>
        </p:nvSpPr>
        <p:spPr>
          <a:xfrm>
            <a:off x="1739128" y="596971"/>
            <a:ext cx="3560662" cy="5285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002060"/>
                </a:solidFill>
              </a:rPr>
              <a:t>Text</a:t>
            </a:r>
            <a:endParaRPr lang="zh-TW" altLang="en-US" sz="2000" b="1" dirty="0">
              <a:solidFill>
                <a:srgbClr val="00206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28ABC7-E19E-42CD-8619-9A13761AABE5}"/>
              </a:ext>
            </a:extLst>
          </p:cNvPr>
          <p:cNvSpPr/>
          <p:nvPr/>
        </p:nvSpPr>
        <p:spPr>
          <a:xfrm>
            <a:off x="1739126" y="1119632"/>
            <a:ext cx="3560663" cy="5285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rgbClr val="002060"/>
                </a:solidFill>
              </a:rPr>
              <a:t>Bss</a:t>
            </a:r>
            <a:endParaRPr lang="zh-TW" altLang="en-US" sz="2000" b="1" dirty="0">
              <a:solidFill>
                <a:srgbClr val="00206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0879B5-C64B-4D1F-9ADA-617C409B9987}"/>
              </a:ext>
            </a:extLst>
          </p:cNvPr>
          <p:cNvSpPr/>
          <p:nvPr/>
        </p:nvSpPr>
        <p:spPr>
          <a:xfrm>
            <a:off x="1800410" y="1943935"/>
            <a:ext cx="3499380" cy="5285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002060"/>
                </a:solidFill>
              </a:rPr>
              <a:t>Heap</a:t>
            </a:r>
            <a:endParaRPr lang="zh-TW" altLang="en-US" sz="2000" b="1" dirty="0">
              <a:solidFill>
                <a:srgbClr val="00206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C4BF91-2360-49F0-B8B6-28CC838B866E}"/>
              </a:ext>
            </a:extLst>
          </p:cNvPr>
          <p:cNvSpPr/>
          <p:nvPr/>
        </p:nvSpPr>
        <p:spPr>
          <a:xfrm>
            <a:off x="1765150" y="5587138"/>
            <a:ext cx="3534640" cy="5285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002060"/>
                </a:solidFill>
              </a:rPr>
              <a:t>Stack</a:t>
            </a:r>
            <a:endParaRPr lang="zh-TW" altLang="en-US" sz="2000" b="1" dirty="0">
              <a:solidFill>
                <a:srgbClr val="00206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02DAE8F-5D16-473C-A9A0-B9CA5663972C}"/>
              </a:ext>
            </a:extLst>
          </p:cNvPr>
          <p:cNvSpPr/>
          <p:nvPr/>
        </p:nvSpPr>
        <p:spPr>
          <a:xfrm>
            <a:off x="1739128" y="3157442"/>
            <a:ext cx="3560661" cy="5285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002060"/>
                </a:solidFill>
              </a:rPr>
              <a:t>Libc.so</a:t>
            </a:r>
            <a:endParaRPr lang="zh-TW" altLang="en-US" sz="2000" b="1" dirty="0">
              <a:solidFill>
                <a:srgbClr val="00206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EB21AC1-59F7-4900-9791-53F585D1FCD3}"/>
              </a:ext>
            </a:extLst>
          </p:cNvPr>
          <p:cNvSpPr/>
          <p:nvPr/>
        </p:nvSpPr>
        <p:spPr>
          <a:xfrm>
            <a:off x="1739128" y="3864640"/>
            <a:ext cx="3560662" cy="5285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002060"/>
                </a:solidFill>
              </a:rPr>
              <a:t>ld.so</a:t>
            </a:r>
            <a:endParaRPr lang="zh-TW" altLang="en-US" sz="2000" b="1" dirty="0">
              <a:solidFill>
                <a:srgbClr val="00206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0DCCA35-651E-46F7-8438-28931B872AFA}"/>
              </a:ext>
            </a:extLst>
          </p:cNvPr>
          <p:cNvSpPr txBox="1"/>
          <p:nvPr/>
        </p:nvSpPr>
        <p:spPr>
          <a:xfrm>
            <a:off x="702717" y="57722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PIE Base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DA93910-8E62-43E8-8BEF-3E957E175241}"/>
              </a:ext>
            </a:extLst>
          </p:cNvPr>
          <p:cNvSpPr txBox="1"/>
          <p:nvPr/>
        </p:nvSpPr>
        <p:spPr>
          <a:xfrm>
            <a:off x="579424" y="1943935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Heap Base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7816F1C-0411-4FF0-AC35-4B04F7126160}"/>
              </a:ext>
            </a:extLst>
          </p:cNvPr>
          <p:cNvSpPr txBox="1"/>
          <p:nvPr/>
        </p:nvSpPr>
        <p:spPr>
          <a:xfrm>
            <a:off x="663559" y="31541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Libc</a:t>
            </a:r>
            <a:r>
              <a:rPr lang="en-US" altLang="zh-TW" dirty="0"/>
              <a:t> Base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78BDBD8-60E4-4B42-A196-0CA05C15D79C}"/>
              </a:ext>
            </a:extLst>
          </p:cNvPr>
          <p:cNvSpPr txBox="1"/>
          <p:nvPr/>
        </p:nvSpPr>
        <p:spPr>
          <a:xfrm>
            <a:off x="507701" y="5639264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Stack Base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44" y="1909536"/>
            <a:ext cx="6400800" cy="3552825"/>
          </a:xfrm>
          <a:prstGeom prst="rect">
            <a:avLst/>
          </a:prstGeom>
        </p:spPr>
      </p:pic>
      <p:cxnSp>
        <p:nvCxnSpPr>
          <p:cNvPr id="8" name="直線接點 7"/>
          <p:cNvCxnSpPr>
            <a:stCxn id="9" idx="3"/>
          </p:cNvCxnSpPr>
          <p:nvPr/>
        </p:nvCxnSpPr>
        <p:spPr>
          <a:xfrm>
            <a:off x="5299790" y="861225"/>
            <a:ext cx="461862" cy="14520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9" idx="3"/>
            <a:endCxn id="9" idx="3"/>
          </p:cNvCxnSpPr>
          <p:nvPr/>
        </p:nvCxnSpPr>
        <p:spPr>
          <a:xfrm>
            <a:off x="5299790" y="8612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1" idx="3"/>
          </p:cNvCxnSpPr>
          <p:nvPr/>
        </p:nvCxnSpPr>
        <p:spPr>
          <a:xfrm>
            <a:off x="5299790" y="2208189"/>
            <a:ext cx="413653" cy="8422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3" idx="3"/>
          </p:cNvCxnSpPr>
          <p:nvPr/>
        </p:nvCxnSpPr>
        <p:spPr>
          <a:xfrm flipV="1">
            <a:off x="5299789" y="3193263"/>
            <a:ext cx="413654" cy="2284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14" idx="3"/>
          </p:cNvCxnSpPr>
          <p:nvPr/>
        </p:nvCxnSpPr>
        <p:spPr>
          <a:xfrm flipV="1">
            <a:off x="5299790" y="3956180"/>
            <a:ext cx="413653" cy="1727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12" idx="3"/>
          </p:cNvCxnSpPr>
          <p:nvPr/>
        </p:nvCxnSpPr>
        <p:spPr>
          <a:xfrm flipV="1">
            <a:off x="5299790" y="4721290"/>
            <a:ext cx="413653" cy="11301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02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5E37FA-E243-4B0F-A6AE-B7C06063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PIE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92B319-E8F1-454E-A9CF-E3A0D346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94186"/>
          </a:xfrm>
        </p:spPr>
        <p:txBody>
          <a:bodyPr/>
          <a:lstStyle/>
          <a:p>
            <a:r>
              <a:rPr lang="en-US" altLang="zh-TW" dirty="0"/>
              <a:t>Command line :</a:t>
            </a:r>
            <a:r>
              <a:rPr lang="en-US" altLang="zh-TW" dirty="0" err="1"/>
              <a:t>readelf</a:t>
            </a:r>
            <a:r>
              <a:rPr lang="en-US" altLang="zh-TW" dirty="0"/>
              <a:t> -a leak | grep main</a:t>
            </a:r>
          </a:p>
          <a:p>
            <a:pPr marL="36900" indent="0">
              <a:buNone/>
            </a:pPr>
            <a:endParaRPr lang="en-US" altLang="zh-TW" dirty="0"/>
          </a:p>
          <a:p>
            <a:r>
              <a:rPr lang="en-US" altLang="zh-TW" dirty="0"/>
              <a:t>Real </a:t>
            </a:r>
            <a:r>
              <a:rPr lang="en-US" altLang="zh-TW" dirty="0" smtClean="0"/>
              <a:t>position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Real position = PIE Base + 0x1b5f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875D78D-8A2D-4B18-9C24-E0F50DC03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72" y="3698486"/>
            <a:ext cx="10067925" cy="9144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1EF0FF8-B4A1-4E61-8D46-D882C91D4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172" y="2234843"/>
            <a:ext cx="6867525" cy="3429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8405976-FCF7-4AEA-B3A6-61D1C63CD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172" y="3080137"/>
            <a:ext cx="4924425" cy="5334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4D326883-DD77-4612-B08A-B830FBCC2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172" y="5215268"/>
            <a:ext cx="48482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1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D7279-8DF3-478F-950F-013430B9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Libc</a:t>
            </a:r>
            <a:r>
              <a:rPr lang="en-US" altLang="zh-TW" dirty="0"/>
              <a:t>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55B9D1-EE9B-4C4C-981A-DB3F56CA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Command line :</a:t>
            </a:r>
            <a:r>
              <a:rPr lang="en-US" altLang="zh-TW" dirty="0" err="1"/>
              <a:t>readelf</a:t>
            </a:r>
            <a:r>
              <a:rPr lang="en-US" altLang="zh-TW" dirty="0"/>
              <a:t> -a </a:t>
            </a:r>
            <a:r>
              <a:rPr lang="en-US" altLang="zh-TW" dirty="0" smtClean="0"/>
              <a:t>/use/lib/x86_64-linux-gnu/libc-2.29.so </a:t>
            </a:r>
            <a:r>
              <a:rPr lang="en-US" altLang="zh-TW" dirty="0"/>
              <a:t>| grep system</a:t>
            </a:r>
          </a:p>
          <a:p>
            <a:pPr marL="36900" indent="0">
              <a:buNone/>
            </a:pPr>
            <a:endParaRPr lang="en-US" altLang="zh-TW" dirty="0"/>
          </a:p>
          <a:p>
            <a:r>
              <a:rPr lang="en-US" altLang="zh-TW" dirty="0"/>
              <a:t>Real position</a:t>
            </a:r>
          </a:p>
          <a:p>
            <a:endParaRPr lang="en-US" altLang="zh-TW" dirty="0"/>
          </a:p>
          <a:p>
            <a:r>
              <a:rPr lang="en-US" altLang="zh-TW" dirty="0" err="1"/>
              <a:t>vmmap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Real position = </a:t>
            </a:r>
            <a:r>
              <a:rPr lang="en-US" altLang="zh-TW" dirty="0" err="1"/>
              <a:t>Libc</a:t>
            </a:r>
            <a:r>
              <a:rPr lang="en-US" altLang="zh-TW" dirty="0"/>
              <a:t> Base + 0x52fd0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D90E78B-77FC-4C25-9E8E-C138A2360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57" y="2178778"/>
            <a:ext cx="8801100" cy="2857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6007989-9E00-4CC8-99A7-F7FA59006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557" y="3047388"/>
            <a:ext cx="6200775" cy="4857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0731522-B013-4F3C-8E82-81611FBE2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082" y="3912087"/>
            <a:ext cx="9848850" cy="5143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704EC0F-710F-47E3-A6AB-5EA2ED2CD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082" y="4884981"/>
            <a:ext cx="61912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7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A3B3C-4D91-4520-B175-D7C0CC14A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Canary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4DA872-907B-43C5-935A-A35FFEB776B1}"/>
              </a:ext>
            </a:extLst>
          </p:cNvPr>
          <p:cNvSpPr/>
          <p:nvPr/>
        </p:nvSpPr>
        <p:spPr>
          <a:xfrm>
            <a:off x="4261607" y="1580050"/>
            <a:ext cx="3565322" cy="510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F0F43E-3716-41B3-8A89-132A1453B698}"/>
              </a:ext>
            </a:extLst>
          </p:cNvPr>
          <p:cNvSpPr/>
          <p:nvPr/>
        </p:nvSpPr>
        <p:spPr>
          <a:xfrm>
            <a:off x="4261607" y="5100506"/>
            <a:ext cx="3565322" cy="4530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Old </a:t>
            </a:r>
            <a:r>
              <a:rPr lang="en-US" altLang="zh-TW" b="1" dirty="0" err="1">
                <a:solidFill>
                  <a:schemeClr val="bg1"/>
                </a:solidFill>
              </a:rPr>
              <a:t>Rbp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8193C1-2DFC-41F3-8724-3F546CDD0940}"/>
              </a:ext>
            </a:extLst>
          </p:cNvPr>
          <p:cNvSpPr/>
          <p:nvPr/>
        </p:nvSpPr>
        <p:spPr>
          <a:xfrm>
            <a:off x="4261607" y="5551414"/>
            <a:ext cx="3565322" cy="4530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Return Address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B4C3E3-512A-46B7-8770-C3126601E989}"/>
              </a:ext>
            </a:extLst>
          </p:cNvPr>
          <p:cNvSpPr/>
          <p:nvPr/>
        </p:nvSpPr>
        <p:spPr>
          <a:xfrm>
            <a:off x="4261607" y="4649598"/>
            <a:ext cx="3565322" cy="4530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0x934c0e79c926cd00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C05564-2FEB-4541-9DF7-B9E31E6AA12D}"/>
              </a:ext>
            </a:extLst>
          </p:cNvPr>
          <p:cNvSpPr/>
          <p:nvPr/>
        </p:nvSpPr>
        <p:spPr>
          <a:xfrm>
            <a:off x="4261607" y="2835888"/>
            <a:ext cx="3565322" cy="18137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Local Variable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27856059-5F4B-4B59-89CD-FE93AFC29CD0}"/>
              </a:ext>
            </a:extLst>
          </p:cNvPr>
          <p:cNvSpPr/>
          <p:nvPr/>
        </p:nvSpPr>
        <p:spPr>
          <a:xfrm>
            <a:off x="3187817" y="4773336"/>
            <a:ext cx="939567" cy="2265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D6BD51-6285-43C2-95D8-C9CCE5EBFBCF}"/>
              </a:ext>
            </a:extLst>
          </p:cNvPr>
          <p:cNvSpPr/>
          <p:nvPr/>
        </p:nvSpPr>
        <p:spPr>
          <a:xfrm>
            <a:off x="4261607" y="3071831"/>
            <a:ext cx="3565322" cy="4530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318E75A4-C257-48E7-A22E-439F6B5C48D4}"/>
              </a:ext>
            </a:extLst>
          </p:cNvPr>
          <p:cNvSpPr/>
          <p:nvPr/>
        </p:nvSpPr>
        <p:spPr>
          <a:xfrm>
            <a:off x="3187816" y="3185082"/>
            <a:ext cx="939567" cy="2265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18F5739-CC83-4F66-BC07-DCAF1B78548A}"/>
              </a:ext>
            </a:extLst>
          </p:cNvPr>
          <p:cNvSpPr txBox="1"/>
          <p:nvPr/>
        </p:nvSpPr>
        <p:spPr>
          <a:xfrm>
            <a:off x="496616" y="4133038"/>
            <a:ext cx="2091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Stack Frame</a:t>
            </a:r>
            <a:endParaRPr lang="zh-TW" altLang="en-US" sz="2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B9A516-B19B-4386-B0B0-9C487B52CF85}"/>
              </a:ext>
            </a:extLst>
          </p:cNvPr>
          <p:cNvSpPr/>
          <p:nvPr/>
        </p:nvSpPr>
        <p:spPr>
          <a:xfrm>
            <a:off x="2587702" y="2491530"/>
            <a:ext cx="6245906" cy="375687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381291" y="2893173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solidFill>
                  <a:srgbClr val="FFFF00"/>
                </a:solidFill>
              </a:rPr>
              <a:t>Buf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63993" y="4394648"/>
            <a:ext cx="928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Canary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82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A3B3C-4D91-4520-B175-D7C0CC14A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Canary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4DA872-907B-43C5-935A-A35FFEB776B1}"/>
              </a:ext>
            </a:extLst>
          </p:cNvPr>
          <p:cNvSpPr/>
          <p:nvPr/>
        </p:nvSpPr>
        <p:spPr>
          <a:xfrm>
            <a:off x="7097086" y="1487771"/>
            <a:ext cx="3565322" cy="510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F0F43E-3716-41B3-8A89-132A1453B698}"/>
              </a:ext>
            </a:extLst>
          </p:cNvPr>
          <p:cNvSpPr/>
          <p:nvPr/>
        </p:nvSpPr>
        <p:spPr>
          <a:xfrm>
            <a:off x="7097086" y="5008227"/>
            <a:ext cx="3565322" cy="4530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Old </a:t>
            </a:r>
            <a:r>
              <a:rPr lang="en-US" altLang="zh-TW" b="1" dirty="0" err="1">
                <a:solidFill>
                  <a:schemeClr val="bg1"/>
                </a:solidFill>
              </a:rPr>
              <a:t>Rbp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8193C1-2DFC-41F3-8724-3F546CDD0940}"/>
              </a:ext>
            </a:extLst>
          </p:cNvPr>
          <p:cNvSpPr/>
          <p:nvPr/>
        </p:nvSpPr>
        <p:spPr>
          <a:xfrm>
            <a:off x="7097086" y="5459135"/>
            <a:ext cx="3565322" cy="4530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Return Address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B4C3E3-512A-46B7-8770-C3126601E989}"/>
              </a:ext>
            </a:extLst>
          </p:cNvPr>
          <p:cNvSpPr/>
          <p:nvPr/>
        </p:nvSpPr>
        <p:spPr>
          <a:xfrm>
            <a:off x="7097086" y="4557319"/>
            <a:ext cx="3565322" cy="4530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0x934c0e79c926cd00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C05564-2FEB-4541-9DF7-B9E31E6AA12D}"/>
              </a:ext>
            </a:extLst>
          </p:cNvPr>
          <p:cNvSpPr/>
          <p:nvPr/>
        </p:nvSpPr>
        <p:spPr>
          <a:xfrm>
            <a:off x="7097086" y="2743609"/>
            <a:ext cx="3565322" cy="18137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Local Variable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27856059-5F4B-4B59-89CD-FE93AFC29CD0}"/>
              </a:ext>
            </a:extLst>
          </p:cNvPr>
          <p:cNvSpPr/>
          <p:nvPr/>
        </p:nvSpPr>
        <p:spPr>
          <a:xfrm>
            <a:off x="6023296" y="4681057"/>
            <a:ext cx="939567" cy="2265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D6BD51-6285-43C2-95D8-C9CCE5EBFBCF}"/>
              </a:ext>
            </a:extLst>
          </p:cNvPr>
          <p:cNvSpPr/>
          <p:nvPr/>
        </p:nvSpPr>
        <p:spPr>
          <a:xfrm>
            <a:off x="7097086" y="2979552"/>
            <a:ext cx="3565322" cy="4530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318E75A4-C257-48E7-A22E-439F6B5C48D4}"/>
              </a:ext>
            </a:extLst>
          </p:cNvPr>
          <p:cNvSpPr/>
          <p:nvPr/>
        </p:nvSpPr>
        <p:spPr>
          <a:xfrm>
            <a:off x="6023295" y="3092803"/>
            <a:ext cx="939567" cy="2265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0313BE7-17FF-4E47-8CC8-DC3B50BE0049}"/>
              </a:ext>
            </a:extLst>
          </p:cNvPr>
          <p:cNvSpPr txBox="1"/>
          <p:nvPr/>
        </p:nvSpPr>
        <p:spPr>
          <a:xfrm>
            <a:off x="645347" y="2281944"/>
            <a:ext cx="4622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</a:t>
            </a:r>
            <a:r>
              <a:rPr lang="en-US" altLang="zh-TW" sz="2400" dirty="0" err="1">
                <a:solidFill>
                  <a:srgbClr val="FF0000"/>
                </a:solidFill>
              </a:rPr>
              <a:t>Buf</a:t>
            </a:r>
            <a:r>
              <a:rPr lang="en-US" altLang="zh-TW" sz="2400" dirty="0"/>
              <a:t> can buffer overflow</a:t>
            </a:r>
          </a:p>
          <a:p>
            <a:endParaRPr lang="en-US" altLang="zh-TW" sz="2400" dirty="0"/>
          </a:p>
          <a:p>
            <a:r>
              <a:rPr lang="en-US" altLang="zh-TW" sz="2400" dirty="0"/>
              <a:t>Input lots of ‘A’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6018055" y="4311725"/>
            <a:ext cx="928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Canary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11249" y="2757135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solidFill>
                  <a:srgbClr val="FFFF00"/>
                </a:solidFill>
              </a:rPr>
              <a:t>Buf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87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A3B3C-4D91-4520-B175-D7C0CC14A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Canary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4DA872-907B-43C5-935A-A35FFEB776B1}"/>
              </a:ext>
            </a:extLst>
          </p:cNvPr>
          <p:cNvSpPr/>
          <p:nvPr/>
        </p:nvSpPr>
        <p:spPr>
          <a:xfrm>
            <a:off x="7097086" y="1487771"/>
            <a:ext cx="3565322" cy="510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F0F43E-3716-41B3-8A89-132A1453B698}"/>
              </a:ext>
            </a:extLst>
          </p:cNvPr>
          <p:cNvSpPr/>
          <p:nvPr/>
        </p:nvSpPr>
        <p:spPr>
          <a:xfrm>
            <a:off x="7097086" y="5008227"/>
            <a:ext cx="3565322" cy="4530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Old </a:t>
            </a:r>
            <a:r>
              <a:rPr lang="en-US" altLang="zh-TW" b="1" dirty="0" err="1">
                <a:solidFill>
                  <a:schemeClr val="bg1"/>
                </a:solidFill>
              </a:rPr>
              <a:t>Rbp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8193C1-2DFC-41F3-8724-3F546CDD0940}"/>
              </a:ext>
            </a:extLst>
          </p:cNvPr>
          <p:cNvSpPr/>
          <p:nvPr/>
        </p:nvSpPr>
        <p:spPr>
          <a:xfrm>
            <a:off x="7097086" y="5459135"/>
            <a:ext cx="3565322" cy="4530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Return Address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B4C3E3-512A-46B7-8770-C3126601E989}"/>
              </a:ext>
            </a:extLst>
          </p:cNvPr>
          <p:cNvSpPr/>
          <p:nvPr/>
        </p:nvSpPr>
        <p:spPr>
          <a:xfrm>
            <a:off x="7097086" y="4557319"/>
            <a:ext cx="3565322" cy="4530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Canary(0xfaceboocboocface)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C05564-2FEB-4541-9DF7-B9E31E6AA12D}"/>
              </a:ext>
            </a:extLst>
          </p:cNvPr>
          <p:cNvSpPr/>
          <p:nvPr/>
        </p:nvSpPr>
        <p:spPr>
          <a:xfrm>
            <a:off x="7097086" y="2743609"/>
            <a:ext cx="3565322" cy="18137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Local Variable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27856059-5F4B-4B59-89CD-FE93AFC29CD0}"/>
              </a:ext>
            </a:extLst>
          </p:cNvPr>
          <p:cNvSpPr/>
          <p:nvPr/>
        </p:nvSpPr>
        <p:spPr>
          <a:xfrm>
            <a:off x="6023296" y="4681057"/>
            <a:ext cx="939567" cy="2265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D6BD51-6285-43C2-95D8-C9CCE5EBFBCF}"/>
              </a:ext>
            </a:extLst>
          </p:cNvPr>
          <p:cNvSpPr/>
          <p:nvPr/>
        </p:nvSpPr>
        <p:spPr>
          <a:xfrm>
            <a:off x="7097086" y="2979552"/>
            <a:ext cx="3565322" cy="20265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AAAAAAA……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318E75A4-C257-48E7-A22E-439F6B5C48D4}"/>
              </a:ext>
            </a:extLst>
          </p:cNvPr>
          <p:cNvSpPr/>
          <p:nvPr/>
        </p:nvSpPr>
        <p:spPr>
          <a:xfrm>
            <a:off x="6023295" y="3092803"/>
            <a:ext cx="939567" cy="2265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0313BE7-17FF-4E47-8CC8-DC3B50BE0049}"/>
              </a:ext>
            </a:extLst>
          </p:cNvPr>
          <p:cNvSpPr txBox="1"/>
          <p:nvPr/>
        </p:nvSpPr>
        <p:spPr>
          <a:xfrm>
            <a:off x="645347" y="2281944"/>
            <a:ext cx="524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Before return, it will check canary value is correct or </a:t>
            </a:r>
            <a:r>
              <a:rPr lang="en-US" altLang="zh-TW" sz="2400" dirty="0" smtClean="0"/>
              <a:t>not:</a:t>
            </a:r>
            <a:endParaRPr lang="en-US" altLang="zh-TW" sz="2400" dirty="0"/>
          </a:p>
          <a:p>
            <a:r>
              <a:rPr lang="en-US" altLang="zh-TW" sz="2000" dirty="0" smtClean="0"/>
              <a:t>0x4141414141414141 </a:t>
            </a:r>
            <a:r>
              <a:rPr lang="en-US" altLang="zh-TW" sz="2000" dirty="0">
                <a:solidFill>
                  <a:srgbClr val="FF0000"/>
                </a:solidFill>
              </a:rPr>
              <a:t>!=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0x934c0e79c926cd00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smtClean="0"/>
              <a:t>If stack </a:t>
            </a:r>
            <a:r>
              <a:rPr lang="en-US" altLang="zh-TW" sz="2000" dirty="0"/>
              <a:t>smash detect -&gt; abort</a:t>
            </a:r>
            <a:endParaRPr lang="zh-TW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6216770" y="2820506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solidFill>
                  <a:srgbClr val="FFFF00"/>
                </a:solidFill>
              </a:rPr>
              <a:t>Buf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99015" y="4366923"/>
            <a:ext cx="928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Canary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CB4C3E3-512A-46B7-8770-C3126601E989}"/>
              </a:ext>
            </a:extLst>
          </p:cNvPr>
          <p:cNvSpPr/>
          <p:nvPr/>
        </p:nvSpPr>
        <p:spPr>
          <a:xfrm>
            <a:off x="7097086" y="4566758"/>
            <a:ext cx="3565322" cy="4530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0x4141414141414141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2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703</TotalTime>
  <Words>914</Words>
  <Application>Microsoft Office PowerPoint</Application>
  <PresentationFormat>寬螢幕</PresentationFormat>
  <Paragraphs>382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ＭＳ Ｐゴシック</vt:lpstr>
      <vt:lpstr>微軟正黑體</vt:lpstr>
      <vt:lpstr>Calisto MT</vt:lpstr>
      <vt:lpstr>Trebuchet MS</vt:lpstr>
      <vt:lpstr>Wingdings 2</vt:lpstr>
      <vt:lpstr>石板</vt:lpstr>
      <vt:lpstr>Lab Leak</vt:lpstr>
      <vt:lpstr>IDA pro (Windows Only)</vt:lpstr>
      <vt:lpstr>題目要求</vt:lpstr>
      <vt:lpstr>PowerPoint 簡報</vt:lpstr>
      <vt:lpstr>PIE Example</vt:lpstr>
      <vt:lpstr>Libc Example</vt:lpstr>
      <vt:lpstr>Canary</vt:lpstr>
      <vt:lpstr>Canary</vt:lpstr>
      <vt:lpstr>Canary</vt:lpstr>
      <vt:lpstr>PowerPoint 簡報</vt:lpstr>
      <vt:lpstr>Jump table is hard to reverse</vt:lpstr>
      <vt:lpstr>PowerPoint 簡報</vt:lpstr>
      <vt:lpstr>PowerPoint 簡報</vt:lpstr>
      <vt:lpstr>Secret</vt:lpstr>
      <vt:lpstr>Secret</vt:lpstr>
      <vt:lpstr>Secret</vt:lpstr>
      <vt:lpstr>Secret – case 1</vt:lpstr>
      <vt:lpstr>Secret – case 2</vt:lpstr>
      <vt:lpstr>Secret</vt:lpstr>
      <vt:lpstr>Secret</vt:lpstr>
      <vt:lpstr>Canary and Stack</vt:lpstr>
      <vt:lpstr>Canary and Stack</vt:lpstr>
      <vt:lpstr>Canary and Stack</vt:lpstr>
      <vt:lpstr>Homework Hint</vt:lpstr>
      <vt:lpstr>PowerPoint 簡報</vt:lpstr>
      <vt:lpstr>PowerPoint 簡報</vt:lpstr>
      <vt:lpstr>PowerPoint 簡報</vt:lpstr>
      <vt:lpstr>PowerPoint 簡報</vt:lpstr>
      <vt:lpstr>PowerPoint 簡報</vt:lpstr>
      <vt:lpstr>Have Fun!!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Leak</dc:title>
  <dc:creator>song yulin</dc:creator>
  <cp:lastModifiedBy>sky</cp:lastModifiedBy>
  <cp:revision>234</cp:revision>
  <dcterms:created xsi:type="dcterms:W3CDTF">2019-11-03T17:33:33Z</dcterms:created>
  <dcterms:modified xsi:type="dcterms:W3CDTF">2019-11-21T03:11:25Z</dcterms:modified>
</cp:coreProperties>
</file>