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69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41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81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8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7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23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01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2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5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1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5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0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2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9A954C-FE6C-4547-B19D-C973D7B835B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1D7A71-49DB-4FFC-ACA1-B3B5C492C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1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A5CFC-6F00-4659-A73F-FA61D13F8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Leak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2B6AAB-E3A3-4FFE-9DB8-E3C2FC2DB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0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EC188-E098-4D6F-B648-DBA2A0B7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5102B-3D79-496B-9450-7B898FC6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This time </a:t>
            </a:r>
            <a:r>
              <a:rPr lang="en-US" altLang="zh-TW" sz="2400" dirty="0">
                <a:solidFill>
                  <a:srgbClr val="FF0000"/>
                </a:solidFill>
              </a:rPr>
              <a:t>no source code</a:t>
            </a:r>
            <a:r>
              <a:rPr lang="en-US" altLang="zh-TW" sz="2400" dirty="0"/>
              <a:t>, just binary</a:t>
            </a:r>
          </a:p>
          <a:p>
            <a:r>
              <a:rPr lang="en-US" altLang="zh-TW" sz="2400" dirty="0"/>
              <a:t>Need a little bit reverse</a:t>
            </a:r>
          </a:p>
          <a:p>
            <a:r>
              <a:rPr lang="en-US" altLang="zh-TW" sz="2400" dirty="0"/>
              <a:t>Use IDA to decompile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A046E-955E-4734-9B5A-40102182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0" y="3971925"/>
            <a:ext cx="2724150" cy="1819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DB35D1-5987-4C6C-89BD-F7F803EB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802" y="3429000"/>
            <a:ext cx="5715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98FE7-7C1F-4AC5-A184-777FEC9D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Jump table is hard to reverse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2524C-6B2F-49B9-AFC9-156A160C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Switch case use jump table to calculate the jump address.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1CCFCA-604F-4017-BE01-1759EC73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92" y="2222252"/>
            <a:ext cx="5924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676AE-988E-4E96-8A14-9D6FD3FC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18B59E-97D0-45AE-A8DB-6B77B431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9" y="609600"/>
            <a:ext cx="5516939" cy="3179078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CDD9572-F0D5-452A-B997-3FA8C576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7098DCA-DA1D-4195-8C16-0B6CC112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46" y="2389787"/>
            <a:ext cx="4505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8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0DEF5-FE4F-488C-91EC-F982E88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C8021-8D65-4625-8DF1-94AD7A4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E26556-408B-44F0-8B6C-4B5C3C08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34" y="482014"/>
            <a:ext cx="4911811" cy="57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4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5E054-040E-4D71-AB48-5A64A666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7B958-985D-4FCF-9DAF-9EEE3D41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3" y="1732449"/>
            <a:ext cx="10353762" cy="4058751"/>
          </a:xfrm>
        </p:spPr>
        <p:txBody>
          <a:bodyPr/>
          <a:lstStyle/>
          <a:p>
            <a:r>
              <a:rPr lang="en-US" altLang="zh-TW" dirty="0"/>
              <a:t>Secret is a random value.</a:t>
            </a:r>
          </a:p>
          <a:p>
            <a:r>
              <a:rPr lang="en-US" altLang="zh-TW" dirty="0"/>
              <a:t>1. Store secret in stack s1.</a:t>
            </a:r>
          </a:p>
          <a:p>
            <a:r>
              <a:rPr lang="en-US" altLang="zh-TW" dirty="0"/>
              <a:t>2. Read input in </a:t>
            </a:r>
            <a:r>
              <a:rPr lang="en-US" altLang="zh-TW" dirty="0" err="1"/>
              <a:t>buf</a:t>
            </a:r>
            <a:endParaRPr lang="en-US" altLang="zh-TW" dirty="0"/>
          </a:p>
          <a:p>
            <a:r>
              <a:rPr lang="en-US" altLang="zh-TW" dirty="0"/>
              <a:t>3. Compare s1 with secret, check they are the same.</a:t>
            </a:r>
          </a:p>
          <a:p>
            <a:r>
              <a:rPr lang="en-US" altLang="zh-TW" dirty="0"/>
              <a:t>4. Compare s1 with </a:t>
            </a:r>
            <a:r>
              <a:rPr lang="en-US" altLang="zh-TW" dirty="0" err="1"/>
              <a:t>buf</a:t>
            </a:r>
            <a:r>
              <a:rPr lang="en-US" altLang="zh-TW" dirty="0"/>
              <a:t>, check they are the same.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9E813-4317-4C66-B695-B6BDCB58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66" y="1580050"/>
            <a:ext cx="5462282" cy="4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5E054-040E-4D71-AB48-5A64A666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7B958-985D-4FCF-9DAF-9EEE3D41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3" y="1732449"/>
            <a:ext cx="10353762" cy="4058751"/>
          </a:xfrm>
        </p:spPr>
        <p:txBody>
          <a:bodyPr/>
          <a:lstStyle/>
          <a:p>
            <a:r>
              <a:rPr lang="en-US" altLang="zh-TW" dirty="0"/>
              <a:t>1.Buf size is 8 byte</a:t>
            </a:r>
          </a:p>
          <a:p>
            <a:r>
              <a:rPr lang="en-US" altLang="zh-TW" dirty="0"/>
              <a:t>2.Read 0x10 byte, so we can overflow s1.</a:t>
            </a:r>
          </a:p>
          <a:p>
            <a:r>
              <a:rPr lang="en-US" altLang="zh-TW" dirty="0"/>
              <a:t>3.We can partial overwrite s1 and check the output</a:t>
            </a:r>
          </a:p>
          <a:p>
            <a:pPr marL="450000" lvl="1" indent="0">
              <a:buNone/>
            </a:pPr>
            <a:r>
              <a:rPr lang="en-US" altLang="zh-TW" dirty="0"/>
              <a:t>Is “</a:t>
            </a:r>
            <a:r>
              <a:rPr lang="en-US" altLang="zh-TW" dirty="0" err="1"/>
              <a:t>NoNoNo</a:t>
            </a:r>
            <a:r>
              <a:rPr lang="en-US" altLang="zh-TW" dirty="0"/>
              <a:t>” or “Something went wrong”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F9E813-4317-4C66-B695-B6BDCB58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66" y="1580050"/>
            <a:ext cx="5462282" cy="43946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E3193D-444F-4B06-AA96-0962C6722ED2}"/>
              </a:ext>
            </a:extLst>
          </p:cNvPr>
          <p:cNvSpPr/>
          <p:nvPr/>
        </p:nvSpPr>
        <p:spPr>
          <a:xfrm>
            <a:off x="6795083" y="1548945"/>
            <a:ext cx="3204594" cy="422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863EF-EA0E-455C-B09B-10BE05FE409B}"/>
              </a:ext>
            </a:extLst>
          </p:cNvPr>
          <p:cNvSpPr/>
          <p:nvPr/>
        </p:nvSpPr>
        <p:spPr>
          <a:xfrm>
            <a:off x="8481270" y="3319145"/>
            <a:ext cx="2224481" cy="2546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24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8FAE-C3E4-4CD8-A545-42BC559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22B45-FF68-406B-A372-F9EE8DCF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Secret = 0x1122334455667788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A1095-0F44-4C1B-995A-138325F7D300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F9A623-EE77-4630-9716-4DA28D37EFC9}"/>
              </a:ext>
            </a:extLst>
          </p:cNvPr>
          <p:cNvSpPr/>
          <p:nvPr/>
        </p:nvSpPr>
        <p:spPr>
          <a:xfrm>
            <a:off x="6096000" y="2919369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1"/>
                </a:solidFill>
              </a:rPr>
              <a:t>buf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51539"/>
              </p:ext>
            </p:extLst>
          </p:nvPr>
        </p:nvGraphicFramePr>
        <p:xfrm>
          <a:off x="6087611" y="3363986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1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8FAE-C3E4-4CD8-A545-42BC559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22B45-FF68-406B-A372-F9EE8DCF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Secret = 0x1122334455667788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Oveflow</a:t>
            </a:r>
            <a:r>
              <a:rPr lang="en-US" altLang="zh-TW" dirty="0"/>
              <a:t> with 0x41</a:t>
            </a:r>
          </a:p>
          <a:p>
            <a:endParaRPr lang="en-US" altLang="zh-TW" dirty="0"/>
          </a:p>
          <a:p>
            <a:r>
              <a:rPr lang="en-US" altLang="zh-TW" dirty="0"/>
              <a:t>Output will be “Something went wrong”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A1095-0F44-4C1B-995A-138325F7D300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F9A623-EE77-4630-9716-4DA28D37EFC9}"/>
              </a:ext>
            </a:extLst>
          </p:cNvPr>
          <p:cNvSpPr/>
          <p:nvPr/>
        </p:nvSpPr>
        <p:spPr>
          <a:xfrm>
            <a:off x="6096000" y="2919369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113"/>
              </p:ext>
            </p:extLst>
          </p:nvPr>
        </p:nvGraphicFramePr>
        <p:xfrm>
          <a:off x="6087611" y="3363986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10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8FAE-C3E4-4CD8-A545-42BC559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22B45-FF68-406B-A372-F9EE8DCF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altLang="zh-TW" dirty="0"/>
              <a:t>Secret = 0x1122334455667788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Oveflow</a:t>
            </a:r>
            <a:r>
              <a:rPr lang="en-US" altLang="zh-TW" dirty="0"/>
              <a:t> with ‘0x88’</a:t>
            </a:r>
          </a:p>
          <a:p>
            <a:endParaRPr lang="en-US" altLang="zh-TW" dirty="0"/>
          </a:p>
          <a:p>
            <a:r>
              <a:rPr lang="en-US" altLang="zh-TW" dirty="0"/>
              <a:t>Output will be “</a:t>
            </a:r>
            <a:r>
              <a:rPr lang="en-US" altLang="zh-TW" dirty="0" err="1"/>
              <a:t>NoNoNo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r>
              <a:rPr lang="en-US" altLang="zh-TW" dirty="0"/>
              <a:t>So we know first byte of secret is 0x88</a:t>
            </a:r>
          </a:p>
          <a:p>
            <a:r>
              <a:rPr lang="en-US" altLang="zh-TW" dirty="0"/>
              <a:t>And we can test next byte of secret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A1095-0F44-4C1B-995A-138325F7D300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F9A623-EE77-4630-9716-4DA28D37EFC9}"/>
              </a:ext>
            </a:extLst>
          </p:cNvPr>
          <p:cNvSpPr/>
          <p:nvPr/>
        </p:nvSpPr>
        <p:spPr>
          <a:xfrm>
            <a:off x="6096000" y="2919369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24C20E-4009-425E-842C-F587F9F7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85004"/>
              </p:ext>
            </p:extLst>
          </p:nvPr>
        </p:nvGraphicFramePr>
        <p:xfrm>
          <a:off x="6087611" y="3363986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88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1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27A6A-3E5F-40C6-8720-378F081C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7666F2-59F1-4C7A-A9F7-04725881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Worst case 256*8 = 2048 will leak all secret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73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IDA pro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https://drive.google.com/file/d/0B5w3KuqR3zoBZVk2SmR0NVJ6X2c/view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16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1146-059D-451F-ACC7-7FADC31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 and 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705C-593D-4D5E-8841-9E27935D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V6 size 0x208, read 0x210</a:t>
            </a:r>
          </a:p>
          <a:p>
            <a:r>
              <a:rPr lang="en-US" altLang="zh-TW" dirty="0"/>
              <a:t>Overflow canary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0C853B-98B7-49B5-8592-1DE6FBD6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42" y="1695450"/>
            <a:ext cx="35147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1146-059D-451F-ACC7-7FADC31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 and 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705C-593D-4D5E-8841-9E27935D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Canary = 0x1122334455667700</a:t>
            </a:r>
          </a:p>
          <a:p>
            <a:r>
              <a:rPr lang="en-US" altLang="zh-TW" dirty="0"/>
              <a:t>Last byte must be 0x00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79E190-B48A-40B5-AFB5-53D5FFEB38CA}"/>
              </a:ext>
            </a:extLst>
          </p:cNvPr>
          <p:cNvSpPr/>
          <p:nvPr/>
        </p:nvSpPr>
        <p:spPr>
          <a:xfrm>
            <a:off x="6096000" y="2172748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096000" y="2919369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35C202-19B5-49B5-8EFE-BF7393F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19519"/>
              </p:ext>
            </p:extLst>
          </p:nvPr>
        </p:nvGraphicFramePr>
        <p:xfrm>
          <a:off x="6087611" y="3363986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A6F3E44-7C57-4D8B-A371-1C846E283C2C}"/>
              </a:ext>
            </a:extLst>
          </p:cNvPr>
          <p:cNvSpPr/>
          <p:nvPr/>
        </p:nvSpPr>
        <p:spPr>
          <a:xfrm>
            <a:off x="6087611" y="3829453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2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1146-059D-451F-ACC7-7FADC31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 and 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705C-593D-4D5E-8841-9E27935D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37" y="1741354"/>
            <a:ext cx="10353762" cy="4058751"/>
          </a:xfrm>
        </p:spPr>
        <p:txBody>
          <a:bodyPr/>
          <a:lstStyle/>
          <a:p>
            <a:r>
              <a:rPr lang="en-US" altLang="zh-TW" dirty="0"/>
              <a:t>Canary = 0x1122334455667700</a:t>
            </a:r>
          </a:p>
          <a:p>
            <a:r>
              <a:rPr lang="en-US" altLang="zh-TW" dirty="0"/>
              <a:t>Now </a:t>
            </a:r>
            <a:r>
              <a:rPr lang="en-US" altLang="zh-TW" dirty="0" err="1"/>
              <a:t>printf</a:t>
            </a:r>
            <a:r>
              <a:rPr lang="en-US" altLang="zh-TW" dirty="0"/>
              <a:t>(“%s”,v6)</a:t>
            </a:r>
          </a:p>
          <a:p>
            <a:endParaRPr lang="en-US" altLang="zh-TW" dirty="0"/>
          </a:p>
          <a:p>
            <a:r>
              <a:rPr lang="en-US" altLang="zh-TW" dirty="0"/>
              <a:t>“AAAAA…” + “\x77\x66\x55….” + Old RBP</a:t>
            </a:r>
          </a:p>
          <a:p>
            <a:r>
              <a:rPr lang="en-US" altLang="zh-TW" dirty="0"/>
              <a:t>Leak Canary and Stack!!!</a:t>
            </a:r>
          </a:p>
          <a:p>
            <a:endParaRPr lang="en-US" altLang="zh-TW" dirty="0"/>
          </a:p>
          <a:p>
            <a:r>
              <a:rPr lang="en-US" altLang="zh-TW" dirty="0"/>
              <a:t>P.S:</a:t>
            </a:r>
          </a:p>
          <a:p>
            <a:pPr lvl="1"/>
            <a:r>
              <a:rPr lang="en-US" altLang="zh-TW" dirty="0"/>
              <a:t>Need overflow again and make first byte of Canary</a:t>
            </a:r>
          </a:p>
          <a:p>
            <a:pPr lvl="1"/>
            <a:r>
              <a:rPr lang="en-US" altLang="zh-TW" dirty="0"/>
              <a:t>To be 0x00, otherwise stack smash detect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79E190-B48A-40B5-AFB5-53D5FFEB38CA}"/>
              </a:ext>
            </a:extLst>
          </p:cNvPr>
          <p:cNvSpPr/>
          <p:nvPr/>
        </p:nvSpPr>
        <p:spPr>
          <a:xfrm>
            <a:off x="6540616" y="2114025"/>
            <a:ext cx="4999838" cy="35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2C8C4-918B-4B33-A04B-AD4D050CA7A9}"/>
              </a:ext>
            </a:extLst>
          </p:cNvPr>
          <p:cNvSpPr/>
          <p:nvPr/>
        </p:nvSpPr>
        <p:spPr>
          <a:xfrm>
            <a:off x="6540616" y="2860646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AAAAA….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35C202-19B5-49B5-8EFE-BF7393F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34852"/>
              </p:ext>
            </p:extLst>
          </p:nvPr>
        </p:nvGraphicFramePr>
        <p:xfrm>
          <a:off x="6532227" y="3305263"/>
          <a:ext cx="4991448" cy="4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3931">
                  <a:extLst>
                    <a:ext uri="{9D8B030D-6E8A-4147-A177-3AD203B41FA5}">
                      <a16:colId xmlns:a16="http://schemas.microsoft.com/office/drawing/2014/main" val="5223271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973594358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325891379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4108542609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926688202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145056702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709722713"/>
                    </a:ext>
                  </a:extLst>
                </a:gridCol>
                <a:gridCol w="623931">
                  <a:extLst>
                    <a:ext uri="{9D8B030D-6E8A-4147-A177-3AD203B41FA5}">
                      <a16:colId xmlns:a16="http://schemas.microsoft.com/office/drawing/2014/main" val="548450654"/>
                    </a:ext>
                  </a:extLst>
                </a:gridCol>
              </a:tblGrid>
              <a:tr h="444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77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41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FE0A10-F2E8-4676-8BCE-1DD526D265D2}"/>
              </a:ext>
            </a:extLst>
          </p:cNvPr>
          <p:cNvSpPr/>
          <p:nvPr/>
        </p:nvSpPr>
        <p:spPr>
          <a:xfrm>
            <a:off x="6532227" y="3770730"/>
            <a:ext cx="4991449" cy="44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27BAD-CF75-48F2-9D3C-7AEBC497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9FE7B-657B-4D72-8A7A-29CEE653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Grill + Leave Message + Show Message</a:t>
            </a:r>
          </a:p>
          <a:p>
            <a:r>
              <a:rPr lang="en-US" altLang="zh-TW" dirty="0"/>
              <a:t>It’s about stack 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40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99847D-BFFE-4A9A-847B-373392468BF0}"/>
              </a:ext>
            </a:extLst>
          </p:cNvPr>
          <p:cNvSpPr/>
          <p:nvPr/>
        </p:nvSpPr>
        <p:spPr>
          <a:xfrm>
            <a:off x="2882952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FE6D03-E5A0-4F03-AA8C-1DFA93AFC137}"/>
              </a:ext>
            </a:extLst>
          </p:cNvPr>
          <p:cNvSpPr/>
          <p:nvPr/>
        </p:nvSpPr>
        <p:spPr>
          <a:xfrm>
            <a:off x="2882952" y="1342239"/>
            <a:ext cx="4455159" cy="1543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bg2"/>
                </a:solidFill>
              </a:rPr>
              <a:t>‘\x00’*0x300</a:t>
            </a:r>
            <a:endParaRPr lang="zh-TW" altLang="en-US" sz="4000" b="1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7517328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7517328" y="1342239"/>
            <a:ext cx="4455159" cy="70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</a:rPr>
              <a:t>‘A’*0x10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2A0BB1-DA18-477D-9EF3-CEA2CFA52F90}"/>
              </a:ext>
            </a:extLst>
          </p:cNvPr>
          <p:cNvSpPr txBox="1"/>
          <p:nvPr/>
        </p:nvSpPr>
        <p:spPr>
          <a:xfrm>
            <a:off x="4659125" y="13422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7875762" y="1509910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50EB2-93A0-4BCA-9F74-069F16DD0753}"/>
              </a:ext>
            </a:extLst>
          </p:cNvPr>
          <p:cNvSpPr/>
          <p:nvPr/>
        </p:nvSpPr>
        <p:spPr>
          <a:xfrm>
            <a:off x="7517327" y="2046913"/>
            <a:ext cx="4455159" cy="1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Uninitialize</a:t>
            </a:r>
            <a:r>
              <a:rPr lang="en-US" altLang="zh-TW" b="1" dirty="0">
                <a:solidFill>
                  <a:schemeClr val="bg2"/>
                </a:solidFill>
              </a:rPr>
              <a:t> local variable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F3F43F-571A-4079-A73B-979E83CE66F6}"/>
              </a:ext>
            </a:extLst>
          </p:cNvPr>
          <p:cNvSpPr txBox="1"/>
          <p:nvPr/>
        </p:nvSpPr>
        <p:spPr>
          <a:xfrm>
            <a:off x="4516457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1C7C1E-E6E3-4E48-823C-85E78EA326C3}"/>
              </a:ext>
            </a:extLst>
          </p:cNvPr>
          <p:cNvSpPr txBox="1"/>
          <p:nvPr/>
        </p:nvSpPr>
        <p:spPr>
          <a:xfrm>
            <a:off x="9309048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28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99847D-BFFE-4A9A-847B-373392468BF0}"/>
              </a:ext>
            </a:extLst>
          </p:cNvPr>
          <p:cNvSpPr/>
          <p:nvPr/>
        </p:nvSpPr>
        <p:spPr>
          <a:xfrm>
            <a:off x="2882952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FE6D03-E5A0-4F03-AA8C-1DFA93AFC137}"/>
              </a:ext>
            </a:extLst>
          </p:cNvPr>
          <p:cNvSpPr/>
          <p:nvPr/>
        </p:nvSpPr>
        <p:spPr>
          <a:xfrm>
            <a:off x="2882952" y="1342239"/>
            <a:ext cx="4455159" cy="1543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bg2"/>
                </a:solidFill>
              </a:rPr>
              <a:t>‘\x00’*0x300</a:t>
            </a:r>
            <a:endParaRPr lang="zh-TW" altLang="en-US" sz="4000" b="1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7517328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7517328" y="1342239"/>
            <a:ext cx="4455159" cy="70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</a:rPr>
              <a:t>‘A’*0x10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2A0BB1-DA18-477D-9EF3-CEA2CFA52F90}"/>
              </a:ext>
            </a:extLst>
          </p:cNvPr>
          <p:cNvSpPr txBox="1"/>
          <p:nvPr/>
        </p:nvSpPr>
        <p:spPr>
          <a:xfrm>
            <a:off x="4659125" y="13422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7875762" y="1509910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17092F-4864-4227-913E-D58C0EDF044C}"/>
              </a:ext>
            </a:extLst>
          </p:cNvPr>
          <p:cNvSpPr txBox="1"/>
          <p:nvPr/>
        </p:nvSpPr>
        <p:spPr>
          <a:xfrm>
            <a:off x="453006" y="1879242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Strlen</a:t>
            </a:r>
            <a:r>
              <a:rPr lang="en-US" altLang="zh-TW" dirty="0"/>
              <a:t>(Buffer2) = 0x10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50EB2-93A0-4BCA-9F74-069F16DD0753}"/>
              </a:ext>
            </a:extLst>
          </p:cNvPr>
          <p:cNvSpPr/>
          <p:nvPr/>
        </p:nvSpPr>
        <p:spPr>
          <a:xfrm>
            <a:off x="7517327" y="2046913"/>
            <a:ext cx="4455159" cy="1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>
              <a:solidFill>
                <a:schemeClr val="bg2"/>
              </a:solidFill>
            </a:endParaRPr>
          </a:p>
          <a:p>
            <a:pPr algn="ctr"/>
            <a:endParaRPr lang="en-US" altLang="zh-TW" b="1" dirty="0">
              <a:solidFill>
                <a:schemeClr val="bg2"/>
              </a:solidFill>
            </a:endParaRPr>
          </a:p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Uninitialize</a:t>
            </a:r>
            <a:r>
              <a:rPr lang="en-US" altLang="zh-TW" b="1" dirty="0">
                <a:solidFill>
                  <a:schemeClr val="bg2"/>
                </a:solidFill>
              </a:rPr>
              <a:t> local variable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2D4F7-EAE0-4653-8390-A500BCD5397B}"/>
              </a:ext>
            </a:extLst>
          </p:cNvPr>
          <p:cNvSpPr/>
          <p:nvPr/>
        </p:nvSpPr>
        <p:spPr>
          <a:xfrm>
            <a:off x="7517327" y="2046912"/>
            <a:ext cx="4455159" cy="838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</a:rPr>
              <a:t>‘\x00\x00\x00’……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8DDF01-1DC0-4D2F-B659-6A8B3CCF0DEF}"/>
              </a:ext>
            </a:extLst>
          </p:cNvPr>
          <p:cNvSpPr txBox="1"/>
          <p:nvPr/>
        </p:nvSpPr>
        <p:spPr>
          <a:xfrm>
            <a:off x="4516457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717BE1-76BF-4475-8A0C-A281BE091F24}"/>
              </a:ext>
            </a:extLst>
          </p:cNvPr>
          <p:cNvSpPr txBox="1"/>
          <p:nvPr/>
        </p:nvSpPr>
        <p:spPr>
          <a:xfrm>
            <a:off x="9309048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04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99847D-BFFE-4A9A-847B-373392468BF0}"/>
              </a:ext>
            </a:extLst>
          </p:cNvPr>
          <p:cNvSpPr/>
          <p:nvPr/>
        </p:nvSpPr>
        <p:spPr>
          <a:xfrm>
            <a:off x="2882952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FE6D03-E5A0-4F03-AA8C-1DFA93AFC137}"/>
              </a:ext>
            </a:extLst>
          </p:cNvPr>
          <p:cNvSpPr/>
          <p:nvPr/>
        </p:nvSpPr>
        <p:spPr>
          <a:xfrm>
            <a:off x="2882952" y="1342239"/>
            <a:ext cx="4455159" cy="1543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bg2"/>
                </a:solidFill>
              </a:rPr>
              <a:t>‘A’*0x300</a:t>
            </a:r>
            <a:endParaRPr lang="zh-TW" altLang="en-US" sz="4000" b="1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7517328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7517328" y="1342239"/>
            <a:ext cx="4455159" cy="70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</a:rPr>
              <a:t>‘A’*0x10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2A0BB1-DA18-477D-9EF3-CEA2CFA52F90}"/>
              </a:ext>
            </a:extLst>
          </p:cNvPr>
          <p:cNvSpPr txBox="1"/>
          <p:nvPr/>
        </p:nvSpPr>
        <p:spPr>
          <a:xfrm>
            <a:off x="4659125" y="13422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7875762" y="1509910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50EB2-93A0-4BCA-9F74-069F16DD0753}"/>
              </a:ext>
            </a:extLst>
          </p:cNvPr>
          <p:cNvSpPr/>
          <p:nvPr/>
        </p:nvSpPr>
        <p:spPr>
          <a:xfrm>
            <a:off x="7517327" y="2046913"/>
            <a:ext cx="4455159" cy="1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Uninitialize</a:t>
            </a:r>
            <a:r>
              <a:rPr lang="en-US" altLang="zh-TW" b="1" dirty="0">
                <a:solidFill>
                  <a:schemeClr val="bg2"/>
                </a:solidFill>
              </a:rPr>
              <a:t> local variable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5A9AF2-3A36-4541-BAD3-759666F6478A}"/>
              </a:ext>
            </a:extLst>
          </p:cNvPr>
          <p:cNvSpPr txBox="1"/>
          <p:nvPr/>
        </p:nvSpPr>
        <p:spPr>
          <a:xfrm>
            <a:off x="4516457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84DC0A-D6A2-46B5-A7C6-3E69BEABCBA2}"/>
              </a:ext>
            </a:extLst>
          </p:cNvPr>
          <p:cNvSpPr txBox="1"/>
          <p:nvPr/>
        </p:nvSpPr>
        <p:spPr>
          <a:xfrm>
            <a:off x="9309048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02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99847D-BFFE-4A9A-847B-373392468BF0}"/>
              </a:ext>
            </a:extLst>
          </p:cNvPr>
          <p:cNvSpPr/>
          <p:nvPr/>
        </p:nvSpPr>
        <p:spPr>
          <a:xfrm>
            <a:off x="2882952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FE6D03-E5A0-4F03-AA8C-1DFA93AFC137}"/>
              </a:ext>
            </a:extLst>
          </p:cNvPr>
          <p:cNvSpPr/>
          <p:nvPr/>
        </p:nvSpPr>
        <p:spPr>
          <a:xfrm>
            <a:off x="2882952" y="1342239"/>
            <a:ext cx="4455159" cy="1543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bg2"/>
                </a:solidFill>
              </a:rPr>
              <a:t>‘A’*0x300</a:t>
            </a:r>
            <a:endParaRPr lang="zh-TW" altLang="en-US" sz="4000" b="1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D65743-D267-4C8D-B523-F7CE598C110D}"/>
              </a:ext>
            </a:extLst>
          </p:cNvPr>
          <p:cNvSpPr/>
          <p:nvPr/>
        </p:nvSpPr>
        <p:spPr>
          <a:xfrm>
            <a:off x="7517328" y="788565"/>
            <a:ext cx="4455159" cy="560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453516-A4A6-485C-BB22-D8C45165360B}"/>
              </a:ext>
            </a:extLst>
          </p:cNvPr>
          <p:cNvSpPr/>
          <p:nvPr/>
        </p:nvSpPr>
        <p:spPr>
          <a:xfrm>
            <a:off x="7517328" y="1342239"/>
            <a:ext cx="4455159" cy="70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</a:rPr>
              <a:t>‘A’*0x10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2A0BB1-DA18-477D-9EF3-CEA2CFA52F90}"/>
              </a:ext>
            </a:extLst>
          </p:cNvPr>
          <p:cNvSpPr txBox="1"/>
          <p:nvPr/>
        </p:nvSpPr>
        <p:spPr>
          <a:xfrm>
            <a:off x="4659125" y="13422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Buffer1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61A3C8-DCC5-4D02-AF83-EAA67B9C2823}"/>
              </a:ext>
            </a:extLst>
          </p:cNvPr>
          <p:cNvSpPr txBox="1"/>
          <p:nvPr/>
        </p:nvSpPr>
        <p:spPr>
          <a:xfrm>
            <a:off x="7875762" y="1509910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Buffer2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17092F-4864-4227-913E-D58C0EDF044C}"/>
              </a:ext>
            </a:extLst>
          </p:cNvPr>
          <p:cNvSpPr txBox="1"/>
          <p:nvPr/>
        </p:nvSpPr>
        <p:spPr>
          <a:xfrm>
            <a:off x="180287" y="188773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Strlen</a:t>
            </a:r>
            <a:r>
              <a:rPr lang="en-US" altLang="zh-TW" dirty="0"/>
              <a:t>(Buffer2) &gt;= 0x300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50EB2-93A0-4BCA-9F74-069F16DD0753}"/>
              </a:ext>
            </a:extLst>
          </p:cNvPr>
          <p:cNvSpPr/>
          <p:nvPr/>
        </p:nvSpPr>
        <p:spPr>
          <a:xfrm>
            <a:off x="7517327" y="2046913"/>
            <a:ext cx="4455159" cy="1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>
              <a:solidFill>
                <a:schemeClr val="bg2"/>
              </a:solidFill>
            </a:endParaRPr>
          </a:p>
          <a:p>
            <a:pPr algn="ctr"/>
            <a:endParaRPr lang="en-US" altLang="zh-TW" b="1" dirty="0">
              <a:solidFill>
                <a:schemeClr val="bg2"/>
              </a:solidFill>
            </a:endParaRPr>
          </a:p>
          <a:p>
            <a:pPr algn="ctr"/>
            <a:r>
              <a:rPr lang="en-US" altLang="zh-TW" b="1" dirty="0" err="1">
                <a:solidFill>
                  <a:schemeClr val="bg2"/>
                </a:solidFill>
              </a:rPr>
              <a:t>Uninitialize</a:t>
            </a:r>
            <a:r>
              <a:rPr lang="en-US" altLang="zh-TW" b="1" dirty="0">
                <a:solidFill>
                  <a:schemeClr val="bg2"/>
                </a:solidFill>
              </a:rPr>
              <a:t> local variable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2D4F7-EAE0-4653-8390-A500BCD5397B}"/>
              </a:ext>
            </a:extLst>
          </p:cNvPr>
          <p:cNvSpPr/>
          <p:nvPr/>
        </p:nvSpPr>
        <p:spPr>
          <a:xfrm>
            <a:off x="7517327" y="2046912"/>
            <a:ext cx="4455159" cy="838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</a:rPr>
              <a:t>‘A’……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8DDF01-1DC0-4D2F-B659-6A8B3CCF0DEF}"/>
              </a:ext>
            </a:extLst>
          </p:cNvPr>
          <p:cNvSpPr txBox="1"/>
          <p:nvPr/>
        </p:nvSpPr>
        <p:spPr>
          <a:xfrm>
            <a:off x="4516457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717BE1-76BF-4475-8A0C-A281BE091F24}"/>
              </a:ext>
            </a:extLst>
          </p:cNvPr>
          <p:cNvSpPr txBox="1"/>
          <p:nvPr/>
        </p:nvSpPr>
        <p:spPr>
          <a:xfrm>
            <a:off x="9309048" y="41923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Function2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59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F4EF1D-32DC-4525-98A3-3FB22A61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Have Fun!!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7CE79B-DF0A-4591-A17D-CA8BE595B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306E5-0995-4B28-957F-D57A3528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7FB10-A94A-4C51-ADD6-83BB9095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Leak</a:t>
            </a:r>
          </a:p>
          <a:p>
            <a:pPr lvl="1"/>
            <a:r>
              <a:rPr lang="en-US" altLang="zh-TW" dirty="0"/>
              <a:t>1. </a:t>
            </a:r>
            <a:r>
              <a:rPr lang="en-US" altLang="zh-TW" dirty="0">
                <a:solidFill>
                  <a:srgbClr val="FFFF00"/>
                </a:solidFill>
              </a:rPr>
              <a:t>Canary</a:t>
            </a:r>
          </a:p>
          <a:p>
            <a:pPr lvl="1"/>
            <a:r>
              <a:rPr lang="en-US" altLang="zh-TW" dirty="0"/>
              <a:t>2. </a:t>
            </a:r>
            <a:r>
              <a:rPr lang="en-US" altLang="zh-TW" dirty="0">
                <a:solidFill>
                  <a:srgbClr val="FFFF00"/>
                </a:solidFill>
              </a:rPr>
              <a:t>Stack</a:t>
            </a:r>
          </a:p>
          <a:p>
            <a:pPr lvl="1"/>
            <a:r>
              <a:rPr lang="en-US" altLang="zh-TW" dirty="0"/>
              <a:t>3. PIE</a:t>
            </a:r>
          </a:p>
          <a:p>
            <a:pPr lvl="1"/>
            <a:r>
              <a:rPr lang="en-US" altLang="zh-TW" dirty="0"/>
              <a:t>4. </a:t>
            </a:r>
            <a:r>
              <a:rPr lang="en-US" altLang="zh-TW" dirty="0" err="1"/>
              <a:t>Libc</a:t>
            </a:r>
            <a:endParaRPr lang="en-US" altLang="zh-TW" dirty="0"/>
          </a:p>
          <a:p>
            <a:pPr lvl="1"/>
            <a:r>
              <a:rPr lang="en-US" altLang="zh-TW" dirty="0"/>
              <a:t>5. </a:t>
            </a:r>
            <a:r>
              <a:rPr lang="en-US" altLang="zh-TW" dirty="0">
                <a:solidFill>
                  <a:srgbClr val="FFFF00"/>
                </a:solidFill>
              </a:rPr>
              <a:t>Secret</a:t>
            </a:r>
          </a:p>
          <a:p>
            <a:r>
              <a:rPr lang="en-US" altLang="zh-TW" dirty="0"/>
              <a:t>Leak all and get flag.</a:t>
            </a:r>
          </a:p>
        </p:txBody>
      </p:sp>
    </p:spTree>
    <p:extLst>
      <p:ext uri="{BB962C8B-B14F-4D97-AF65-F5344CB8AC3E}">
        <p14:creationId xmlns:p14="http://schemas.microsoft.com/office/powerpoint/2010/main" val="154723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DC7E2F-9C3B-4B5C-A993-2FE02A5AEDB7}"/>
              </a:ext>
            </a:extLst>
          </p:cNvPr>
          <p:cNvSpPr/>
          <p:nvPr/>
        </p:nvSpPr>
        <p:spPr>
          <a:xfrm>
            <a:off x="3179428" y="377505"/>
            <a:ext cx="5603845" cy="619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009E9A-6B8C-49E6-A4EB-7F99AA541349}"/>
              </a:ext>
            </a:extLst>
          </p:cNvPr>
          <p:cNvSpPr txBox="1"/>
          <p:nvPr/>
        </p:nvSpPr>
        <p:spPr>
          <a:xfrm>
            <a:off x="2281805" y="1928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0F2150-A39D-41BA-A618-386BFA267354}"/>
              </a:ext>
            </a:extLst>
          </p:cNvPr>
          <p:cNvSpPr txBox="1"/>
          <p:nvPr/>
        </p:nvSpPr>
        <p:spPr>
          <a:xfrm>
            <a:off x="1408332" y="639230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0xffffffffffffffff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A4022C-DD09-441E-B5C7-2786F724CFB7}"/>
              </a:ext>
            </a:extLst>
          </p:cNvPr>
          <p:cNvSpPr/>
          <p:nvPr/>
        </p:nvSpPr>
        <p:spPr>
          <a:xfrm>
            <a:off x="3179427" y="629173"/>
            <a:ext cx="5603845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Text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28ABC7-E19E-42CD-8619-9A13761AABE5}"/>
              </a:ext>
            </a:extLst>
          </p:cNvPr>
          <p:cNvSpPr/>
          <p:nvPr/>
        </p:nvSpPr>
        <p:spPr>
          <a:xfrm>
            <a:off x="3179426" y="1157680"/>
            <a:ext cx="5603845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002060"/>
                </a:solidFill>
              </a:rPr>
              <a:t>Bss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0879B5-C64B-4D1F-9ADA-617C409B9987}"/>
              </a:ext>
            </a:extLst>
          </p:cNvPr>
          <p:cNvSpPr/>
          <p:nvPr/>
        </p:nvSpPr>
        <p:spPr>
          <a:xfrm>
            <a:off x="3179425" y="2031533"/>
            <a:ext cx="5603845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Heap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C4BF91-2360-49F0-B8B6-28CC838B866E}"/>
              </a:ext>
            </a:extLst>
          </p:cNvPr>
          <p:cNvSpPr/>
          <p:nvPr/>
        </p:nvSpPr>
        <p:spPr>
          <a:xfrm>
            <a:off x="3179425" y="5700320"/>
            <a:ext cx="5603845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Stack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2DAE8F-5D16-473C-A9A0-B9CA5663972C}"/>
              </a:ext>
            </a:extLst>
          </p:cNvPr>
          <p:cNvSpPr/>
          <p:nvPr/>
        </p:nvSpPr>
        <p:spPr>
          <a:xfrm>
            <a:off x="3179424" y="3338817"/>
            <a:ext cx="5603845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Libc.so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B21AC1-59F7-4900-9791-53F585D1FCD3}"/>
              </a:ext>
            </a:extLst>
          </p:cNvPr>
          <p:cNvSpPr/>
          <p:nvPr/>
        </p:nvSpPr>
        <p:spPr>
          <a:xfrm>
            <a:off x="3179424" y="4117594"/>
            <a:ext cx="5603845" cy="5285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</a:rPr>
              <a:t>ld.so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E1AF18-DB1D-419B-BB45-60D39B3F2F0A}"/>
              </a:ext>
            </a:extLst>
          </p:cNvPr>
          <p:cNvSpPr/>
          <p:nvPr/>
        </p:nvSpPr>
        <p:spPr>
          <a:xfrm>
            <a:off x="3103927" y="562171"/>
            <a:ext cx="5771625" cy="12190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DCCA35-651E-46F7-8438-28931B872AFA}"/>
              </a:ext>
            </a:extLst>
          </p:cNvPr>
          <p:cNvSpPr txBox="1"/>
          <p:nvPr/>
        </p:nvSpPr>
        <p:spPr>
          <a:xfrm>
            <a:off x="1846479" y="44450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PIE Base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A93910-8E62-43E8-8BEF-3E957E175241}"/>
              </a:ext>
            </a:extLst>
          </p:cNvPr>
          <p:cNvSpPr txBox="1"/>
          <p:nvPr/>
        </p:nvSpPr>
        <p:spPr>
          <a:xfrm>
            <a:off x="1753561" y="184686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Heap Base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816F1C-0411-4FF0-AC35-4B04F7126160}"/>
              </a:ext>
            </a:extLst>
          </p:cNvPr>
          <p:cNvSpPr txBox="1"/>
          <p:nvPr/>
        </p:nvSpPr>
        <p:spPr>
          <a:xfrm>
            <a:off x="1757431" y="31079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Libc</a:t>
            </a:r>
            <a:r>
              <a:rPr lang="en-US" altLang="zh-TW" dirty="0"/>
              <a:t> Base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8BDBD8-60E4-4B42-A196-0CA05C15D79C}"/>
              </a:ext>
            </a:extLst>
          </p:cNvPr>
          <p:cNvSpPr txBox="1"/>
          <p:nvPr/>
        </p:nvSpPr>
        <p:spPr>
          <a:xfrm>
            <a:off x="1754578" y="551565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 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0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E37FA-E243-4B0F-A6AE-B7C06063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2B319-E8F1-454E-A9CF-E3A0D34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4186"/>
          </a:xfrm>
        </p:spPr>
        <p:txBody>
          <a:bodyPr/>
          <a:lstStyle/>
          <a:p>
            <a:r>
              <a:rPr lang="en-US" altLang="zh-TW" dirty="0"/>
              <a:t>Command line :</a:t>
            </a:r>
            <a:r>
              <a:rPr lang="en-US" altLang="zh-TW" dirty="0" err="1"/>
              <a:t>readelf</a:t>
            </a:r>
            <a:r>
              <a:rPr lang="en-US" altLang="zh-TW" dirty="0"/>
              <a:t> -a leak | grep main</a:t>
            </a:r>
          </a:p>
          <a:p>
            <a:endParaRPr lang="en-US" altLang="zh-TW" dirty="0"/>
          </a:p>
          <a:p>
            <a:r>
              <a:rPr lang="en-US" altLang="zh-TW" dirty="0"/>
              <a:t>0x1b5f -&gt; relative position from PIE base</a:t>
            </a:r>
          </a:p>
          <a:p>
            <a:endParaRPr lang="en-US" altLang="zh-TW" dirty="0"/>
          </a:p>
          <a:p>
            <a:r>
              <a:rPr lang="en-US" altLang="zh-TW" dirty="0"/>
              <a:t>Real position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Real position = PIE Base + 0x1b5f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875D78D-8A2D-4B18-9C24-E0F50DC0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72" y="4396242"/>
            <a:ext cx="10067925" cy="9144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1EF0FF8-B4A1-4E61-8D46-D882C91D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72" y="2234843"/>
            <a:ext cx="6867525" cy="3429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BA64798-DFEE-492F-9194-86B77E0AD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72" y="3040649"/>
            <a:ext cx="6191250" cy="5143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8405976-FCF7-4AEA-B3A6-61D1C63C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172" y="3862842"/>
            <a:ext cx="4924425" cy="5334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D326883-DD77-4612-B08A-B830FBCC2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172" y="5656152"/>
            <a:ext cx="4848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D7279-8DF3-478F-950F-013430B9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Libc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5B9D1-EE9B-4C4C-981A-DB3F56CA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Command line :</a:t>
            </a:r>
            <a:r>
              <a:rPr lang="en-US" altLang="zh-TW" dirty="0" err="1"/>
              <a:t>readelf</a:t>
            </a:r>
            <a:r>
              <a:rPr lang="en-US" altLang="zh-TW" dirty="0"/>
              <a:t> -a libc.so.6 | grep system</a:t>
            </a:r>
          </a:p>
          <a:p>
            <a:endParaRPr lang="en-US" altLang="zh-TW" dirty="0"/>
          </a:p>
          <a:p>
            <a:r>
              <a:rPr lang="en-US" altLang="zh-TW" dirty="0"/>
              <a:t>0x52fd0 -&gt; relative position from </a:t>
            </a:r>
            <a:r>
              <a:rPr lang="en-US" altLang="zh-TW" dirty="0" err="1"/>
              <a:t>Libc</a:t>
            </a:r>
            <a:r>
              <a:rPr lang="en-US" altLang="zh-TW" dirty="0"/>
              <a:t> base</a:t>
            </a:r>
          </a:p>
          <a:p>
            <a:endParaRPr lang="en-US" altLang="zh-TW" dirty="0"/>
          </a:p>
          <a:p>
            <a:r>
              <a:rPr lang="en-US" altLang="zh-TW" dirty="0"/>
              <a:t>Real position</a:t>
            </a:r>
          </a:p>
          <a:p>
            <a:endParaRPr lang="en-US" altLang="zh-TW" dirty="0"/>
          </a:p>
          <a:p>
            <a:r>
              <a:rPr lang="en-US" altLang="zh-TW" dirty="0" err="1"/>
              <a:t>vmmap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Real position = </a:t>
            </a:r>
            <a:r>
              <a:rPr lang="en-US" altLang="zh-TW" dirty="0" err="1"/>
              <a:t>Libc</a:t>
            </a:r>
            <a:r>
              <a:rPr lang="en-US" altLang="zh-TW" dirty="0"/>
              <a:t> Base + 0x52fd0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90E78B-77FC-4C25-9E8E-C138A236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57" y="2178778"/>
            <a:ext cx="8801100" cy="285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007989-9E00-4CC8-99A7-F7FA5900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6" y="3899656"/>
            <a:ext cx="6200775" cy="4857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731522-B013-4F3C-8E82-81611FBE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557" y="4808339"/>
            <a:ext cx="9848850" cy="5143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0611F3-5AF7-4402-817B-03DC632ED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57" y="3032269"/>
            <a:ext cx="6315075" cy="4762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04EC0F-710F-47E3-A6AB-5EA2ED2CD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557" y="5693352"/>
            <a:ext cx="61912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3B3C-4D91-4520-B175-D7C0CC1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A872-907B-43C5-935A-A35FFEB776B1}"/>
              </a:ext>
            </a:extLst>
          </p:cNvPr>
          <p:cNvSpPr/>
          <p:nvPr/>
        </p:nvSpPr>
        <p:spPr>
          <a:xfrm>
            <a:off x="4261607" y="1580050"/>
            <a:ext cx="3565322" cy="510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0F43E-3716-41B3-8A89-132A1453B698}"/>
              </a:ext>
            </a:extLst>
          </p:cNvPr>
          <p:cNvSpPr/>
          <p:nvPr/>
        </p:nvSpPr>
        <p:spPr>
          <a:xfrm>
            <a:off x="4261607" y="5100506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193C1-2DFC-41F3-8724-3F546CDD0940}"/>
              </a:ext>
            </a:extLst>
          </p:cNvPr>
          <p:cNvSpPr/>
          <p:nvPr/>
        </p:nvSpPr>
        <p:spPr>
          <a:xfrm>
            <a:off x="4261607" y="5551414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Return Address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B4C3E3-512A-46B7-8770-C3126601E989}"/>
              </a:ext>
            </a:extLst>
          </p:cNvPr>
          <p:cNvSpPr/>
          <p:nvPr/>
        </p:nvSpPr>
        <p:spPr>
          <a:xfrm>
            <a:off x="4261607" y="4649598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Canary(0xfaceboocboocface)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C05564-2FEB-4541-9DF7-B9E31E6AA12D}"/>
              </a:ext>
            </a:extLst>
          </p:cNvPr>
          <p:cNvSpPr/>
          <p:nvPr/>
        </p:nvSpPr>
        <p:spPr>
          <a:xfrm>
            <a:off x="4261607" y="2835888"/>
            <a:ext cx="3565322" cy="1813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Local Variable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856059-5F4B-4B59-89CD-FE93AFC29CD0}"/>
              </a:ext>
            </a:extLst>
          </p:cNvPr>
          <p:cNvSpPr/>
          <p:nvPr/>
        </p:nvSpPr>
        <p:spPr>
          <a:xfrm>
            <a:off x="3187817" y="4773336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BD51-6285-43C2-95D8-C9CCE5EBFBCF}"/>
              </a:ext>
            </a:extLst>
          </p:cNvPr>
          <p:cNvSpPr/>
          <p:nvPr/>
        </p:nvSpPr>
        <p:spPr>
          <a:xfrm>
            <a:off x="4261607" y="3071831"/>
            <a:ext cx="3565322" cy="453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1"/>
                </a:solidFill>
              </a:rPr>
              <a:t>Buf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18E75A4-C257-48E7-A22E-439F6B5C48D4}"/>
              </a:ext>
            </a:extLst>
          </p:cNvPr>
          <p:cNvSpPr/>
          <p:nvPr/>
        </p:nvSpPr>
        <p:spPr>
          <a:xfrm>
            <a:off x="3187816" y="3185082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8F5739-CC83-4F66-BC07-DCAF1B78548A}"/>
              </a:ext>
            </a:extLst>
          </p:cNvPr>
          <p:cNvSpPr txBox="1"/>
          <p:nvPr/>
        </p:nvSpPr>
        <p:spPr>
          <a:xfrm>
            <a:off x="496616" y="4133038"/>
            <a:ext cx="209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Stack Frame</a:t>
            </a:r>
            <a:endParaRPr lang="zh-TW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B9A516-B19B-4386-B0B0-9C487B52CF85}"/>
              </a:ext>
            </a:extLst>
          </p:cNvPr>
          <p:cNvSpPr/>
          <p:nvPr/>
        </p:nvSpPr>
        <p:spPr>
          <a:xfrm>
            <a:off x="2827090" y="2491530"/>
            <a:ext cx="6006517" cy="37568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3B3C-4D91-4520-B175-D7C0CC1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A872-907B-43C5-935A-A35FFEB776B1}"/>
              </a:ext>
            </a:extLst>
          </p:cNvPr>
          <p:cNvSpPr/>
          <p:nvPr/>
        </p:nvSpPr>
        <p:spPr>
          <a:xfrm>
            <a:off x="7097086" y="1487771"/>
            <a:ext cx="3565322" cy="510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0F43E-3716-41B3-8A89-132A1453B698}"/>
              </a:ext>
            </a:extLst>
          </p:cNvPr>
          <p:cNvSpPr/>
          <p:nvPr/>
        </p:nvSpPr>
        <p:spPr>
          <a:xfrm>
            <a:off x="7097086" y="5008227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193C1-2DFC-41F3-8724-3F546CDD0940}"/>
              </a:ext>
            </a:extLst>
          </p:cNvPr>
          <p:cNvSpPr/>
          <p:nvPr/>
        </p:nvSpPr>
        <p:spPr>
          <a:xfrm>
            <a:off x="7097086" y="5459135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Return Address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B4C3E3-512A-46B7-8770-C3126601E989}"/>
              </a:ext>
            </a:extLst>
          </p:cNvPr>
          <p:cNvSpPr/>
          <p:nvPr/>
        </p:nvSpPr>
        <p:spPr>
          <a:xfrm>
            <a:off x="7097086" y="4557319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Canary(0xfaceboocboocface)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C05564-2FEB-4541-9DF7-B9E31E6AA12D}"/>
              </a:ext>
            </a:extLst>
          </p:cNvPr>
          <p:cNvSpPr/>
          <p:nvPr/>
        </p:nvSpPr>
        <p:spPr>
          <a:xfrm>
            <a:off x="7097086" y="2743609"/>
            <a:ext cx="3565322" cy="1813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Local Variable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856059-5F4B-4B59-89CD-FE93AFC29CD0}"/>
              </a:ext>
            </a:extLst>
          </p:cNvPr>
          <p:cNvSpPr/>
          <p:nvPr/>
        </p:nvSpPr>
        <p:spPr>
          <a:xfrm>
            <a:off x="6023296" y="4681057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BD51-6285-43C2-95D8-C9CCE5EBFBCF}"/>
              </a:ext>
            </a:extLst>
          </p:cNvPr>
          <p:cNvSpPr/>
          <p:nvPr/>
        </p:nvSpPr>
        <p:spPr>
          <a:xfrm>
            <a:off x="7097086" y="2979552"/>
            <a:ext cx="3565322" cy="453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1"/>
                </a:solidFill>
              </a:rPr>
              <a:t>Buf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18E75A4-C257-48E7-A22E-439F6B5C48D4}"/>
              </a:ext>
            </a:extLst>
          </p:cNvPr>
          <p:cNvSpPr/>
          <p:nvPr/>
        </p:nvSpPr>
        <p:spPr>
          <a:xfrm>
            <a:off x="6023295" y="3092803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313BE7-17FF-4E47-8CC8-DC3B50BE0049}"/>
              </a:ext>
            </a:extLst>
          </p:cNvPr>
          <p:cNvSpPr txBox="1"/>
          <p:nvPr/>
        </p:nvSpPr>
        <p:spPr>
          <a:xfrm>
            <a:off x="645347" y="2281944"/>
            <a:ext cx="462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dirty="0" err="1">
                <a:solidFill>
                  <a:srgbClr val="FF0000"/>
                </a:solidFill>
              </a:rPr>
              <a:t>Buf</a:t>
            </a:r>
            <a:r>
              <a:rPr lang="en-US" altLang="zh-TW" sz="2400" dirty="0"/>
              <a:t> can buffer overflow</a:t>
            </a:r>
          </a:p>
          <a:p>
            <a:endParaRPr lang="en-US" altLang="zh-TW" sz="2400" dirty="0"/>
          </a:p>
          <a:p>
            <a:r>
              <a:rPr lang="en-US" altLang="zh-TW" sz="2400" dirty="0"/>
              <a:t>Input lots of ‘A’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48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3B3C-4D91-4520-B175-D7C0CC1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Canary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A872-907B-43C5-935A-A35FFEB776B1}"/>
              </a:ext>
            </a:extLst>
          </p:cNvPr>
          <p:cNvSpPr/>
          <p:nvPr/>
        </p:nvSpPr>
        <p:spPr>
          <a:xfrm>
            <a:off x="7097086" y="1487771"/>
            <a:ext cx="3565322" cy="510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0F43E-3716-41B3-8A89-132A1453B698}"/>
              </a:ext>
            </a:extLst>
          </p:cNvPr>
          <p:cNvSpPr/>
          <p:nvPr/>
        </p:nvSpPr>
        <p:spPr>
          <a:xfrm>
            <a:off x="7097086" y="5008227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Old </a:t>
            </a:r>
            <a:r>
              <a:rPr lang="en-US" altLang="zh-TW" b="1" dirty="0" err="1">
                <a:solidFill>
                  <a:schemeClr val="bg1"/>
                </a:solidFill>
              </a:rPr>
              <a:t>Rbp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193C1-2DFC-41F3-8724-3F546CDD0940}"/>
              </a:ext>
            </a:extLst>
          </p:cNvPr>
          <p:cNvSpPr/>
          <p:nvPr/>
        </p:nvSpPr>
        <p:spPr>
          <a:xfrm>
            <a:off x="7097086" y="5459135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Return Address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B4C3E3-512A-46B7-8770-C3126601E989}"/>
              </a:ext>
            </a:extLst>
          </p:cNvPr>
          <p:cNvSpPr/>
          <p:nvPr/>
        </p:nvSpPr>
        <p:spPr>
          <a:xfrm>
            <a:off x="7097086" y="4557319"/>
            <a:ext cx="3565322" cy="45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Canary(0xfaceboocboocface)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C05564-2FEB-4541-9DF7-B9E31E6AA12D}"/>
              </a:ext>
            </a:extLst>
          </p:cNvPr>
          <p:cNvSpPr/>
          <p:nvPr/>
        </p:nvSpPr>
        <p:spPr>
          <a:xfrm>
            <a:off x="7097086" y="2743609"/>
            <a:ext cx="3565322" cy="1813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Local Variable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856059-5F4B-4B59-89CD-FE93AFC29CD0}"/>
              </a:ext>
            </a:extLst>
          </p:cNvPr>
          <p:cNvSpPr/>
          <p:nvPr/>
        </p:nvSpPr>
        <p:spPr>
          <a:xfrm>
            <a:off x="6023296" y="4681057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BD51-6285-43C2-95D8-C9CCE5EBFBCF}"/>
              </a:ext>
            </a:extLst>
          </p:cNvPr>
          <p:cNvSpPr/>
          <p:nvPr/>
        </p:nvSpPr>
        <p:spPr>
          <a:xfrm>
            <a:off x="7097086" y="2979552"/>
            <a:ext cx="3565322" cy="2026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AAAAAAA……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18E75A4-C257-48E7-A22E-439F6B5C48D4}"/>
              </a:ext>
            </a:extLst>
          </p:cNvPr>
          <p:cNvSpPr/>
          <p:nvPr/>
        </p:nvSpPr>
        <p:spPr>
          <a:xfrm>
            <a:off x="6023295" y="3092803"/>
            <a:ext cx="939567" cy="226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313BE7-17FF-4E47-8CC8-DC3B50BE0049}"/>
              </a:ext>
            </a:extLst>
          </p:cNvPr>
          <p:cNvSpPr txBox="1"/>
          <p:nvPr/>
        </p:nvSpPr>
        <p:spPr>
          <a:xfrm>
            <a:off x="645347" y="2281944"/>
            <a:ext cx="52437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Before return, it will check canary value is correct or not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000" dirty="0"/>
              <a:t>0x4141414141414141 </a:t>
            </a:r>
            <a:r>
              <a:rPr lang="en-US" altLang="zh-TW" sz="2000" dirty="0">
                <a:solidFill>
                  <a:srgbClr val="FF0000"/>
                </a:solidFill>
              </a:rPr>
              <a:t>!=</a:t>
            </a:r>
            <a:r>
              <a:rPr lang="en-US" altLang="zh-TW" sz="2000" dirty="0"/>
              <a:t> 0xfaceboocboocface</a:t>
            </a:r>
          </a:p>
          <a:p>
            <a:endParaRPr lang="en-US" altLang="zh-TW" sz="2000" dirty="0"/>
          </a:p>
          <a:p>
            <a:r>
              <a:rPr lang="en-US" altLang="zh-TW" sz="2000" dirty="0"/>
              <a:t>Stack smash detect -&gt; abort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732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358</TotalTime>
  <Words>558</Words>
  <Application>Microsoft Office PowerPoint</Application>
  <PresentationFormat>寬螢幕</PresentationFormat>
  <Paragraphs>218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Calisto MT</vt:lpstr>
      <vt:lpstr>Trebuchet MS</vt:lpstr>
      <vt:lpstr>Wingdings 2</vt:lpstr>
      <vt:lpstr>石板</vt:lpstr>
      <vt:lpstr>Lab Leak</vt:lpstr>
      <vt:lpstr>IDA pro</vt:lpstr>
      <vt:lpstr>題目要求</vt:lpstr>
      <vt:lpstr>PowerPoint 簡報</vt:lpstr>
      <vt:lpstr>PIE Example</vt:lpstr>
      <vt:lpstr>Libc Example</vt:lpstr>
      <vt:lpstr>Canary</vt:lpstr>
      <vt:lpstr>Canary</vt:lpstr>
      <vt:lpstr>Canary</vt:lpstr>
      <vt:lpstr>PowerPoint 簡報</vt:lpstr>
      <vt:lpstr>Jump table is hard to reverse</vt:lpstr>
      <vt:lpstr>PowerPoint 簡報</vt:lpstr>
      <vt:lpstr>PowerPoint 簡報</vt:lpstr>
      <vt:lpstr>Secret</vt:lpstr>
      <vt:lpstr>Secret</vt:lpstr>
      <vt:lpstr>Secret</vt:lpstr>
      <vt:lpstr>Secret</vt:lpstr>
      <vt:lpstr>Secret</vt:lpstr>
      <vt:lpstr>Secret</vt:lpstr>
      <vt:lpstr>Canary and Stack</vt:lpstr>
      <vt:lpstr>Canary and Stack</vt:lpstr>
      <vt:lpstr>Canary and Stack</vt:lpstr>
      <vt:lpstr>Homework Hint</vt:lpstr>
      <vt:lpstr>PowerPoint 簡報</vt:lpstr>
      <vt:lpstr>PowerPoint 簡報</vt:lpstr>
      <vt:lpstr>PowerPoint 簡報</vt:lpstr>
      <vt:lpstr>PowerPoint 簡報</vt:lpstr>
      <vt:lpstr>Have Fun!!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Leak</dc:title>
  <dc:creator>song yulin</dc:creator>
  <cp:lastModifiedBy>sky</cp:lastModifiedBy>
  <cp:revision>204</cp:revision>
  <dcterms:created xsi:type="dcterms:W3CDTF">2019-11-03T17:33:33Z</dcterms:created>
  <dcterms:modified xsi:type="dcterms:W3CDTF">2019-11-04T12:27:20Z</dcterms:modified>
</cp:coreProperties>
</file>