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56"/>
  </p:notesMasterIdLst>
  <p:sldIdLst>
    <p:sldId id="256" r:id="rId2"/>
    <p:sldId id="313" r:id="rId3"/>
    <p:sldId id="264" r:id="rId4"/>
    <p:sldId id="258" r:id="rId5"/>
    <p:sldId id="265" r:id="rId6"/>
    <p:sldId id="316" r:id="rId7"/>
    <p:sldId id="318" r:id="rId8"/>
    <p:sldId id="266" r:id="rId9"/>
    <p:sldId id="267" r:id="rId10"/>
    <p:sldId id="315" r:id="rId11"/>
    <p:sldId id="314" r:id="rId12"/>
    <p:sldId id="319" r:id="rId13"/>
    <p:sldId id="320" r:id="rId14"/>
    <p:sldId id="321" r:id="rId15"/>
    <p:sldId id="322" r:id="rId16"/>
    <p:sldId id="323" r:id="rId17"/>
    <p:sldId id="324" r:id="rId18"/>
    <p:sldId id="268" r:id="rId19"/>
    <p:sldId id="269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7" r:id="rId29"/>
    <p:sldId id="282" r:id="rId30"/>
    <p:sldId id="283" r:id="rId31"/>
    <p:sldId id="284" r:id="rId32"/>
    <p:sldId id="285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86" autoAdjust="0"/>
  </p:normalViewPr>
  <p:slideViewPr>
    <p:cSldViewPr snapToGrid="0">
      <p:cViewPr varScale="1">
        <p:scale>
          <a:sx n="71" d="100"/>
          <a:sy n="71" d="100"/>
        </p:scale>
        <p:origin x="12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3955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9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99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434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100" dirty="0" smtClean="0"/>
              <a:t>Program</a:t>
            </a:r>
            <a:r>
              <a:rPr lang="en-US" sz="1100" baseline="0" dirty="0" smtClean="0"/>
              <a:t> logo building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3497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950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5880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err="1" smtClean="0"/>
              <a:t>ROPGadget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4545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err="1" smtClean="0"/>
              <a:t>ROPGadget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265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err="1" smtClean="0"/>
              <a:t>ROPGadget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0221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453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8769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9080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9754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068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952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248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1031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207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22882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7254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37828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4471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27017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8254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52019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68594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92230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00968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17003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83120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61301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91396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3252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0345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63777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83094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78674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65021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32955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36194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1324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51192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92954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3300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422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92205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11186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30796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034723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3675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8552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6731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450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689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1" name="Shape 2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7" name="Shape 7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10876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altLang="zh-TW" sz="3000" dirty="0" smtClean="0"/>
              <a:t>ROP </a:t>
            </a:r>
            <a:r>
              <a:rPr lang="zh-TW" altLang="en-US" sz="3000" dirty="0" smtClean="0"/>
              <a:t>生成系統</a:t>
            </a:r>
            <a:r>
              <a:rPr lang="en-US" altLang="zh-TW" sz="3000" dirty="0" smtClean="0"/>
              <a:t/>
            </a:r>
            <a:br>
              <a:rPr lang="en-US" altLang="zh-TW" sz="3000" dirty="0" smtClean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err="1" smtClean="0"/>
              <a:t>ROPchain</a:t>
            </a:r>
            <a:r>
              <a:rPr lang="en-US" altLang="zh-TW" sz="2400" dirty="0" smtClean="0"/>
              <a:t>: ROP payload </a:t>
            </a:r>
            <a:r>
              <a:rPr lang="en-US" altLang="zh-TW" sz="2400" dirty="0" smtClean="0"/>
              <a:t>Generation</a:t>
            </a:r>
            <a:br>
              <a:rPr lang="en-US" altLang="zh-TW" sz="2400" dirty="0" smtClean="0"/>
            </a:br>
            <a:r>
              <a:rPr lang="en-US" sz="2800" dirty="0"/>
              <a:t/>
            </a:r>
            <a:br>
              <a:rPr lang="en-US" sz="2800" dirty="0"/>
            </a:br>
            <a:endParaRPr lang="zh-TW" sz="2700" dirty="0"/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457200" y="3608816"/>
            <a:ext cx="8686800" cy="123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en-US" altLang="zh-TW" sz="2000" dirty="0" smtClean="0"/>
              <a:t>From Hung-Wen Chen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陳泓文</a:t>
            </a:r>
            <a:r>
              <a:rPr lang="en-US" altLang="zh-TW" sz="2000" dirty="0" smtClean="0"/>
              <a:t>)</a:t>
            </a:r>
            <a:endParaRPr lang="en-US" sz="2000" dirty="0"/>
          </a:p>
          <a:p>
            <a:pPr algn="r"/>
            <a:r>
              <a:rPr lang="en-US" sz="2000" dirty="0" smtClean="0"/>
              <a:t>Lectured by Shih-Kun Huang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黃世</a:t>
            </a:r>
            <a:r>
              <a:rPr lang="zh-TW" altLang="en-US" sz="2000" dirty="0"/>
              <a:t>昆</a:t>
            </a:r>
            <a:r>
              <a:rPr lang="en-US" altLang="zh-TW" sz="2000" dirty="0" smtClean="0"/>
              <a:t>)</a:t>
            </a:r>
          </a:p>
          <a:p>
            <a:pPr algn="r"/>
            <a:r>
              <a:rPr lang="en-US" altLang="zh-TW" sz="2000" dirty="0" smtClean="0"/>
              <a:t>Software Quality Lab</a:t>
            </a:r>
            <a:endParaRPr lang="en-US" altLang="zh-TW" sz="2000" dirty="0" smtClean="0"/>
          </a:p>
          <a:p>
            <a:pPr algn="r"/>
            <a:r>
              <a:rPr lang="en-US" sz="2000" dirty="0" smtClean="0"/>
              <a:t>National </a:t>
            </a:r>
            <a:r>
              <a:rPr lang="en-US" sz="2000" dirty="0" err="1" smtClean="0"/>
              <a:t>Chiao</a:t>
            </a:r>
            <a:r>
              <a:rPr lang="en-US" sz="2000" dirty="0" smtClean="0"/>
              <a:t> Tung University</a:t>
            </a:r>
            <a:endParaRPr sz="20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1761565" y="2205318"/>
            <a:ext cx="5620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An Anti-Mitigation Exploit Generation Integrating with </a:t>
            </a:r>
            <a:r>
              <a:rPr lang="en-US" altLang="zh-TW" sz="2400" dirty="0" err="1"/>
              <a:t>Metasploit</a:t>
            </a:r>
            <a:r>
              <a:rPr lang="en-US" altLang="zh-TW" sz="2400" dirty="0"/>
              <a:t> Framework</a:t>
            </a:r>
            <a:br>
              <a:rPr lang="en-US" altLang="zh-TW" sz="2400" dirty="0"/>
            </a:br>
            <a:endParaRPr lang="zh-TW" altLang="en-US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-176981" y="146984"/>
            <a:ext cx="8450826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574675" lvl="3" algn="l"/>
            <a:r>
              <a:rPr lang="en-US" sz="2500" dirty="0"/>
              <a:t>Exploit technique - </a:t>
            </a:r>
            <a:r>
              <a:rPr lang="en-US" sz="2500" dirty="0" smtClean="0"/>
              <a:t>Return-to-stack attack</a:t>
            </a:r>
            <a:endParaRPr lang="en-US" sz="2500"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215975" y="1295881"/>
            <a:ext cx="8057869" cy="298655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buFont typeface="Arial"/>
              <a:buChar char="●"/>
            </a:pPr>
            <a:r>
              <a:rPr lang="en-US" sz="2400" dirty="0" smtClean="0"/>
              <a:t>Can’t bypass DEP &amp; ASLR mechanisms.</a:t>
            </a:r>
          </a:p>
          <a:p>
            <a:pPr marL="457200" indent="-381000">
              <a:buFont typeface="Arial"/>
              <a:buChar char="●"/>
            </a:pPr>
            <a:endParaRPr lang="en-US" sz="2400" dirty="0"/>
          </a:p>
          <a:p>
            <a:pPr marL="457200" indent="-381000">
              <a:buFont typeface="Arial"/>
              <a:buChar char="●"/>
            </a:pPr>
            <a:r>
              <a:rPr lang="en-US" sz="2400" dirty="0" smtClean="0"/>
              <a:t>Replace return address with shellcode address.</a:t>
            </a:r>
          </a:p>
          <a:p>
            <a:pPr marL="457200" indent="-381000">
              <a:buFont typeface="Arial"/>
              <a:buChar char="●"/>
            </a:pPr>
            <a:endParaRPr lang="en-US" sz="2400" dirty="0"/>
          </a:p>
          <a:p>
            <a:pPr marL="457200" indent="-381000">
              <a:buFont typeface="Arial"/>
              <a:buChar char="●"/>
            </a:pPr>
            <a:endParaRPr lang="en-US" sz="2400" dirty="0" smtClean="0"/>
          </a:p>
          <a:p>
            <a:pPr marL="457200" indent="-381000">
              <a:buFont typeface="Arial"/>
              <a:buChar char="●"/>
            </a:pPr>
            <a:endParaRPr lang="en-US" sz="2400" dirty="0"/>
          </a:p>
          <a:p>
            <a:pPr marL="457200" indent="-381000">
              <a:buFont typeface="Arial"/>
              <a:buChar char="●"/>
            </a:pPr>
            <a:endParaRPr lang="en-US" sz="2400" dirty="0" smtClean="0"/>
          </a:p>
          <a:p>
            <a:pPr marL="457200" indent="-381000">
              <a:buFont typeface="Arial"/>
              <a:buChar char="●"/>
            </a:pPr>
            <a:endParaRPr lang="en-US" altLang="zh-TW" sz="2400" dirty="0"/>
          </a:p>
          <a:p>
            <a:pPr marL="457200" indent="-381000">
              <a:buFont typeface="Arial"/>
              <a:buChar char="●"/>
            </a:pPr>
            <a:endParaRPr lang="en-US" altLang="zh-TW" sz="24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55" y="2891779"/>
            <a:ext cx="7042508" cy="162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189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-176981" y="146984"/>
            <a:ext cx="8450826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574675" lvl="3" algn="l"/>
            <a:r>
              <a:rPr lang="en-US" sz="2500" dirty="0"/>
              <a:t>Exploit technique - </a:t>
            </a:r>
            <a:r>
              <a:rPr lang="en-US" sz="2500" dirty="0" smtClean="0"/>
              <a:t>Return-to-</a:t>
            </a:r>
            <a:r>
              <a:rPr lang="en-US" sz="2500" dirty="0" err="1" smtClean="0"/>
              <a:t>libc</a:t>
            </a:r>
            <a:r>
              <a:rPr lang="en-US" sz="2500" dirty="0" smtClean="0"/>
              <a:t> attack</a:t>
            </a:r>
            <a:endParaRPr lang="en-US" sz="2500"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215975" y="1295881"/>
            <a:ext cx="8057869" cy="298655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buFont typeface="Arial"/>
              <a:buChar char="●"/>
            </a:pPr>
            <a:r>
              <a:rPr lang="en-US" sz="2400" dirty="0"/>
              <a:t>Bypass W⊕X </a:t>
            </a:r>
            <a:r>
              <a:rPr lang="en-US" sz="2400" dirty="0" smtClean="0"/>
              <a:t>mechanisms.</a:t>
            </a:r>
          </a:p>
          <a:p>
            <a:pPr marL="457200" indent="-381000">
              <a:buFont typeface="Arial"/>
              <a:buChar char="●"/>
            </a:pPr>
            <a:endParaRPr lang="en-US" sz="2400" dirty="0"/>
          </a:p>
          <a:p>
            <a:pPr marL="457200" indent="-381000">
              <a:buFont typeface="Arial"/>
              <a:buChar char="●"/>
            </a:pPr>
            <a:r>
              <a:rPr lang="en-US" sz="2400" dirty="0" smtClean="0"/>
              <a:t>Replace return address with other </a:t>
            </a:r>
            <a:r>
              <a:rPr lang="en-US" sz="2400" dirty="0"/>
              <a:t>executable </a:t>
            </a:r>
            <a:r>
              <a:rPr lang="en-US" sz="2400" dirty="0" smtClean="0"/>
              <a:t>memory.</a:t>
            </a:r>
          </a:p>
          <a:p>
            <a:pPr marL="457200" indent="-381000">
              <a:buFont typeface="Arial"/>
              <a:buChar char="●"/>
            </a:pPr>
            <a:endParaRPr lang="en-US" sz="2400" dirty="0"/>
          </a:p>
          <a:p>
            <a:pPr marL="457200" indent="-381000">
              <a:buFont typeface="Arial"/>
              <a:buChar char="●"/>
            </a:pPr>
            <a:endParaRPr lang="en-US" sz="2400" dirty="0" smtClean="0"/>
          </a:p>
          <a:p>
            <a:pPr marL="457200" indent="-381000">
              <a:buFont typeface="Arial"/>
              <a:buChar char="●"/>
            </a:pPr>
            <a:endParaRPr lang="en-US" sz="2400" dirty="0"/>
          </a:p>
          <a:p>
            <a:pPr marL="457200" indent="-381000">
              <a:buFont typeface="Arial"/>
              <a:buChar char="●"/>
            </a:pPr>
            <a:endParaRPr lang="en-US" sz="2400" dirty="0" smtClean="0"/>
          </a:p>
          <a:p>
            <a:pPr marL="457200" indent="-381000">
              <a:buFont typeface="Arial"/>
              <a:buChar char="●"/>
            </a:pPr>
            <a:endParaRPr lang="en-US" altLang="zh-TW" sz="2400" dirty="0"/>
          </a:p>
          <a:p>
            <a:pPr marL="457200" indent="-381000">
              <a:buFont typeface="Arial"/>
              <a:buChar char="●"/>
            </a:pPr>
            <a:endParaRPr lang="en-US" altLang="zh-TW" sz="24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80" y="2950237"/>
            <a:ext cx="7362364" cy="162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347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-176981" y="196070"/>
            <a:ext cx="8450826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574675" lvl="3" algn="l"/>
            <a:r>
              <a:rPr lang="en-US" sz="3000" dirty="0" smtClean="0"/>
              <a:t>Return-Oriented Programming (ROP)</a:t>
            </a:r>
            <a:endParaRPr lang="en-US" sz="3000"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505536" y="1599966"/>
            <a:ext cx="3898824" cy="298655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buFont typeface="Arial"/>
              <a:buChar char="●"/>
            </a:pPr>
            <a:r>
              <a:rPr lang="en-US" sz="2000" dirty="0" smtClean="0"/>
              <a:t>RET </a:t>
            </a:r>
            <a:r>
              <a:rPr lang="en-US" sz="2000" dirty="0"/>
              <a:t>instruction </a:t>
            </a:r>
            <a:r>
              <a:rPr lang="en-US" sz="2000" dirty="0" smtClean="0"/>
              <a:t>sequences (gadgets</a:t>
            </a:r>
            <a:r>
              <a:rPr lang="en-US" sz="2000" dirty="0"/>
              <a:t>)</a:t>
            </a:r>
            <a:endParaRPr lang="en-US" sz="2000" dirty="0" smtClean="0"/>
          </a:p>
          <a:p>
            <a:pPr marL="76200"/>
            <a:endParaRPr lang="en-US" sz="2000" dirty="0"/>
          </a:p>
          <a:p>
            <a:pPr marL="457200" indent="-381000">
              <a:buFont typeface="Arial"/>
              <a:buChar char="●"/>
            </a:pPr>
            <a:r>
              <a:rPr lang="en-US" sz="2000" dirty="0" err="1"/>
              <a:t>Unrandomized</a:t>
            </a:r>
            <a:r>
              <a:rPr lang="en-US" sz="2000" dirty="0"/>
              <a:t> segment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B25B22AD-0C68-4447-ABE8-F559196C00D1}" type="slidenum">
              <a:rPr lang="zh-TW" altLang="en-US" smtClean="0"/>
              <a:t>12</a:t>
            </a:fld>
            <a:endParaRPr lang="zh-TW" altLang="en-US" dirty="0"/>
          </a:p>
        </p:txBody>
      </p:sp>
      <p:pic>
        <p:nvPicPr>
          <p:cNvPr id="6146" name="Picture 2" descr="http://img314.ph.126.net/WUzJtVBssYcBXuBDOfcGTQ==/388379172865393219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68461"/>
            <a:ext cx="3667043" cy="248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8588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94968" y="16646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76200"/>
            <a:r>
              <a:rPr lang="en-US" altLang="zh-TW" sz="3000" dirty="0" smtClean="0"/>
              <a:t>ROP Sample</a:t>
            </a:r>
            <a:endParaRPr lang="en-US" sz="3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915" y="1347779"/>
            <a:ext cx="4447560" cy="3556802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B25B22AD-0C68-4447-ABE8-F559196C00D1}" type="slidenum">
              <a:rPr lang="zh-TW" altLang="en-US" smtClean="0"/>
              <a:t>13</a:t>
            </a:fld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401" y="1562100"/>
            <a:ext cx="2114473" cy="298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078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-176981" y="196070"/>
            <a:ext cx="8450826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574675" lvl="3" algn="l"/>
            <a:r>
              <a:rPr lang="en-US" sz="3000" dirty="0"/>
              <a:t>More </a:t>
            </a:r>
            <a:r>
              <a:rPr lang="en-US" sz="3000" dirty="0" smtClean="0"/>
              <a:t>Complicated?</a:t>
            </a:r>
            <a:endParaRPr lang="en-US" sz="30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B25B22AD-0C68-4447-ABE8-F559196C00D1}" type="slidenum">
              <a:rPr lang="zh-TW" altLang="en-US" smtClean="0"/>
              <a:t>14</a:t>
            </a:fld>
            <a:endParaRPr lang="zh-TW" altLang="en-US" dirty="0"/>
          </a:p>
        </p:txBody>
      </p:sp>
      <p:pic>
        <p:nvPicPr>
          <p:cNvPr id="13314" name="Picture 2" descr="http://ext.pimg.tw/jimmy1560/1394351270-1542511260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1367896"/>
            <a:ext cx="4927600" cy="328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8688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-176981" y="196070"/>
            <a:ext cx="8450826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574675" lvl="3" algn="l"/>
            <a:r>
              <a:rPr lang="en-US" sz="3000" dirty="0" err="1" smtClean="0"/>
              <a:t>ROPChain</a:t>
            </a:r>
            <a:endParaRPr lang="en-US" sz="30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B25B22AD-0C68-4447-ABE8-F559196C00D1}" type="slidenum">
              <a:rPr lang="zh-TW" altLang="en-US" smtClean="0"/>
              <a:t>15</a:t>
            </a:fld>
            <a:endParaRPr lang="zh-TW" altLang="en-US" dirty="0"/>
          </a:p>
        </p:txBody>
      </p:sp>
      <p:sp>
        <p:nvSpPr>
          <p:cNvPr id="8" name="Shape 44"/>
          <p:cNvSpPr txBox="1">
            <a:spLocks noGrp="1"/>
          </p:cNvSpPr>
          <p:nvPr>
            <p:ph type="body" idx="1"/>
          </p:nvPr>
        </p:nvSpPr>
        <p:spPr>
          <a:xfrm>
            <a:off x="505536" y="1599964"/>
            <a:ext cx="3898824" cy="298655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buFont typeface="Arial"/>
              <a:buChar char="●"/>
            </a:pPr>
            <a:r>
              <a:rPr lang="en-US" altLang="zh-TW" sz="2000" dirty="0" smtClean="0"/>
              <a:t>Generate multi payloads</a:t>
            </a:r>
          </a:p>
          <a:p>
            <a:pPr marL="76200"/>
            <a:endParaRPr lang="en-US" sz="2000" dirty="0"/>
          </a:p>
          <a:p>
            <a:pPr marL="457200" indent="-381000">
              <a:buFont typeface="Arial"/>
              <a:buChar char="●"/>
            </a:pPr>
            <a:r>
              <a:rPr lang="en-US" sz="2000" dirty="0" smtClean="0"/>
              <a:t>Use long gadgets</a:t>
            </a:r>
          </a:p>
          <a:p>
            <a:pPr marL="457200" indent="-381000">
              <a:buFont typeface="Arial"/>
              <a:buChar char="●"/>
            </a:pPr>
            <a:endParaRPr lang="en-US" sz="2000" dirty="0"/>
          </a:p>
          <a:p>
            <a:pPr marL="457200" indent="-381000">
              <a:buFont typeface="Arial"/>
              <a:buChar char="●"/>
            </a:pPr>
            <a:r>
              <a:rPr lang="en-US" sz="2000" dirty="0" smtClean="0"/>
              <a:t>Integrate with AEG</a:t>
            </a:r>
            <a:r>
              <a:rPr lang="zh-TW" altLang="en-US" sz="2000" dirty="0" smtClean="0"/>
              <a:t>、</a:t>
            </a:r>
            <a:r>
              <a:rPr lang="en-US" altLang="zh-TW" sz="2000" dirty="0" err="1" smtClean="0"/>
              <a:t>Metasploit</a:t>
            </a:r>
            <a:endParaRPr lang="en-US" sz="2000" dirty="0" smtClean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236" y="1333499"/>
            <a:ext cx="3537114" cy="35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778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-176981" y="196070"/>
            <a:ext cx="8450826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574675" lvl="3" algn="l"/>
            <a:r>
              <a:rPr lang="en-US" sz="3000" dirty="0" err="1" smtClean="0"/>
              <a:t>Defcon</a:t>
            </a:r>
            <a:r>
              <a:rPr lang="zh-TW" altLang="en-US" sz="3000" dirty="0" smtClean="0"/>
              <a:t> </a:t>
            </a:r>
            <a:r>
              <a:rPr lang="en-US" sz="3000" dirty="0" smtClean="0"/>
              <a:t>2015</a:t>
            </a:r>
            <a:r>
              <a:rPr lang="zh-TW" altLang="en-US" sz="3000" dirty="0" smtClean="0"/>
              <a:t> </a:t>
            </a:r>
            <a:r>
              <a:rPr lang="en-US" altLang="zh-TW" sz="3000" dirty="0" smtClean="0"/>
              <a:t>-</a:t>
            </a:r>
            <a:r>
              <a:rPr lang="zh-TW" altLang="en-US" sz="3000" dirty="0" smtClean="0"/>
              <a:t> </a:t>
            </a:r>
            <a:r>
              <a:rPr lang="en-US" altLang="zh-TW" sz="3000" dirty="0"/>
              <a:t>fuckup</a:t>
            </a:r>
            <a:endParaRPr lang="en-US" sz="30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B25B22AD-0C68-4447-ABE8-F559196C00D1}" type="slidenum">
              <a:rPr lang="zh-TW" altLang="en-US" smtClean="0"/>
              <a:t>16</a:t>
            </a:fld>
            <a:endParaRPr lang="zh-TW" altLang="en-US" dirty="0"/>
          </a:p>
        </p:txBody>
      </p:sp>
      <p:sp>
        <p:nvSpPr>
          <p:cNvPr id="8" name="Shape 44"/>
          <p:cNvSpPr txBox="1">
            <a:spLocks noGrp="1"/>
          </p:cNvSpPr>
          <p:nvPr>
            <p:ph type="body" idx="1"/>
          </p:nvPr>
        </p:nvSpPr>
        <p:spPr>
          <a:xfrm>
            <a:off x="505535" y="1599964"/>
            <a:ext cx="4247439" cy="298655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buFont typeface="Arial"/>
              <a:buChar char="●"/>
            </a:pPr>
            <a:r>
              <a:rPr lang="en-US" altLang="zh-TW" sz="2000" dirty="0"/>
              <a:t>ELF </a:t>
            </a:r>
            <a:r>
              <a:rPr lang="en-US" altLang="zh-TW" sz="2000" dirty="0" smtClean="0"/>
              <a:t>32-bit, static, NX</a:t>
            </a:r>
          </a:p>
          <a:p>
            <a:pPr marL="457200" indent="-381000">
              <a:buFont typeface="Arial"/>
              <a:buChar char="●"/>
            </a:pPr>
            <a:endParaRPr lang="en-US" sz="2000" dirty="0"/>
          </a:p>
          <a:p>
            <a:pPr marL="457200" indent="-381000">
              <a:buFont typeface="Arial"/>
              <a:buChar char="●"/>
            </a:pPr>
            <a:r>
              <a:rPr lang="en-US" altLang="zh-TW" sz="2000" dirty="0" smtClean="0"/>
              <a:t>R</a:t>
            </a:r>
            <a:r>
              <a:rPr lang="en-US" sz="2000" dirty="0" smtClean="0"/>
              <a:t>e</a:t>
            </a:r>
            <a:r>
              <a:rPr lang="en-US" altLang="zh-TW" sz="2000" dirty="0" smtClean="0"/>
              <a:t>-</a:t>
            </a:r>
            <a:r>
              <a:rPr lang="en-US" sz="2000" dirty="0" smtClean="0"/>
              <a:t>randomize </a:t>
            </a:r>
            <a:r>
              <a:rPr lang="en-US" sz="2000" dirty="0"/>
              <a:t>the text </a:t>
            </a:r>
            <a:r>
              <a:rPr lang="en-US" sz="2000" dirty="0" smtClean="0"/>
              <a:t>base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2" y="1599964"/>
            <a:ext cx="4095748" cy="277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158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-176981" y="196070"/>
            <a:ext cx="8450826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574675" lvl="3" algn="l"/>
            <a:r>
              <a:rPr lang="en-US" sz="3000" dirty="0" err="1" smtClean="0"/>
              <a:t>Defcon</a:t>
            </a:r>
            <a:r>
              <a:rPr lang="zh-TW" altLang="en-US" sz="3000" dirty="0" smtClean="0"/>
              <a:t> </a:t>
            </a:r>
            <a:r>
              <a:rPr lang="en-US" sz="3000" dirty="0" smtClean="0"/>
              <a:t>2015</a:t>
            </a:r>
            <a:r>
              <a:rPr lang="zh-TW" altLang="en-US" sz="3000" dirty="0" smtClean="0"/>
              <a:t> </a:t>
            </a:r>
            <a:r>
              <a:rPr lang="en-US" altLang="zh-TW" sz="3000" dirty="0" smtClean="0"/>
              <a:t>-</a:t>
            </a:r>
            <a:r>
              <a:rPr lang="zh-TW" altLang="en-US" sz="3000" dirty="0" smtClean="0"/>
              <a:t> </a:t>
            </a:r>
            <a:r>
              <a:rPr lang="en-US" altLang="zh-TW" sz="3000" dirty="0"/>
              <a:t>fuckup</a:t>
            </a:r>
            <a:endParaRPr lang="en-US" sz="30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B25B22AD-0C68-4447-ABE8-F559196C00D1}" type="slidenum">
              <a:rPr lang="zh-TW" altLang="en-US" smtClean="0"/>
              <a:t>17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789" y="1369096"/>
            <a:ext cx="5034422" cy="334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64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-176981" y="146984"/>
            <a:ext cx="8450826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574675" lvl="3" algn="l"/>
            <a:r>
              <a:rPr lang="en-US" sz="2500" dirty="0"/>
              <a:t>Exploit technique - Return-Oriented Programming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215976" y="1295881"/>
            <a:ext cx="7519916" cy="298655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buFont typeface="Arial"/>
              <a:buChar char="●"/>
            </a:pPr>
            <a:r>
              <a:rPr lang="en-US" sz="2400" dirty="0" smtClean="0"/>
              <a:t>Derived from return-to-</a:t>
            </a:r>
            <a:r>
              <a:rPr lang="en-US" sz="2400" dirty="0" err="1" smtClean="0"/>
              <a:t>libc</a:t>
            </a:r>
            <a:r>
              <a:rPr lang="en-US" sz="2400" dirty="0" smtClean="0"/>
              <a:t> </a:t>
            </a:r>
            <a:r>
              <a:rPr lang="en-US" sz="2400" dirty="0"/>
              <a:t>attack</a:t>
            </a:r>
            <a:r>
              <a:rPr lang="en-US" sz="2400" dirty="0" smtClean="0"/>
              <a:t>.</a:t>
            </a:r>
          </a:p>
          <a:p>
            <a:pPr marL="457200" indent="-381000">
              <a:buFont typeface="Arial"/>
              <a:buChar char="●"/>
            </a:pPr>
            <a:endParaRPr lang="en-US" sz="2400" dirty="0" smtClean="0"/>
          </a:p>
          <a:p>
            <a:pPr marL="457200" indent="-381000">
              <a:buFont typeface="Arial"/>
              <a:buChar char="●"/>
            </a:pPr>
            <a:r>
              <a:rPr lang="en-US" sz="2400" dirty="0" smtClean="0"/>
              <a:t>Chain </a:t>
            </a:r>
            <a:r>
              <a:rPr lang="en-US" sz="2400" dirty="0"/>
              <a:t>instruction </a:t>
            </a:r>
            <a:r>
              <a:rPr lang="en-US" sz="2400" dirty="0" smtClean="0"/>
              <a:t>sequences, called </a:t>
            </a:r>
            <a:r>
              <a:rPr lang="en-US" sz="2400" b="1" dirty="0" smtClean="0"/>
              <a:t>gadgets</a:t>
            </a:r>
            <a:r>
              <a:rPr lang="en-US" sz="2400" dirty="0" smtClean="0"/>
              <a:t>.</a:t>
            </a:r>
          </a:p>
          <a:p>
            <a:pPr marL="457200" indent="-381000">
              <a:buFont typeface="Arial"/>
              <a:buChar char="●"/>
            </a:pPr>
            <a:endParaRPr lang="en-US" sz="2400" dirty="0"/>
          </a:p>
          <a:p>
            <a:pPr marL="457200" indent="-381000">
              <a:buFont typeface="Arial"/>
              <a:buChar char="●"/>
            </a:pPr>
            <a:r>
              <a:rPr lang="en-US" sz="2400" dirty="0" smtClean="0"/>
              <a:t>Produce gadgets </a:t>
            </a:r>
            <a:r>
              <a:rPr lang="en-US" sz="2400" dirty="0"/>
              <a:t>for performing Turing-complete </a:t>
            </a:r>
            <a:r>
              <a:rPr lang="en-US" sz="2400" dirty="0" smtClean="0"/>
              <a:t>operations.</a:t>
            </a:r>
          </a:p>
          <a:p>
            <a:pPr marL="457200" indent="-381000">
              <a:buFont typeface="Arial"/>
              <a:buChar char="●"/>
            </a:pPr>
            <a:endParaRPr lang="en-US" sz="2400" dirty="0"/>
          </a:p>
          <a:p>
            <a:pPr marL="457200" indent="-381000">
              <a:buFont typeface="Arial"/>
              <a:buChar char="●"/>
            </a:pPr>
            <a:r>
              <a:rPr lang="en-US" sz="2400" dirty="0" smtClean="0"/>
              <a:t>Use the </a:t>
            </a:r>
            <a:r>
              <a:rPr lang="en-US" sz="2400" dirty="0" err="1" smtClean="0"/>
              <a:t>unrandomized</a:t>
            </a:r>
            <a:r>
              <a:rPr lang="en-US" sz="2400" dirty="0" smtClean="0"/>
              <a:t> </a:t>
            </a:r>
            <a:r>
              <a:rPr lang="en-US" sz="2400" dirty="0"/>
              <a:t>code </a:t>
            </a:r>
            <a:r>
              <a:rPr lang="en-US" sz="2400" dirty="0" smtClean="0"/>
              <a:t>to bypass ASLR.</a:t>
            </a:r>
            <a:endParaRPr lang="en-US" sz="2400" dirty="0"/>
          </a:p>
          <a:p>
            <a:pPr marL="457200" indent="-381000">
              <a:buFont typeface="Arial"/>
              <a:buChar char="●"/>
            </a:pPr>
            <a:endParaRPr lang="en-US" sz="2400" dirty="0"/>
          </a:p>
          <a:p>
            <a:pPr marL="457200" indent="-381000">
              <a:buFont typeface="Arial"/>
              <a:buChar char="●"/>
            </a:pPr>
            <a:endParaRPr lang="en-US" sz="2400" dirty="0" smtClean="0"/>
          </a:p>
          <a:p>
            <a:pPr marL="457200" indent="-381000">
              <a:buFont typeface="Arial"/>
              <a:buChar char="●"/>
            </a:pPr>
            <a:endParaRPr lang="en-US" altLang="zh-TW" sz="2400" dirty="0"/>
          </a:p>
          <a:p>
            <a:pPr marL="457200" indent="-381000">
              <a:buFont typeface="Arial"/>
              <a:buChar char="●"/>
            </a:pP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5653000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94968" y="10274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76200"/>
            <a:r>
              <a:rPr lang="en-US" sz="2500" dirty="0"/>
              <a:t>Exploit technique - Return-Oriented Programming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220" y="1299258"/>
            <a:ext cx="4447560" cy="355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299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19100">
              <a:buFont typeface="Arial"/>
              <a:buChar char="●"/>
            </a:pPr>
            <a:r>
              <a:rPr lang="en-US" altLang="zh-TW" sz="2400" dirty="0"/>
              <a:t>Motivation</a:t>
            </a:r>
          </a:p>
          <a:p>
            <a:pPr marL="457200" lvl="0" indent="-419100">
              <a:buFont typeface="Arial"/>
              <a:buChar char="●"/>
            </a:pPr>
            <a:endParaRPr lang="en-US" altLang="zh-TW" sz="2400" dirty="0"/>
          </a:p>
          <a:p>
            <a:pPr marL="457200" lvl="0" indent="-419100">
              <a:buFont typeface="Arial"/>
              <a:buChar char="●"/>
            </a:pPr>
            <a:r>
              <a:rPr lang="en-US" altLang="zh-TW" sz="2400" dirty="0"/>
              <a:t>Objective</a:t>
            </a:r>
          </a:p>
          <a:p>
            <a:pPr marL="457200" lvl="0" indent="-419100">
              <a:buFont typeface="Arial"/>
              <a:buChar char="●"/>
            </a:pPr>
            <a:endParaRPr lang="en-US" altLang="zh-TW" sz="2400" dirty="0"/>
          </a:p>
          <a:p>
            <a:pPr marL="457200" lvl="0" indent="-419100">
              <a:buFont typeface="Arial"/>
              <a:buChar char="●"/>
            </a:pPr>
            <a:r>
              <a:rPr lang="en-US" altLang="zh-TW" sz="2400" dirty="0"/>
              <a:t>Background</a:t>
            </a:r>
          </a:p>
          <a:p>
            <a:pPr marL="457200" lvl="0" indent="-419100">
              <a:buFont typeface="Arial"/>
              <a:buChar char="●"/>
            </a:pPr>
            <a:endParaRPr lang="en-US" altLang="zh-TW" sz="2400" dirty="0"/>
          </a:p>
          <a:p>
            <a:pPr marL="457200" lvl="0" indent="-419100">
              <a:buFont typeface="Arial"/>
              <a:buChar char="●"/>
            </a:pPr>
            <a:r>
              <a:rPr lang="en-US" sz="2400" dirty="0"/>
              <a:t>Method</a:t>
            </a:r>
          </a:p>
          <a:p>
            <a:pPr marL="457200" lvl="0" indent="-419100">
              <a:buFont typeface="Arial"/>
              <a:buChar char="●"/>
            </a:pPr>
            <a:endParaRPr lang="en-US" altLang="zh-TW" sz="2400" dirty="0"/>
          </a:p>
          <a:p>
            <a:pPr marL="457200" lvl="0" indent="-419100">
              <a:buFont typeface="Arial"/>
              <a:buChar char="●"/>
            </a:pPr>
            <a:r>
              <a:rPr lang="en-US" altLang="zh-TW" sz="2400" dirty="0" smtClean="0"/>
              <a:t>Implement</a:t>
            </a:r>
            <a:endParaRPr lang="en-US" altLang="zh-TW" sz="24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457200" lvl="0" indent="-419100">
              <a:buFont typeface="Arial"/>
              <a:buChar char="●"/>
            </a:pPr>
            <a:r>
              <a:rPr lang="en-US" altLang="zh-TW" sz="2400" dirty="0" smtClean="0"/>
              <a:t>Integration</a:t>
            </a:r>
            <a:endParaRPr lang="en-US" altLang="zh-TW" sz="2400" dirty="0"/>
          </a:p>
          <a:p>
            <a:pPr marL="457200" lvl="0" indent="-419100">
              <a:buFont typeface="Arial"/>
              <a:buChar char="●"/>
            </a:pPr>
            <a:endParaRPr lang="en-US" altLang="zh-TW" sz="2400" dirty="0"/>
          </a:p>
          <a:p>
            <a:pPr marL="457200" lvl="0" indent="-419100">
              <a:buFont typeface="Arial"/>
              <a:buChar char="●"/>
            </a:pPr>
            <a:r>
              <a:rPr lang="en-US" altLang="zh-TW" sz="2400" dirty="0" smtClean="0"/>
              <a:t>Result</a:t>
            </a:r>
            <a:endParaRPr lang="en-US" altLang="zh-TW" sz="2400" dirty="0"/>
          </a:p>
          <a:p>
            <a:pPr marL="457200" lvl="0" indent="-419100">
              <a:buFont typeface="Arial"/>
              <a:buChar char="●"/>
            </a:pPr>
            <a:endParaRPr lang="en-US" altLang="zh-TW" sz="2400" dirty="0"/>
          </a:p>
          <a:p>
            <a:pPr marL="457200" lvl="0" indent="-419100">
              <a:buFont typeface="Arial"/>
              <a:buChar char="●"/>
            </a:pPr>
            <a:r>
              <a:rPr lang="en-US" altLang="zh-TW" sz="2400" dirty="0" smtClean="0"/>
              <a:t>Conclusion</a:t>
            </a:r>
            <a:endParaRPr lang="en-US" altLang="zh-TW" sz="2400" dirty="0"/>
          </a:p>
          <a:p>
            <a:pPr marL="457200" lvl="0" indent="-419100">
              <a:buFont typeface="Arial"/>
              <a:buChar char="●"/>
            </a:pPr>
            <a:endParaRPr lang="en-US" altLang="zh-TW" sz="2400" dirty="0"/>
          </a:p>
          <a:p>
            <a:pPr marL="457200" lvl="0" indent="-419100">
              <a:buFont typeface="Arial"/>
              <a:buChar char="●"/>
            </a:pPr>
            <a:r>
              <a:rPr lang="en-US" sz="2400" dirty="0" smtClean="0"/>
              <a:t>Further Work</a:t>
            </a:r>
            <a:endParaRPr lang="en-US" sz="2400" dirty="0"/>
          </a:p>
          <a:p>
            <a:pPr marL="457200" lvl="0" indent="-419100">
              <a:buFont typeface="Arial"/>
              <a:buChar char="●"/>
            </a:pPr>
            <a:endParaRPr lang="en-US" altLang="zh-TW" sz="2400" dirty="0"/>
          </a:p>
          <a:p>
            <a:pPr marL="457200" lvl="0" indent="-419100">
              <a:buFont typeface="Arial"/>
              <a:buChar char="●"/>
            </a:pPr>
            <a:r>
              <a:rPr lang="en-US" altLang="zh-TW" sz="2400" dirty="0" smtClean="0"/>
              <a:t>Q &amp; A</a:t>
            </a:r>
            <a:endParaRPr lang="en-US" altLang="zh-TW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86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76200"/>
            <a:r>
              <a:rPr lang="en-US" dirty="0" smtClean="0"/>
              <a:t>Method </a:t>
            </a:r>
            <a:r>
              <a:rPr lang="en-US" dirty="0"/>
              <a:t>- </a:t>
            </a:r>
            <a:r>
              <a:rPr lang="en-US" sz="2800" dirty="0"/>
              <a:t>Exploit Strengthening Method</a:t>
            </a:r>
            <a:endParaRPr lang="en-US" sz="2500" dirty="0"/>
          </a:p>
        </p:txBody>
      </p:sp>
      <p:pic>
        <p:nvPicPr>
          <p:cNvPr id="5" name="圖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793" y="1169670"/>
            <a:ext cx="3310414" cy="37833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44575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76200"/>
            <a:r>
              <a:rPr lang="en-US" dirty="0"/>
              <a:t>Method </a:t>
            </a:r>
            <a:r>
              <a:rPr lang="en-US" dirty="0" smtClean="0"/>
              <a:t>– </a:t>
            </a:r>
            <a:r>
              <a:rPr lang="en-US" sz="2800" dirty="0" smtClean="0"/>
              <a:t>Gadgets Search (1)</a:t>
            </a:r>
            <a:endParaRPr lang="en-US" sz="2500"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215976" y="1295881"/>
            <a:ext cx="4287444" cy="298655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buFont typeface="Arial"/>
              <a:buChar char="●"/>
            </a:pPr>
            <a:r>
              <a:rPr lang="en-US" altLang="zh-TW" sz="2400" dirty="0"/>
              <a:t>Use Capstone </a:t>
            </a:r>
            <a:r>
              <a:rPr lang="en-US" sz="2400" dirty="0"/>
              <a:t>disassembly </a:t>
            </a:r>
            <a:r>
              <a:rPr lang="en-US" sz="2400" dirty="0" smtClean="0"/>
              <a:t>framework.</a:t>
            </a:r>
          </a:p>
          <a:p>
            <a:pPr marL="457200" indent="-381000">
              <a:buFont typeface="Arial"/>
              <a:buChar char="●"/>
            </a:pPr>
            <a:endParaRPr lang="en-US" sz="2400" dirty="0" smtClean="0"/>
          </a:p>
          <a:p>
            <a:pPr marL="457200" indent="-381000">
              <a:buFont typeface="Arial"/>
              <a:buChar char="●"/>
            </a:pPr>
            <a:r>
              <a:rPr lang="en-US" altLang="zh-TW" sz="2400" dirty="0" smtClean="0"/>
              <a:t>Build gadgets to a tree data structure.</a:t>
            </a:r>
            <a:endParaRPr lang="en-US" altLang="zh-TW" sz="2400" dirty="0"/>
          </a:p>
          <a:p>
            <a:pPr marL="457200" indent="-381000">
              <a:buFont typeface="Arial"/>
              <a:buChar char="●"/>
            </a:pPr>
            <a:endParaRPr lang="en-US" altLang="zh-TW" sz="2400" dirty="0" smtClean="0"/>
          </a:p>
        </p:txBody>
      </p:sp>
      <p:pic>
        <p:nvPicPr>
          <p:cNvPr id="4" name="圖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080" y="1295881"/>
            <a:ext cx="4253865" cy="3406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5894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76200"/>
            <a:r>
              <a:rPr lang="en-US" dirty="0"/>
              <a:t>Method </a:t>
            </a:r>
            <a:r>
              <a:rPr lang="en-US" dirty="0" smtClean="0"/>
              <a:t>– </a:t>
            </a:r>
            <a:r>
              <a:rPr lang="en-US" sz="2800" dirty="0" smtClean="0"/>
              <a:t>Gadgets Search (2)</a:t>
            </a:r>
            <a:endParaRPr lang="en-US" sz="2500"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284556" y="1303501"/>
            <a:ext cx="4394124" cy="298655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buFont typeface="Arial"/>
              <a:buChar char="●"/>
            </a:pPr>
            <a:r>
              <a:rPr lang="en-US" altLang="zh-TW" sz="2400" dirty="0" smtClean="0"/>
              <a:t>Get the instruction/gadget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not belonging to the original program.</a:t>
            </a:r>
          </a:p>
        </p:txBody>
      </p:sp>
      <p:pic>
        <p:nvPicPr>
          <p:cNvPr id="5" name="圖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368425"/>
            <a:ext cx="3584603" cy="2921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00774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76200"/>
            <a:r>
              <a:rPr lang="en-US" dirty="0"/>
              <a:t>Method </a:t>
            </a:r>
            <a:r>
              <a:rPr lang="en-US" dirty="0" smtClean="0"/>
              <a:t>– </a:t>
            </a:r>
            <a:r>
              <a:rPr lang="en-US" sz="2800" dirty="0"/>
              <a:t>Gadgets Arrangement</a:t>
            </a:r>
            <a:r>
              <a:rPr lang="en-US" sz="2800" dirty="0" smtClean="0"/>
              <a:t> (1)</a:t>
            </a:r>
            <a:endParaRPr lang="en-US" sz="2500"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208356" y="1494001"/>
            <a:ext cx="8082204" cy="298655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buFont typeface="Arial"/>
              <a:buChar char="●"/>
            </a:pPr>
            <a:r>
              <a:rPr lang="en-US" sz="2400" dirty="0" err="1" smtClean="0"/>
              <a:t>libc</a:t>
            </a:r>
            <a:r>
              <a:rPr lang="en-US" sz="2400" dirty="0" smtClean="0"/>
              <a:t> gadgets not usable</a:t>
            </a:r>
          </a:p>
          <a:p>
            <a:pPr marL="457200" indent="-381000">
              <a:buFont typeface="Arial"/>
              <a:buChar char="●"/>
            </a:pPr>
            <a:endParaRPr lang="en-US" sz="2400" dirty="0"/>
          </a:p>
          <a:p>
            <a:pPr marL="457200" indent="-381000">
              <a:buFont typeface="Arial"/>
              <a:buChar char="●"/>
            </a:pPr>
            <a:r>
              <a:rPr lang="en-US" sz="2400" dirty="0" smtClean="0"/>
              <a:t>Short gadgets </a:t>
            </a:r>
            <a:r>
              <a:rPr lang="en-US" sz="2400" dirty="0" err="1" smtClean="0"/>
              <a:t>v.s</a:t>
            </a:r>
            <a:r>
              <a:rPr lang="en-US" sz="2400" dirty="0" smtClean="0"/>
              <a:t>. Long gadgets</a:t>
            </a:r>
          </a:p>
          <a:p>
            <a:pPr marL="457200" indent="-381000">
              <a:buFont typeface="Arial"/>
              <a:buChar char="●"/>
            </a:pPr>
            <a:endParaRPr lang="en-US" sz="2400" dirty="0"/>
          </a:p>
          <a:p>
            <a:pPr marL="457200" indent="-381000">
              <a:buFont typeface="Arial"/>
              <a:buChar char="●"/>
            </a:pPr>
            <a:r>
              <a:rPr lang="en-US" sz="2400" dirty="0" smtClean="0"/>
              <a:t>Inter-gadget </a:t>
            </a:r>
            <a:r>
              <a:rPr lang="en-US" sz="2400" dirty="0" err="1" smtClean="0"/>
              <a:t>v.s</a:t>
            </a:r>
            <a:r>
              <a:rPr lang="en-US" sz="2400" dirty="0"/>
              <a:t>. </a:t>
            </a:r>
            <a:r>
              <a:rPr lang="en-US" sz="2400" dirty="0" smtClean="0"/>
              <a:t>Intra-gadget dependency problem</a:t>
            </a:r>
            <a:endParaRPr lang="en-US" altLang="zh-TW" sz="2400" dirty="0"/>
          </a:p>
          <a:p>
            <a:pPr marL="457200" indent="-381000">
              <a:buFont typeface="Arial"/>
              <a:buChar char="●"/>
            </a:pP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1233132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76200"/>
            <a:r>
              <a:rPr lang="en-US" dirty="0"/>
              <a:t>Method </a:t>
            </a:r>
            <a:r>
              <a:rPr lang="en-US" dirty="0" smtClean="0"/>
              <a:t>– </a:t>
            </a:r>
            <a:r>
              <a:rPr lang="en-US" sz="2800" dirty="0"/>
              <a:t>Gadgets Arrangement</a:t>
            </a:r>
            <a:r>
              <a:rPr lang="en-US" sz="2800" dirty="0" smtClean="0"/>
              <a:t> (2)</a:t>
            </a:r>
            <a:endParaRPr lang="en-US" sz="2500" dirty="0"/>
          </a:p>
        </p:txBody>
      </p:sp>
      <p:pic>
        <p:nvPicPr>
          <p:cNvPr id="5" name="圖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320" y="1229418"/>
            <a:ext cx="3764280" cy="3707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83" y="1730298"/>
            <a:ext cx="3748917" cy="167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658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76200"/>
            <a:r>
              <a:rPr lang="en-US" dirty="0" smtClean="0"/>
              <a:t>Implement</a:t>
            </a:r>
            <a:r>
              <a:rPr lang="zh-TW" altLang="en-US" dirty="0" smtClean="0"/>
              <a:t> </a:t>
            </a:r>
            <a:r>
              <a:rPr lang="en-US" dirty="0" smtClean="0"/>
              <a:t>– </a:t>
            </a:r>
            <a:r>
              <a:rPr lang="en-US" sz="2800" dirty="0"/>
              <a:t>ROP Payload </a:t>
            </a:r>
            <a:r>
              <a:rPr lang="en-US" sz="2800" dirty="0" smtClean="0"/>
              <a:t>API</a:t>
            </a:r>
            <a:endParaRPr lang="en-US" sz="2500"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18423" y="1433916"/>
            <a:ext cx="3147060" cy="298655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buFont typeface="Arial"/>
              <a:buChar char="●"/>
            </a:pPr>
            <a:r>
              <a:rPr lang="en-US" sz="2400" dirty="0" err="1"/>
              <a:t>execve</a:t>
            </a:r>
            <a:r>
              <a:rPr lang="en-US" sz="2400" dirty="0"/>
              <a:t>(“/bin/</a:t>
            </a:r>
            <a:r>
              <a:rPr lang="en-US" sz="2400" dirty="0" err="1"/>
              <a:t>sh</a:t>
            </a:r>
            <a:r>
              <a:rPr lang="en-US" sz="2400" dirty="0" smtClean="0"/>
              <a:t>”)</a:t>
            </a:r>
          </a:p>
          <a:p>
            <a:pPr marL="685800" indent="-381000">
              <a:buFont typeface="Courier New" panose="02070309020205020404" pitchFamily="49" charset="0"/>
              <a:buChar char="o"/>
            </a:pPr>
            <a:r>
              <a:rPr lang="en-US" altLang="zh-TW" sz="2000" dirty="0" smtClean="0"/>
              <a:t>eax = 0x11</a:t>
            </a:r>
          </a:p>
          <a:p>
            <a:pPr marL="685800" indent="-381000">
              <a:buFont typeface="Courier New" panose="02070309020205020404" pitchFamily="49" charset="0"/>
              <a:buChar char="o"/>
            </a:pPr>
            <a:r>
              <a:rPr lang="en-US" altLang="zh-TW" sz="2000" dirty="0"/>
              <a:t>e</a:t>
            </a:r>
            <a:r>
              <a:rPr lang="en-US" altLang="zh-TW" sz="2000" dirty="0" smtClean="0"/>
              <a:t>bx = address </a:t>
            </a:r>
          </a:p>
          <a:p>
            <a:pPr marL="304800"/>
            <a:r>
              <a:rPr lang="en-US" altLang="zh-TW" sz="2000" dirty="0"/>
              <a:t>	</a:t>
            </a:r>
            <a:r>
              <a:rPr lang="en-US" altLang="zh-TW" sz="2000" dirty="0" smtClean="0"/>
              <a:t>point to </a:t>
            </a:r>
            <a:r>
              <a:rPr lang="en-US" sz="2000" dirty="0" smtClean="0"/>
              <a:t>“/</a:t>
            </a:r>
            <a:r>
              <a:rPr lang="en-US" sz="2000" dirty="0"/>
              <a:t>bin/</a:t>
            </a:r>
            <a:r>
              <a:rPr lang="en-US" sz="2000" dirty="0" err="1"/>
              <a:t>sh</a:t>
            </a:r>
            <a:r>
              <a:rPr lang="en-US" sz="2000" dirty="0" smtClean="0"/>
              <a:t>”</a:t>
            </a:r>
            <a:endParaRPr lang="en-US" altLang="zh-TW" sz="2000" dirty="0" smtClean="0"/>
          </a:p>
          <a:p>
            <a:pPr marL="685800" indent="-381000">
              <a:buFont typeface="Courier New" panose="02070309020205020404" pitchFamily="49" charset="0"/>
              <a:buChar char="o"/>
            </a:pPr>
            <a:r>
              <a:rPr lang="en-US" altLang="zh-TW" sz="2000" dirty="0"/>
              <a:t>e</a:t>
            </a:r>
            <a:r>
              <a:rPr lang="en-US" altLang="zh-TW" sz="2000" dirty="0" smtClean="0"/>
              <a:t>cx = address </a:t>
            </a:r>
          </a:p>
          <a:p>
            <a:pPr marL="304800"/>
            <a:r>
              <a:rPr lang="en-US" altLang="zh-TW" sz="2000" dirty="0"/>
              <a:t>	</a:t>
            </a:r>
            <a:r>
              <a:rPr lang="en-US" altLang="zh-TW" sz="2000" dirty="0" smtClean="0"/>
              <a:t>point to </a:t>
            </a:r>
            <a:r>
              <a:rPr lang="en-US" altLang="zh-TW" sz="2000" dirty="0" err="1" smtClean="0"/>
              <a:t>argv</a:t>
            </a:r>
            <a:endParaRPr lang="en-US" altLang="zh-TW" sz="2000" dirty="0" smtClean="0"/>
          </a:p>
          <a:p>
            <a:pPr marL="685800" indent="-381000">
              <a:buFont typeface="Courier New" panose="02070309020205020404" pitchFamily="49" charset="0"/>
              <a:buChar char="o"/>
            </a:pPr>
            <a:r>
              <a:rPr lang="en-US" altLang="zh-TW" sz="2000" dirty="0" smtClean="0"/>
              <a:t>edx </a:t>
            </a:r>
            <a:r>
              <a:rPr lang="en-US" altLang="zh-TW" sz="2000" dirty="0"/>
              <a:t>= address </a:t>
            </a:r>
            <a:endParaRPr lang="en-US" altLang="zh-TW" sz="2000" dirty="0" smtClean="0"/>
          </a:p>
          <a:p>
            <a:pPr marL="304800"/>
            <a:r>
              <a:rPr lang="en-US" altLang="zh-TW" sz="2000" dirty="0" smtClean="0"/>
              <a:t>	point </a:t>
            </a:r>
            <a:r>
              <a:rPr lang="en-US" altLang="zh-TW" sz="2000" dirty="0"/>
              <a:t>to </a:t>
            </a:r>
            <a:r>
              <a:rPr lang="en-US" altLang="zh-TW" sz="2000" dirty="0" err="1" smtClean="0"/>
              <a:t>envp</a:t>
            </a:r>
            <a:endParaRPr lang="en-US" altLang="zh-TW" sz="2000" dirty="0" smtClean="0"/>
          </a:p>
          <a:p>
            <a:pPr marL="685800" indent="-381000">
              <a:buFont typeface="Courier New" panose="02070309020205020404" pitchFamily="49" charset="0"/>
              <a:buChar char="o"/>
            </a:pP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0x80</a:t>
            </a:r>
            <a:endParaRPr lang="en-US" altLang="zh-TW" sz="2000" dirty="0"/>
          </a:p>
          <a:p>
            <a:pPr marL="304800"/>
            <a:endParaRPr lang="en-US" altLang="zh-TW" sz="2000" dirty="0"/>
          </a:p>
          <a:p>
            <a:pPr marL="304800"/>
            <a:endParaRPr lang="en-US" altLang="zh-TW" sz="2000" dirty="0"/>
          </a:p>
        </p:txBody>
      </p:sp>
      <p:pic>
        <p:nvPicPr>
          <p:cNvPr id="6" name="圖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744" y="1311120"/>
            <a:ext cx="5264150" cy="3232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09068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76200"/>
            <a:r>
              <a:rPr lang="en-US" dirty="0"/>
              <a:t>Implement</a:t>
            </a:r>
            <a:r>
              <a:rPr lang="zh-TW" altLang="en-US" dirty="0" smtClean="0"/>
              <a:t> </a:t>
            </a:r>
            <a:r>
              <a:rPr lang="en-US" dirty="0" smtClean="0"/>
              <a:t>– </a:t>
            </a:r>
            <a:r>
              <a:rPr lang="en-US" sz="2800" dirty="0" smtClean="0"/>
              <a:t>Generate ROP Payload</a:t>
            </a:r>
            <a:endParaRPr lang="en-US" sz="2500" dirty="0"/>
          </a:p>
        </p:txBody>
      </p:sp>
      <p:pic>
        <p:nvPicPr>
          <p:cNvPr id="6" name="圖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277" y="1806493"/>
            <a:ext cx="5569446" cy="1895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02567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76200"/>
            <a:r>
              <a:rPr lang="en-US" dirty="0"/>
              <a:t>Implement </a:t>
            </a:r>
            <a:r>
              <a:rPr lang="en-US" dirty="0" smtClean="0"/>
              <a:t>– </a:t>
            </a:r>
            <a:r>
              <a:rPr lang="en-US" sz="2800" dirty="0"/>
              <a:t>Turing Complete</a:t>
            </a:r>
            <a:endParaRPr lang="en-US" sz="2500"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223105" y="1213781"/>
            <a:ext cx="8082204" cy="35573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buFont typeface="Arial"/>
              <a:buChar char="●"/>
            </a:pPr>
            <a:r>
              <a:rPr lang="en-US" sz="2400" dirty="0" smtClean="0"/>
              <a:t>Load/Store</a:t>
            </a:r>
          </a:p>
          <a:p>
            <a:pPr marL="457200" indent="-381000">
              <a:buFont typeface="Arial"/>
              <a:buChar char="●"/>
            </a:pPr>
            <a:endParaRPr lang="en-US" sz="2400" dirty="0"/>
          </a:p>
          <a:p>
            <a:pPr marL="457200" indent="-381000">
              <a:buFont typeface="Arial"/>
              <a:buChar char="●"/>
            </a:pPr>
            <a:r>
              <a:rPr lang="en-US" sz="2400" dirty="0"/>
              <a:t>Arithmetic and </a:t>
            </a:r>
            <a:r>
              <a:rPr lang="en-US" sz="2400" dirty="0" smtClean="0"/>
              <a:t>Logic</a:t>
            </a:r>
          </a:p>
          <a:p>
            <a:pPr marL="457200" indent="-381000">
              <a:buFont typeface="Arial"/>
              <a:buChar char="●"/>
            </a:pPr>
            <a:endParaRPr lang="en-US" sz="2400" dirty="0"/>
          </a:p>
          <a:p>
            <a:pPr marL="457200" indent="-381000">
              <a:buFont typeface="Arial"/>
              <a:buChar char="●"/>
            </a:pPr>
            <a:r>
              <a:rPr lang="en-US" sz="2400" dirty="0"/>
              <a:t>Control </a:t>
            </a:r>
            <a:r>
              <a:rPr lang="en-US" sz="2400" dirty="0" smtClean="0"/>
              <a:t>Flow</a:t>
            </a:r>
          </a:p>
          <a:p>
            <a:pPr marL="457200" indent="-381000">
              <a:buFont typeface="Arial"/>
              <a:buChar char="●"/>
            </a:pPr>
            <a:endParaRPr lang="en-US" altLang="zh-TW" sz="2400" dirty="0"/>
          </a:p>
          <a:p>
            <a:pPr marL="457200" indent="-381000">
              <a:buFont typeface="Arial"/>
              <a:buChar char="●"/>
            </a:pPr>
            <a:r>
              <a:rPr lang="en-US" sz="2400" dirty="0"/>
              <a:t>System </a:t>
            </a:r>
            <a:r>
              <a:rPr lang="en-US" sz="2400" dirty="0" smtClean="0"/>
              <a:t>Calls</a:t>
            </a:r>
          </a:p>
          <a:p>
            <a:pPr marL="457200" indent="-381000">
              <a:buFont typeface="Arial"/>
              <a:buChar char="●"/>
            </a:pPr>
            <a:endParaRPr lang="en-US" altLang="zh-TW" sz="2400" dirty="0"/>
          </a:p>
          <a:p>
            <a:pPr marL="457200" indent="-381000">
              <a:buFont typeface="Arial"/>
              <a:buChar char="●"/>
            </a:pPr>
            <a:r>
              <a:rPr lang="en-US" sz="2400" dirty="0"/>
              <a:t>Function Calls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6165732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76200"/>
            <a:r>
              <a:rPr lang="en-US" dirty="0"/>
              <a:t>Implement </a:t>
            </a:r>
            <a:r>
              <a:rPr lang="en-US" dirty="0" smtClean="0"/>
              <a:t>– </a:t>
            </a:r>
            <a:r>
              <a:rPr lang="en-US" sz="2800" dirty="0"/>
              <a:t>Turing Complete</a:t>
            </a:r>
            <a:endParaRPr lang="en-US" sz="2500"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596" y="1250653"/>
            <a:ext cx="8082204" cy="35573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buFont typeface="Arial"/>
              <a:buChar char="●"/>
            </a:pPr>
            <a:r>
              <a:rPr lang="en-US" sz="2400" dirty="0" smtClean="0"/>
              <a:t>Load/Store</a:t>
            </a:r>
          </a:p>
          <a:p>
            <a:pPr marL="457200" indent="-381000">
              <a:buFont typeface="Arial"/>
              <a:buChar char="●"/>
            </a:pPr>
            <a:endParaRPr lang="en-US" sz="2400" dirty="0" smtClean="0"/>
          </a:p>
          <a:p>
            <a:pPr marL="855663" lvl="1" indent="-457200">
              <a:buAutoNum type="arabicPeriod"/>
            </a:pPr>
            <a:r>
              <a:rPr lang="en-US" altLang="zh-TW" sz="2000" dirty="0" smtClean="0"/>
              <a:t>Loading </a:t>
            </a:r>
            <a:r>
              <a:rPr lang="en-US" altLang="zh-TW" sz="2000" dirty="0"/>
              <a:t>a Constant</a:t>
            </a:r>
            <a:r>
              <a:rPr lang="zh-TW" altLang="en-US" sz="2000" dirty="0"/>
              <a:t> </a:t>
            </a:r>
            <a:r>
              <a:rPr lang="en-US" altLang="zh-TW" sz="2000" dirty="0"/>
              <a:t>to </a:t>
            </a:r>
            <a:r>
              <a:rPr lang="en-US" altLang="zh-TW" sz="2000" dirty="0" smtClean="0"/>
              <a:t>Register</a:t>
            </a:r>
          </a:p>
          <a:p>
            <a:pPr marL="855663" lvl="1" indent="-457200">
              <a:buAutoNum type="arabicPeriod"/>
            </a:pPr>
            <a:endParaRPr lang="en-US" altLang="zh-TW" sz="2000" dirty="0" smtClean="0"/>
          </a:p>
          <a:p>
            <a:pPr marL="855663" lvl="1" indent="-457200">
              <a:buAutoNum type="arabicPeriod"/>
            </a:pPr>
            <a:r>
              <a:rPr lang="en-US" altLang="zh-TW" sz="2000" dirty="0" smtClean="0"/>
              <a:t>Loading </a:t>
            </a:r>
            <a:r>
              <a:rPr lang="en-US" altLang="zh-TW" sz="2000" dirty="0"/>
              <a:t>a Constant</a:t>
            </a:r>
            <a:r>
              <a:rPr lang="zh-TW" altLang="en-US" sz="2000" dirty="0"/>
              <a:t> </a:t>
            </a:r>
            <a:r>
              <a:rPr lang="en-US" altLang="zh-TW" sz="2000" dirty="0"/>
              <a:t>to </a:t>
            </a:r>
            <a:r>
              <a:rPr lang="en-US" altLang="zh-TW" sz="2000" dirty="0" smtClean="0"/>
              <a:t>Memory</a:t>
            </a:r>
          </a:p>
          <a:p>
            <a:pPr marL="855663" lvl="1" indent="-457200">
              <a:buAutoNum type="arabicPeriod"/>
            </a:pPr>
            <a:endParaRPr lang="en-US" altLang="zh-TW" sz="2000" dirty="0" smtClean="0"/>
          </a:p>
          <a:p>
            <a:pPr marL="855663" lvl="1" indent="-457200">
              <a:buAutoNum type="arabicPeriod"/>
            </a:pPr>
            <a:r>
              <a:rPr lang="en-US" altLang="zh-TW" sz="2000" dirty="0" smtClean="0"/>
              <a:t>Loading </a:t>
            </a:r>
            <a:r>
              <a:rPr lang="en-US" altLang="zh-TW" sz="2000" dirty="0"/>
              <a:t>a Memory</a:t>
            </a:r>
            <a:r>
              <a:rPr lang="zh-TW" altLang="en-US" sz="2000" dirty="0"/>
              <a:t> </a:t>
            </a:r>
            <a:r>
              <a:rPr lang="en-US" altLang="zh-TW" sz="2000" dirty="0"/>
              <a:t>to </a:t>
            </a:r>
            <a:r>
              <a:rPr lang="en-US" altLang="zh-TW" sz="2000" dirty="0" smtClean="0"/>
              <a:t>Register</a:t>
            </a:r>
          </a:p>
          <a:p>
            <a:pPr marL="855663" lvl="1" indent="-457200">
              <a:buAutoNum type="arabicPeriod"/>
            </a:pPr>
            <a:endParaRPr lang="en-US" altLang="zh-TW" sz="2000" dirty="0" smtClean="0"/>
          </a:p>
          <a:p>
            <a:pPr marL="855663" lvl="1" indent="-457200">
              <a:buAutoNum type="arabicPeriod"/>
            </a:pPr>
            <a:r>
              <a:rPr lang="en-US" altLang="zh-TW" sz="2000" dirty="0" smtClean="0"/>
              <a:t>Alternative Gadgets</a:t>
            </a:r>
          </a:p>
          <a:p>
            <a:pPr marL="457200" lvl="1" indent="-381000">
              <a:buFont typeface="Arial"/>
              <a:buChar char="●"/>
            </a:pPr>
            <a:endParaRPr lang="en-US" altLang="zh-TW" sz="1800" dirty="0" smtClean="0"/>
          </a:p>
          <a:p>
            <a:pPr marL="457200" lvl="1" indent="-381000">
              <a:buFont typeface="Arial"/>
              <a:buChar char="●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333067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76200"/>
            <a:r>
              <a:rPr lang="en-US" dirty="0"/>
              <a:t>Implement </a:t>
            </a:r>
            <a:r>
              <a:rPr lang="en-US" dirty="0" smtClean="0"/>
              <a:t>– </a:t>
            </a:r>
            <a:r>
              <a:rPr lang="en-US" altLang="zh-TW" sz="2200" dirty="0" smtClean="0"/>
              <a:t>Loading </a:t>
            </a:r>
            <a:r>
              <a:rPr lang="en-US" altLang="zh-TW" sz="2200" dirty="0"/>
              <a:t>a </a:t>
            </a:r>
            <a:r>
              <a:rPr lang="en-US" altLang="zh-TW" sz="2200" dirty="0" smtClean="0"/>
              <a:t>Constant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to Register</a:t>
            </a:r>
            <a:endParaRPr lang="en-US" sz="2200"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92711" y="1243278"/>
            <a:ext cx="7969624" cy="35573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buFont typeface="Arial"/>
              <a:buChar char="●"/>
            </a:pPr>
            <a:r>
              <a:rPr lang="en-US" sz="2000" b="1" i="1" dirty="0" err="1"/>
              <a:t>int</a:t>
            </a:r>
            <a:r>
              <a:rPr lang="en-US" sz="2000" b="1" i="1" dirty="0"/>
              <a:t> </a:t>
            </a:r>
            <a:r>
              <a:rPr lang="en-US" sz="2000" b="1" i="1" dirty="0" err="1" smtClean="0"/>
              <a:t>rop_write_register_gadget</a:t>
            </a:r>
            <a:r>
              <a:rPr lang="en-US" sz="2000" b="1" i="1" dirty="0" smtClean="0"/>
              <a:t>(</a:t>
            </a:r>
          </a:p>
          <a:p>
            <a:pPr marL="76200"/>
            <a:r>
              <a:rPr lang="en-US" sz="2000" b="1" i="1" dirty="0"/>
              <a:t>	</a:t>
            </a:r>
            <a:r>
              <a:rPr lang="en-US" sz="2000" b="1" i="1" dirty="0" err="1" smtClean="0"/>
              <a:t>struct</a:t>
            </a:r>
            <a:r>
              <a:rPr lang="en-US" sz="2000" b="1" i="1" dirty="0" smtClean="0"/>
              <a:t> </a:t>
            </a:r>
            <a:r>
              <a:rPr lang="en-US" sz="2000" b="1" i="1" dirty="0"/>
              <a:t>API *</a:t>
            </a:r>
            <a:r>
              <a:rPr lang="en-US" sz="2000" b="1" i="1" dirty="0" err="1"/>
              <a:t>api</a:t>
            </a:r>
            <a:r>
              <a:rPr lang="en-US" sz="2000" b="1" i="1" dirty="0"/>
              <a:t>, </a:t>
            </a:r>
            <a:endParaRPr lang="en-US" sz="2000" b="1" i="1" dirty="0" smtClean="0"/>
          </a:p>
          <a:p>
            <a:pPr marL="76200"/>
            <a:r>
              <a:rPr lang="en-US" sz="2000" b="1" i="1" dirty="0"/>
              <a:t>	</a:t>
            </a:r>
            <a:r>
              <a:rPr lang="en-US" sz="2000" b="1" i="1" dirty="0" smtClean="0"/>
              <a:t>char </a:t>
            </a:r>
            <a:r>
              <a:rPr lang="en-US" sz="2000" b="1" i="1" dirty="0"/>
              <a:t>*</a:t>
            </a:r>
            <a:r>
              <a:rPr lang="en-US" sz="2000" b="1" i="1" dirty="0" err="1"/>
              <a:t>dest</a:t>
            </a:r>
            <a:r>
              <a:rPr lang="en-US" sz="2000" b="1" i="1" dirty="0"/>
              <a:t>, </a:t>
            </a:r>
            <a:endParaRPr lang="en-US" sz="2000" b="1" i="1" dirty="0" smtClean="0"/>
          </a:p>
          <a:p>
            <a:pPr marL="76200"/>
            <a:r>
              <a:rPr lang="en-US" sz="2000" b="1" i="1" dirty="0"/>
              <a:t>	</a:t>
            </a:r>
            <a:r>
              <a:rPr lang="en-US" sz="2000" b="1" i="1" dirty="0" smtClean="0"/>
              <a:t>unsigned </a:t>
            </a:r>
            <a:r>
              <a:rPr lang="en-US" sz="2000" b="1" i="1" dirty="0" err="1"/>
              <a:t>int</a:t>
            </a:r>
            <a:r>
              <a:rPr lang="en-US" sz="2000" b="1" i="1" dirty="0"/>
              <a:t> value</a:t>
            </a:r>
            <a:r>
              <a:rPr lang="en-US" sz="2000" b="1" i="1" dirty="0" smtClean="0"/>
              <a:t>)</a:t>
            </a:r>
            <a:endParaRPr lang="en-US" altLang="zh-TW" sz="2000" b="1" i="1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709" y="1243278"/>
            <a:ext cx="30003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772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altLang="zh-TW" dirty="0" smtClean="0"/>
              <a:t>Motivation</a:t>
            </a:r>
            <a:endParaRPr lang="zh-TW"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buFont typeface="Arial"/>
              <a:buChar char="●"/>
            </a:pPr>
            <a:r>
              <a:rPr lang="en-US" altLang="zh-TW" sz="2400" dirty="0"/>
              <a:t>Automatic Exploit </a:t>
            </a:r>
            <a:r>
              <a:rPr lang="en-US" altLang="zh-TW" sz="2400" dirty="0" smtClean="0"/>
              <a:t>Generation</a:t>
            </a:r>
            <a:r>
              <a:rPr lang="zh-TW" altLang="en-US" sz="2400" dirty="0" smtClean="0"/>
              <a:t> </a:t>
            </a:r>
            <a:endParaRPr lang="en-US" altLang="zh-TW" sz="2400" dirty="0" smtClean="0"/>
          </a:p>
          <a:p>
            <a:pPr marL="457200" indent="-381000">
              <a:buFont typeface="Arial"/>
              <a:buChar char="●"/>
            </a:pPr>
            <a:endParaRPr lang="en-US" altLang="zh-TW" sz="2400" dirty="0"/>
          </a:p>
          <a:p>
            <a:pPr marL="855663" indent="-398463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Bypassing mitigations</a:t>
            </a:r>
            <a:endParaRPr lang="en-US" altLang="zh-TW" sz="2400" dirty="0"/>
          </a:p>
          <a:p>
            <a:pPr marL="457200" indent="-381000">
              <a:buFont typeface="Arial"/>
              <a:buChar char="●"/>
            </a:pPr>
            <a:endParaRPr lang="en-US" altLang="zh-TW" sz="2400" dirty="0"/>
          </a:p>
          <a:p>
            <a:pPr marL="855663" indent="-398463">
              <a:buFont typeface="Wingdings" panose="05000000000000000000" pitchFamily="2" charset="2"/>
              <a:buChar char="Ø"/>
              <a:tabLst>
                <a:tab pos="855663" algn="l"/>
              </a:tabLst>
            </a:pPr>
            <a:r>
              <a:rPr lang="en-US" sz="2400" dirty="0"/>
              <a:t>Combining with </a:t>
            </a:r>
            <a:r>
              <a:rPr lang="en-US" sz="2400" dirty="0" smtClean="0"/>
              <a:t>Metasploit Framework</a:t>
            </a:r>
            <a:endParaRPr lang="en-US" altLang="zh-TW" sz="2400" dirty="0" smtClean="0"/>
          </a:p>
          <a:p>
            <a:pPr marL="457200" indent="-381000">
              <a:buFont typeface="Arial"/>
              <a:buChar char="●"/>
            </a:pPr>
            <a:endParaRPr lang="en-US" altLang="zh-TW" sz="2400" dirty="0"/>
          </a:p>
          <a:p>
            <a:pPr marL="457200" indent="-381000">
              <a:buFont typeface="Arial"/>
              <a:buChar char="●"/>
            </a:pPr>
            <a:endParaRPr lang="en-US" altLang="zh-TW" sz="2400" dirty="0"/>
          </a:p>
          <a:p>
            <a:pPr marL="457200" indent="-381000">
              <a:buFont typeface="Arial"/>
              <a:buChar char="●"/>
            </a:pP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3171602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76200"/>
            <a:r>
              <a:rPr lang="en-US" dirty="0"/>
              <a:t>Implement </a:t>
            </a:r>
            <a:r>
              <a:rPr lang="en-US" dirty="0" smtClean="0"/>
              <a:t>– </a:t>
            </a:r>
            <a:r>
              <a:rPr lang="en-US" altLang="zh-TW" sz="2200" dirty="0" smtClean="0"/>
              <a:t>Loading </a:t>
            </a:r>
            <a:r>
              <a:rPr lang="en-US" altLang="zh-TW" sz="2200" dirty="0"/>
              <a:t>a </a:t>
            </a:r>
            <a:r>
              <a:rPr lang="en-US" altLang="zh-TW" sz="2200" dirty="0" smtClean="0"/>
              <a:t>Constant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to Memory</a:t>
            </a:r>
            <a:endParaRPr lang="en-US" sz="2200"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56737" y="1243278"/>
            <a:ext cx="7969624" cy="35573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buFont typeface="Arial"/>
              <a:buChar char="●"/>
            </a:pPr>
            <a:r>
              <a:rPr lang="en-US" sz="2000" b="1" i="1" dirty="0" err="1"/>
              <a:t>int</a:t>
            </a:r>
            <a:r>
              <a:rPr lang="en-US" sz="2000" b="1" i="1" dirty="0"/>
              <a:t> </a:t>
            </a:r>
            <a:r>
              <a:rPr lang="en-US" sz="2000" b="1" i="1" dirty="0" err="1"/>
              <a:t>rop_write_memory_gadget</a:t>
            </a:r>
            <a:r>
              <a:rPr lang="en-US" sz="2000" b="1" i="1" dirty="0" smtClean="0"/>
              <a:t>(</a:t>
            </a:r>
          </a:p>
          <a:p>
            <a:pPr marL="76200"/>
            <a:r>
              <a:rPr lang="en-US" sz="2000" b="1" i="1" dirty="0"/>
              <a:t>	</a:t>
            </a:r>
            <a:r>
              <a:rPr lang="en-US" sz="2000" b="1" i="1" dirty="0" err="1" smtClean="0"/>
              <a:t>struct</a:t>
            </a:r>
            <a:r>
              <a:rPr lang="en-US" sz="2000" b="1" i="1" dirty="0" smtClean="0"/>
              <a:t> </a:t>
            </a:r>
            <a:r>
              <a:rPr lang="en-US" sz="2000" b="1" i="1" dirty="0"/>
              <a:t>API *</a:t>
            </a:r>
            <a:r>
              <a:rPr lang="en-US" sz="2000" b="1" i="1" dirty="0" err="1" smtClean="0"/>
              <a:t>api</a:t>
            </a:r>
            <a:r>
              <a:rPr lang="en-US" sz="2000" b="1" i="1" dirty="0" smtClean="0"/>
              <a:t>,</a:t>
            </a:r>
          </a:p>
          <a:p>
            <a:pPr marL="76200"/>
            <a:r>
              <a:rPr lang="en-US" sz="2000" b="1" i="1" dirty="0"/>
              <a:t>	</a:t>
            </a:r>
            <a:r>
              <a:rPr lang="en-US" sz="2000" b="1" i="1" dirty="0" smtClean="0"/>
              <a:t>unsigned </a:t>
            </a:r>
            <a:r>
              <a:rPr lang="en-US" sz="2000" b="1" i="1" dirty="0" err="1"/>
              <a:t>int</a:t>
            </a:r>
            <a:r>
              <a:rPr lang="en-US" sz="2000" b="1" i="1" dirty="0"/>
              <a:t> </a:t>
            </a:r>
            <a:r>
              <a:rPr lang="en-US" sz="2000" b="1" i="1" dirty="0" err="1" smtClean="0"/>
              <a:t>dest</a:t>
            </a:r>
            <a:r>
              <a:rPr lang="en-US" sz="2000" b="1" i="1" dirty="0" smtClean="0"/>
              <a:t>,</a:t>
            </a:r>
          </a:p>
          <a:p>
            <a:pPr marL="76200"/>
            <a:r>
              <a:rPr lang="en-US" sz="2000" b="1" i="1" dirty="0"/>
              <a:t>	</a:t>
            </a:r>
            <a:r>
              <a:rPr lang="en-US" sz="2000" b="1" i="1" dirty="0" smtClean="0"/>
              <a:t>unsigned </a:t>
            </a:r>
            <a:r>
              <a:rPr lang="en-US" sz="2000" b="1" i="1" dirty="0" err="1"/>
              <a:t>int</a:t>
            </a:r>
            <a:r>
              <a:rPr lang="en-US" sz="2000" b="1" i="1" dirty="0"/>
              <a:t> value)</a:t>
            </a:r>
            <a:endParaRPr lang="en-US" altLang="zh-TW" sz="2000" b="1" i="1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50" y="1452254"/>
            <a:ext cx="41719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694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76200"/>
            <a:r>
              <a:rPr lang="en-US" dirty="0"/>
              <a:t>Implement </a:t>
            </a:r>
            <a:r>
              <a:rPr lang="en-US" dirty="0" smtClean="0"/>
              <a:t>– </a:t>
            </a:r>
            <a:r>
              <a:rPr lang="en-US" altLang="zh-TW" sz="2200" dirty="0" smtClean="0"/>
              <a:t>Loading </a:t>
            </a:r>
            <a:r>
              <a:rPr lang="en-US" altLang="zh-TW" sz="2200" dirty="0"/>
              <a:t>a </a:t>
            </a:r>
            <a:r>
              <a:rPr lang="en-US" altLang="zh-TW" sz="2200" dirty="0" smtClean="0"/>
              <a:t>Memory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to Register</a:t>
            </a:r>
            <a:endParaRPr lang="en-US" sz="2200"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230479" y="1351157"/>
            <a:ext cx="4511128" cy="35573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buFont typeface="Arial"/>
              <a:buChar char="●"/>
            </a:pPr>
            <a:r>
              <a:rPr lang="en-US" sz="2000" b="1" i="1" dirty="0" err="1"/>
              <a:t>int</a:t>
            </a:r>
            <a:r>
              <a:rPr lang="en-US" sz="2000" b="1" i="1" dirty="0"/>
              <a:t> </a:t>
            </a:r>
            <a:r>
              <a:rPr lang="en-US" sz="2000" b="1" i="1" dirty="0" err="1"/>
              <a:t>rop_read_memory_gadget</a:t>
            </a:r>
            <a:r>
              <a:rPr lang="en-US" sz="2000" b="1" i="1" dirty="0" smtClean="0"/>
              <a:t>(</a:t>
            </a:r>
          </a:p>
          <a:p>
            <a:pPr marL="76200"/>
            <a:r>
              <a:rPr lang="en-US" sz="2000" b="1" i="1" dirty="0" smtClean="0"/>
              <a:t>	</a:t>
            </a:r>
            <a:r>
              <a:rPr lang="en-US" sz="2000" b="1" i="1" dirty="0" err="1" smtClean="0"/>
              <a:t>struct</a:t>
            </a:r>
            <a:r>
              <a:rPr lang="en-US" sz="2000" b="1" i="1" dirty="0" smtClean="0"/>
              <a:t> </a:t>
            </a:r>
            <a:r>
              <a:rPr lang="en-US" sz="2000" b="1" i="1" dirty="0"/>
              <a:t>API *</a:t>
            </a:r>
            <a:r>
              <a:rPr lang="en-US" sz="2000" b="1" i="1" dirty="0" err="1"/>
              <a:t>api</a:t>
            </a:r>
            <a:r>
              <a:rPr lang="en-US" sz="2000" b="1" i="1" dirty="0"/>
              <a:t>, </a:t>
            </a:r>
            <a:endParaRPr lang="en-US" sz="2000" b="1" i="1" dirty="0" smtClean="0"/>
          </a:p>
          <a:p>
            <a:pPr marL="76200"/>
            <a:r>
              <a:rPr lang="en-US" sz="2000" b="1" i="1" dirty="0"/>
              <a:t>	</a:t>
            </a:r>
            <a:r>
              <a:rPr lang="en-US" sz="2000" b="1" i="1" dirty="0" smtClean="0"/>
              <a:t>char </a:t>
            </a:r>
            <a:r>
              <a:rPr lang="en-US" sz="2000" b="1" i="1" dirty="0"/>
              <a:t>*</a:t>
            </a:r>
            <a:r>
              <a:rPr lang="en-US" sz="2000" b="1" i="1" dirty="0" err="1"/>
              <a:t>dest</a:t>
            </a:r>
            <a:r>
              <a:rPr lang="en-US" sz="2000" b="1" i="1" dirty="0"/>
              <a:t>, </a:t>
            </a:r>
            <a:endParaRPr lang="en-US" sz="2000" b="1" i="1" dirty="0" smtClean="0"/>
          </a:p>
          <a:p>
            <a:pPr marL="76200"/>
            <a:r>
              <a:rPr lang="en-US" sz="2000" b="1" i="1" dirty="0"/>
              <a:t>	</a:t>
            </a:r>
            <a:r>
              <a:rPr lang="en-US" sz="2000" b="1" i="1" dirty="0" smtClean="0"/>
              <a:t>unsigned </a:t>
            </a:r>
            <a:r>
              <a:rPr lang="en-US" sz="2000" b="1" i="1" dirty="0" err="1"/>
              <a:t>int</a:t>
            </a:r>
            <a:r>
              <a:rPr lang="en-US" sz="2000" b="1" i="1" dirty="0"/>
              <a:t> </a:t>
            </a:r>
            <a:r>
              <a:rPr lang="en-US" sz="2000" b="1" i="1" dirty="0" err="1"/>
              <a:t>src</a:t>
            </a:r>
            <a:r>
              <a:rPr lang="en-US" sz="2000" b="1" i="1" dirty="0"/>
              <a:t>)</a:t>
            </a:r>
            <a:endParaRPr lang="en-US" altLang="zh-TW" sz="2000" b="1" i="1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490" y="1815368"/>
            <a:ext cx="4758310" cy="283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835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76200"/>
            <a:r>
              <a:rPr lang="en-US" dirty="0"/>
              <a:t>Implement </a:t>
            </a:r>
            <a:r>
              <a:rPr lang="en-US" dirty="0" smtClean="0"/>
              <a:t>– </a:t>
            </a:r>
            <a:r>
              <a:rPr lang="en-US" altLang="zh-TW" sz="2200" dirty="0" smtClean="0"/>
              <a:t>Alternative Gadgets</a:t>
            </a:r>
            <a:endParaRPr lang="en-US" sz="2200"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92711" y="1243278"/>
            <a:ext cx="7969624" cy="35573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buFont typeface="Arial"/>
              <a:buChar char="●"/>
            </a:pPr>
            <a:r>
              <a:rPr lang="en-US" sz="2000" b="1" i="1" dirty="0" err="1"/>
              <a:t>int</a:t>
            </a:r>
            <a:r>
              <a:rPr lang="en-US" sz="2000" b="1" i="1" dirty="0"/>
              <a:t> </a:t>
            </a:r>
            <a:r>
              <a:rPr lang="en-US" sz="2000" b="1" i="1" dirty="0" err="1"/>
              <a:t>rop_move_register_gadget</a:t>
            </a:r>
            <a:r>
              <a:rPr lang="en-US" sz="2000" b="1" i="1" dirty="0" smtClean="0"/>
              <a:t>(</a:t>
            </a:r>
          </a:p>
          <a:p>
            <a:pPr marL="76200"/>
            <a:r>
              <a:rPr lang="en-US" sz="2000" b="1" i="1" dirty="0"/>
              <a:t>	</a:t>
            </a:r>
            <a:r>
              <a:rPr lang="en-US" sz="2000" b="1" i="1" dirty="0" err="1" smtClean="0"/>
              <a:t>struct</a:t>
            </a:r>
            <a:r>
              <a:rPr lang="en-US" sz="2000" b="1" i="1" dirty="0" smtClean="0"/>
              <a:t> </a:t>
            </a:r>
            <a:r>
              <a:rPr lang="en-US" sz="2000" b="1" i="1" dirty="0"/>
              <a:t>API *</a:t>
            </a:r>
            <a:r>
              <a:rPr lang="en-US" sz="2000" b="1" i="1" dirty="0" err="1"/>
              <a:t>api</a:t>
            </a:r>
            <a:r>
              <a:rPr lang="en-US" sz="2000" b="1" i="1" dirty="0"/>
              <a:t>, </a:t>
            </a:r>
            <a:endParaRPr lang="en-US" sz="2000" b="1" i="1" dirty="0" smtClean="0"/>
          </a:p>
          <a:p>
            <a:pPr marL="76200"/>
            <a:r>
              <a:rPr lang="en-US" sz="2000" b="1" i="1" dirty="0"/>
              <a:t>	</a:t>
            </a:r>
            <a:r>
              <a:rPr lang="en-US" sz="2000" b="1" i="1" dirty="0" smtClean="0"/>
              <a:t>char </a:t>
            </a:r>
            <a:r>
              <a:rPr lang="en-US" sz="2000" b="1" i="1" dirty="0"/>
              <a:t>*</a:t>
            </a:r>
            <a:r>
              <a:rPr lang="en-US" sz="2000" b="1" i="1" dirty="0" err="1"/>
              <a:t>dest</a:t>
            </a:r>
            <a:r>
              <a:rPr lang="en-US" sz="2000" b="1" i="1" dirty="0"/>
              <a:t>, </a:t>
            </a:r>
            <a:endParaRPr lang="en-US" sz="2000" b="1" i="1" dirty="0" smtClean="0"/>
          </a:p>
          <a:p>
            <a:pPr marL="76200"/>
            <a:r>
              <a:rPr lang="en-US" sz="2000" b="1" i="1" dirty="0"/>
              <a:t>	</a:t>
            </a:r>
            <a:r>
              <a:rPr lang="en-US" sz="2000" b="1" i="1" dirty="0" smtClean="0"/>
              <a:t>char </a:t>
            </a:r>
            <a:r>
              <a:rPr lang="en-US" sz="2000" b="1" i="1" dirty="0"/>
              <a:t>*</a:t>
            </a:r>
            <a:r>
              <a:rPr lang="en-US" sz="2000" b="1" i="1" dirty="0" err="1"/>
              <a:t>src</a:t>
            </a:r>
            <a:r>
              <a:rPr lang="en-US" sz="2000" b="1" i="1" dirty="0"/>
              <a:t>)</a:t>
            </a:r>
            <a:endParaRPr lang="en-US" altLang="zh-TW" sz="2000" b="1" i="1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216" y="1724025"/>
            <a:ext cx="44481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563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76200"/>
            <a:r>
              <a:rPr lang="en-US" dirty="0"/>
              <a:t>Implement </a:t>
            </a:r>
            <a:r>
              <a:rPr lang="en-US" dirty="0" smtClean="0"/>
              <a:t>– </a:t>
            </a:r>
            <a:r>
              <a:rPr lang="en-US" sz="2800" dirty="0"/>
              <a:t>Arithmetic and </a:t>
            </a:r>
            <a:r>
              <a:rPr lang="en-US" sz="2800" dirty="0" smtClean="0"/>
              <a:t>Logic</a:t>
            </a:r>
            <a:endParaRPr lang="en-US" sz="2500"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596" y="1250653"/>
            <a:ext cx="8082204" cy="35573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buFont typeface="Arial"/>
              <a:buChar char="●"/>
            </a:pPr>
            <a:r>
              <a:rPr lang="en-US" sz="2400" dirty="0"/>
              <a:t>Arithmetic and </a:t>
            </a:r>
            <a:r>
              <a:rPr lang="en-US" sz="2400" dirty="0" smtClean="0"/>
              <a:t>Logic</a:t>
            </a:r>
          </a:p>
          <a:p>
            <a:pPr marL="457200" indent="-381000">
              <a:buFont typeface="Arial"/>
              <a:buChar char="●"/>
            </a:pPr>
            <a:endParaRPr lang="en-US" sz="2400" dirty="0"/>
          </a:p>
          <a:p>
            <a:pPr marL="855663" lvl="1" indent="-457200">
              <a:buFont typeface="+mj-lt"/>
              <a:buAutoNum type="arabicPeriod"/>
            </a:pPr>
            <a:r>
              <a:rPr lang="en-US" altLang="zh-TW" sz="2000" dirty="0" smtClean="0"/>
              <a:t>Setting </a:t>
            </a:r>
            <a:r>
              <a:rPr lang="en-US" altLang="zh-TW" sz="2000" dirty="0"/>
              <a:t>zero to </a:t>
            </a:r>
            <a:r>
              <a:rPr lang="en-US" altLang="zh-TW" sz="2000" dirty="0" smtClean="0"/>
              <a:t>Register</a:t>
            </a:r>
          </a:p>
          <a:p>
            <a:pPr marL="855663" lvl="1" indent="-457200">
              <a:buFont typeface="+mj-lt"/>
              <a:buAutoNum type="arabicPeriod"/>
            </a:pPr>
            <a:endParaRPr lang="en-US" altLang="zh-TW" sz="2000" b="1" i="1" dirty="0"/>
          </a:p>
          <a:p>
            <a:pPr marL="855663" lvl="1" indent="-457200">
              <a:buFont typeface="+mj-lt"/>
              <a:buAutoNum type="arabicPeriod"/>
            </a:pPr>
            <a:r>
              <a:rPr lang="en-US" altLang="zh-TW" sz="2000" dirty="0" smtClean="0"/>
              <a:t>Add/Sub a Constant</a:t>
            </a:r>
          </a:p>
          <a:p>
            <a:pPr marL="855663" lvl="1" indent="-457200">
              <a:buFont typeface="+mj-lt"/>
              <a:buAutoNum type="arabicPeriod"/>
            </a:pPr>
            <a:endParaRPr lang="en-US" altLang="zh-TW" sz="2000" dirty="0" smtClean="0"/>
          </a:p>
          <a:p>
            <a:pPr marL="855663" lvl="1" indent="-457200">
              <a:buFont typeface="+mj-lt"/>
              <a:buAutoNum type="arabicPeriod"/>
            </a:pPr>
            <a:r>
              <a:rPr lang="en-US" altLang="zh-TW" sz="2000" dirty="0" smtClean="0"/>
              <a:t>Shift</a:t>
            </a:r>
            <a:endParaRPr lang="en-US" altLang="zh-TW" sz="2000" dirty="0"/>
          </a:p>
          <a:p>
            <a:pPr marL="855663" lvl="1" indent="-457200">
              <a:buFont typeface="+mj-lt"/>
              <a:buAutoNum type="arabicPeriod"/>
            </a:pPr>
            <a:endParaRPr lang="en-US" altLang="zh-TW" sz="2000" dirty="0" smtClean="0"/>
          </a:p>
          <a:p>
            <a:pPr marL="855663" lvl="1" indent="-457200">
              <a:buFont typeface="+mj-lt"/>
              <a:buAutoNum type="arabicPeriod"/>
            </a:pPr>
            <a:r>
              <a:rPr lang="en-US" altLang="zh-TW" sz="20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90099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76200"/>
            <a:r>
              <a:rPr lang="en-US" dirty="0"/>
              <a:t>Implement </a:t>
            </a:r>
            <a:r>
              <a:rPr lang="en-US" dirty="0" smtClean="0"/>
              <a:t>– </a:t>
            </a:r>
            <a:r>
              <a:rPr lang="en-US" sz="2800" dirty="0"/>
              <a:t>Control </a:t>
            </a:r>
            <a:r>
              <a:rPr lang="en-US" sz="2800" dirty="0" smtClean="0"/>
              <a:t>Flow</a:t>
            </a:r>
            <a:endParaRPr lang="en-US" sz="2500"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596" y="1250653"/>
            <a:ext cx="8082204" cy="35573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buFont typeface="Arial"/>
              <a:buChar char="●"/>
            </a:pPr>
            <a:r>
              <a:rPr lang="en-US" sz="2400" dirty="0"/>
              <a:t>Control Flow</a:t>
            </a:r>
          </a:p>
          <a:p>
            <a:pPr marL="457200" indent="-381000">
              <a:buFont typeface="Arial"/>
              <a:buChar char="●"/>
            </a:pPr>
            <a:endParaRPr lang="en-US" sz="2400" dirty="0"/>
          </a:p>
          <a:p>
            <a:pPr marL="855663" lvl="1" indent="-457200">
              <a:buFont typeface="+mj-lt"/>
              <a:buAutoNum type="arabicPeriod"/>
            </a:pPr>
            <a:r>
              <a:rPr lang="en-US" sz="2000" dirty="0"/>
              <a:t>Unconditional </a:t>
            </a:r>
            <a:r>
              <a:rPr lang="en-US" sz="2000" dirty="0" smtClean="0"/>
              <a:t>Jump</a:t>
            </a:r>
          </a:p>
          <a:p>
            <a:pPr marL="855663" lvl="1" indent="-457200">
              <a:buFont typeface="+mj-lt"/>
              <a:buAutoNum type="arabicPeriod"/>
            </a:pPr>
            <a:endParaRPr lang="en-US" altLang="zh-TW" sz="2000" b="1" i="1" dirty="0"/>
          </a:p>
          <a:p>
            <a:pPr marL="855663" lvl="1" indent="-457200">
              <a:buFont typeface="+mj-lt"/>
              <a:buAutoNum type="arabicPeriod"/>
            </a:pPr>
            <a:r>
              <a:rPr lang="en-US" sz="2000" dirty="0" smtClean="0"/>
              <a:t>Conditional </a:t>
            </a:r>
            <a:r>
              <a:rPr lang="en-US" sz="2000" dirty="0"/>
              <a:t>Jump</a:t>
            </a:r>
          </a:p>
          <a:p>
            <a:pPr marL="398463" lvl="1"/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0956069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76200"/>
            <a:r>
              <a:rPr lang="en-US" dirty="0" smtClean="0"/>
              <a:t>Implement</a:t>
            </a:r>
            <a:r>
              <a:rPr lang="zh-TW" altLang="en-US" dirty="0" smtClean="0"/>
              <a:t> </a:t>
            </a:r>
            <a:r>
              <a:rPr lang="en-US" dirty="0" smtClean="0"/>
              <a:t>– </a:t>
            </a:r>
            <a:r>
              <a:rPr lang="en-US" sz="2800" dirty="0"/>
              <a:t>Unconditional </a:t>
            </a:r>
            <a:r>
              <a:rPr lang="en-US" sz="2800" dirty="0" smtClean="0"/>
              <a:t>Jump</a:t>
            </a:r>
            <a:endParaRPr lang="en-US" sz="2500"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41093" y="1363795"/>
            <a:ext cx="8082204" cy="35573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buFont typeface="Arial"/>
              <a:buChar char="●"/>
            </a:pPr>
            <a:r>
              <a:rPr lang="en-US" altLang="zh-TW" sz="2000" dirty="0"/>
              <a:t>Arithmetic </a:t>
            </a:r>
            <a:r>
              <a:rPr lang="en-US" altLang="zh-TW" sz="2000" dirty="0" err="1"/>
              <a:t>esp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register</a:t>
            </a:r>
          </a:p>
          <a:p>
            <a:pPr marL="457200" indent="-381000">
              <a:buFont typeface="Arial"/>
              <a:buChar char="●"/>
            </a:pPr>
            <a:endParaRPr lang="en-US" altLang="zh-TW" sz="2000" dirty="0"/>
          </a:p>
          <a:p>
            <a:pPr marL="457200" indent="-381000">
              <a:buFont typeface="Arial"/>
              <a:buChar char="●"/>
            </a:pPr>
            <a:r>
              <a:rPr lang="en-US" altLang="zh-TW" sz="2000" dirty="0" smtClean="0"/>
              <a:t>Long gadget side effect</a:t>
            </a:r>
          </a:p>
        </p:txBody>
      </p:sp>
      <p:pic>
        <p:nvPicPr>
          <p:cNvPr id="4" name="圖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982" y="1363795"/>
            <a:ext cx="5216000" cy="3331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47856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76200"/>
            <a:r>
              <a:rPr lang="en-US" dirty="0" smtClean="0"/>
              <a:t>Implement</a:t>
            </a:r>
            <a:r>
              <a:rPr lang="zh-TW" altLang="en-US" dirty="0" smtClean="0"/>
              <a:t> </a:t>
            </a:r>
            <a:r>
              <a:rPr lang="en-US" dirty="0" smtClean="0"/>
              <a:t>– </a:t>
            </a:r>
            <a:r>
              <a:rPr lang="en-US" sz="2800" dirty="0" smtClean="0"/>
              <a:t>Conditional Jump</a:t>
            </a:r>
            <a:endParaRPr lang="en-US" sz="2500"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41093" y="1363795"/>
            <a:ext cx="8082204" cy="35573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buFont typeface="Arial"/>
              <a:buChar char="●"/>
            </a:pPr>
            <a:r>
              <a:rPr lang="en-US" altLang="zh-TW" sz="2000" dirty="0" smtClean="0"/>
              <a:t>Compare </a:t>
            </a:r>
            <a:r>
              <a:rPr lang="en-US" altLang="zh-TW" sz="2000" dirty="0"/>
              <a:t>and trigger the </a:t>
            </a:r>
            <a:r>
              <a:rPr lang="en-US" altLang="zh-TW" sz="2000" dirty="0" smtClean="0"/>
              <a:t>special flag</a:t>
            </a:r>
          </a:p>
          <a:p>
            <a:pPr marL="457200" indent="-381000">
              <a:buFont typeface="Arial"/>
              <a:buChar char="●"/>
            </a:pPr>
            <a:endParaRPr lang="en-US" altLang="zh-TW" sz="2000" dirty="0"/>
          </a:p>
          <a:p>
            <a:pPr marL="457200" indent="-381000">
              <a:buFont typeface="Arial"/>
              <a:buChar char="●"/>
            </a:pPr>
            <a:r>
              <a:rPr lang="en-US" altLang="zh-TW" sz="2000" dirty="0" smtClean="0"/>
              <a:t>Save the flag result (0 or 1) to memory</a:t>
            </a:r>
          </a:p>
          <a:p>
            <a:pPr marL="457200" indent="-381000">
              <a:buFont typeface="Arial"/>
              <a:buChar char="●"/>
            </a:pPr>
            <a:endParaRPr lang="en-US" altLang="zh-TW" sz="2000" dirty="0"/>
          </a:p>
          <a:p>
            <a:pPr marL="457200" indent="-381000">
              <a:buFont typeface="Arial"/>
              <a:buChar char="●"/>
            </a:pPr>
            <a:r>
              <a:rPr lang="en-US" altLang="zh-TW" sz="2000" dirty="0" smtClean="0"/>
              <a:t>Convert the flag result (0 or 1) to jump info (0 or delta)</a:t>
            </a:r>
          </a:p>
          <a:p>
            <a:pPr marL="457200" indent="-381000">
              <a:buFont typeface="Arial"/>
              <a:buChar char="●"/>
            </a:pPr>
            <a:endParaRPr lang="en-US" altLang="zh-TW" sz="2000" dirty="0"/>
          </a:p>
          <a:p>
            <a:pPr marL="457200" indent="-381000">
              <a:buFont typeface="Arial"/>
              <a:buChar char="●"/>
            </a:pPr>
            <a:r>
              <a:rPr lang="en-US" altLang="zh-TW" sz="2000" dirty="0" smtClean="0"/>
              <a:t>Add </a:t>
            </a:r>
            <a:r>
              <a:rPr lang="en-US" altLang="zh-TW" sz="2000" dirty="0" err="1" smtClean="0"/>
              <a:t>esp</a:t>
            </a:r>
            <a:r>
              <a:rPr lang="en-US" altLang="zh-TW" sz="2000" dirty="0" smtClean="0"/>
              <a:t> register value (0 or delta)</a:t>
            </a:r>
          </a:p>
        </p:txBody>
      </p:sp>
    </p:spTree>
    <p:extLst>
      <p:ext uri="{BB962C8B-B14F-4D97-AF65-F5344CB8AC3E}">
        <p14:creationId xmlns:p14="http://schemas.microsoft.com/office/powerpoint/2010/main" val="26488477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76200"/>
            <a:r>
              <a:rPr lang="en-US" dirty="0" smtClean="0"/>
              <a:t>Implement</a:t>
            </a:r>
            <a:r>
              <a:rPr lang="zh-TW" altLang="en-US" dirty="0" smtClean="0"/>
              <a:t> </a:t>
            </a:r>
            <a:r>
              <a:rPr lang="en-US" dirty="0" smtClean="0"/>
              <a:t>– </a:t>
            </a:r>
            <a:r>
              <a:rPr lang="en-US" sz="2800" dirty="0"/>
              <a:t>Conditional </a:t>
            </a:r>
            <a:r>
              <a:rPr lang="en-US" sz="2800" dirty="0" smtClean="0"/>
              <a:t>Jump (1)</a:t>
            </a:r>
            <a:r>
              <a:rPr lang="en-US" dirty="0" smtClean="0"/>
              <a:t> </a:t>
            </a:r>
            <a:endParaRPr lang="en-US" altLang="zh-TW" sz="2200"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02993" y="1211395"/>
            <a:ext cx="8082204" cy="35573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/>
            <a:r>
              <a:rPr lang="en-US" sz="2000" b="1" i="1" dirty="0"/>
              <a:t>Compare and trigger the special flag</a:t>
            </a:r>
            <a:endParaRPr lang="en-US" altLang="zh-TW" sz="20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470" y="2051716"/>
            <a:ext cx="39052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505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76200"/>
            <a:r>
              <a:rPr lang="en-US" dirty="0" smtClean="0"/>
              <a:t>Implement</a:t>
            </a:r>
            <a:r>
              <a:rPr lang="zh-TW" altLang="en-US" dirty="0" smtClean="0"/>
              <a:t> </a:t>
            </a:r>
            <a:r>
              <a:rPr lang="en-US" dirty="0" smtClean="0"/>
              <a:t>– </a:t>
            </a:r>
            <a:r>
              <a:rPr lang="en-US" sz="2800" dirty="0"/>
              <a:t>Conditional Jump </a:t>
            </a:r>
            <a:r>
              <a:rPr lang="en-US" sz="2800" dirty="0" smtClean="0"/>
              <a:t>(2)</a:t>
            </a:r>
            <a:r>
              <a:rPr lang="en-US" dirty="0" smtClean="0"/>
              <a:t> </a:t>
            </a:r>
            <a:endParaRPr lang="en-US" altLang="zh-TW" sz="2200"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31951" y="1230475"/>
            <a:ext cx="8082204" cy="35573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/>
            <a:r>
              <a:rPr lang="en-US" altLang="zh-TW" sz="2000" b="1" dirty="0"/>
              <a:t>Save the flag result (0 or 1) to memory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1746140"/>
            <a:ext cx="5905500" cy="311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664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76200"/>
            <a:r>
              <a:rPr lang="en-US" dirty="0" smtClean="0"/>
              <a:t>Implement</a:t>
            </a:r>
            <a:r>
              <a:rPr lang="zh-TW" altLang="en-US" dirty="0" smtClean="0"/>
              <a:t> </a:t>
            </a:r>
            <a:r>
              <a:rPr lang="en-US" dirty="0" smtClean="0"/>
              <a:t>– </a:t>
            </a:r>
            <a:r>
              <a:rPr lang="en-US" sz="2800" dirty="0"/>
              <a:t>Conditional Jump </a:t>
            </a:r>
            <a:r>
              <a:rPr lang="en-US" sz="2800" dirty="0" smtClean="0"/>
              <a:t>(3)</a:t>
            </a:r>
            <a:r>
              <a:rPr lang="en-US" dirty="0" smtClean="0"/>
              <a:t> </a:t>
            </a:r>
            <a:endParaRPr lang="en-US" altLang="zh-TW" sz="2200"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31951" y="1135225"/>
            <a:ext cx="8082204" cy="35573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/>
            <a:r>
              <a:rPr lang="en-US" altLang="zh-TW" sz="2000" b="1" dirty="0"/>
              <a:t>Convert the flag result (0 or 1) to jump info (0 or delta)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876" y="1627033"/>
            <a:ext cx="5804353" cy="313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342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altLang="zh-TW" dirty="0"/>
              <a:t>Objective</a:t>
            </a:r>
            <a:endParaRPr lang="zh-TW"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238836" y="1417801"/>
            <a:ext cx="4333164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buFont typeface="Arial"/>
              <a:buChar char="●"/>
            </a:pPr>
            <a:r>
              <a:rPr lang="en-US" altLang="zh-TW" sz="2400" dirty="0" smtClean="0"/>
              <a:t>Exploit Toolchain</a:t>
            </a:r>
          </a:p>
          <a:p>
            <a:pPr marL="457200" indent="-381000">
              <a:buFont typeface="Arial"/>
              <a:buChar char="●"/>
            </a:pPr>
            <a:endParaRPr lang="en-US" altLang="zh-TW" sz="2400" dirty="0"/>
          </a:p>
          <a:p>
            <a:pPr marL="457200" indent="-381000">
              <a:buFont typeface="Arial"/>
              <a:buChar char="●"/>
            </a:pPr>
            <a:r>
              <a:rPr lang="en-US" altLang="zh-TW" sz="2400" dirty="0"/>
              <a:t>A</a:t>
            </a:r>
            <a:r>
              <a:rPr lang="en-US" altLang="zh-TW" sz="2400" dirty="0" smtClean="0"/>
              <a:t>nti-mitigation exploit</a:t>
            </a:r>
          </a:p>
          <a:p>
            <a:pPr marL="457200" indent="-381000">
              <a:buFont typeface="Arial"/>
              <a:buChar char="●"/>
            </a:pPr>
            <a:endParaRPr lang="en-US" altLang="zh-TW" sz="2400" dirty="0"/>
          </a:p>
          <a:p>
            <a:pPr marL="457200" indent="-381000">
              <a:buFont typeface="Arial"/>
              <a:buChar char="●"/>
            </a:pPr>
            <a:r>
              <a:rPr lang="en-US" altLang="zh-TW" sz="2400" dirty="0" err="1" smtClean="0"/>
              <a:t>Metasploit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and Post-exploitation integration </a:t>
            </a:r>
          </a:p>
          <a:p>
            <a:pPr marL="457200" indent="-381000">
              <a:buFont typeface="Arial"/>
              <a:buChar char="●"/>
            </a:pPr>
            <a:endParaRPr lang="en-US" altLang="zh-TW" sz="2400" dirty="0"/>
          </a:p>
          <a:p>
            <a:pPr marL="457200" indent="-381000">
              <a:buFont typeface="Arial"/>
              <a:buChar char="●"/>
            </a:pPr>
            <a:endParaRPr lang="en-US" altLang="zh-TW" sz="2400" dirty="0"/>
          </a:p>
          <a:p>
            <a:pPr marL="457200" indent="-381000">
              <a:buFont typeface="Arial"/>
              <a:buChar char="●"/>
            </a:pPr>
            <a:endParaRPr lang="en-US" altLang="zh-TW" sz="2400" dirty="0" smtClean="0"/>
          </a:p>
        </p:txBody>
      </p:sp>
      <p:pic>
        <p:nvPicPr>
          <p:cNvPr id="4" name="圖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852" y="1200150"/>
            <a:ext cx="3418840" cy="35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76200"/>
            <a:r>
              <a:rPr lang="en-US" dirty="0" smtClean="0"/>
              <a:t>Implement</a:t>
            </a:r>
            <a:r>
              <a:rPr lang="zh-TW" altLang="en-US" dirty="0" smtClean="0"/>
              <a:t> </a:t>
            </a:r>
            <a:r>
              <a:rPr lang="en-US" dirty="0" smtClean="0"/>
              <a:t>– </a:t>
            </a:r>
            <a:r>
              <a:rPr lang="en-US" sz="2800" dirty="0"/>
              <a:t>Conditional Jump </a:t>
            </a:r>
            <a:r>
              <a:rPr lang="en-US" sz="2800" dirty="0" smtClean="0"/>
              <a:t>(3)</a:t>
            </a:r>
            <a:r>
              <a:rPr lang="en-US" dirty="0" smtClean="0"/>
              <a:t> </a:t>
            </a:r>
            <a:endParaRPr lang="en-US" altLang="zh-TW" sz="2200"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31951" y="1135225"/>
            <a:ext cx="8082204" cy="35573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/>
            <a:r>
              <a:rPr lang="en-US" altLang="zh-TW" sz="2000" b="1" dirty="0"/>
              <a:t>Add </a:t>
            </a:r>
            <a:r>
              <a:rPr lang="en-US" altLang="zh-TW" sz="2000" b="1" dirty="0" err="1"/>
              <a:t>esp</a:t>
            </a:r>
            <a:r>
              <a:rPr lang="en-US" altLang="zh-TW" sz="2000" b="1" dirty="0"/>
              <a:t> register value (0 or delta)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914" y="1227272"/>
            <a:ext cx="3421241" cy="353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548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76200"/>
            <a:r>
              <a:rPr lang="en-US" dirty="0" smtClean="0"/>
              <a:t>Integration</a:t>
            </a:r>
            <a:endParaRPr lang="en-US" altLang="zh-TW" sz="2200" dirty="0"/>
          </a:p>
        </p:txBody>
      </p:sp>
      <p:sp>
        <p:nvSpPr>
          <p:cNvPr id="7" name="Shape 44"/>
          <p:cNvSpPr txBox="1">
            <a:spLocks noGrp="1"/>
          </p:cNvSpPr>
          <p:nvPr>
            <p:ph type="body" idx="1"/>
          </p:nvPr>
        </p:nvSpPr>
        <p:spPr>
          <a:xfrm>
            <a:off x="385325" y="1369623"/>
            <a:ext cx="4326527" cy="298655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buFont typeface="Arial"/>
              <a:buChar char="●"/>
            </a:pPr>
            <a:r>
              <a:rPr lang="en-US" sz="2400" dirty="0" smtClean="0"/>
              <a:t>Automatic </a:t>
            </a:r>
            <a:r>
              <a:rPr lang="en-US" sz="2400" dirty="0"/>
              <a:t>Exploit </a:t>
            </a:r>
            <a:r>
              <a:rPr lang="en-US" sz="2400" dirty="0" smtClean="0"/>
              <a:t>Generation (CRAX)</a:t>
            </a:r>
          </a:p>
          <a:p>
            <a:pPr marL="457200" indent="-381000">
              <a:buFont typeface="Arial"/>
              <a:buChar char="●"/>
            </a:pPr>
            <a:endParaRPr lang="en-US" sz="2400" dirty="0"/>
          </a:p>
          <a:p>
            <a:pPr marL="457200" indent="-381000">
              <a:buFont typeface="Arial"/>
              <a:buChar char="●"/>
            </a:pPr>
            <a:r>
              <a:rPr lang="en-US" sz="2400" dirty="0"/>
              <a:t>Post </a:t>
            </a:r>
            <a:r>
              <a:rPr lang="en-US" sz="2400" dirty="0" smtClean="0"/>
              <a:t>Exploitation Framework (Metasploit)</a:t>
            </a:r>
            <a:endParaRPr lang="en-US" sz="2400" dirty="0"/>
          </a:p>
          <a:p>
            <a:pPr marL="457200" indent="-381000">
              <a:buFont typeface="Arial"/>
              <a:buChar char="●"/>
            </a:pPr>
            <a:endParaRPr lang="en-US" sz="2400" dirty="0" smtClean="0"/>
          </a:p>
          <a:p>
            <a:pPr marL="457200" indent="-381000">
              <a:buFont typeface="Arial"/>
              <a:buChar char="●"/>
            </a:pPr>
            <a:endParaRPr lang="en-US" altLang="zh-TW" sz="2400" dirty="0"/>
          </a:p>
          <a:p>
            <a:pPr marL="457200" indent="-381000">
              <a:buFont typeface="Arial"/>
              <a:buChar char="●"/>
            </a:pPr>
            <a:endParaRPr lang="en-US" altLang="zh-TW" sz="2400" dirty="0" smtClean="0"/>
          </a:p>
        </p:txBody>
      </p:sp>
      <p:pic>
        <p:nvPicPr>
          <p:cNvPr id="8" name="圖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852" y="1295881"/>
            <a:ext cx="3418840" cy="3511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07137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76200"/>
            <a:r>
              <a:rPr lang="en-US" dirty="0" smtClean="0"/>
              <a:t>Integration </a:t>
            </a:r>
            <a:r>
              <a:rPr lang="en-US" dirty="0"/>
              <a:t>- CRAX</a:t>
            </a:r>
            <a:endParaRPr lang="en-US" altLang="zh-TW" sz="2200" dirty="0"/>
          </a:p>
        </p:txBody>
      </p:sp>
      <p:pic>
        <p:nvPicPr>
          <p:cNvPr id="11" name="圖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352867"/>
            <a:ext cx="6740336" cy="3219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49759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76200"/>
            <a:r>
              <a:rPr lang="en-US" dirty="0" smtClean="0"/>
              <a:t>Integration - CRAX with ROP</a:t>
            </a:r>
            <a:endParaRPr lang="en-US" altLang="zh-TW" sz="2200" dirty="0"/>
          </a:p>
        </p:txBody>
      </p:sp>
      <p:pic>
        <p:nvPicPr>
          <p:cNvPr id="4" name="圖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246" y="1431699"/>
            <a:ext cx="6585508" cy="319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19204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76200"/>
            <a:r>
              <a:rPr lang="en-US" dirty="0" smtClean="0"/>
              <a:t>Integration – Metasploit (1)</a:t>
            </a:r>
            <a:endParaRPr lang="en-US" altLang="zh-TW" sz="2200" dirty="0"/>
          </a:p>
        </p:txBody>
      </p:sp>
      <p:pic>
        <p:nvPicPr>
          <p:cNvPr id="4" name="圖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2682592" y="1748472"/>
            <a:ext cx="3844554" cy="2808780"/>
          </a:xfrm>
          <a:prstGeom prst="rect">
            <a:avLst/>
          </a:prstGeom>
        </p:spPr>
      </p:pic>
      <p:sp>
        <p:nvSpPr>
          <p:cNvPr id="5" name="Shape 44"/>
          <p:cNvSpPr txBox="1">
            <a:spLocks noGrp="1"/>
          </p:cNvSpPr>
          <p:nvPr>
            <p:ph type="body" idx="1"/>
          </p:nvPr>
        </p:nvSpPr>
        <p:spPr>
          <a:xfrm>
            <a:off x="324577" y="1201593"/>
            <a:ext cx="8082204" cy="35573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/>
            <a:r>
              <a:rPr lang="en-US" altLang="zh-TW" sz="2000" dirty="0" smtClean="0"/>
              <a:t>Target machine (192.168.184.133) with a vulnerable program.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5373139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76200"/>
            <a:r>
              <a:rPr lang="en-US" dirty="0" smtClean="0"/>
              <a:t>Integration – Metasploit (2)</a:t>
            </a:r>
            <a:endParaRPr lang="en-US" altLang="zh-TW" sz="2200" dirty="0"/>
          </a:p>
        </p:txBody>
      </p:sp>
      <p:sp>
        <p:nvSpPr>
          <p:cNvPr id="5" name="Shape 44"/>
          <p:cNvSpPr txBox="1">
            <a:spLocks noGrp="1"/>
          </p:cNvSpPr>
          <p:nvPr>
            <p:ph type="body" idx="1"/>
          </p:nvPr>
        </p:nvSpPr>
        <p:spPr>
          <a:xfrm>
            <a:off x="604596" y="1238464"/>
            <a:ext cx="8082204" cy="35573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/>
            <a:r>
              <a:rPr lang="en-US" altLang="zh-TW" sz="2000" dirty="0" smtClean="0"/>
              <a:t>Use </a:t>
            </a:r>
            <a:r>
              <a:rPr lang="en-US" sz="2000" dirty="0" smtClean="0"/>
              <a:t>exploit strengthening method generate </a:t>
            </a:r>
            <a:r>
              <a:rPr lang="en-US" sz="2000" dirty="0"/>
              <a:t>a c</a:t>
            </a:r>
            <a:r>
              <a:rPr lang="en-US" sz="2000" dirty="0" smtClean="0"/>
              <a:t>ustomized </a:t>
            </a:r>
            <a:r>
              <a:rPr lang="en-US" sz="2000" dirty="0"/>
              <a:t>Reverse TCP </a:t>
            </a:r>
            <a:r>
              <a:rPr lang="en-US" sz="2000" dirty="0" smtClean="0"/>
              <a:t>shell payload</a:t>
            </a:r>
            <a:r>
              <a:rPr lang="en-US" altLang="zh-TW" sz="2000" dirty="0" smtClean="0"/>
              <a:t>.  (192.168.184.134:4000)</a:t>
            </a:r>
            <a:endParaRPr lang="en-US" altLang="zh-TW" sz="2000" dirty="0"/>
          </a:p>
        </p:txBody>
      </p:sp>
      <p:pic>
        <p:nvPicPr>
          <p:cNvPr id="6" name="圖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277" y="2300564"/>
            <a:ext cx="5569446" cy="1895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67988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76200"/>
            <a:r>
              <a:rPr lang="en-US" dirty="0" smtClean="0"/>
              <a:t>Integration – Metasploit (3)</a:t>
            </a:r>
            <a:endParaRPr lang="en-US" altLang="zh-TW" sz="2200" dirty="0"/>
          </a:p>
        </p:txBody>
      </p:sp>
      <p:sp>
        <p:nvSpPr>
          <p:cNvPr id="5" name="Shape 44"/>
          <p:cNvSpPr txBox="1">
            <a:spLocks noGrp="1"/>
          </p:cNvSpPr>
          <p:nvPr>
            <p:ph type="body" idx="1"/>
          </p:nvPr>
        </p:nvSpPr>
        <p:spPr>
          <a:xfrm>
            <a:off x="604596" y="1238464"/>
            <a:ext cx="8082204" cy="35573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/>
            <a:r>
              <a:rPr lang="en-US" altLang="zh-TW" sz="2000" dirty="0" smtClean="0"/>
              <a:t>Attacker set Metasploit handler</a:t>
            </a:r>
            <a:endParaRPr lang="en-US" altLang="zh-TW" sz="2000" dirty="0"/>
          </a:p>
        </p:txBody>
      </p:sp>
      <p:pic>
        <p:nvPicPr>
          <p:cNvPr id="7" name="圖片 6" descr="G:\cloud\OneDrive\交大資料\研究方向\150315 cisc2015\payload\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259" y="1774985"/>
            <a:ext cx="6767057" cy="27822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5657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76200"/>
            <a:r>
              <a:rPr lang="en-US" dirty="0" smtClean="0"/>
              <a:t>Integration – Metasploit (4)</a:t>
            </a:r>
            <a:endParaRPr lang="en-US" altLang="zh-TW" sz="2200" dirty="0"/>
          </a:p>
        </p:txBody>
      </p:sp>
      <p:sp>
        <p:nvSpPr>
          <p:cNvPr id="5" name="Shape 44"/>
          <p:cNvSpPr txBox="1">
            <a:spLocks noGrp="1"/>
          </p:cNvSpPr>
          <p:nvPr>
            <p:ph type="body" idx="1"/>
          </p:nvPr>
        </p:nvSpPr>
        <p:spPr>
          <a:xfrm>
            <a:off x="604596" y="1238464"/>
            <a:ext cx="8082204" cy="35573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/>
            <a:r>
              <a:rPr lang="en-US" altLang="zh-TW" sz="2000" dirty="0"/>
              <a:t>Target machine (192.168.184.133</a:t>
            </a:r>
            <a:r>
              <a:rPr lang="en-US" altLang="zh-TW" sz="2000" dirty="0" smtClean="0"/>
              <a:t>) run the program with ROP payload</a:t>
            </a:r>
            <a:endParaRPr lang="en-US" altLang="zh-TW" sz="2000" dirty="0"/>
          </a:p>
        </p:txBody>
      </p:sp>
      <p:pic>
        <p:nvPicPr>
          <p:cNvPr id="6" name="圖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756" y="1895372"/>
            <a:ext cx="4943555" cy="2691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88572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76200"/>
            <a:r>
              <a:rPr lang="en-US" dirty="0" smtClean="0"/>
              <a:t>Integration – Metasploit (5)</a:t>
            </a:r>
            <a:endParaRPr lang="en-US" altLang="zh-TW" sz="2200" dirty="0"/>
          </a:p>
        </p:txBody>
      </p:sp>
      <p:sp>
        <p:nvSpPr>
          <p:cNvPr id="5" name="Shape 44"/>
          <p:cNvSpPr txBox="1">
            <a:spLocks noGrp="1"/>
          </p:cNvSpPr>
          <p:nvPr>
            <p:ph type="body" idx="1"/>
          </p:nvPr>
        </p:nvSpPr>
        <p:spPr>
          <a:xfrm>
            <a:off x="604596" y="1238464"/>
            <a:ext cx="8082204" cy="35573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/>
            <a:r>
              <a:rPr lang="en-US" altLang="zh-TW" sz="2000" dirty="0"/>
              <a:t>T</a:t>
            </a:r>
            <a:r>
              <a:rPr lang="en-US" altLang="zh-TW" sz="2000" dirty="0" smtClean="0"/>
              <a:t>ake </a:t>
            </a:r>
            <a:r>
              <a:rPr lang="en-US" altLang="zh-TW" sz="2000" dirty="0"/>
              <a:t>control of </a:t>
            </a:r>
            <a:r>
              <a:rPr lang="en-US" altLang="zh-TW" sz="2000" dirty="0" smtClean="0"/>
              <a:t>target machine.</a:t>
            </a:r>
            <a:endParaRPr lang="en-US" altLang="zh-TW" sz="2000" dirty="0"/>
          </a:p>
        </p:txBody>
      </p:sp>
      <p:pic>
        <p:nvPicPr>
          <p:cNvPr id="7" name="圖片 6" descr="G:\cloud\OneDrive\交大資料\研究方向\150315 cisc2015\payload\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52" y="1798369"/>
            <a:ext cx="6776508" cy="2839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72876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76200" lvl="1"/>
            <a:r>
              <a:rPr lang="en-US" dirty="0" smtClean="0"/>
              <a:t>Result – </a:t>
            </a:r>
            <a:r>
              <a:rPr lang="en-US" sz="3000" dirty="0"/>
              <a:t>Bypass W</a:t>
            </a:r>
            <a:r>
              <a:rPr lang="zh-TW" altLang="en-US" sz="3000" dirty="0"/>
              <a:t>⊕</a:t>
            </a:r>
            <a:r>
              <a:rPr lang="en-US" sz="3000" dirty="0"/>
              <a:t>X and </a:t>
            </a:r>
            <a:r>
              <a:rPr lang="en-US" sz="3000" dirty="0" smtClean="0"/>
              <a:t>ASLR</a:t>
            </a:r>
            <a:endParaRPr lang="en-US" altLang="zh-TW" sz="3000" dirty="0"/>
          </a:p>
        </p:txBody>
      </p:sp>
      <p:pic>
        <p:nvPicPr>
          <p:cNvPr id="4" name="圖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966" y="1349786"/>
            <a:ext cx="3312067" cy="3474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12108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altLang="zh-TW" dirty="0" smtClean="0"/>
              <a:t>Background</a:t>
            </a:r>
            <a:endParaRPr lang="zh-TW"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215976" y="1332736"/>
            <a:ext cx="7519916" cy="26225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buFont typeface="Arial"/>
              <a:buChar char="●"/>
            </a:pPr>
            <a:r>
              <a:rPr lang="en-US" sz="2400" dirty="0"/>
              <a:t>Protection </a:t>
            </a:r>
            <a:r>
              <a:rPr lang="en-US" sz="2400" dirty="0" smtClean="0"/>
              <a:t>mechanisms</a:t>
            </a:r>
          </a:p>
          <a:p>
            <a:pPr marL="917575" lvl="3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W</a:t>
            </a:r>
            <a:r>
              <a:rPr lang="zh-TW" altLang="en-US" sz="2000" dirty="0"/>
              <a:t>⊕</a:t>
            </a:r>
            <a:r>
              <a:rPr lang="en-US" sz="2000" dirty="0" smtClean="0"/>
              <a:t>X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DEP</a:t>
            </a:r>
            <a:endParaRPr lang="en-US" sz="2000" dirty="0" smtClean="0"/>
          </a:p>
          <a:p>
            <a:pPr marL="917575" lvl="3" indent="-342900">
              <a:buFont typeface="Courier New" panose="02070309020205020404" pitchFamily="49" charset="0"/>
              <a:buChar char="o"/>
            </a:pPr>
            <a:r>
              <a:rPr lang="en-US" sz="2000" dirty="0"/>
              <a:t>Address Space Layout </a:t>
            </a:r>
            <a:r>
              <a:rPr lang="en-US" sz="2000" dirty="0" smtClean="0"/>
              <a:t>Randomization</a:t>
            </a:r>
          </a:p>
          <a:p>
            <a:pPr marL="574675" lvl="3"/>
            <a:endParaRPr lang="en-US" sz="2000" dirty="0" smtClean="0"/>
          </a:p>
          <a:p>
            <a:pPr marL="457200" indent="-381000">
              <a:buFont typeface="Arial"/>
              <a:buChar char="●"/>
            </a:pPr>
            <a:r>
              <a:rPr lang="en-US" sz="2400" dirty="0" smtClean="0"/>
              <a:t>Exploit technique</a:t>
            </a:r>
          </a:p>
          <a:p>
            <a:pPr marL="917575" lvl="3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Return-to-stack </a:t>
            </a:r>
            <a:r>
              <a:rPr lang="en-US" sz="2000" dirty="0"/>
              <a:t>attack </a:t>
            </a:r>
            <a:endParaRPr lang="en-US" sz="2000" dirty="0" smtClean="0"/>
          </a:p>
          <a:p>
            <a:pPr marL="917575" lvl="3" indent="-342900">
              <a:buFont typeface="Courier New" panose="02070309020205020404" pitchFamily="49" charset="0"/>
              <a:buChar char="o"/>
            </a:pPr>
            <a:r>
              <a:rPr lang="en-US" sz="2000" dirty="0"/>
              <a:t>Return-to-</a:t>
            </a:r>
            <a:r>
              <a:rPr lang="en-US" sz="2000" dirty="0" err="1"/>
              <a:t>libc</a:t>
            </a:r>
            <a:r>
              <a:rPr lang="en-US" sz="2000" dirty="0"/>
              <a:t> attack </a:t>
            </a:r>
            <a:endParaRPr lang="en-US" sz="2000" dirty="0" smtClean="0"/>
          </a:p>
          <a:p>
            <a:pPr marL="917575" lvl="3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Return-Oriented Programming</a:t>
            </a:r>
          </a:p>
          <a:p>
            <a:pPr marL="574675" lvl="3"/>
            <a:endParaRPr lang="en-US" altLang="zh-TW" sz="2400" dirty="0" smtClean="0"/>
          </a:p>
          <a:p>
            <a:pPr marL="457200" indent="-381000">
              <a:buFont typeface="Arial"/>
              <a:buChar char="●"/>
            </a:pP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4698898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76200" lvl="1"/>
            <a:r>
              <a:rPr lang="en-US" dirty="0" smtClean="0"/>
              <a:t>Result – </a:t>
            </a:r>
            <a:r>
              <a:rPr lang="en-US" sz="3000" dirty="0" smtClean="0"/>
              <a:t>Compare with ROPgadget</a:t>
            </a:r>
            <a:endParaRPr lang="en-US" altLang="zh-TW" sz="3000" dirty="0"/>
          </a:p>
        </p:txBody>
      </p:sp>
      <p:sp>
        <p:nvSpPr>
          <p:cNvPr id="4" name="Shape 44"/>
          <p:cNvSpPr txBox="1">
            <a:spLocks noGrp="1"/>
          </p:cNvSpPr>
          <p:nvPr>
            <p:ph type="body" idx="1"/>
          </p:nvPr>
        </p:nvSpPr>
        <p:spPr>
          <a:xfrm>
            <a:off x="341093" y="1363795"/>
            <a:ext cx="8082204" cy="35573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/>
            <a:r>
              <a:rPr lang="en-US" sz="2000" dirty="0" smtClean="0"/>
              <a:t>ROPgadget</a:t>
            </a:r>
            <a:r>
              <a:rPr lang="en-US" sz="2000" dirty="0"/>
              <a:t>:</a:t>
            </a:r>
            <a:r>
              <a:rPr lang="en-US" sz="2000" dirty="0" smtClean="0"/>
              <a:t> </a:t>
            </a:r>
            <a:r>
              <a:rPr lang="en-US" altLang="zh-TW" sz="2000" dirty="0" smtClean="0"/>
              <a:t>Common open </a:t>
            </a:r>
            <a:r>
              <a:rPr lang="en-US" altLang="zh-TW" sz="2000" dirty="0"/>
              <a:t>s</a:t>
            </a:r>
            <a:r>
              <a:rPr lang="en-US" altLang="zh-TW" sz="2000" dirty="0" smtClean="0"/>
              <a:t>ource </a:t>
            </a:r>
            <a:r>
              <a:rPr lang="en-US" sz="2000" dirty="0" smtClean="0"/>
              <a:t>search and chain gadgets tool</a:t>
            </a:r>
            <a:r>
              <a:rPr lang="en-US" altLang="zh-TW" sz="2000" dirty="0" smtClean="0"/>
              <a:t> </a:t>
            </a:r>
          </a:p>
          <a:p>
            <a:pPr marL="76200"/>
            <a:endParaRPr lang="en-US" altLang="zh-TW" sz="20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27198"/>
              </p:ext>
            </p:extLst>
          </p:nvPr>
        </p:nvGraphicFramePr>
        <p:xfrm>
          <a:off x="1457632" y="2187369"/>
          <a:ext cx="6071420" cy="2072640"/>
        </p:xfrm>
        <a:graphic>
          <a:graphicData uri="http://schemas.openxmlformats.org/drawingml/2006/table">
            <a:tbl>
              <a:tblPr firstRow="1" bandRow="1"/>
              <a:tblGrid>
                <a:gridCol w="1853381"/>
                <a:gridCol w="2210619"/>
                <a:gridCol w="200742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            </a:t>
                      </a:r>
                      <a:r>
                        <a:rPr lang="en-US" b="1" dirty="0" smtClean="0"/>
                        <a:t>Tool</a:t>
                      </a:r>
                    </a:p>
                    <a:p>
                      <a:pPr algn="l"/>
                      <a:r>
                        <a:rPr lang="en-US" b="1" dirty="0" smtClean="0"/>
                        <a:t>Compare</a:t>
                      </a: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Exploit Strengthening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/>
                        <a:t>ROPgadget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Gadget</a:t>
                      </a:r>
                      <a:r>
                        <a:rPr lang="en-US" b="1" baseline="0" dirty="0" smtClean="0"/>
                        <a:t> Type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Long/Short Gadgets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Short Gadgets</a:t>
                      </a:r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Payload Type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Turing complete </a:t>
                      </a:r>
                    </a:p>
                    <a:p>
                      <a:pPr algn="ctr"/>
                      <a:r>
                        <a:rPr lang="en-US" altLang="zh-TW" sz="1400" dirty="0" smtClean="0"/>
                        <a:t>ROP</a:t>
                      </a:r>
                      <a:r>
                        <a:rPr lang="zh-TW" altLang="en-US" sz="1400" dirty="0" smtClean="0"/>
                        <a:t> </a:t>
                      </a:r>
                      <a:r>
                        <a:rPr lang="en-US" altLang="zh-TW" sz="1400" dirty="0" smtClean="0"/>
                        <a:t>Payload API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One type payload</a:t>
                      </a:r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Integrate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CRAX + Metasploit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6406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76200" lvl="1"/>
            <a:r>
              <a:rPr lang="en-US" dirty="0" smtClean="0"/>
              <a:t>Result – </a:t>
            </a:r>
            <a:r>
              <a:rPr lang="en-US" sz="3000" dirty="0" smtClean="0"/>
              <a:t>Compare with ROPgadget</a:t>
            </a:r>
            <a:endParaRPr lang="en-US" altLang="zh-TW" sz="30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533415"/>
              </p:ext>
            </p:extLst>
          </p:nvPr>
        </p:nvGraphicFramePr>
        <p:xfrm>
          <a:off x="1205680" y="1322689"/>
          <a:ext cx="6717889" cy="3276963"/>
        </p:xfrm>
        <a:graphic>
          <a:graphicData uri="http://schemas.openxmlformats.org/drawingml/2006/table">
            <a:tbl>
              <a:tblPr/>
              <a:tblGrid>
                <a:gridCol w="1039922"/>
                <a:gridCol w="935929"/>
                <a:gridCol w="873534"/>
                <a:gridCol w="998323"/>
                <a:gridCol w="998323"/>
                <a:gridCol w="935929"/>
                <a:gridCol w="935929"/>
              </a:tblGrid>
              <a:tr h="300593">
                <a:tc row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Program Name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Program Size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Exploit Strengthening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ROPgadget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Total Gadgets 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Time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Generate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Payload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Time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Generate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Payload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61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gdb 7.7.1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4.9M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133K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36.2s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True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278s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True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61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nautilus 3.10.1 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1.4M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58K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13.9s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True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--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False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61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gpg 1.4.16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971K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25K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5.5s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True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17.1s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True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61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vim.tiny 7.4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806K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25K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5.0s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True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--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False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61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lshw b.02.16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755K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8K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2.4s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True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--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False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61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gcc 4.8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700K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4K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2.9s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True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10.7s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True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61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objdump 2.24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333K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8K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1.4s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True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--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False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61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readom 1.1.11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180K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4.9K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0.9s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True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--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False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61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curl 7.35.0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149K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2.9K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0.7s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True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--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False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061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factor 8.21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104K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2.3K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0.5s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True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--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False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16795" y="4599652"/>
            <a:ext cx="2993922" cy="466417"/>
          </a:xfrm>
        </p:spPr>
        <p:txBody>
          <a:bodyPr/>
          <a:lstStyle/>
          <a:p>
            <a:r>
              <a:rPr lang="en-US" sz="1500" dirty="0" smtClean="0"/>
              <a:t>Payload type: </a:t>
            </a:r>
            <a:r>
              <a:rPr lang="en-US" sz="1500" dirty="0" err="1" smtClean="0"/>
              <a:t>exevc</a:t>
            </a:r>
            <a:r>
              <a:rPr lang="en-US" sz="1500" dirty="0" smtClean="0"/>
              <a:t>(“/bin/</a:t>
            </a:r>
            <a:r>
              <a:rPr lang="en-US" sz="1500" dirty="0" err="1" smtClean="0"/>
              <a:t>sh</a:t>
            </a:r>
            <a:r>
              <a:rPr lang="en-US" sz="1500" dirty="0" smtClean="0"/>
              <a:t>”)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5145059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76200" lvl="1"/>
            <a:r>
              <a:rPr lang="en-US" dirty="0" smtClean="0"/>
              <a:t>Result – </a:t>
            </a:r>
            <a:r>
              <a:rPr lang="en-US" sz="2000" dirty="0"/>
              <a:t>Why Exploit </a:t>
            </a:r>
            <a:r>
              <a:rPr lang="en-US" sz="2000" dirty="0" smtClean="0"/>
              <a:t>Strengthening Method Better?</a:t>
            </a:r>
            <a:endParaRPr lang="en-US" altLang="zh-TW" sz="2000" dirty="0"/>
          </a:p>
        </p:txBody>
      </p:sp>
      <p:pic>
        <p:nvPicPr>
          <p:cNvPr id="6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738550" y="1970937"/>
            <a:ext cx="4769113" cy="2283971"/>
          </a:xfrm>
          <a:prstGeom prst="rect">
            <a:avLst/>
          </a:prstGeom>
        </p:spPr>
      </p:pic>
      <p:sp>
        <p:nvSpPr>
          <p:cNvPr id="7" name="Shape 44"/>
          <p:cNvSpPr txBox="1">
            <a:spLocks noGrp="1"/>
          </p:cNvSpPr>
          <p:nvPr>
            <p:ph type="body" idx="1"/>
          </p:nvPr>
        </p:nvSpPr>
        <p:spPr>
          <a:xfrm>
            <a:off x="385325" y="1369623"/>
            <a:ext cx="7475565" cy="298655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buFont typeface="Arial"/>
              <a:buChar char="●"/>
            </a:pPr>
            <a:r>
              <a:rPr lang="en-US" sz="2000" dirty="0" smtClean="0"/>
              <a:t>Forty programs in /</a:t>
            </a:r>
            <a:r>
              <a:rPr lang="en-US" sz="2000" dirty="0" err="1" smtClean="0"/>
              <a:t>usr</a:t>
            </a:r>
            <a:r>
              <a:rPr lang="en-US" sz="2000" dirty="0" smtClean="0"/>
              <a:t>/bin, size between 100KB and 5MB.</a:t>
            </a:r>
            <a:endParaRPr lang="en-US" sz="2000" dirty="0"/>
          </a:p>
          <a:p>
            <a:pPr marL="76200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660430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76200" lvl="1"/>
            <a:r>
              <a:rPr lang="en-US" altLang="zh-TW" dirty="0" smtClean="0"/>
              <a:t>Conclusion – Exploit Toolchain</a:t>
            </a:r>
            <a:endParaRPr lang="en-US" altLang="zh-TW" sz="3000" dirty="0"/>
          </a:p>
        </p:txBody>
      </p:sp>
      <p:sp>
        <p:nvSpPr>
          <p:cNvPr id="7" name="Shape 44"/>
          <p:cNvSpPr txBox="1">
            <a:spLocks noGrp="1"/>
          </p:cNvSpPr>
          <p:nvPr>
            <p:ph type="body" idx="1"/>
          </p:nvPr>
        </p:nvSpPr>
        <p:spPr>
          <a:xfrm>
            <a:off x="385325" y="1236887"/>
            <a:ext cx="7475565" cy="324662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buFont typeface="Arial"/>
              <a:buChar char="●"/>
            </a:pPr>
            <a:r>
              <a:rPr lang="en-US" altLang="zh-TW" sz="2000" b="1" dirty="0" smtClean="0"/>
              <a:t>Exploit Strengthening:</a:t>
            </a:r>
          </a:p>
          <a:p>
            <a:pPr marL="685800" indent="-342900">
              <a:buFont typeface="Wingdings" panose="05000000000000000000" pitchFamily="2" charset="2"/>
              <a:buChar char="Ø"/>
            </a:pPr>
            <a:r>
              <a:rPr lang="en-US" altLang="zh-TW" sz="1800" dirty="0" smtClean="0"/>
              <a:t>Truing complete ROP Payload API</a:t>
            </a:r>
          </a:p>
          <a:p>
            <a:pPr marL="685800" indent="-342900">
              <a:buFont typeface="Wingdings" panose="05000000000000000000" pitchFamily="2" charset="2"/>
              <a:buChar char="Ø"/>
            </a:pPr>
            <a:r>
              <a:rPr lang="en-US" sz="1800" dirty="0" smtClean="0"/>
              <a:t>Generate bypassing </a:t>
            </a:r>
            <a:r>
              <a:rPr lang="en-US" sz="1800" dirty="0"/>
              <a:t>W</a:t>
            </a:r>
            <a:r>
              <a:rPr lang="zh-TW" altLang="en-US" sz="1800" dirty="0"/>
              <a:t>⊕</a:t>
            </a:r>
            <a:r>
              <a:rPr lang="en-US" sz="1800" dirty="0"/>
              <a:t>X and ASLR</a:t>
            </a:r>
            <a:r>
              <a:rPr lang="en-US" sz="1800" dirty="0" smtClean="0"/>
              <a:t> payload</a:t>
            </a:r>
          </a:p>
          <a:p>
            <a:pPr marL="76200"/>
            <a:endParaRPr lang="en-US" sz="2000" dirty="0"/>
          </a:p>
          <a:p>
            <a:pPr marL="457200" indent="-381000">
              <a:buFont typeface="Arial"/>
              <a:buChar char="●"/>
            </a:pPr>
            <a:r>
              <a:rPr lang="en-US" sz="2000" b="1" dirty="0"/>
              <a:t>Automatic Exploit </a:t>
            </a:r>
            <a:r>
              <a:rPr lang="en-US" sz="2000" b="1" dirty="0" smtClean="0"/>
              <a:t>Generation:</a:t>
            </a:r>
          </a:p>
          <a:p>
            <a:pPr marL="6858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Convert </a:t>
            </a:r>
            <a:r>
              <a:rPr lang="en-US" altLang="zh-TW" sz="2000" dirty="0" smtClean="0"/>
              <a:t>crash </a:t>
            </a:r>
            <a:r>
              <a:rPr lang="en-US" altLang="zh-TW" sz="2000" dirty="0"/>
              <a:t>to anti-mitigation </a:t>
            </a:r>
            <a:r>
              <a:rPr lang="en-US" altLang="zh-TW" sz="2000" dirty="0" smtClean="0"/>
              <a:t>exploit</a:t>
            </a:r>
            <a:endParaRPr lang="en-US" sz="2000" dirty="0" smtClean="0"/>
          </a:p>
          <a:p>
            <a:pPr marL="6858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57200" indent="-381000">
              <a:buFont typeface="Arial"/>
              <a:buChar char="●"/>
            </a:pPr>
            <a:r>
              <a:rPr lang="en-US" sz="2000" b="1" dirty="0" smtClean="0"/>
              <a:t>Post Exploitation Framework:</a:t>
            </a:r>
          </a:p>
          <a:p>
            <a:pPr marL="6858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Integrate Metasploit</a:t>
            </a:r>
          </a:p>
          <a:p>
            <a:pPr marL="685800" indent="-342900">
              <a:buFont typeface="Wingdings" panose="05000000000000000000" pitchFamily="2" charset="2"/>
              <a:buChar char="Ø"/>
            </a:pPr>
            <a:r>
              <a:rPr lang="en-US" altLang="zh-TW" sz="2000" dirty="0"/>
              <a:t>Make </a:t>
            </a:r>
            <a:r>
              <a:rPr lang="en-US" altLang="zh-TW" sz="2000" dirty="0" smtClean="0"/>
              <a:t>Post-exploit easier </a:t>
            </a:r>
            <a:endParaRPr lang="en-US" altLang="zh-TW" sz="2000" dirty="0"/>
          </a:p>
          <a:p>
            <a:pPr marL="457200" indent="-381000">
              <a:buFont typeface="Arial"/>
              <a:buChar char="●"/>
            </a:pPr>
            <a:endParaRPr lang="en-US" sz="2000" b="1" dirty="0" smtClean="0"/>
          </a:p>
        </p:txBody>
      </p:sp>
      <p:pic>
        <p:nvPicPr>
          <p:cNvPr id="8" name="圖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727" y="1401817"/>
            <a:ext cx="2916062" cy="29951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3601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76200" lvl="1"/>
            <a:r>
              <a:rPr lang="en-US" altLang="zh-TW" dirty="0"/>
              <a:t>Further </a:t>
            </a:r>
            <a:r>
              <a:rPr lang="en-US" altLang="zh-TW" dirty="0" smtClean="0"/>
              <a:t>Work</a:t>
            </a:r>
            <a:endParaRPr lang="en-US" altLang="zh-TW" sz="3000" dirty="0"/>
          </a:p>
        </p:txBody>
      </p:sp>
      <p:sp>
        <p:nvSpPr>
          <p:cNvPr id="7" name="Shape 44"/>
          <p:cNvSpPr txBox="1">
            <a:spLocks noGrp="1"/>
          </p:cNvSpPr>
          <p:nvPr>
            <p:ph type="body" idx="1"/>
          </p:nvPr>
        </p:nvSpPr>
        <p:spPr>
          <a:xfrm>
            <a:off x="392699" y="1465487"/>
            <a:ext cx="7475565" cy="324662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buFont typeface="Arial"/>
              <a:buChar char="●"/>
            </a:pPr>
            <a:r>
              <a:rPr lang="en-US" sz="2000" dirty="0" smtClean="0"/>
              <a:t>Improve gadget utilization like </a:t>
            </a:r>
            <a:r>
              <a:rPr lang="en-US" sz="2000" dirty="0"/>
              <a:t>a</a:t>
            </a:r>
            <a:r>
              <a:rPr lang="en-US" sz="2000" dirty="0" smtClean="0"/>
              <a:t>rithmetic memory gadgets.</a:t>
            </a:r>
          </a:p>
          <a:p>
            <a:pPr marL="76200"/>
            <a:endParaRPr lang="en-US" sz="2000" dirty="0" smtClean="0"/>
          </a:p>
          <a:p>
            <a:pPr marL="76200"/>
            <a:endParaRPr lang="en-US" sz="2000" dirty="0"/>
          </a:p>
          <a:p>
            <a:pPr marL="457200" indent="-381000">
              <a:buFont typeface="Arial"/>
              <a:buChar char="●"/>
            </a:pPr>
            <a:r>
              <a:rPr lang="en-US" sz="2000" dirty="0" smtClean="0"/>
              <a:t>Add </a:t>
            </a:r>
            <a:r>
              <a:rPr lang="en-US" sz="2000" dirty="0" err="1"/>
              <a:t>f</a:t>
            </a:r>
            <a:r>
              <a:rPr lang="en-US" altLang="zh-TW" sz="2000" dirty="0" err="1" smtClean="0"/>
              <a:t>uzzer</a:t>
            </a:r>
            <a:r>
              <a:rPr lang="en-US" altLang="zh-TW" sz="2000" dirty="0" smtClean="0"/>
              <a:t> to exploit toolchain.</a:t>
            </a:r>
            <a:endParaRPr lang="en-US" sz="2000" dirty="0" smtClean="0"/>
          </a:p>
          <a:p>
            <a:pPr marL="342900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221114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altLang="zh-TW" sz="3000" dirty="0" smtClean="0"/>
              <a:t>How do you feel?</a:t>
            </a:r>
            <a:endParaRPr lang="zh-TW" sz="30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B25B22AD-0C68-4447-ABE8-F559196C00D1}" type="slidenum">
              <a:rPr lang="zh-TW" altLang="en-US" smtClean="0"/>
              <a:t>6</a:t>
            </a:fld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694" y="2386473"/>
            <a:ext cx="4182612" cy="63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4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altLang="zh-TW" sz="3000" dirty="0"/>
              <a:t>If you are </a:t>
            </a:r>
            <a:r>
              <a:rPr lang="en-US" altLang="zh-TW" sz="3000" dirty="0" smtClean="0"/>
              <a:t>a</a:t>
            </a:r>
            <a:r>
              <a:rPr lang="zh-TW" altLang="en-US" sz="3000" dirty="0" smtClean="0"/>
              <a:t> </a:t>
            </a:r>
            <a:r>
              <a:rPr lang="en-US" altLang="zh-TW" sz="3000" dirty="0" smtClean="0"/>
              <a:t>…</a:t>
            </a:r>
            <a:endParaRPr lang="zh-TW" sz="3000"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578330" y="1682928"/>
            <a:ext cx="1687470" cy="55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/>
            <a:r>
              <a:rPr lang="en-US" altLang="zh-TW" sz="2000" dirty="0"/>
              <a:t>P</a:t>
            </a:r>
            <a:r>
              <a:rPr lang="en-US" altLang="zh-TW" sz="2000" dirty="0" smtClean="0"/>
              <a:t>rogrammer</a:t>
            </a:r>
          </a:p>
          <a:p>
            <a:pPr marL="76200" lvl="1"/>
            <a:endParaRPr lang="en-US" altLang="zh-TW" sz="200" dirty="0" smtClean="0"/>
          </a:p>
          <a:p>
            <a:pPr marL="457200" indent="-381000">
              <a:buFont typeface="Arial"/>
              <a:buChar char="●"/>
            </a:pPr>
            <a:endParaRPr lang="en-US" altLang="zh-TW" sz="2000" dirty="0"/>
          </a:p>
          <a:p>
            <a:pPr marL="457200" indent="-381000">
              <a:buFont typeface="Arial"/>
              <a:buChar char="●"/>
            </a:pPr>
            <a:endParaRPr lang="en-US" altLang="zh-TW" sz="2000" dirty="0" smtClean="0"/>
          </a:p>
          <a:p>
            <a:pPr marL="457200" indent="-381000">
              <a:buFont typeface="Arial"/>
              <a:buChar char="●"/>
            </a:pPr>
            <a:endParaRPr lang="en-US" altLang="zh-TW" sz="2000" dirty="0"/>
          </a:p>
          <a:p>
            <a:pPr marL="457200" indent="-381000">
              <a:buFont typeface="Arial"/>
              <a:buChar char="●"/>
            </a:pPr>
            <a:endParaRPr lang="en-US" altLang="zh-TW" sz="2000" dirty="0" smtClean="0"/>
          </a:p>
          <a:p>
            <a:pPr marL="457200" indent="-381000">
              <a:buFont typeface="Arial"/>
              <a:buChar char="●"/>
            </a:pPr>
            <a:endParaRPr lang="en-US" altLang="zh-TW" sz="2000" dirty="0"/>
          </a:p>
          <a:p>
            <a:pPr marL="457200" indent="-381000">
              <a:buFont typeface="Arial"/>
              <a:buChar char="●"/>
            </a:pPr>
            <a:endParaRPr lang="en-US" altLang="zh-TW" sz="2000" dirty="0"/>
          </a:p>
          <a:p>
            <a:pPr marL="457200" indent="-381000">
              <a:buFont typeface="Arial"/>
              <a:buChar char="●"/>
            </a:pPr>
            <a:endParaRPr lang="en-US" altLang="zh-TW" sz="2000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B25B22AD-0C68-4447-ABE8-F559196C00D1}" type="slidenum">
              <a:rPr lang="zh-TW" altLang="en-US" smtClean="0"/>
              <a:t>7</a:t>
            </a:fld>
            <a:endParaRPr lang="zh-TW" altLang="en-US" dirty="0"/>
          </a:p>
        </p:txBody>
      </p:sp>
      <p:pic>
        <p:nvPicPr>
          <p:cNvPr id="3074" name="Picture 2" descr="http://www.101media.com.tw/img/file/1408577407wnxij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68" y="2239603"/>
            <a:ext cx="3178994" cy="191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s1.yimg.com/bt/api/res/1.2/uSkufYVqKb95JC2dE.IzNA--/YXBwaWQ9eW5ld3M7cT04NTt3PTUwMA--/http:/l.yimg.com/os/publish-images/omg/2015-01-08/2ff9a430-96ee-11e4-9af0-dd1e8f622b37_140512_s01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668" y="2239603"/>
            <a:ext cx="2880564" cy="191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44"/>
          <p:cNvSpPr txBox="1">
            <a:spLocks/>
          </p:cNvSpPr>
          <p:nvPr/>
        </p:nvSpPr>
        <p:spPr>
          <a:xfrm>
            <a:off x="5924856" y="1678342"/>
            <a:ext cx="1066188" cy="556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76200"/>
            <a:r>
              <a:rPr lang="en-US" altLang="zh-TW" sz="2000" dirty="0" smtClean="0"/>
              <a:t>Hacker</a:t>
            </a:r>
          </a:p>
          <a:p>
            <a:pPr marL="76200" lvl="1"/>
            <a:endParaRPr lang="en-US" altLang="zh-TW" sz="200" dirty="0" smtClean="0"/>
          </a:p>
          <a:p>
            <a:pPr marL="457200" indent="-381000">
              <a:buFont typeface="Arial"/>
              <a:buChar char="●"/>
            </a:pPr>
            <a:endParaRPr lang="en-US" altLang="zh-TW" sz="2000" dirty="0" smtClean="0"/>
          </a:p>
          <a:p>
            <a:pPr marL="457200" indent="-381000">
              <a:buFont typeface="Arial"/>
              <a:buChar char="●"/>
            </a:pPr>
            <a:endParaRPr lang="en-US" altLang="zh-TW" sz="2000" dirty="0" smtClean="0"/>
          </a:p>
          <a:p>
            <a:pPr marL="457200" indent="-381000">
              <a:buFont typeface="Arial"/>
              <a:buChar char="●"/>
            </a:pPr>
            <a:endParaRPr lang="en-US" altLang="zh-TW" sz="2000" dirty="0" smtClean="0"/>
          </a:p>
          <a:p>
            <a:pPr marL="457200" indent="-381000">
              <a:buFont typeface="Arial"/>
              <a:buChar char="●"/>
            </a:pPr>
            <a:endParaRPr lang="en-US" altLang="zh-TW" sz="2000" dirty="0" smtClean="0"/>
          </a:p>
          <a:p>
            <a:pPr marL="457200" indent="-381000">
              <a:buFont typeface="Arial"/>
              <a:buChar char="●"/>
            </a:pPr>
            <a:endParaRPr lang="en-US" altLang="zh-TW" sz="2000" dirty="0" smtClean="0"/>
          </a:p>
          <a:p>
            <a:pPr marL="457200" indent="-381000">
              <a:buFont typeface="Arial"/>
              <a:buChar char="●"/>
            </a:pPr>
            <a:endParaRPr lang="en-US" altLang="zh-TW" sz="2000" dirty="0" smtClean="0"/>
          </a:p>
          <a:p>
            <a:pPr marL="457200" indent="-381000">
              <a:buFont typeface="Arial"/>
              <a:buChar char="●"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9780055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Protection </a:t>
            </a:r>
            <a:r>
              <a:rPr lang="en-US" dirty="0" smtClean="0"/>
              <a:t>mechanisms</a:t>
            </a:r>
            <a:r>
              <a:rPr lang="en-US" altLang="zh-TW" dirty="0" smtClean="0"/>
              <a:t> - </a:t>
            </a:r>
            <a:r>
              <a:rPr lang="en-US" altLang="zh-TW" sz="2500" dirty="0" smtClean="0"/>
              <a:t>W⊕X</a:t>
            </a:r>
            <a:r>
              <a:rPr lang="zh-TW" altLang="en-US" sz="2500" dirty="0" smtClean="0"/>
              <a:t>、</a:t>
            </a:r>
            <a:r>
              <a:rPr lang="en-US" altLang="zh-TW" sz="2500" dirty="0" smtClean="0"/>
              <a:t>DEP</a:t>
            </a:r>
            <a:endParaRPr lang="zh-TW" sz="25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30" y="1369694"/>
            <a:ext cx="7925739" cy="317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875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Protection </a:t>
            </a:r>
            <a:r>
              <a:rPr lang="en-US" dirty="0" smtClean="0"/>
              <a:t>mechanisms</a:t>
            </a:r>
            <a:r>
              <a:rPr lang="en-US" altLang="zh-TW" dirty="0" smtClean="0"/>
              <a:t> </a:t>
            </a:r>
            <a:r>
              <a:rPr lang="en-US" altLang="zh-TW" dirty="0"/>
              <a:t>- </a:t>
            </a:r>
            <a:r>
              <a:rPr lang="en-US" altLang="zh-TW" sz="2500" dirty="0" smtClean="0"/>
              <a:t>ASLR</a:t>
            </a:r>
            <a:endParaRPr lang="zh-TW" sz="25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550" y="1307782"/>
            <a:ext cx="6436899" cy="330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052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867</Words>
  <Application>Microsoft Office PowerPoint</Application>
  <PresentationFormat>如螢幕大小 (16:9)</PresentationFormat>
  <Paragraphs>357</Paragraphs>
  <Slides>54</Slides>
  <Notes>54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61" baseType="lpstr">
      <vt:lpstr>新細明體</vt:lpstr>
      <vt:lpstr>標楷體</vt:lpstr>
      <vt:lpstr>Arial</vt:lpstr>
      <vt:lpstr>Courier New</vt:lpstr>
      <vt:lpstr>Times New Roman</vt:lpstr>
      <vt:lpstr>Wingdings</vt:lpstr>
      <vt:lpstr>swiss</vt:lpstr>
      <vt:lpstr>ROP 生成系統  ROPchain: ROP payload Generation  </vt:lpstr>
      <vt:lpstr>Outline</vt:lpstr>
      <vt:lpstr>Motivation</vt:lpstr>
      <vt:lpstr>Objective</vt:lpstr>
      <vt:lpstr>Background</vt:lpstr>
      <vt:lpstr>How do you feel?</vt:lpstr>
      <vt:lpstr>If you are a …</vt:lpstr>
      <vt:lpstr>Protection mechanisms - W⊕X、DEP</vt:lpstr>
      <vt:lpstr>Protection mechanisms - ASLR</vt:lpstr>
      <vt:lpstr>Exploit technique - Return-to-stack attack</vt:lpstr>
      <vt:lpstr>Exploit technique - Return-to-libc attack</vt:lpstr>
      <vt:lpstr>Return-Oriented Programming (ROP)</vt:lpstr>
      <vt:lpstr>ROP Sample</vt:lpstr>
      <vt:lpstr>More Complicated?</vt:lpstr>
      <vt:lpstr>ROPChain</vt:lpstr>
      <vt:lpstr>Defcon 2015 - fuckup</vt:lpstr>
      <vt:lpstr>Defcon 2015 - fuckup</vt:lpstr>
      <vt:lpstr>Exploit technique - Return-Oriented Programming</vt:lpstr>
      <vt:lpstr>Exploit technique - Return-Oriented Programming</vt:lpstr>
      <vt:lpstr>Method - Exploit Strengthening Method</vt:lpstr>
      <vt:lpstr>Method – Gadgets Search (1)</vt:lpstr>
      <vt:lpstr>Method – Gadgets Search (2)</vt:lpstr>
      <vt:lpstr>Method – Gadgets Arrangement (1)</vt:lpstr>
      <vt:lpstr>Method – Gadgets Arrangement (2)</vt:lpstr>
      <vt:lpstr>Implement – ROP Payload API</vt:lpstr>
      <vt:lpstr>Implement – Generate ROP Payload</vt:lpstr>
      <vt:lpstr>Implement – Turing Complete</vt:lpstr>
      <vt:lpstr>Implement – Turing Complete</vt:lpstr>
      <vt:lpstr>Implement – Loading a Constant to Register</vt:lpstr>
      <vt:lpstr>Implement – Loading a Constant to Memory</vt:lpstr>
      <vt:lpstr>Implement – Loading a Memory to Register</vt:lpstr>
      <vt:lpstr>Implement – Alternative Gadgets</vt:lpstr>
      <vt:lpstr>Implement – Arithmetic and Logic</vt:lpstr>
      <vt:lpstr>Implement – Control Flow</vt:lpstr>
      <vt:lpstr>Implement – Unconditional Jump</vt:lpstr>
      <vt:lpstr>Implement – Conditional Jump</vt:lpstr>
      <vt:lpstr>Implement – Conditional Jump (1) </vt:lpstr>
      <vt:lpstr>Implement – Conditional Jump (2) </vt:lpstr>
      <vt:lpstr>Implement – Conditional Jump (3) </vt:lpstr>
      <vt:lpstr>Implement – Conditional Jump (3) </vt:lpstr>
      <vt:lpstr>Integration</vt:lpstr>
      <vt:lpstr>Integration - CRAX</vt:lpstr>
      <vt:lpstr>Integration - CRAX with ROP</vt:lpstr>
      <vt:lpstr>Integration – Metasploit (1)</vt:lpstr>
      <vt:lpstr>Integration – Metasploit (2)</vt:lpstr>
      <vt:lpstr>Integration – Metasploit (3)</vt:lpstr>
      <vt:lpstr>Integration – Metasploit (4)</vt:lpstr>
      <vt:lpstr>Integration – Metasploit (5)</vt:lpstr>
      <vt:lpstr>Result – Bypass W⊕X and ASLR</vt:lpstr>
      <vt:lpstr>Result – Compare with ROPgadget</vt:lpstr>
      <vt:lpstr>Result – Compare with ROPgadget</vt:lpstr>
      <vt:lpstr>Result – Why Exploit Strengthening Method Better?</vt:lpstr>
      <vt:lpstr>Conclusion – Exploit Toolchain</vt:lpstr>
      <vt:lpstr>Further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結合滲透測試框架之攻擊脅迫強化系統  A Systematic Exploit Strengthening Method Combining with Penetration Testing Framework</dc:title>
  <dc:creator>Chen Vince</dc:creator>
  <cp:lastModifiedBy>Shih-Kun Huang</cp:lastModifiedBy>
  <cp:revision>132</cp:revision>
  <dcterms:modified xsi:type="dcterms:W3CDTF">2015-11-19T01:28:17Z</dcterms:modified>
</cp:coreProperties>
</file>