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9" r:id="rId4"/>
    <p:sldId id="258" r:id="rId5"/>
    <p:sldId id="260" r:id="rId6"/>
    <p:sldId id="261" r:id="rId7"/>
    <p:sldId id="304" r:id="rId8"/>
    <p:sldId id="305" r:id="rId9"/>
    <p:sldId id="306" r:id="rId10"/>
    <p:sldId id="30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8" r:id="rId50"/>
    <p:sldId id="309" r:id="rId51"/>
    <p:sldId id="303" r:id="rId52"/>
    <p:sldId id="313" r:id="rId53"/>
    <p:sldId id="314" r:id="rId54"/>
    <p:sldId id="312" r:id="rId55"/>
    <p:sldId id="315" r:id="rId56"/>
    <p:sldId id="310" r:id="rId57"/>
    <p:sldId id="311" r:id="rId58"/>
    <p:sldId id="316" r:id="rId59"/>
  </p:sldIdLst>
  <p:sldSz cx="9144000" cy="6858000" type="screen4x3"/>
  <p:notesSz cx="9934575" cy="68024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4983" cy="3401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7293" y="0"/>
            <a:ext cx="4304983" cy="3401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2FA20-2D3D-4F0E-9B4F-AB5283D7F85E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1136"/>
            <a:ext cx="4304983" cy="3401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7293" y="6461136"/>
            <a:ext cx="4304983" cy="3401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497C-C1A7-410F-B0F2-1EE0CC1B3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07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4983" cy="3401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7293" y="0"/>
            <a:ext cx="4304983" cy="3401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2AA8-6755-42CE-99C6-FB404D5C2CBE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40042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458" y="3231158"/>
            <a:ext cx="7947660" cy="306109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1136"/>
            <a:ext cx="4304983" cy="3401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7293" y="6461136"/>
            <a:ext cx="4304983" cy="3401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4BC28-97A8-4407-A70C-13B933F21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5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Symbolic</a:t>
            </a:r>
            <a:r>
              <a:rPr lang="en-US" altLang="zh-TW" baseline="0" dirty="0" smtClean="0"/>
              <a:t> execution </a:t>
            </a:r>
            <a:r>
              <a:rPr lang="zh-TW" altLang="en-US" baseline="0" dirty="0" smtClean="0"/>
              <a:t>是一種探索程式所有可能執行路徑的一種方式</a:t>
            </a:r>
            <a:endParaRPr lang="en-US" altLang="zh-TW" baseline="0" dirty="0" smtClean="0"/>
          </a:p>
          <a:p>
            <a:r>
              <a:rPr lang="zh-TW" altLang="en-US" baseline="0" dirty="0" smtClean="0"/>
              <a:t>他的方法是給程式一個 </a:t>
            </a:r>
            <a:r>
              <a:rPr lang="en-US" altLang="zh-TW" baseline="0" dirty="0" smtClean="0"/>
              <a:t>Symbolic input</a:t>
            </a:r>
            <a:r>
              <a:rPr lang="zh-TW" altLang="en-US" baseline="0" dirty="0" smtClean="0"/>
              <a:t>，他是一個變數，那有使用到 </a:t>
            </a:r>
            <a:r>
              <a:rPr lang="en-US" altLang="zh-TW" baseline="0" dirty="0" smtClean="0"/>
              <a:t>symbolic input </a:t>
            </a:r>
            <a:r>
              <a:rPr lang="zh-TW" altLang="en-US" baseline="0" dirty="0" smtClean="0"/>
              <a:t>的變數也會變成一個 </a:t>
            </a:r>
            <a:r>
              <a:rPr lang="en-US" altLang="zh-TW" baseline="0" dirty="0" smtClean="0"/>
              <a:t>Symbolic </a:t>
            </a:r>
            <a:r>
              <a:rPr lang="zh-TW" altLang="en-US" baseline="0" dirty="0" smtClean="0"/>
              <a:t>變數</a:t>
            </a:r>
            <a:endParaRPr lang="en-US" altLang="zh-TW" baseline="0" dirty="0" smtClean="0"/>
          </a:p>
          <a:p>
            <a:r>
              <a:rPr lang="zh-TW" altLang="en-US" baseline="0" dirty="0" smtClean="0"/>
              <a:t>當有 </a:t>
            </a:r>
            <a:r>
              <a:rPr lang="en-US" altLang="zh-TW" baseline="0" dirty="0" smtClean="0"/>
              <a:t>Symbolic </a:t>
            </a:r>
            <a:r>
              <a:rPr lang="zh-TW" altLang="en-US" baseline="0" dirty="0" smtClean="0"/>
              <a:t>變數碰到判斷式的時候會分成兩條路徑，一條走判斷式的值為 </a:t>
            </a:r>
            <a:r>
              <a:rPr lang="en-US" altLang="zh-TW" baseline="0" dirty="0" smtClean="0"/>
              <a:t>true </a:t>
            </a:r>
            <a:r>
              <a:rPr lang="zh-TW" altLang="en-US" baseline="0" dirty="0" smtClean="0"/>
              <a:t>的那條，另一條走判斷式的值為 </a:t>
            </a:r>
            <a:r>
              <a:rPr lang="en-US" altLang="zh-TW" baseline="0" dirty="0" smtClean="0"/>
              <a:t>false</a:t>
            </a:r>
            <a:r>
              <a:rPr lang="zh-TW" altLang="en-US" baseline="0" dirty="0" smtClean="0"/>
              <a:t> 的</a:t>
            </a:r>
            <a:r>
              <a:rPr lang="en-US" altLang="zh-TW" baseline="0" dirty="0" smtClean="0"/>
              <a:t> path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這些判斷式的真偽值會全部被記起來，稱作 </a:t>
            </a:r>
            <a:r>
              <a:rPr lang="en-US" altLang="zh-TW" baseline="0" dirty="0" smtClean="0"/>
              <a:t>path constraint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這樣一直分支下去就可以探索這個程式全部的可能執行路徑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第一條路徑有一個 </a:t>
            </a:r>
            <a:r>
              <a:rPr lang="en-US" altLang="zh-TW" baseline="0" dirty="0" smtClean="0"/>
              <a:t>path constraint</a:t>
            </a:r>
            <a:r>
              <a:rPr lang="zh-TW" altLang="en-US" baseline="0" dirty="0" smtClean="0"/>
              <a:t> ，第二條路徑會有另一個 </a:t>
            </a:r>
            <a:r>
              <a:rPr lang="en-US" altLang="zh-TW" baseline="0" dirty="0" smtClean="0"/>
              <a:t>path constraint </a:t>
            </a:r>
            <a:r>
              <a:rPr lang="zh-TW" altLang="en-US" baseline="0" dirty="0" smtClean="0"/>
              <a:t>，以此類推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每條路徑都有一個 </a:t>
            </a:r>
            <a:r>
              <a:rPr lang="en-US" altLang="zh-TW" baseline="0" dirty="0" smtClean="0"/>
              <a:t>path constraint </a:t>
            </a:r>
            <a:r>
              <a:rPr lang="zh-TW" altLang="en-US" baseline="0" dirty="0" smtClean="0"/>
              <a:t>可以描述他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17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這個程式的 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 是 </a:t>
            </a:r>
            <a:r>
              <a:rPr lang="en-US" altLang="zh-TW" dirty="0" smtClean="0"/>
              <a:t>_GET[id]</a:t>
            </a:r>
            <a:r>
              <a:rPr lang="zh-TW" altLang="en-US" dirty="0" smtClean="0"/>
              <a:t>，經由一連串的執行之後將 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 印在螢幕上</a:t>
            </a:r>
            <a:endParaRPr lang="en-US" altLang="zh-TW" dirty="0" smtClean="0"/>
          </a:p>
          <a:p>
            <a:r>
              <a:rPr lang="zh-TW" altLang="en-US" dirty="0" smtClean="0"/>
              <a:t>我們可以藉由將 </a:t>
            </a:r>
            <a:r>
              <a:rPr lang="en-US" altLang="zh-TW" dirty="0" smtClean="0"/>
              <a:t>input </a:t>
            </a:r>
            <a:r>
              <a:rPr lang="zh-TW" altLang="en-US" dirty="0" smtClean="0"/>
              <a:t>設為 </a:t>
            </a:r>
            <a:r>
              <a:rPr lang="en-US" altLang="zh-TW" dirty="0" smtClean="0"/>
              <a:t>Symbolic variable </a:t>
            </a:r>
            <a:r>
              <a:rPr lang="zh-TW" altLang="en-US" dirty="0" smtClean="0"/>
              <a:t>來找到這個程式執行過程中的 </a:t>
            </a:r>
            <a:r>
              <a:rPr lang="en-US" altLang="zh-TW" dirty="0" smtClean="0"/>
              <a:t>path constraint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0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現在我們設他的 </a:t>
            </a:r>
            <a:r>
              <a:rPr lang="en-US" altLang="zh-TW" dirty="0" smtClean="0"/>
              <a:t>output </a:t>
            </a:r>
            <a:r>
              <a:rPr lang="zh-TW" altLang="en-US" dirty="0" smtClean="0"/>
              <a:t>是一串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會印出 </a:t>
            </a:r>
            <a:r>
              <a:rPr lang="en-US" altLang="zh-TW" baseline="0" dirty="0" smtClean="0"/>
              <a:t>alert </a:t>
            </a:r>
            <a:r>
              <a:rPr lang="zh-TW" altLang="en-US" baseline="0" dirty="0" smtClean="0"/>
              <a:t>視窗的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scipt</a:t>
            </a:r>
            <a:r>
              <a:rPr lang="zh-TW" altLang="en-US" dirty="0" smtClean="0"/>
              <a:t> ，想要解出 </a:t>
            </a:r>
            <a:r>
              <a:rPr lang="en-US" altLang="zh-TW" dirty="0" smtClean="0"/>
              <a:t>input </a:t>
            </a:r>
            <a:r>
              <a:rPr lang="zh-TW" altLang="en-US" dirty="0" smtClean="0"/>
              <a:t>的值，也就是 </a:t>
            </a:r>
            <a:r>
              <a:rPr lang="en-US" altLang="zh-TW" dirty="0" smtClean="0"/>
              <a:t>XSS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exploit code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72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我們只要將一開始收集到的 </a:t>
            </a:r>
            <a:r>
              <a:rPr lang="en-US" altLang="zh-TW" dirty="0" smtClean="0"/>
              <a:t>path constraint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output </a:t>
            </a:r>
            <a:r>
              <a:rPr lang="zh-TW" altLang="en-US" dirty="0" smtClean="0"/>
              <a:t>的值合在一起求解，就可以得到 </a:t>
            </a:r>
            <a:r>
              <a:rPr lang="en-US" altLang="zh-TW" dirty="0" smtClean="0"/>
              <a:t>XSS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exploit</a:t>
            </a:r>
            <a:r>
              <a:rPr lang="en-US" altLang="zh-TW" baseline="0" dirty="0" smtClean="0"/>
              <a:t>  code 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;</a:t>
            </a:r>
            <a:r>
              <a:rPr lang="en-US" altLang="zh-TW" baseline="0" dirty="0" err="1" smtClean="0"/>
              <a:t>rbqhos</a:t>
            </a:r>
            <a:r>
              <a:rPr lang="en-US" altLang="zh-TW" baseline="0" dirty="0" smtClean="0"/>
              <a:t>=…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318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我們可以利用剛剛提出的方法來確認單一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 是否能夠產生 </a:t>
            </a:r>
            <a:r>
              <a:rPr lang="en-US" altLang="zh-TW" dirty="0" smtClean="0"/>
              <a:t>exploit</a:t>
            </a:r>
          </a:p>
          <a:p>
            <a:r>
              <a:rPr lang="zh-TW" altLang="en-US" dirty="0" smtClean="0"/>
              <a:t>我們可以將這種方法套用利用字串注入改變程式執行流程的攻擊上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138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由於網頁應用程式都是由許多的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組成，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為了要檢查整個網頁應用程式，只要利用 </a:t>
            </a:r>
            <a:r>
              <a:rPr lang="en-US" altLang="zh-TW" dirty="0" smtClean="0"/>
              <a:t>Web crawler</a:t>
            </a:r>
            <a:r>
              <a:rPr lang="zh-TW" altLang="en-US" dirty="0" smtClean="0"/>
              <a:t> 找出該應用程式的所有 </a:t>
            </a:r>
            <a:r>
              <a:rPr lang="en-US" altLang="zh-TW" dirty="0" smtClean="0"/>
              <a:t>URL</a:t>
            </a:r>
          </a:p>
          <a:p>
            <a:pPr algn="l"/>
            <a:r>
              <a:rPr lang="zh-TW" altLang="en-US" dirty="0" smtClean="0"/>
              <a:t>並且逐一測試是否能產生 </a:t>
            </a:r>
            <a:r>
              <a:rPr lang="en-US" altLang="zh-TW" dirty="0" smtClean="0"/>
              <a:t>exploit </a:t>
            </a:r>
            <a:r>
              <a:rPr lang="zh-TW" altLang="en-US" dirty="0" smtClean="0"/>
              <a:t>即可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086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constraint solving </a:t>
            </a:r>
            <a:r>
              <a:rPr lang="zh-TW" altLang="en-US" dirty="0" smtClean="0"/>
              <a:t>來解 </a:t>
            </a:r>
            <a:r>
              <a:rPr lang="en-US" altLang="zh-TW" dirty="0" smtClean="0"/>
              <a:t>exploit </a:t>
            </a:r>
            <a:r>
              <a:rPr lang="zh-TW" altLang="en-US" dirty="0" smtClean="0"/>
              <a:t>時，其實只要找到 </a:t>
            </a:r>
            <a:r>
              <a:rPr lang="en-US" altLang="zh-TW" dirty="0" smtClean="0"/>
              <a:t>exploit </a:t>
            </a:r>
            <a:r>
              <a:rPr lang="zh-TW" altLang="en-US" dirty="0" smtClean="0"/>
              <a:t>會經過的那條路徑的 </a:t>
            </a:r>
            <a:r>
              <a:rPr lang="en-US" altLang="zh-TW" dirty="0" smtClean="0"/>
              <a:t>path constraint </a:t>
            </a:r>
            <a:r>
              <a:rPr lang="zh-TW" altLang="en-US" dirty="0" smtClean="0"/>
              <a:t>就可以</a:t>
            </a:r>
            <a:endParaRPr lang="en-US" altLang="zh-TW" dirty="0" smtClean="0"/>
          </a:p>
          <a:p>
            <a:r>
              <a:rPr lang="zh-TW" altLang="en-US" dirty="0" smtClean="0"/>
              <a:t>而不用找到所有可能路徑的 </a:t>
            </a:r>
            <a:r>
              <a:rPr lang="en-US" altLang="zh-TW" dirty="0" smtClean="0"/>
              <a:t>path constraint</a:t>
            </a:r>
            <a:r>
              <a:rPr lang="zh-TW" altLang="en-US" dirty="0" smtClean="0"/>
              <a:t>，這樣會耗費很多時間找出之後不會用到的 </a:t>
            </a:r>
            <a:r>
              <a:rPr lang="en-US" altLang="zh-TW" dirty="0" smtClean="0"/>
              <a:t>constraints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左圖，如果找出全部的 </a:t>
            </a:r>
            <a:r>
              <a:rPr lang="en-US" altLang="zh-TW" dirty="0" smtClean="0"/>
              <a:t>path constraint </a:t>
            </a:r>
            <a:r>
              <a:rPr lang="zh-TW" altLang="en-US" dirty="0" smtClean="0"/>
              <a:t>會找到八條路徑，用 </a:t>
            </a:r>
            <a:r>
              <a:rPr lang="en-US" altLang="zh-TW" dirty="0" err="1" smtClean="0"/>
              <a:t>sinple</a:t>
            </a:r>
            <a:r>
              <a:rPr lang="en-US" altLang="zh-TW" dirty="0" smtClean="0"/>
              <a:t> path </a:t>
            </a:r>
            <a:r>
              <a:rPr lang="zh-TW" altLang="en-US" dirty="0" smtClean="0"/>
              <a:t>的話只需要找一條路徑就好了，時間差了八倍</a:t>
            </a:r>
            <a:endParaRPr lang="en-US" altLang="zh-TW" dirty="0" smtClean="0"/>
          </a:p>
          <a:p>
            <a:r>
              <a:rPr lang="zh-TW" altLang="en-US" dirty="0" smtClean="0"/>
              <a:t>所以我們可以使用 </a:t>
            </a:r>
            <a:r>
              <a:rPr lang="en-US" altLang="zh-TW" dirty="0" smtClean="0"/>
              <a:t>Single path </a:t>
            </a:r>
            <a:r>
              <a:rPr lang="en-US" altLang="zh-TW" dirty="0" err="1" smtClean="0"/>
              <a:t>concolic</a:t>
            </a:r>
            <a:r>
              <a:rPr lang="en-US" altLang="zh-TW" dirty="0" smtClean="0"/>
              <a:t> execution</a:t>
            </a:r>
            <a:r>
              <a:rPr lang="zh-TW" altLang="en-US" baseline="0" dirty="0" smtClean="0"/>
              <a:t> 來減少 </a:t>
            </a:r>
            <a:r>
              <a:rPr lang="en-US" altLang="zh-TW" baseline="0" dirty="0" smtClean="0"/>
              <a:t>exploit generation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cost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668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但是使用 </a:t>
            </a:r>
            <a:r>
              <a:rPr lang="en-US" altLang="zh-TW" dirty="0" smtClean="0"/>
              <a:t>single path </a:t>
            </a:r>
            <a:r>
              <a:rPr lang="en-US" altLang="zh-TW" dirty="0" err="1" smtClean="0"/>
              <a:t>concolic</a:t>
            </a:r>
            <a:r>
              <a:rPr lang="en-US" altLang="zh-TW" dirty="0" smtClean="0"/>
              <a:t> execution</a:t>
            </a:r>
            <a:r>
              <a:rPr lang="zh-TW" altLang="en-US" dirty="0" smtClean="0"/>
              <a:t> 會有一些限制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即使這個 </a:t>
            </a:r>
            <a:r>
              <a:rPr lang="en-US" altLang="zh-TW" baseline="0" dirty="0" smtClean="0"/>
              <a:t>URL</a:t>
            </a:r>
            <a:r>
              <a:rPr lang="zh-TW" altLang="en-US" baseline="0" dirty="0" smtClean="0"/>
              <a:t> 本身具有漏洞</a:t>
            </a:r>
            <a:endParaRPr lang="en-US" altLang="zh-TW" baseline="0" dirty="0" smtClean="0"/>
          </a:p>
          <a:p>
            <a:r>
              <a:rPr lang="zh-TW" altLang="en-US" dirty="0" smtClean="0"/>
              <a:t>然而再給定的固定 </a:t>
            </a:r>
            <a:r>
              <a:rPr lang="en-US" altLang="zh-TW" dirty="0" smtClean="0"/>
              <a:t>input </a:t>
            </a:r>
            <a:r>
              <a:rPr lang="zh-TW" altLang="en-US" dirty="0" smtClean="0"/>
              <a:t>所找到的 </a:t>
            </a:r>
            <a:r>
              <a:rPr lang="en-US" altLang="zh-TW" dirty="0" smtClean="0"/>
              <a:t>path constraint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exploit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path constraint </a:t>
            </a:r>
            <a:r>
              <a:rPr lang="zh-TW" altLang="en-US" baseline="0" dirty="0" smtClean="0"/>
              <a:t>不一樣的時候，無法產生 </a:t>
            </a:r>
            <a:r>
              <a:rPr lang="en-US" altLang="zh-TW" baseline="0" dirty="0" smtClean="0"/>
              <a:t>exploit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當我們希望 </a:t>
            </a:r>
            <a:r>
              <a:rPr lang="en-US" altLang="zh-TW" dirty="0" smtClean="0"/>
              <a:t>output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BBBBB</a:t>
            </a:r>
            <a:r>
              <a:rPr lang="zh-TW" altLang="en-US" dirty="0" smtClean="0"/>
              <a:t> 的時候，由於執行路徑相同，可以解出 </a:t>
            </a:r>
            <a:r>
              <a:rPr lang="en-US" altLang="zh-TW" dirty="0" smtClean="0"/>
              <a:t>input CCCCC</a:t>
            </a:r>
          </a:p>
          <a:p>
            <a:r>
              <a:rPr lang="zh-TW" altLang="en-US" dirty="0" smtClean="0"/>
              <a:t>但是如果希望 </a:t>
            </a:r>
            <a:r>
              <a:rPr lang="en-US" altLang="zh-TW" dirty="0" smtClean="0"/>
              <a:t>output </a:t>
            </a:r>
            <a:r>
              <a:rPr lang="zh-TW" altLang="en-US" dirty="0" smtClean="0"/>
              <a:t>是一串 </a:t>
            </a:r>
            <a:r>
              <a:rPr lang="en-US" altLang="zh-TW" dirty="0" smtClean="0"/>
              <a:t>XSS</a:t>
            </a:r>
            <a:r>
              <a:rPr lang="zh-TW" altLang="en-US" dirty="0" smtClean="0"/>
              <a:t> </a:t>
            </a:r>
            <a:r>
              <a:rPr lang="en-US" altLang="zh-TW" dirty="0" smtClean="0"/>
              <a:t>script </a:t>
            </a:r>
            <a:r>
              <a:rPr lang="zh-TW" altLang="en-US" dirty="0" smtClean="0"/>
              <a:t>的話，由於執行路徑不相同，會沒有辦法解出 </a:t>
            </a:r>
            <a:r>
              <a:rPr lang="en-US" altLang="zh-TW" dirty="0" smtClean="0"/>
              <a:t>exploit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457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那現在我們要進入系統的架構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380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在這邊我會先介紹今天要報告的系統</a:t>
            </a:r>
            <a:r>
              <a:rPr lang="zh-TW" altLang="en-US" baseline="0" dirty="0" smtClean="0"/>
              <a:t>，他是基於本實驗室開發的 </a:t>
            </a:r>
            <a:r>
              <a:rPr lang="en-US" altLang="zh-TW" baseline="0" dirty="0" smtClean="0"/>
              <a:t>CRAX </a:t>
            </a:r>
            <a:r>
              <a:rPr lang="zh-TW" altLang="en-US" baseline="0" dirty="0" smtClean="0"/>
              <a:t>工具而成的</a:t>
            </a:r>
            <a:endParaRPr lang="en-US" altLang="zh-TW" baseline="0" dirty="0" smtClean="0"/>
          </a:p>
          <a:p>
            <a:r>
              <a:rPr lang="zh-TW" altLang="en-US" baseline="0" dirty="0" smtClean="0"/>
              <a:t>他的名字叫做 </a:t>
            </a:r>
            <a:r>
              <a:rPr lang="en-US" altLang="zh-TW" baseline="0" dirty="0" smtClean="0"/>
              <a:t>CRAX </a:t>
            </a:r>
            <a:r>
              <a:rPr lang="en-US" altLang="zh-TW" baseline="0" dirty="0" err="1" smtClean="0"/>
              <a:t>WEb</a:t>
            </a:r>
            <a:endParaRPr lang="en-US" altLang="zh-TW" baseline="0" dirty="0" smtClean="0"/>
          </a:p>
          <a:p>
            <a:r>
              <a:rPr lang="zh-TW" altLang="en-US" baseline="0" dirty="0" smtClean="0"/>
              <a:t>首先我會介紹這個系統的的 </a:t>
            </a:r>
            <a:r>
              <a:rPr lang="en-US" altLang="zh-TW" baseline="0" dirty="0" smtClean="0"/>
              <a:t>symbolic </a:t>
            </a:r>
            <a:r>
              <a:rPr lang="zh-TW" altLang="en-US" baseline="0" dirty="0" smtClean="0"/>
              <a:t>環境</a:t>
            </a:r>
            <a:endParaRPr lang="en-US" altLang="zh-TW" baseline="0" dirty="0" smtClean="0"/>
          </a:p>
          <a:p>
            <a:r>
              <a:rPr lang="zh-TW" altLang="en-US" baseline="0" dirty="0" smtClean="0"/>
              <a:t>以及整體系統的架構</a:t>
            </a:r>
            <a:endParaRPr lang="en-US" altLang="zh-TW" baseline="0" dirty="0" smtClean="0"/>
          </a:p>
          <a:p>
            <a:r>
              <a:rPr lang="zh-TW" altLang="en-US" baseline="0" dirty="0" smtClean="0"/>
              <a:t>還有 </a:t>
            </a:r>
            <a:r>
              <a:rPr lang="en-US" altLang="zh-TW" baseline="0" dirty="0" smtClean="0"/>
              <a:t>CRAX Framework</a:t>
            </a:r>
          </a:p>
          <a:p>
            <a:r>
              <a:rPr lang="zh-TW" altLang="en-US" baseline="0" dirty="0" smtClean="0"/>
              <a:t>那這個 </a:t>
            </a:r>
            <a:r>
              <a:rPr lang="en-US" altLang="zh-TW" baseline="0" dirty="0" smtClean="0"/>
              <a:t>Frame work </a:t>
            </a:r>
            <a:r>
              <a:rPr lang="zh-TW" altLang="en-US" baseline="0" dirty="0" smtClean="0"/>
              <a:t>叫 </a:t>
            </a:r>
            <a:r>
              <a:rPr lang="en-US" altLang="zh-TW" baseline="0" dirty="0" smtClean="0"/>
              <a:t>CRAX </a:t>
            </a:r>
            <a:r>
              <a:rPr lang="zh-TW" altLang="en-US" baseline="0" dirty="0" smtClean="0"/>
              <a:t>而不是 </a:t>
            </a:r>
            <a:r>
              <a:rPr lang="en-US" altLang="zh-TW" baseline="0" dirty="0" smtClean="0"/>
              <a:t>CRAX Web </a:t>
            </a:r>
            <a:r>
              <a:rPr lang="zh-TW" altLang="en-US" baseline="0" dirty="0" smtClean="0"/>
              <a:t>，是因為 </a:t>
            </a:r>
            <a:r>
              <a:rPr lang="en-US" altLang="zh-TW" baseline="0" dirty="0" smtClean="0"/>
              <a:t>CRAX</a:t>
            </a:r>
            <a:r>
              <a:rPr lang="zh-TW" altLang="en-US" baseline="0" dirty="0" smtClean="0"/>
              <a:t> 這個工具有很多分支，有支援 </a:t>
            </a:r>
            <a:r>
              <a:rPr lang="en-US" altLang="zh-TW" baseline="0" dirty="0" smtClean="0"/>
              <a:t>Unix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CRAX Unix</a:t>
            </a:r>
          </a:p>
          <a:p>
            <a:r>
              <a:rPr lang="en-US" altLang="zh-TW" baseline="0" dirty="0" smtClean="0"/>
              <a:t>CRAX Windows </a:t>
            </a:r>
            <a:r>
              <a:rPr lang="zh-TW" altLang="en-US" baseline="0" dirty="0" smtClean="0"/>
              <a:t>等等，那這個 </a:t>
            </a:r>
            <a:r>
              <a:rPr lang="en-US" altLang="zh-TW" baseline="0" dirty="0" smtClean="0"/>
              <a:t>Framework </a:t>
            </a:r>
            <a:r>
              <a:rPr lang="zh-TW" altLang="en-US" baseline="0" dirty="0" smtClean="0"/>
              <a:t>可以套用在所有的 </a:t>
            </a:r>
            <a:r>
              <a:rPr lang="en-US" altLang="zh-TW" baseline="0" dirty="0" smtClean="0"/>
              <a:t>CRAX </a:t>
            </a:r>
            <a:r>
              <a:rPr lang="zh-TW" altLang="en-US" baseline="0" dirty="0" smtClean="0"/>
              <a:t>工具上，並不是專注於 </a:t>
            </a:r>
            <a:r>
              <a:rPr lang="en-US" altLang="zh-TW" baseline="0" dirty="0" smtClean="0"/>
              <a:t>CRAX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Web</a:t>
            </a:r>
          </a:p>
          <a:p>
            <a:r>
              <a:rPr lang="zh-TW" altLang="en-US" baseline="0" dirty="0" smtClean="0"/>
              <a:t>接著會深入介紹系統中每個元件的作用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127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CRAX</a:t>
            </a:r>
            <a:r>
              <a:rPr lang="zh-TW" altLang="en-US" dirty="0" smtClean="0"/>
              <a:t> 所使用的 </a:t>
            </a:r>
            <a:r>
              <a:rPr lang="en-US" altLang="zh-TW" dirty="0" smtClean="0"/>
              <a:t>symbolic </a:t>
            </a:r>
            <a:r>
              <a:rPr lang="zh-TW" altLang="en-US" dirty="0" smtClean="0"/>
              <a:t>環境是一個叫 </a:t>
            </a:r>
            <a:r>
              <a:rPr lang="en-US" altLang="zh-TW" dirty="0" smtClean="0"/>
              <a:t>S2E </a:t>
            </a:r>
            <a:r>
              <a:rPr lang="zh-TW" altLang="en-US" dirty="0" smtClean="0"/>
              <a:t>的程式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這是 </a:t>
            </a:r>
            <a:r>
              <a:rPr lang="en-US" altLang="zh-TW" dirty="0" smtClean="0"/>
              <a:t>S2E </a:t>
            </a:r>
            <a:r>
              <a:rPr lang="zh-TW" altLang="en-US" dirty="0" smtClean="0"/>
              <a:t>的架構圖，</a:t>
            </a:r>
            <a:r>
              <a:rPr lang="en-US" altLang="zh-TW" dirty="0" smtClean="0"/>
              <a:t>S2E</a:t>
            </a:r>
            <a:r>
              <a:rPr lang="zh-TW" altLang="en-US" dirty="0" smtClean="0"/>
              <a:t>是一個分析軟體行為的平台，他建置在 </a:t>
            </a:r>
            <a:r>
              <a:rPr lang="en-US" altLang="zh-TW" dirty="0" smtClean="0"/>
              <a:t>QEMU</a:t>
            </a:r>
            <a:r>
              <a:rPr lang="zh-TW" altLang="en-US" dirty="0" smtClean="0"/>
              <a:t> 之上，提供全系統的 </a:t>
            </a:r>
            <a:r>
              <a:rPr lang="en-US" altLang="zh-TW" dirty="0" smtClean="0"/>
              <a:t>symbolic execution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concolic</a:t>
            </a:r>
            <a:r>
              <a:rPr lang="en-US" altLang="zh-TW" baseline="0" dirty="0" smtClean="0"/>
              <a:t> execution </a:t>
            </a:r>
            <a:r>
              <a:rPr lang="zh-TW" altLang="en-US" baseline="0" dirty="0" smtClean="0"/>
              <a:t>的執行環境</a:t>
            </a:r>
            <a:endParaRPr lang="en-US" altLang="zh-TW" baseline="0" dirty="0" smtClean="0"/>
          </a:p>
          <a:p>
            <a:r>
              <a:rPr lang="en-US" altLang="zh-TW" baseline="0" dirty="0" smtClean="0"/>
              <a:t>QEMU</a:t>
            </a:r>
            <a:r>
              <a:rPr lang="zh-TW" altLang="en-US" baseline="0" dirty="0" smtClean="0"/>
              <a:t> 可以把他想成一個 </a:t>
            </a:r>
            <a:r>
              <a:rPr lang="en-US" altLang="zh-TW" baseline="0" dirty="0" smtClean="0"/>
              <a:t>virtual machine</a:t>
            </a:r>
            <a:r>
              <a:rPr lang="zh-TW" altLang="en-US" baseline="0" dirty="0" smtClean="0"/>
              <a:t>，裡面可以安裝任何需要測試的系統或軟體，所以可以使用 </a:t>
            </a:r>
            <a:r>
              <a:rPr lang="en-US" altLang="zh-TW" baseline="0" dirty="0" smtClean="0"/>
              <a:t>S2E </a:t>
            </a:r>
            <a:r>
              <a:rPr lang="zh-TW" altLang="en-US" baseline="0" dirty="0" smtClean="0"/>
              <a:t>作跨平台的系統測試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 </a:t>
            </a:r>
            <a:r>
              <a:rPr lang="en-US" altLang="zh-TW" baseline="0" dirty="0" smtClean="0"/>
              <a:t>CRAX Web </a:t>
            </a:r>
            <a:r>
              <a:rPr lang="zh-TW" altLang="en-US" baseline="0" dirty="0" smtClean="0"/>
              <a:t>會在這個系統可能會產生 </a:t>
            </a:r>
            <a:r>
              <a:rPr lang="en-US" altLang="zh-TW" baseline="0" dirty="0" smtClean="0"/>
              <a:t>exploit</a:t>
            </a:r>
            <a:r>
              <a:rPr lang="zh-TW" altLang="en-US" baseline="0" dirty="0" smtClean="0"/>
              <a:t> 的地方放置 </a:t>
            </a:r>
            <a:r>
              <a:rPr lang="en-US" altLang="zh-TW" baseline="0" dirty="0" smtClean="0"/>
              <a:t>Symbolic data sensor </a:t>
            </a:r>
            <a:r>
              <a:rPr lang="zh-TW" altLang="en-US" baseline="0" dirty="0" smtClean="0"/>
              <a:t>，那可以看到說在 </a:t>
            </a:r>
            <a:r>
              <a:rPr lang="en-US" altLang="zh-TW" baseline="0" dirty="0" smtClean="0"/>
              <a:t>web server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Database </a:t>
            </a:r>
            <a:r>
              <a:rPr lang="zh-TW" altLang="en-US" baseline="0" dirty="0" smtClean="0"/>
              <a:t>溝通的地方和 </a:t>
            </a:r>
            <a:r>
              <a:rPr lang="en-US" altLang="zh-TW" baseline="0" dirty="0" smtClean="0"/>
              <a:t>client </a:t>
            </a:r>
            <a:r>
              <a:rPr lang="zh-TW" altLang="en-US" baseline="0" dirty="0" smtClean="0"/>
              <a:t>都有放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在測試之前需要 </a:t>
            </a:r>
            <a:r>
              <a:rPr lang="en-US" altLang="zh-TW" baseline="0" dirty="0" smtClean="0"/>
              <a:t>QEMU</a:t>
            </a:r>
            <a:r>
              <a:rPr lang="zh-TW" altLang="en-US" baseline="0" dirty="0" smtClean="0"/>
              <a:t> 上安裝網頁伺服器和資料庫還有待測的 </a:t>
            </a:r>
            <a:r>
              <a:rPr lang="en-US" altLang="zh-TW" baseline="0" dirty="0" smtClean="0"/>
              <a:t>application</a:t>
            </a:r>
            <a:r>
              <a:rPr lang="zh-TW" altLang="en-US" baseline="0" dirty="0" smtClean="0"/>
              <a:t>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測試時 </a:t>
            </a:r>
            <a:r>
              <a:rPr lang="en-US" altLang="zh-TW" baseline="0" dirty="0" smtClean="0"/>
              <a:t>client </a:t>
            </a:r>
            <a:r>
              <a:rPr lang="zh-TW" altLang="en-US" baseline="0" dirty="0" smtClean="0"/>
              <a:t>會送出 </a:t>
            </a:r>
            <a:r>
              <a:rPr lang="en-US" altLang="zh-TW" baseline="0" dirty="0" smtClean="0"/>
              <a:t>symbolic data</a:t>
            </a:r>
            <a:r>
              <a:rPr lang="zh-TW" altLang="en-US" baseline="0" dirty="0" smtClean="0"/>
              <a:t> 到伺服器上，如果執行過程中可能被攻擊的 </a:t>
            </a:r>
            <a:r>
              <a:rPr lang="en-US" altLang="zh-TW" baseline="0" dirty="0" smtClean="0"/>
              <a:t>Function </a:t>
            </a:r>
            <a:r>
              <a:rPr lang="zh-TW" altLang="en-US" baseline="0" dirty="0" smtClean="0"/>
              <a:t>有偵測到 </a:t>
            </a:r>
            <a:r>
              <a:rPr lang="en-US" altLang="zh-TW" baseline="0" dirty="0" smtClean="0"/>
              <a:t>symbolic </a:t>
            </a:r>
            <a:r>
              <a:rPr lang="zh-TW" altLang="en-US" baseline="0" dirty="0" smtClean="0"/>
              <a:t>變數，則會送給 </a:t>
            </a:r>
            <a:r>
              <a:rPr lang="en-US" altLang="zh-TW" baseline="0" dirty="0" smtClean="0"/>
              <a:t>Exploit generator </a:t>
            </a:r>
            <a:r>
              <a:rPr lang="zh-TW" altLang="en-US" baseline="0" dirty="0" smtClean="0"/>
              <a:t>來試圖解出 </a:t>
            </a:r>
            <a:r>
              <a:rPr lang="en-US" altLang="zh-TW" baseline="0" dirty="0" smtClean="0"/>
              <a:t>exploit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99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Concolic</a:t>
            </a:r>
            <a:r>
              <a:rPr lang="en-US" altLang="zh-TW" dirty="0" smtClean="0"/>
              <a:t> execution </a:t>
            </a:r>
            <a:r>
              <a:rPr lang="zh-TW" altLang="en-US" dirty="0" smtClean="0"/>
              <a:t>則是基於 </a:t>
            </a:r>
            <a:r>
              <a:rPr lang="en-US" altLang="zh-TW" dirty="0" smtClean="0"/>
              <a:t>symbolic execution </a:t>
            </a:r>
            <a:r>
              <a:rPr lang="zh-TW" altLang="en-US" dirty="0" smtClean="0"/>
              <a:t>的一種變形</a:t>
            </a:r>
            <a:endParaRPr lang="en-US" altLang="zh-TW" dirty="0" smtClean="0"/>
          </a:p>
          <a:p>
            <a:r>
              <a:rPr lang="zh-TW" altLang="en-US" dirty="0" smtClean="0"/>
              <a:t>解決 </a:t>
            </a:r>
            <a:r>
              <a:rPr lang="en-US" altLang="zh-TW" dirty="0" smtClean="0"/>
              <a:t>Symbolic execution </a:t>
            </a:r>
            <a:r>
              <a:rPr lang="zh-TW" altLang="en-US" dirty="0" smtClean="0"/>
              <a:t>碰到無窮迴圈會分支出無窮個 </a:t>
            </a:r>
            <a:r>
              <a:rPr lang="en-US" altLang="zh-TW" dirty="0" smtClean="0"/>
              <a:t>path </a:t>
            </a:r>
            <a:r>
              <a:rPr lang="zh-TW" altLang="en-US" dirty="0" smtClean="0"/>
              <a:t>的問題</a:t>
            </a:r>
            <a:endParaRPr lang="en-US" altLang="zh-TW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如圖， </a:t>
            </a:r>
            <a:r>
              <a:rPr lang="en-US" altLang="zh-TW" dirty="0" err="1" smtClean="0"/>
              <a:t>concolic</a:t>
            </a:r>
            <a:r>
              <a:rPr lang="en-US" altLang="zh-TW" dirty="0" smtClean="0"/>
              <a:t> execution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會先產生一個隨機的 </a:t>
            </a:r>
            <a:r>
              <a:rPr lang="en-US" altLang="zh-TW" baseline="0" dirty="0" smtClean="0"/>
              <a:t>input 1</a:t>
            </a:r>
            <a:r>
              <a:rPr lang="zh-TW" altLang="en-US" baseline="0" dirty="0" smtClean="0"/>
              <a:t>，這個 </a:t>
            </a:r>
            <a:r>
              <a:rPr lang="en-US" altLang="zh-TW" baseline="0" dirty="0" smtClean="0"/>
              <a:t>input 1  </a:t>
            </a:r>
            <a:r>
              <a:rPr lang="zh-TW" altLang="en-US" baseline="0" dirty="0" smtClean="0"/>
              <a:t>走完以後會產生一個 </a:t>
            </a:r>
            <a:r>
              <a:rPr lang="en-US" altLang="zh-TW" baseline="0" dirty="0" smtClean="0"/>
              <a:t>path constraint </a:t>
            </a:r>
            <a:r>
              <a:rPr lang="zh-TW" altLang="en-US" baseline="0" dirty="0" smtClean="0"/>
              <a:t>，</a:t>
            </a:r>
            <a:endParaRPr lang="en-US" altLang="zh-TW" baseline="0" dirty="0" smtClean="0"/>
          </a:p>
          <a:p>
            <a:r>
              <a:rPr lang="zh-TW" altLang="en-US" dirty="0" smtClean="0"/>
              <a:t>他會根據 這個 </a:t>
            </a:r>
            <a:r>
              <a:rPr lang="en-US" altLang="zh-TW" dirty="0" smtClean="0"/>
              <a:t>path constraint </a:t>
            </a:r>
            <a:r>
              <a:rPr lang="zh-TW" altLang="en-US" dirty="0" smtClean="0"/>
              <a:t>去產生一個不會和剛剛的 </a:t>
            </a:r>
            <a:r>
              <a:rPr lang="en-US" altLang="zh-TW" dirty="0" smtClean="0"/>
              <a:t>injput1 </a:t>
            </a:r>
            <a:r>
              <a:rPr lang="zh-TW" altLang="en-US" dirty="0" smtClean="0"/>
              <a:t>有一樣執行路徑的 </a:t>
            </a:r>
            <a:r>
              <a:rPr lang="en-US" altLang="zh-TW" dirty="0" smtClean="0"/>
              <a:t>input2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這樣一直執行下去，</a:t>
            </a:r>
            <a:r>
              <a:rPr lang="zh-TW" altLang="en-US" baseline="0" dirty="0" smtClean="0"/>
              <a:t>直到所有的路徑都被走完</a:t>
            </a:r>
            <a:endParaRPr lang="en-US" altLang="zh-TW" baseline="0" dirty="0" smtClean="0"/>
          </a:p>
          <a:p>
            <a:r>
              <a:rPr lang="zh-TW" altLang="en-US" dirty="0" smtClean="0"/>
              <a:t>就可以找出這個程式的所有可能執行路徑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70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CRAX</a:t>
            </a:r>
            <a:r>
              <a:rPr lang="zh-TW" altLang="en-US" dirty="0" smtClean="0"/>
              <a:t> 所使用的 </a:t>
            </a:r>
            <a:r>
              <a:rPr lang="en-US" altLang="zh-TW" dirty="0" smtClean="0"/>
              <a:t>symbolic </a:t>
            </a:r>
            <a:r>
              <a:rPr lang="zh-TW" altLang="en-US" dirty="0" smtClean="0"/>
              <a:t>環境是一個叫 </a:t>
            </a:r>
            <a:r>
              <a:rPr lang="en-US" altLang="zh-TW" dirty="0" smtClean="0"/>
              <a:t>S2E </a:t>
            </a:r>
            <a:r>
              <a:rPr lang="zh-TW" altLang="en-US" dirty="0" smtClean="0"/>
              <a:t>的程式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這是 </a:t>
            </a:r>
            <a:r>
              <a:rPr lang="en-US" altLang="zh-TW" dirty="0" smtClean="0"/>
              <a:t>S2E </a:t>
            </a:r>
            <a:r>
              <a:rPr lang="zh-TW" altLang="en-US" dirty="0" smtClean="0"/>
              <a:t>的架構圖，</a:t>
            </a:r>
            <a:r>
              <a:rPr lang="en-US" altLang="zh-TW" dirty="0" smtClean="0"/>
              <a:t>S2E</a:t>
            </a:r>
            <a:r>
              <a:rPr lang="zh-TW" altLang="en-US" dirty="0" smtClean="0"/>
              <a:t>是一個分析軟體行為的平台，他建置在 </a:t>
            </a:r>
            <a:r>
              <a:rPr lang="en-US" altLang="zh-TW" dirty="0" smtClean="0"/>
              <a:t>QEMU</a:t>
            </a:r>
            <a:r>
              <a:rPr lang="zh-TW" altLang="en-US" dirty="0" smtClean="0"/>
              <a:t> 之上，提供全系統的 </a:t>
            </a:r>
            <a:r>
              <a:rPr lang="en-US" altLang="zh-TW" dirty="0" smtClean="0"/>
              <a:t>symbolic execution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concolic</a:t>
            </a:r>
            <a:r>
              <a:rPr lang="en-US" altLang="zh-TW" baseline="0" dirty="0" smtClean="0"/>
              <a:t> execution </a:t>
            </a:r>
            <a:r>
              <a:rPr lang="zh-TW" altLang="en-US" baseline="0" dirty="0" smtClean="0"/>
              <a:t>的執行環境</a:t>
            </a:r>
            <a:endParaRPr lang="en-US" altLang="zh-TW" baseline="0" dirty="0" smtClean="0"/>
          </a:p>
          <a:p>
            <a:r>
              <a:rPr lang="en-US" altLang="zh-TW" baseline="0" dirty="0" smtClean="0"/>
              <a:t>QEMU</a:t>
            </a:r>
            <a:r>
              <a:rPr lang="zh-TW" altLang="en-US" baseline="0" dirty="0" smtClean="0"/>
              <a:t> 可以把他想成一個 </a:t>
            </a:r>
            <a:r>
              <a:rPr lang="en-US" altLang="zh-TW" baseline="0" dirty="0" smtClean="0"/>
              <a:t>virtual machine</a:t>
            </a:r>
            <a:r>
              <a:rPr lang="zh-TW" altLang="en-US" baseline="0" dirty="0" smtClean="0"/>
              <a:t>，裡面可以安裝任何需要測試的系統或軟體，所以可以使用 </a:t>
            </a:r>
            <a:r>
              <a:rPr lang="en-US" altLang="zh-TW" baseline="0" dirty="0" smtClean="0"/>
              <a:t>S2E </a:t>
            </a:r>
            <a:r>
              <a:rPr lang="zh-TW" altLang="en-US" baseline="0" dirty="0" smtClean="0"/>
              <a:t>作跨平台的系統測試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 </a:t>
            </a:r>
            <a:r>
              <a:rPr lang="en-US" altLang="zh-TW" baseline="0" dirty="0" smtClean="0"/>
              <a:t>CRAX Web </a:t>
            </a:r>
            <a:r>
              <a:rPr lang="zh-TW" altLang="en-US" baseline="0" dirty="0" smtClean="0"/>
              <a:t>會在這個系統可能會產生 </a:t>
            </a:r>
            <a:r>
              <a:rPr lang="en-US" altLang="zh-TW" baseline="0" dirty="0" smtClean="0"/>
              <a:t>exploit</a:t>
            </a:r>
            <a:r>
              <a:rPr lang="zh-TW" altLang="en-US" baseline="0" dirty="0" smtClean="0"/>
              <a:t> 的地方放置 </a:t>
            </a:r>
            <a:r>
              <a:rPr lang="en-US" altLang="zh-TW" baseline="0" dirty="0" smtClean="0"/>
              <a:t>Symbolic data sensor </a:t>
            </a:r>
            <a:r>
              <a:rPr lang="zh-TW" altLang="en-US" baseline="0" dirty="0" smtClean="0"/>
              <a:t>，那可以看到說在 </a:t>
            </a:r>
            <a:r>
              <a:rPr lang="en-US" altLang="zh-TW" baseline="0" dirty="0" smtClean="0"/>
              <a:t>web server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Database </a:t>
            </a:r>
            <a:r>
              <a:rPr lang="zh-TW" altLang="en-US" baseline="0" dirty="0" smtClean="0"/>
              <a:t>溝通的地方和 </a:t>
            </a:r>
            <a:r>
              <a:rPr lang="en-US" altLang="zh-TW" baseline="0" dirty="0" smtClean="0"/>
              <a:t>client </a:t>
            </a:r>
            <a:r>
              <a:rPr lang="zh-TW" altLang="en-US" baseline="0" dirty="0" smtClean="0"/>
              <a:t>都有放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在測試之前需要 </a:t>
            </a:r>
            <a:r>
              <a:rPr lang="en-US" altLang="zh-TW" baseline="0" dirty="0" smtClean="0"/>
              <a:t>QEMU</a:t>
            </a:r>
            <a:r>
              <a:rPr lang="zh-TW" altLang="en-US" baseline="0" dirty="0" smtClean="0"/>
              <a:t> 上安裝網頁伺服器和資料庫還有待測的 </a:t>
            </a:r>
            <a:r>
              <a:rPr lang="en-US" altLang="zh-TW" baseline="0" dirty="0" smtClean="0"/>
              <a:t>application</a:t>
            </a:r>
            <a:r>
              <a:rPr lang="zh-TW" altLang="en-US" baseline="0" dirty="0" smtClean="0"/>
              <a:t>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測試時 </a:t>
            </a:r>
            <a:r>
              <a:rPr lang="en-US" altLang="zh-TW" baseline="0" dirty="0" smtClean="0"/>
              <a:t>client </a:t>
            </a:r>
            <a:r>
              <a:rPr lang="zh-TW" altLang="en-US" baseline="0" dirty="0" smtClean="0"/>
              <a:t>會送出 </a:t>
            </a:r>
            <a:r>
              <a:rPr lang="en-US" altLang="zh-TW" baseline="0" dirty="0" smtClean="0"/>
              <a:t>symbolic data</a:t>
            </a:r>
            <a:r>
              <a:rPr lang="zh-TW" altLang="en-US" baseline="0" dirty="0" smtClean="0"/>
              <a:t> 到伺服器上，如果執行過程中可能被攻擊的 </a:t>
            </a:r>
            <a:r>
              <a:rPr lang="en-US" altLang="zh-TW" baseline="0" dirty="0" smtClean="0"/>
              <a:t>Function </a:t>
            </a:r>
            <a:r>
              <a:rPr lang="zh-TW" altLang="en-US" baseline="0" dirty="0" smtClean="0"/>
              <a:t>有偵測到 </a:t>
            </a:r>
            <a:r>
              <a:rPr lang="en-US" altLang="zh-TW" baseline="0" dirty="0" smtClean="0"/>
              <a:t>symbolic </a:t>
            </a:r>
            <a:r>
              <a:rPr lang="zh-TW" altLang="en-US" baseline="0" dirty="0" smtClean="0"/>
              <a:t>變數，則會送給 </a:t>
            </a:r>
            <a:r>
              <a:rPr lang="en-US" altLang="zh-TW" baseline="0" dirty="0" smtClean="0"/>
              <a:t>Exploit generator </a:t>
            </a:r>
            <a:r>
              <a:rPr lang="zh-TW" altLang="en-US" baseline="0" dirty="0" smtClean="0"/>
              <a:t>來試圖解出 </a:t>
            </a:r>
            <a:r>
              <a:rPr lang="en-US" altLang="zh-TW" baseline="0" dirty="0" smtClean="0"/>
              <a:t>exploit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994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CRAX</a:t>
            </a:r>
            <a:r>
              <a:rPr lang="zh-TW" altLang="en-US" dirty="0" smtClean="0"/>
              <a:t> 所使用的 </a:t>
            </a:r>
            <a:r>
              <a:rPr lang="en-US" altLang="zh-TW" dirty="0" smtClean="0"/>
              <a:t>symbolic </a:t>
            </a:r>
            <a:r>
              <a:rPr lang="zh-TW" altLang="en-US" dirty="0" smtClean="0"/>
              <a:t>環境是一個叫 </a:t>
            </a:r>
            <a:r>
              <a:rPr lang="en-US" altLang="zh-TW" dirty="0" smtClean="0"/>
              <a:t>S2E </a:t>
            </a:r>
            <a:r>
              <a:rPr lang="zh-TW" altLang="en-US" dirty="0" smtClean="0"/>
              <a:t>的程式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這是 </a:t>
            </a:r>
            <a:r>
              <a:rPr lang="en-US" altLang="zh-TW" dirty="0" smtClean="0"/>
              <a:t>S2E </a:t>
            </a:r>
            <a:r>
              <a:rPr lang="zh-TW" altLang="en-US" dirty="0" smtClean="0"/>
              <a:t>的架構圖，</a:t>
            </a:r>
            <a:r>
              <a:rPr lang="en-US" altLang="zh-TW" dirty="0" smtClean="0"/>
              <a:t>S2E</a:t>
            </a:r>
            <a:r>
              <a:rPr lang="zh-TW" altLang="en-US" dirty="0" smtClean="0"/>
              <a:t>是一個分析軟體行為的平台，他建置在 </a:t>
            </a:r>
            <a:r>
              <a:rPr lang="en-US" altLang="zh-TW" dirty="0" smtClean="0"/>
              <a:t>QEMU</a:t>
            </a:r>
            <a:r>
              <a:rPr lang="zh-TW" altLang="en-US" dirty="0" smtClean="0"/>
              <a:t> 之上，提供全系統的 </a:t>
            </a:r>
            <a:r>
              <a:rPr lang="en-US" altLang="zh-TW" dirty="0" smtClean="0"/>
              <a:t>symbolic execution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concolic</a:t>
            </a:r>
            <a:r>
              <a:rPr lang="en-US" altLang="zh-TW" baseline="0" dirty="0" smtClean="0"/>
              <a:t> execution </a:t>
            </a:r>
            <a:r>
              <a:rPr lang="zh-TW" altLang="en-US" baseline="0" dirty="0" smtClean="0"/>
              <a:t>的執行環境</a:t>
            </a:r>
            <a:endParaRPr lang="en-US" altLang="zh-TW" baseline="0" dirty="0" smtClean="0"/>
          </a:p>
          <a:p>
            <a:r>
              <a:rPr lang="en-US" altLang="zh-TW" baseline="0" dirty="0" smtClean="0"/>
              <a:t>QEMU</a:t>
            </a:r>
            <a:r>
              <a:rPr lang="zh-TW" altLang="en-US" baseline="0" dirty="0" smtClean="0"/>
              <a:t> 可以把他想成一個 </a:t>
            </a:r>
            <a:r>
              <a:rPr lang="en-US" altLang="zh-TW" baseline="0" dirty="0" smtClean="0"/>
              <a:t>virtual machine</a:t>
            </a:r>
            <a:r>
              <a:rPr lang="zh-TW" altLang="en-US" baseline="0" dirty="0" smtClean="0"/>
              <a:t>，裡面可以安裝任何需要測試的系統或軟體，所以可以使用 </a:t>
            </a:r>
            <a:r>
              <a:rPr lang="en-US" altLang="zh-TW" baseline="0" dirty="0" smtClean="0"/>
              <a:t>S2E </a:t>
            </a:r>
            <a:r>
              <a:rPr lang="zh-TW" altLang="en-US" baseline="0" dirty="0" smtClean="0"/>
              <a:t>作跨平台的系統測試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 </a:t>
            </a:r>
            <a:r>
              <a:rPr lang="en-US" altLang="zh-TW" baseline="0" dirty="0" smtClean="0"/>
              <a:t>CRAX Web </a:t>
            </a:r>
            <a:r>
              <a:rPr lang="zh-TW" altLang="en-US" baseline="0" dirty="0" smtClean="0"/>
              <a:t>會在這個系統可能會產生 </a:t>
            </a:r>
            <a:r>
              <a:rPr lang="en-US" altLang="zh-TW" baseline="0" dirty="0" smtClean="0"/>
              <a:t>exploit</a:t>
            </a:r>
            <a:r>
              <a:rPr lang="zh-TW" altLang="en-US" baseline="0" dirty="0" smtClean="0"/>
              <a:t> 的地方放置 </a:t>
            </a:r>
            <a:r>
              <a:rPr lang="en-US" altLang="zh-TW" baseline="0" dirty="0" smtClean="0"/>
              <a:t>Symbolic data sensor </a:t>
            </a:r>
            <a:r>
              <a:rPr lang="zh-TW" altLang="en-US" baseline="0" dirty="0" smtClean="0"/>
              <a:t>，那可以看到說在 </a:t>
            </a:r>
            <a:r>
              <a:rPr lang="en-US" altLang="zh-TW" baseline="0" dirty="0" smtClean="0"/>
              <a:t>web server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Database </a:t>
            </a:r>
            <a:r>
              <a:rPr lang="zh-TW" altLang="en-US" baseline="0" dirty="0" smtClean="0"/>
              <a:t>溝通的地方和 </a:t>
            </a:r>
            <a:r>
              <a:rPr lang="en-US" altLang="zh-TW" baseline="0" dirty="0" smtClean="0"/>
              <a:t>client </a:t>
            </a:r>
            <a:r>
              <a:rPr lang="zh-TW" altLang="en-US" baseline="0" dirty="0" smtClean="0"/>
              <a:t>都有放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在測試之前需要 </a:t>
            </a:r>
            <a:r>
              <a:rPr lang="en-US" altLang="zh-TW" baseline="0" dirty="0" smtClean="0"/>
              <a:t>QEMU</a:t>
            </a:r>
            <a:r>
              <a:rPr lang="zh-TW" altLang="en-US" baseline="0" dirty="0" smtClean="0"/>
              <a:t> 上安裝網頁伺服器和資料庫還有待測的 </a:t>
            </a:r>
            <a:r>
              <a:rPr lang="en-US" altLang="zh-TW" baseline="0" dirty="0" smtClean="0"/>
              <a:t>application</a:t>
            </a:r>
            <a:r>
              <a:rPr lang="zh-TW" altLang="en-US" baseline="0" dirty="0" smtClean="0"/>
              <a:t>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測試時 </a:t>
            </a:r>
            <a:r>
              <a:rPr lang="en-US" altLang="zh-TW" baseline="0" dirty="0" smtClean="0"/>
              <a:t>client </a:t>
            </a:r>
            <a:r>
              <a:rPr lang="zh-TW" altLang="en-US" baseline="0" dirty="0" smtClean="0"/>
              <a:t>會送出 </a:t>
            </a:r>
            <a:r>
              <a:rPr lang="en-US" altLang="zh-TW" baseline="0" dirty="0" smtClean="0"/>
              <a:t>symbolic data</a:t>
            </a:r>
            <a:r>
              <a:rPr lang="zh-TW" altLang="en-US" baseline="0" dirty="0" smtClean="0"/>
              <a:t> 到伺服器上，如果執行過程中可能被攻擊的 </a:t>
            </a:r>
            <a:r>
              <a:rPr lang="en-US" altLang="zh-TW" baseline="0" dirty="0" smtClean="0"/>
              <a:t>Function </a:t>
            </a:r>
            <a:r>
              <a:rPr lang="zh-TW" altLang="en-US" baseline="0" dirty="0" smtClean="0"/>
              <a:t>有偵測到 </a:t>
            </a:r>
            <a:r>
              <a:rPr lang="en-US" altLang="zh-TW" baseline="0" dirty="0" smtClean="0"/>
              <a:t>symbolic </a:t>
            </a:r>
            <a:r>
              <a:rPr lang="zh-TW" altLang="en-US" baseline="0" dirty="0" smtClean="0"/>
              <a:t>變數，則會送給 </a:t>
            </a:r>
            <a:r>
              <a:rPr lang="en-US" altLang="zh-TW" baseline="0" dirty="0" smtClean="0"/>
              <a:t>Exploit generator </a:t>
            </a:r>
            <a:r>
              <a:rPr lang="zh-TW" altLang="en-US" baseline="0" dirty="0" smtClean="0"/>
              <a:t>來試圖解出 </a:t>
            </a:r>
            <a:r>
              <a:rPr lang="en-US" altLang="zh-TW" baseline="0" dirty="0" smtClean="0"/>
              <a:t>exploit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994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這張圖是 </a:t>
            </a:r>
            <a:r>
              <a:rPr lang="en-US" altLang="zh-TW" dirty="0" smtClean="0"/>
              <a:t>CRAX Web </a:t>
            </a:r>
            <a:r>
              <a:rPr lang="zh-TW" altLang="en-US" dirty="0" smtClean="0"/>
              <a:t>的流程圖</a:t>
            </a:r>
            <a:endParaRPr lang="en-US" altLang="zh-TW" dirty="0" smtClean="0"/>
          </a:p>
          <a:p>
            <a:r>
              <a:rPr lang="zh-TW" altLang="en-US" dirty="0" smtClean="0"/>
              <a:t>首先 </a:t>
            </a:r>
            <a:r>
              <a:rPr lang="en-US" altLang="zh-TW" dirty="0" smtClean="0"/>
              <a:t>CRAW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Web</a:t>
            </a:r>
            <a:r>
              <a:rPr lang="zh-TW" altLang="en-US" baseline="0" dirty="0" smtClean="0"/>
              <a:t> 用 </a:t>
            </a:r>
            <a:r>
              <a:rPr lang="en-US" altLang="zh-TW" baseline="0" dirty="0" smtClean="0"/>
              <a:t>Web crawler </a:t>
            </a:r>
            <a:r>
              <a:rPr lang="zh-TW" altLang="en-US" baseline="0" dirty="0" smtClean="0"/>
              <a:t>找出待測 </a:t>
            </a:r>
            <a:r>
              <a:rPr lang="en-US" altLang="zh-TW" baseline="0" dirty="0" smtClean="0"/>
              <a:t>application </a:t>
            </a:r>
            <a:r>
              <a:rPr lang="zh-TW" altLang="en-US" baseline="0" dirty="0" smtClean="0"/>
              <a:t>的所有帶有參數的 </a:t>
            </a:r>
            <a:r>
              <a:rPr lang="en-US" altLang="zh-TW" baseline="0" dirty="0" smtClean="0"/>
              <a:t>URL</a:t>
            </a:r>
            <a:r>
              <a:rPr lang="zh-TW" altLang="en-US" baseline="0" dirty="0" smtClean="0"/>
              <a:t>，使用者可以藉由這些 </a:t>
            </a:r>
            <a:r>
              <a:rPr lang="en-US" altLang="zh-TW" baseline="0" dirty="0" smtClean="0"/>
              <a:t>URL </a:t>
            </a:r>
            <a:r>
              <a:rPr lang="zh-TW" altLang="en-US" baseline="0" dirty="0" smtClean="0"/>
              <a:t>將一些值傳給該 </a:t>
            </a:r>
            <a:r>
              <a:rPr lang="en-US" altLang="zh-TW" baseline="0" dirty="0" smtClean="0"/>
              <a:t>application </a:t>
            </a:r>
            <a:r>
              <a:rPr lang="zh-TW" altLang="en-US" baseline="0" dirty="0" smtClean="0"/>
              <a:t>執行</a:t>
            </a:r>
            <a:endParaRPr lang="en-US" altLang="zh-TW" baseline="0" dirty="0" smtClean="0"/>
          </a:p>
          <a:p>
            <a:r>
              <a:rPr lang="zh-TW" altLang="en-US" baseline="0" dirty="0" smtClean="0"/>
              <a:t>找出這些 </a:t>
            </a:r>
            <a:r>
              <a:rPr lang="en-US" altLang="zh-TW" baseline="0" dirty="0" smtClean="0"/>
              <a:t>URL </a:t>
            </a:r>
            <a:r>
              <a:rPr lang="zh-TW" altLang="en-US" baseline="0" dirty="0" smtClean="0"/>
              <a:t>之後，</a:t>
            </a:r>
            <a:r>
              <a:rPr lang="en-US" altLang="zh-TW" baseline="0" dirty="0" err="1" smtClean="0"/>
              <a:t>CRAXWeb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會讓 </a:t>
            </a:r>
            <a:r>
              <a:rPr lang="en-US" altLang="zh-TW" baseline="0" dirty="0" smtClean="0"/>
              <a:t>symbolic request sender </a:t>
            </a:r>
            <a:r>
              <a:rPr lang="zh-TW" altLang="en-US" baseline="0" dirty="0" smtClean="0"/>
              <a:t>送出帶有 </a:t>
            </a:r>
            <a:r>
              <a:rPr lang="en-US" altLang="zh-TW" baseline="0" dirty="0" smtClean="0"/>
              <a:t>symbolic input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HTTP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Request</a:t>
            </a:r>
            <a:r>
              <a:rPr lang="zh-TW" altLang="en-US" baseline="0" dirty="0" smtClean="0"/>
              <a:t> 給 </a:t>
            </a:r>
            <a:r>
              <a:rPr lang="en-US" altLang="zh-TW" baseline="0" dirty="0" smtClean="0"/>
              <a:t>server</a:t>
            </a:r>
          </a:p>
          <a:p>
            <a:r>
              <a:rPr lang="en-US" altLang="zh-TW" baseline="0" dirty="0" smtClean="0"/>
              <a:t>Server </a:t>
            </a:r>
            <a:r>
              <a:rPr lang="zh-TW" altLang="en-US" baseline="0" dirty="0" smtClean="0"/>
              <a:t>執行完畢之後把 </a:t>
            </a:r>
            <a:r>
              <a:rPr lang="en-US" altLang="zh-TW" baseline="0" dirty="0" smtClean="0"/>
              <a:t>HTTP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Response </a:t>
            </a:r>
            <a:r>
              <a:rPr lang="zh-TW" altLang="en-US" baseline="0" dirty="0" smtClean="0"/>
              <a:t>丟還給 </a:t>
            </a:r>
            <a:r>
              <a:rPr lang="en-US" altLang="zh-TW" baseline="0" dirty="0" smtClean="0"/>
              <a:t>Client</a:t>
            </a:r>
          </a:p>
          <a:p>
            <a:r>
              <a:rPr lang="zh-TW" altLang="en-US" baseline="0" dirty="0" smtClean="0"/>
              <a:t>在這個過程中如果有 </a:t>
            </a:r>
            <a:r>
              <a:rPr lang="en-US" altLang="zh-TW" baseline="0" dirty="0" smtClean="0"/>
              <a:t>symbolic data sensor </a:t>
            </a:r>
            <a:r>
              <a:rPr lang="zh-TW" altLang="en-US" baseline="0" dirty="0" smtClean="0"/>
              <a:t>偵測到</a:t>
            </a:r>
            <a:r>
              <a:rPr lang="en-US" altLang="zh-TW" baseline="0" dirty="0" smtClean="0"/>
              <a:t> symbolic </a:t>
            </a:r>
            <a:r>
              <a:rPr lang="zh-TW" altLang="en-US" baseline="0" dirty="0" smtClean="0"/>
              <a:t>變數，代表這些地方可能會產生 </a:t>
            </a:r>
            <a:r>
              <a:rPr lang="en-US" altLang="zh-TW" baseline="0" dirty="0" smtClean="0"/>
              <a:t>exploit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所以便呼叫 </a:t>
            </a:r>
            <a:r>
              <a:rPr lang="en-US" altLang="zh-TW" baseline="0" dirty="0" smtClean="0"/>
              <a:t>exploit generator </a:t>
            </a:r>
            <a:r>
              <a:rPr lang="zh-TW" altLang="en-US" baseline="0" dirty="0" smtClean="0"/>
              <a:t>來解 </a:t>
            </a:r>
            <a:r>
              <a:rPr lang="en-US" altLang="zh-TW" baseline="0" dirty="0" smtClean="0"/>
              <a:t>constraint</a:t>
            </a:r>
          </a:p>
          <a:p>
            <a:r>
              <a:rPr lang="zh-TW" altLang="en-US" baseline="0" dirty="0" smtClean="0"/>
              <a:t>最後遞交報告</a:t>
            </a:r>
            <a:endParaRPr lang="en-US" altLang="zh-TW" baseline="0" dirty="0" smtClean="0"/>
          </a:p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0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由於這個架構是一次檢查一個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有沒有問題，那因為一個 </a:t>
            </a:r>
            <a:r>
              <a:rPr lang="en-US" altLang="zh-TW" dirty="0" smtClean="0"/>
              <a:t>Application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可能會有數百個到數千個 </a:t>
            </a:r>
            <a:r>
              <a:rPr lang="en-US" altLang="zh-TW" baseline="0" dirty="0" smtClean="0"/>
              <a:t>URL</a:t>
            </a:r>
          </a:p>
          <a:p>
            <a:r>
              <a:rPr lang="zh-TW" altLang="en-US" dirty="0" smtClean="0"/>
              <a:t>如果只用一台電腦跑的話太慢了，希望可以同時有很多電腦來執行這個測試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為了實現這個目的，</a:t>
            </a:r>
            <a:r>
              <a:rPr lang="en-US" altLang="zh-TW" dirty="0" smtClean="0"/>
              <a:t>CRAX</a:t>
            </a:r>
            <a:r>
              <a:rPr lang="zh-TW" altLang="en-US" baseline="0" dirty="0" smtClean="0"/>
              <a:t> 整合了一個中央管控介面</a:t>
            </a:r>
            <a:endParaRPr lang="en-US" altLang="zh-TW" baseline="0" dirty="0" smtClean="0"/>
          </a:p>
          <a:p>
            <a:r>
              <a:rPr lang="zh-TW" altLang="en-US" baseline="0" dirty="0" smtClean="0"/>
              <a:t>我們可以從前端的網頁介面送出實驗要求，選擇要測試的應用程式</a:t>
            </a:r>
            <a:endParaRPr lang="en-US" altLang="zh-TW" baseline="0" dirty="0" smtClean="0"/>
          </a:p>
          <a:p>
            <a:r>
              <a:rPr lang="zh-TW" altLang="en-US" baseline="0" dirty="0" smtClean="0"/>
              <a:t>接著網頁就會和 </a:t>
            </a:r>
            <a:r>
              <a:rPr lang="en-US" altLang="zh-TW" baseline="0" dirty="0" smtClean="0"/>
              <a:t>control node </a:t>
            </a:r>
            <a:r>
              <a:rPr lang="zh-TW" altLang="en-US" baseline="0" dirty="0" smtClean="0"/>
              <a:t>說要開始作那些應用程式的測試</a:t>
            </a:r>
            <a:endParaRPr lang="en-US" altLang="zh-TW" baseline="0" dirty="0" smtClean="0"/>
          </a:p>
          <a:p>
            <a:r>
              <a:rPr lang="zh-TW" altLang="en-US" baseline="0" dirty="0" smtClean="0"/>
              <a:t>然後 </a:t>
            </a:r>
            <a:r>
              <a:rPr lang="en-US" altLang="zh-TW" baseline="0" dirty="0" smtClean="0"/>
              <a:t>control node </a:t>
            </a:r>
            <a:r>
              <a:rPr lang="zh-TW" altLang="en-US" baseline="0" dirty="0" smtClean="0"/>
              <a:t>就會把存在資料庫中的待測 </a:t>
            </a:r>
            <a:r>
              <a:rPr lang="en-US" altLang="zh-TW" baseline="0" dirty="0" smtClean="0"/>
              <a:t>URL</a:t>
            </a:r>
            <a:r>
              <a:rPr lang="zh-TW" altLang="en-US" baseline="0" dirty="0" smtClean="0"/>
              <a:t> 送給 </a:t>
            </a:r>
            <a:r>
              <a:rPr lang="en-US" altLang="zh-TW" baseline="0" dirty="0" smtClean="0"/>
              <a:t>computing Node</a:t>
            </a:r>
          </a:p>
          <a:p>
            <a:r>
              <a:rPr lang="zh-TW" altLang="en-US" baseline="0" dirty="0" smtClean="0"/>
              <a:t>每個 </a:t>
            </a:r>
            <a:r>
              <a:rPr lang="en-US" altLang="zh-TW" baseline="0" dirty="0" smtClean="0"/>
              <a:t>computing node </a:t>
            </a:r>
            <a:r>
              <a:rPr lang="zh-TW" altLang="en-US" baseline="0" dirty="0" smtClean="0"/>
              <a:t>上面會佈署著 </a:t>
            </a:r>
            <a:r>
              <a:rPr lang="en-US" altLang="zh-TW" baseline="0" dirty="0" smtClean="0"/>
              <a:t>CRAW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Web </a:t>
            </a:r>
            <a:r>
              <a:rPr lang="zh-TW" altLang="en-US" baseline="0" dirty="0" smtClean="0"/>
              <a:t>的測試環境</a:t>
            </a:r>
            <a:endParaRPr lang="en-US" altLang="zh-TW" baseline="0" dirty="0" smtClean="0"/>
          </a:p>
          <a:p>
            <a:r>
              <a:rPr lang="zh-TW" altLang="en-US" baseline="0" dirty="0" smtClean="0"/>
              <a:t>測完該筆 </a:t>
            </a:r>
            <a:r>
              <a:rPr lang="en-US" altLang="zh-TW" baseline="0" dirty="0" smtClean="0"/>
              <a:t>URL </a:t>
            </a:r>
            <a:r>
              <a:rPr lang="zh-TW" altLang="en-US" baseline="0" dirty="0" smtClean="0"/>
              <a:t>之後會把報告傳給記錄報告的 </a:t>
            </a:r>
            <a:r>
              <a:rPr lang="en-US" altLang="zh-TW" baseline="0" dirty="0" smtClean="0"/>
              <a:t>Database</a:t>
            </a:r>
          </a:p>
          <a:p>
            <a:r>
              <a:rPr lang="zh-TW" altLang="en-US" baseline="0" dirty="0" smtClean="0"/>
              <a:t>最後把所有的測試報告 </a:t>
            </a:r>
            <a:r>
              <a:rPr lang="en-US" altLang="zh-TW" baseline="0" dirty="0" smtClean="0"/>
              <a:t>show </a:t>
            </a:r>
            <a:r>
              <a:rPr lang="zh-TW" altLang="en-US" baseline="0" dirty="0" smtClean="0"/>
              <a:t>在前端介面上</a:t>
            </a:r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64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大致上的架構講完</a:t>
            </a:r>
            <a:endParaRPr lang="en-US" altLang="zh-TW" baseline="0" dirty="0" smtClean="0"/>
          </a:p>
          <a:p>
            <a:r>
              <a:rPr lang="zh-TW" altLang="en-US" baseline="0" dirty="0" smtClean="0"/>
              <a:t>我現在會詳細介紹裡面每個元件的功能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那我們從 </a:t>
            </a:r>
            <a:r>
              <a:rPr lang="en-US" altLang="zh-TW" baseline="0" dirty="0" smtClean="0"/>
              <a:t>Web crawler </a:t>
            </a:r>
            <a:r>
              <a:rPr lang="zh-TW" altLang="en-US" baseline="0" dirty="0" smtClean="0"/>
              <a:t>開始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0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r>
              <a:rPr lang="en-US" altLang="zh-TW" baseline="0" dirty="0" smtClean="0"/>
              <a:t> crawler</a:t>
            </a:r>
            <a:r>
              <a:rPr lang="zh-TW" altLang="en-US" baseline="0" dirty="0" smtClean="0"/>
              <a:t> 會找出網頁應用程式中的所有連結，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並且把這些</a:t>
            </a:r>
            <a:r>
              <a:rPr lang="en-US" altLang="zh-TW" baseline="0" dirty="0" smtClean="0"/>
              <a:t> HTTP Request </a:t>
            </a:r>
            <a:r>
              <a:rPr lang="zh-TW" altLang="en-US" baseline="0" dirty="0" smtClean="0"/>
              <a:t>存進資料庫裡備用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56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得到待測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之後，接下來就交給 </a:t>
            </a:r>
            <a:r>
              <a:rPr lang="en-US" altLang="zh-TW" dirty="0" smtClean="0"/>
              <a:t>Symbolic data sender</a:t>
            </a:r>
            <a:r>
              <a:rPr lang="zh-TW" altLang="en-US" dirty="0" smtClean="0"/>
              <a:t> 來處理</a:t>
            </a:r>
            <a:endParaRPr lang="en-US" altLang="zh-TW" dirty="0" smtClean="0"/>
          </a:p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0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Symbolic</a:t>
            </a:r>
            <a:r>
              <a:rPr lang="en-US" altLang="zh-TW" baseline="0" dirty="0" smtClean="0"/>
              <a:t> data sender </a:t>
            </a:r>
            <a:r>
              <a:rPr lang="zh-TW" altLang="en-US" baseline="0" dirty="0" smtClean="0"/>
              <a:t>會向 </a:t>
            </a:r>
            <a:r>
              <a:rPr lang="en-US" altLang="zh-TW" baseline="0" dirty="0" smtClean="0"/>
              <a:t>control node </a:t>
            </a:r>
            <a:r>
              <a:rPr lang="zh-TW" altLang="en-US" baseline="0" dirty="0" smtClean="0"/>
              <a:t>發出現在要做實驗的要求</a:t>
            </a:r>
            <a:endParaRPr lang="en-US" altLang="zh-TW" baseline="0" dirty="0" smtClean="0"/>
          </a:p>
          <a:p>
            <a:r>
              <a:rPr lang="zh-TW" altLang="en-US" baseline="0" dirty="0" smtClean="0"/>
              <a:t>接著 </a:t>
            </a:r>
            <a:r>
              <a:rPr lang="en-US" altLang="zh-TW" baseline="0" dirty="0" err="1" smtClean="0"/>
              <a:t>comtrol</a:t>
            </a:r>
            <a:r>
              <a:rPr lang="en-US" altLang="zh-TW" baseline="0" dirty="0" smtClean="0"/>
              <a:t> node </a:t>
            </a:r>
            <a:r>
              <a:rPr lang="zh-TW" altLang="en-US" baseline="0" dirty="0" smtClean="0"/>
              <a:t>就從 </a:t>
            </a:r>
            <a:r>
              <a:rPr lang="en-US" altLang="zh-TW" baseline="0" dirty="0" smtClean="0"/>
              <a:t>DB</a:t>
            </a:r>
            <a:r>
              <a:rPr lang="zh-TW" altLang="en-US" baseline="0" dirty="0" smtClean="0"/>
              <a:t> 中取出要測試的 </a:t>
            </a:r>
            <a:r>
              <a:rPr lang="en-US" altLang="zh-TW" baseline="0" dirty="0" smtClean="0"/>
              <a:t>HTTP Request </a:t>
            </a:r>
            <a:r>
              <a:rPr lang="zh-TW" altLang="en-US" baseline="0" dirty="0" smtClean="0"/>
              <a:t>給 </a:t>
            </a:r>
            <a:r>
              <a:rPr lang="en-US" altLang="zh-TW" baseline="0" dirty="0" smtClean="0"/>
              <a:t>symbolic data sender</a:t>
            </a:r>
          </a:p>
          <a:p>
            <a:r>
              <a:rPr lang="en-US" altLang="zh-TW" baseline="0" dirty="0" smtClean="0"/>
              <a:t>Symbolic data sender </a:t>
            </a:r>
            <a:r>
              <a:rPr lang="zh-TW" altLang="en-US" baseline="0" dirty="0" smtClean="0"/>
              <a:t>會把 </a:t>
            </a:r>
            <a:r>
              <a:rPr lang="en-US" altLang="zh-TW" baseline="0" dirty="0" smtClean="0"/>
              <a:t>HTTP Request </a:t>
            </a:r>
            <a:r>
              <a:rPr lang="zh-TW" altLang="en-US" baseline="0" dirty="0" smtClean="0"/>
              <a:t>中指定的部位換成 </a:t>
            </a:r>
            <a:r>
              <a:rPr lang="en-US" altLang="zh-TW" baseline="0" dirty="0" smtClean="0"/>
              <a:t>Symbolic data </a:t>
            </a:r>
            <a:r>
              <a:rPr lang="zh-TW" altLang="en-US" baseline="0" dirty="0" smtClean="0"/>
              <a:t>之後送給 </a:t>
            </a:r>
            <a:r>
              <a:rPr lang="en-US" altLang="zh-TW" baseline="0" dirty="0" smtClean="0"/>
              <a:t>Web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393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接下來是 </a:t>
            </a:r>
            <a:r>
              <a:rPr lang="en-US" altLang="zh-TW" baseline="0" dirty="0" smtClean="0"/>
              <a:t>Symbolic data sensor</a:t>
            </a:r>
          </a:p>
          <a:p>
            <a:r>
              <a:rPr lang="zh-TW" altLang="en-US" baseline="0" dirty="0" smtClean="0"/>
              <a:t>這個元件會佈署在可能被攻擊的 </a:t>
            </a:r>
            <a:r>
              <a:rPr lang="en-US" altLang="zh-TW" baseline="0" dirty="0" smtClean="0"/>
              <a:t>function </a:t>
            </a:r>
            <a:r>
              <a:rPr lang="zh-TW" altLang="en-US" baseline="0" dirty="0" smtClean="0"/>
              <a:t>內</a:t>
            </a:r>
            <a:endParaRPr lang="en-US" altLang="zh-TW" baseline="0" dirty="0" smtClean="0"/>
          </a:p>
          <a:p>
            <a:r>
              <a:rPr lang="zh-TW" altLang="en-US" baseline="0" dirty="0" smtClean="0"/>
              <a:t>例如可以佈署在網頁伺服器和資料庫之間溝通的 </a:t>
            </a:r>
            <a:r>
              <a:rPr lang="en-US" altLang="zh-TW" baseline="0" dirty="0" smtClean="0"/>
              <a:t>function </a:t>
            </a:r>
            <a:r>
              <a:rPr lang="zh-TW" altLang="en-US" baseline="0" dirty="0" smtClean="0"/>
              <a:t>中，以便攔截 </a:t>
            </a:r>
            <a:r>
              <a:rPr lang="en-US" altLang="zh-TW" baseline="0" dirty="0" smtClean="0"/>
              <a:t>SQL</a:t>
            </a:r>
            <a:r>
              <a:rPr lang="zh-TW" altLang="en-US" baseline="0" dirty="0" smtClean="0"/>
              <a:t> 查詢來分析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0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Symbolic data sensor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，這是一個很小的元件</a:t>
            </a:r>
            <a:endParaRPr lang="en-US" altLang="zh-TW" baseline="0" dirty="0" smtClean="0"/>
          </a:p>
          <a:p>
            <a:r>
              <a:rPr lang="zh-TW" altLang="en-US" dirty="0" smtClean="0"/>
              <a:t>他的功能是偵測輸入的資料是否為 </a:t>
            </a:r>
            <a:r>
              <a:rPr lang="en-US" altLang="zh-TW" dirty="0" smtClean="0"/>
              <a:t>symbolic </a:t>
            </a:r>
          </a:p>
          <a:p>
            <a:r>
              <a:rPr lang="zh-TW" altLang="en-US" dirty="0" smtClean="0"/>
              <a:t>如果是的話，代表這個資料可以被輸入值所影響</a:t>
            </a:r>
            <a:endParaRPr lang="en-US" altLang="zh-TW" dirty="0" smtClean="0"/>
          </a:p>
          <a:p>
            <a:r>
              <a:rPr lang="en-US" altLang="zh-TW" dirty="0" smtClean="0"/>
              <a:t>Symbolic data sensor </a:t>
            </a:r>
            <a:r>
              <a:rPr lang="zh-TW" altLang="en-US" dirty="0" smtClean="0"/>
              <a:t>就會把這個字串和一些必要資訊送給 </a:t>
            </a:r>
            <a:r>
              <a:rPr lang="en-US" altLang="zh-TW" dirty="0" smtClean="0"/>
              <a:t>Exploit generator</a:t>
            </a:r>
            <a:r>
              <a:rPr lang="zh-TW" altLang="en-US" dirty="0" smtClean="0"/>
              <a:t> ，讓他分析看看能不能解出 </a:t>
            </a:r>
            <a:r>
              <a:rPr lang="en-US" altLang="zh-TW" dirty="0" smtClean="0"/>
              <a:t>Exploit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0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Single path </a:t>
            </a:r>
            <a:r>
              <a:rPr lang="en-US" altLang="zh-TW" dirty="0" err="1" smtClean="0"/>
              <a:t>concolic</a:t>
            </a:r>
            <a:r>
              <a:rPr lang="en-US" altLang="zh-TW" baseline="0" dirty="0" smtClean="0"/>
              <a:t> execution </a:t>
            </a:r>
            <a:r>
              <a:rPr lang="zh-TW" altLang="en-US" baseline="0" dirty="0" smtClean="0"/>
              <a:t>和 </a:t>
            </a:r>
            <a:r>
              <a:rPr lang="en-US" altLang="zh-TW" baseline="0" dirty="0" err="1" smtClean="0"/>
              <a:t>concolic</a:t>
            </a:r>
            <a:r>
              <a:rPr lang="en-US" altLang="zh-TW" baseline="0" dirty="0" smtClean="0"/>
              <a:t> execution </a:t>
            </a:r>
            <a:r>
              <a:rPr lang="zh-TW" altLang="en-US" baseline="0" dirty="0" smtClean="0"/>
              <a:t>相似，他的目的只是記錄給定 </a:t>
            </a:r>
            <a:r>
              <a:rPr lang="en-US" altLang="zh-TW" baseline="0" dirty="0" smtClean="0"/>
              <a:t>input </a:t>
            </a:r>
            <a:r>
              <a:rPr lang="zh-TW" altLang="en-US" baseline="0" dirty="0" smtClean="0"/>
              <a:t>執行路徑的 </a:t>
            </a:r>
            <a:r>
              <a:rPr lang="en-US" altLang="zh-TW" baseline="0" dirty="0" smtClean="0"/>
              <a:t>path constraint</a:t>
            </a:r>
            <a:r>
              <a:rPr lang="zh-TW" altLang="en-US" baseline="0" dirty="0" smtClean="0"/>
              <a:t> 而已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949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Symbolic data sensor </a:t>
            </a:r>
            <a:r>
              <a:rPr lang="zh-TW" altLang="en-US" baseline="0" dirty="0" smtClean="0"/>
              <a:t>偵測到 </a:t>
            </a:r>
            <a:r>
              <a:rPr lang="en-US" altLang="zh-TW" baseline="0" dirty="0" smtClean="0"/>
              <a:t>Symbolic data </a:t>
            </a:r>
            <a:r>
              <a:rPr lang="zh-TW" altLang="en-US" baseline="0" dirty="0" smtClean="0"/>
              <a:t>之後會交給 </a:t>
            </a:r>
            <a:r>
              <a:rPr lang="en-US" altLang="zh-TW" baseline="0" dirty="0" smtClean="0"/>
              <a:t>exploit generator </a:t>
            </a:r>
            <a:r>
              <a:rPr lang="zh-TW" altLang="en-US" baseline="0" dirty="0" smtClean="0"/>
              <a:t>處理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0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這個元件會接收 </a:t>
            </a:r>
            <a:r>
              <a:rPr lang="en-US" altLang="zh-TW" dirty="0" smtClean="0"/>
              <a:t>Symbolic</a:t>
            </a:r>
            <a:r>
              <a:rPr lang="en-US" altLang="zh-TW" baseline="0" dirty="0" smtClean="0"/>
              <a:t> data sensor </a:t>
            </a:r>
            <a:r>
              <a:rPr lang="zh-TW" altLang="en-US" baseline="0" dirty="0" smtClean="0"/>
              <a:t>中的 </a:t>
            </a:r>
            <a:r>
              <a:rPr lang="en-US" altLang="zh-TW" baseline="0" dirty="0" err="1" smtClean="0"/>
              <a:t>symoblic</a:t>
            </a:r>
            <a:r>
              <a:rPr lang="en-US" altLang="zh-TW" baseline="0" dirty="0" smtClean="0"/>
              <a:t> data</a:t>
            </a:r>
            <a:r>
              <a:rPr lang="zh-TW" altLang="en-US" baseline="0" dirty="0" smtClean="0"/>
              <a:t>，拿出裡面的 </a:t>
            </a:r>
            <a:r>
              <a:rPr lang="en-US" altLang="zh-TW" baseline="0" dirty="0" smtClean="0"/>
              <a:t>path constraint</a:t>
            </a:r>
          </a:p>
          <a:p>
            <a:r>
              <a:rPr lang="zh-TW" altLang="en-US" baseline="0" dirty="0" smtClean="0"/>
              <a:t>並且加上 </a:t>
            </a:r>
            <a:r>
              <a:rPr lang="en-US" altLang="zh-TW" baseline="0" dirty="0" smtClean="0"/>
              <a:t>attack script </a:t>
            </a:r>
            <a:r>
              <a:rPr lang="zh-TW" altLang="en-US" baseline="0" dirty="0" smtClean="0"/>
              <a:t>，利用 </a:t>
            </a:r>
            <a:r>
              <a:rPr lang="en-US" altLang="zh-TW" baseline="0" dirty="0" smtClean="0"/>
              <a:t>constraint solving </a:t>
            </a:r>
            <a:r>
              <a:rPr lang="zh-TW" altLang="en-US" baseline="0" dirty="0" smtClean="0"/>
              <a:t>解出 </a:t>
            </a:r>
            <a:r>
              <a:rPr lang="en-US" altLang="zh-TW" baseline="0" dirty="0" smtClean="0"/>
              <a:t>exploit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403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舉例來說，現在 </a:t>
            </a:r>
            <a:r>
              <a:rPr lang="en-US" altLang="zh-TW" dirty="0" err="1" smtClean="0"/>
              <a:t>mysql_query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把偵測到的 </a:t>
            </a:r>
            <a:r>
              <a:rPr lang="en-US" altLang="zh-TW" baseline="0" dirty="0" smtClean="0"/>
              <a:t>symbolic data </a:t>
            </a:r>
            <a:r>
              <a:rPr lang="zh-TW" altLang="en-US" baseline="0" dirty="0" smtClean="0"/>
              <a:t>丟給 </a:t>
            </a:r>
            <a:r>
              <a:rPr lang="en-US" altLang="zh-TW" baseline="0" dirty="0" smtClean="0"/>
              <a:t>exploit generator</a:t>
            </a:r>
          </a:p>
          <a:p>
            <a:r>
              <a:rPr lang="zh-TW" altLang="en-US" baseline="0" dirty="0" smtClean="0"/>
              <a:t>由 </a:t>
            </a:r>
            <a:r>
              <a:rPr lang="en-US" altLang="zh-TW" baseline="0" dirty="0" smtClean="0"/>
              <a:t>sample code </a:t>
            </a:r>
            <a:r>
              <a:rPr lang="zh-TW" altLang="en-US" baseline="0" dirty="0" smtClean="0"/>
              <a:t>得知這串</a:t>
            </a:r>
            <a:r>
              <a:rPr lang="en-US" altLang="zh-TW" baseline="0" dirty="0" smtClean="0"/>
              <a:t> input </a:t>
            </a:r>
            <a:r>
              <a:rPr lang="zh-TW" altLang="en-US" baseline="0" dirty="0" smtClean="0"/>
              <a:t>是加密過的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 </a:t>
            </a:r>
            <a:r>
              <a:rPr lang="en-US" altLang="zh-TW" baseline="0" dirty="0" smtClean="0"/>
              <a:t>exploit generator </a:t>
            </a:r>
            <a:r>
              <a:rPr lang="zh-TW" altLang="en-US" baseline="0" dirty="0" smtClean="0"/>
              <a:t>會解出 </a:t>
            </a:r>
            <a:r>
              <a:rPr lang="en-US" altLang="zh-TW" baseline="0" dirty="0" smtClean="0"/>
              <a:t>exploit </a:t>
            </a:r>
            <a:r>
              <a:rPr lang="zh-TW" altLang="en-US" baseline="0" dirty="0" smtClean="0"/>
              <a:t>為 </a:t>
            </a:r>
            <a:r>
              <a:rPr lang="en-US" altLang="zh-TW" baseline="0" dirty="0" err="1" smtClean="0"/>
              <a:t>YWRta</a:t>
            </a:r>
            <a:r>
              <a:rPr lang="en-US" altLang="zh-TW" baseline="0" dirty="0" smtClean="0"/>
              <a:t>… </a:t>
            </a:r>
            <a:r>
              <a:rPr lang="zh-TW" altLang="en-US" baseline="0" dirty="0" smtClean="0"/>
              <a:t>這串經過 </a:t>
            </a:r>
            <a:r>
              <a:rPr lang="en-US" altLang="zh-TW" baseline="0" dirty="0" smtClean="0"/>
              <a:t>base64 </a:t>
            </a:r>
            <a:r>
              <a:rPr lang="zh-TW" altLang="en-US" baseline="0" dirty="0" smtClean="0"/>
              <a:t>加密的代碼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403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比較完各個系統，接下來這個部分會講解我的實驗結果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380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這邊可以選擇要測的 </a:t>
            </a:r>
            <a:r>
              <a:rPr lang="en-US" altLang="zh-TW" dirty="0" smtClean="0"/>
              <a:t>application</a:t>
            </a:r>
          </a:p>
          <a:p>
            <a:r>
              <a:rPr lang="zh-TW" altLang="en-US" dirty="0" smtClean="0"/>
              <a:t>這些程式已經事先建置好環境，這邊只是一個方便操作的介面而已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310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接下來這是實驗的畫面</a:t>
            </a:r>
            <a:endParaRPr lang="en-US" altLang="zh-TW" dirty="0" smtClean="0"/>
          </a:p>
          <a:p>
            <a:r>
              <a:rPr lang="zh-TW" altLang="en-US" dirty="0" smtClean="0"/>
              <a:t>當按下畫面中 </a:t>
            </a:r>
            <a:r>
              <a:rPr lang="en-US" altLang="zh-TW" dirty="0" smtClean="0"/>
              <a:t>New </a:t>
            </a:r>
            <a:r>
              <a:rPr lang="en-US" altLang="zh-TW" dirty="0" err="1" smtClean="0"/>
              <a:t>Eexperiment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時，這個實驗所需要的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Request </a:t>
            </a:r>
            <a:r>
              <a:rPr lang="zh-TW" altLang="en-US" dirty="0" smtClean="0"/>
              <a:t>們就會被放到實驗的 </a:t>
            </a:r>
            <a:r>
              <a:rPr lang="en-US" altLang="zh-TW" dirty="0" smtClean="0"/>
              <a:t>Queue 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 smtClean="0"/>
              <a:t>那這些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都是之前 </a:t>
            </a:r>
            <a:r>
              <a:rPr lang="en-US" altLang="zh-TW" dirty="0" smtClean="0"/>
              <a:t>Web crawler </a:t>
            </a:r>
            <a:r>
              <a:rPr lang="zh-TW" altLang="en-US" dirty="0" smtClean="0"/>
              <a:t>抓出來的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346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接著這些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就會被送到 </a:t>
            </a:r>
            <a:r>
              <a:rPr lang="en-US" altLang="zh-TW" dirty="0" smtClean="0"/>
              <a:t>symbolic data sender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送給 </a:t>
            </a:r>
            <a:r>
              <a:rPr lang="en-US" altLang="zh-TW" baseline="0" dirty="0" smtClean="0"/>
              <a:t>web server </a:t>
            </a:r>
            <a:r>
              <a:rPr lang="zh-TW" altLang="en-US" baseline="0" dirty="0" smtClean="0"/>
              <a:t>執行</a:t>
            </a:r>
            <a:endParaRPr lang="en-US" altLang="zh-TW" baseline="0" dirty="0" smtClean="0"/>
          </a:p>
          <a:p>
            <a:r>
              <a:rPr lang="zh-TW" altLang="en-US" baseline="0" dirty="0" smtClean="0"/>
              <a:t>我們可以透過 </a:t>
            </a:r>
            <a:r>
              <a:rPr lang="en-US" altLang="zh-TW" baseline="0" dirty="0" smtClean="0"/>
              <a:t>VNC</a:t>
            </a:r>
            <a:r>
              <a:rPr lang="zh-TW" altLang="en-US" baseline="0" dirty="0" smtClean="0"/>
              <a:t> 來觀測實驗的進行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那我們可以在右邊看到說在 </a:t>
            </a:r>
            <a:r>
              <a:rPr lang="en-US" altLang="zh-TW" baseline="0" dirty="0" smtClean="0"/>
              <a:t>QEMU </a:t>
            </a:r>
            <a:r>
              <a:rPr lang="zh-TW" altLang="en-US" baseline="0" dirty="0" smtClean="0"/>
              <a:t>裡面的 </a:t>
            </a:r>
            <a:r>
              <a:rPr lang="en-US" altLang="zh-TW" baseline="0" dirty="0" smtClean="0"/>
              <a:t>symbolic data sender </a:t>
            </a:r>
            <a:r>
              <a:rPr lang="zh-TW" altLang="en-US" baseline="0" dirty="0" smtClean="0"/>
              <a:t>已經送出給 </a:t>
            </a:r>
            <a:r>
              <a:rPr lang="en-US" altLang="zh-TW" baseline="0" dirty="0" smtClean="0"/>
              <a:t>Web server </a:t>
            </a:r>
            <a:r>
              <a:rPr lang="zh-TW" altLang="en-US" baseline="0" dirty="0" smtClean="0"/>
              <a:t>了</a:t>
            </a:r>
            <a:endParaRPr lang="en-US" altLang="zh-TW" baseline="0" dirty="0" smtClean="0"/>
          </a:p>
          <a:p>
            <a:r>
              <a:rPr lang="zh-TW" altLang="en-US" baseline="0" dirty="0" smtClean="0"/>
              <a:t>左邊則是正在收集執行中的 </a:t>
            </a:r>
            <a:r>
              <a:rPr lang="en-US" altLang="zh-TW" baseline="0" dirty="0" smtClean="0"/>
              <a:t>path </a:t>
            </a:r>
            <a:r>
              <a:rPr lang="en-US" altLang="zh-TW" baseline="0" dirty="0" err="1" smtClean="0"/>
              <a:t>cohnstraint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，之後如果有 </a:t>
            </a:r>
            <a:r>
              <a:rPr lang="en-US" altLang="zh-TW" baseline="0" dirty="0" smtClean="0"/>
              <a:t>symbolic data sensor </a:t>
            </a:r>
            <a:r>
              <a:rPr lang="zh-TW" altLang="en-US" baseline="0" dirty="0" smtClean="0"/>
              <a:t>偵測到 </a:t>
            </a:r>
            <a:r>
              <a:rPr lang="en-US" altLang="zh-TW" baseline="0" dirty="0" smtClean="0"/>
              <a:t>symbolic data </a:t>
            </a:r>
            <a:r>
              <a:rPr lang="zh-TW" altLang="en-US" baseline="0" dirty="0" smtClean="0"/>
              <a:t>的話就會開始解 </a:t>
            </a:r>
            <a:r>
              <a:rPr lang="en-US" altLang="zh-TW" baseline="0" dirty="0" smtClean="0"/>
              <a:t>path constraint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這邊執行完畢以後會把報告上傳到 </a:t>
            </a:r>
            <a:r>
              <a:rPr lang="en-US" altLang="zh-TW" baseline="0" dirty="0" smtClean="0"/>
              <a:t>Database </a:t>
            </a:r>
            <a:r>
              <a:rPr lang="zh-TW" altLang="en-US" baseline="0" dirty="0" smtClean="0"/>
              <a:t>中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340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接著我們就可以直接從網頁介面上來看到底那些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有漏洞，對應的 </a:t>
            </a:r>
            <a:r>
              <a:rPr lang="en-US" altLang="zh-TW" dirty="0" smtClean="0"/>
              <a:t>Exploit </a:t>
            </a:r>
            <a:r>
              <a:rPr lang="zh-TW" altLang="en-US" dirty="0" smtClean="0"/>
              <a:t>又是哪些</a:t>
            </a:r>
            <a:endParaRPr lang="en-US" altLang="zh-TW" dirty="0" smtClean="0"/>
          </a:p>
          <a:p>
            <a:r>
              <a:rPr lang="zh-TW" altLang="en-US" dirty="0" smtClean="0"/>
              <a:t>我們可以看到說 這邊這個 </a:t>
            </a:r>
            <a:r>
              <a:rPr lang="en-US" altLang="zh-TW" dirty="0" smtClean="0"/>
              <a:t>page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id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參數這邊存在 </a:t>
            </a:r>
            <a:r>
              <a:rPr lang="en-US" altLang="zh-TW" baseline="0" dirty="0" smtClean="0"/>
              <a:t>SQL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Injection </a:t>
            </a:r>
            <a:r>
              <a:rPr lang="zh-TW" altLang="en-US" baseline="0" dirty="0" smtClean="0"/>
              <a:t>漏洞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那我們待會就可以來驗證他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1786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那我們就打開選定的 </a:t>
            </a:r>
            <a:r>
              <a:rPr lang="en-US" altLang="zh-TW" dirty="0" smtClean="0"/>
              <a:t>application </a:t>
            </a:r>
            <a:r>
              <a:rPr lang="zh-TW" altLang="en-US" dirty="0" smtClean="0"/>
              <a:t>，並且開啟上一頁那邊找到的有漏洞的 </a:t>
            </a:r>
            <a:r>
              <a:rPr lang="en-US" altLang="zh-TW" dirty="0" smtClean="0"/>
              <a:t>URL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那這是一個修正公告的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，選 </a:t>
            </a:r>
            <a:r>
              <a:rPr lang="en-US" altLang="zh-TW" dirty="0" smtClean="0"/>
              <a:t>id =2 </a:t>
            </a:r>
            <a:r>
              <a:rPr lang="zh-TW" altLang="en-US" dirty="0" smtClean="0"/>
              <a:t>的話會選出一則需要修正的</a:t>
            </a:r>
            <a:r>
              <a:rPr lang="en-US" altLang="zh-TW" baseline="0" dirty="0" smtClean="0"/>
              <a:t> topic</a:t>
            </a:r>
            <a:endParaRPr lang="en-US" altLang="zh-TW" dirty="0" smtClean="0"/>
          </a:p>
          <a:p>
            <a:r>
              <a:rPr lang="zh-TW" altLang="en-US" dirty="0" smtClean="0"/>
              <a:t>藍色的框框會看到他選出的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topic </a:t>
            </a:r>
            <a:r>
              <a:rPr lang="zh-TW" altLang="en-US" dirty="0" smtClean="0"/>
              <a:t>長這樣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547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那我們把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改成剛剛產生的 </a:t>
            </a:r>
            <a:r>
              <a:rPr lang="en-US" altLang="zh-TW" dirty="0" smtClean="0"/>
              <a:t>exploit</a:t>
            </a:r>
            <a:r>
              <a:rPr lang="zh-TW" altLang="en-US" dirty="0" smtClean="0"/>
              <a:t>，可以發現說因為 </a:t>
            </a:r>
            <a:r>
              <a:rPr lang="en-US" altLang="zh-TW" dirty="0" smtClean="0"/>
              <a:t>1=1 </a:t>
            </a:r>
            <a:r>
              <a:rPr lang="zh-TW" altLang="en-US" dirty="0" smtClean="0"/>
              <a:t>為恆等式</a:t>
            </a:r>
            <a:endParaRPr lang="en-US" altLang="zh-TW" dirty="0" smtClean="0"/>
          </a:p>
          <a:p>
            <a:r>
              <a:rPr lang="zh-TW" altLang="en-US" dirty="0" smtClean="0"/>
              <a:t>他會選出所有的 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，但是通常只會印出第一筆</a:t>
            </a:r>
            <a:endParaRPr lang="en-US" altLang="zh-TW" dirty="0" smtClean="0"/>
          </a:p>
          <a:p>
            <a:r>
              <a:rPr lang="zh-TW" altLang="en-US" dirty="0" smtClean="0"/>
              <a:t>所以我們可以看到藍色框框中的 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 改變了</a:t>
            </a:r>
            <a:endParaRPr lang="en-US" altLang="zh-TW" dirty="0" smtClean="0"/>
          </a:p>
          <a:p>
            <a:r>
              <a:rPr lang="zh-TW" altLang="en-US" dirty="0" smtClean="0"/>
              <a:t>這證明這是個可以被 </a:t>
            </a:r>
            <a:r>
              <a:rPr lang="en-US" altLang="zh-TW" dirty="0" smtClean="0"/>
              <a:t>exploit </a:t>
            </a:r>
            <a:r>
              <a:rPr lang="zh-TW" altLang="en-US" dirty="0" smtClean="0"/>
              <a:t>的漏洞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19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我們的核心方法是基於 </a:t>
            </a:r>
            <a:r>
              <a:rPr lang="en-US" altLang="zh-TW" dirty="0" smtClean="0"/>
              <a:t>Constraint solving </a:t>
            </a:r>
            <a:r>
              <a:rPr lang="zh-TW" altLang="en-US" dirty="0" smtClean="0"/>
              <a:t>所提出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 </a:t>
            </a:r>
            <a:r>
              <a:rPr lang="en-US" altLang="zh-TW" dirty="0" smtClean="0"/>
              <a:t>Constraint solving </a:t>
            </a:r>
            <a:r>
              <a:rPr lang="zh-TW" altLang="en-US" dirty="0" smtClean="0"/>
              <a:t>是什麼呢</a:t>
            </a:r>
            <a:r>
              <a:rPr lang="en-US" altLang="zh-TW" dirty="0" smtClean="0"/>
              <a:t>?</a:t>
            </a:r>
            <a:r>
              <a:rPr lang="zh-TW" altLang="en-US" baseline="0" dirty="0" smtClean="0"/>
              <a:t> 舉例來說，給定 </a:t>
            </a:r>
            <a:r>
              <a:rPr lang="en-US" altLang="zh-TW" dirty="0" smtClean="0"/>
              <a:t>input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x </a:t>
            </a:r>
            <a:r>
              <a:rPr lang="zh-TW" altLang="en-US" dirty="0" smtClean="0"/>
              <a:t>，程式執行之後會產生 </a:t>
            </a:r>
            <a:r>
              <a:rPr lang="en-US" altLang="zh-TW" dirty="0" smtClean="0"/>
              <a:t>output y</a:t>
            </a:r>
          </a:p>
          <a:p>
            <a:r>
              <a:rPr lang="zh-TW" altLang="en-US" dirty="0" smtClean="0"/>
              <a:t>那如果已經知道 </a:t>
            </a:r>
            <a:r>
              <a:rPr lang="en-US" altLang="zh-TW" dirty="0" smtClean="0"/>
              <a:t>output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是什麼</a:t>
            </a:r>
            <a:r>
              <a:rPr lang="zh-TW" altLang="en-US" dirty="0" smtClean="0"/>
              <a:t>的話，要怎麼找到 </a:t>
            </a:r>
            <a:r>
              <a:rPr lang="en-US" altLang="zh-TW" dirty="0" smtClean="0"/>
              <a:t>x</a:t>
            </a:r>
            <a:r>
              <a:rPr lang="zh-TW" altLang="en-US" dirty="0" smtClean="0"/>
              <a:t> 的值呢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Constraint solving </a:t>
            </a:r>
            <a:r>
              <a:rPr lang="zh-TW" altLang="en-US" dirty="0" smtClean="0"/>
              <a:t>可以幫助我們做到這件事，他利用程式執行過程中所紀錄的 </a:t>
            </a:r>
            <a:r>
              <a:rPr lang="en-US" altLang="zh-TW" dirty="0" smtClean="0"/>
              <a:t>path constraint</a:t>
            </a:r>
            <a:r>
              <a:rPr lang="zh-TW" altLang="en-US" dirty="0" smtClean="0"/>
              <a:t> ，加上 </a:t>
            </a:r>
            <a:r>
              <a:rPr lang="en-US" altLang="zh-TW" dirty="0" smtClean="0"/>
              <a:t>y </a:t>
            </a:r>
            <a:r>
              <a:rPr lang="zh-TW" altLang="en-US" dirty="0" smtClean="0"/>
              <a:t>的值可以解出 </a:t>
            </a:r>
            <a:r>
              <a:rPr lang="en-US" altLang="zh-TW" dirty="0" smtClean="0"/>
              <a:t>x 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r>
              <a:rPr lang="zh-TW" altLang="en-US" dirty="0" smtClean="0"/>
              <a:t>那我們來看例子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3748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上表是根據 </a:t>
            </a:r>
            <a:r>
              <a:rPr lang="en-US" altLang="zh-TW" dirty="0" err="1" smtClean="0"/>
              <a:t>Ardilla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，</a:t>
            </a:r>
            <a:r>
              <a:rPr lang="en-US" altLang="zh-TW" baseline="0" dirty="0" smtClean="0"/>
              <a:t>MIT </a:t>
            </a:r>
            <a:r>
              <a:rPr lang="zh-TW" altLang="en-US" baseline="0" dirty="0" smtClean="0"/>
              <a:t>所提出的</a:t>
            </a:r>
            <a:r>
              <a:rPr lang="en-US" altLang="zh-TW" baseline="0" dirty="0" smtClean="0"/>
              <a:t>automatic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Web application exploit generator </a:t>
            </a:r>
            <a:r>
              <a:rPr lang="zh-TW" altLang="en-US" baseline="0" dirty="0" smtClean="0"/>
              <a:t>中所提到的四種 </a:t>
            </a:r>
            <a:r>
              <a:rPr lang="en-US" altLang="zh-TW" baseline="0" dirty="0" smtClean="0"/>
              <a:t>Benchmark </a:t>
            </a:r>
            <a:r>
              <a:rPr lang="zh-TW" altLang="en-US" baseline="0" dirty="0" smtClean="0"/>
              <a:t>程式的實驗結果</a:t>
            </a:r>
            <a:endParaRPr lang="en-US" altLang="zh-TW" baseline="0" dirty="0" smtClean="0"/>
          </a:p>
          <a:p>
            <a:r>
              <a:rPr lang="zh-TW" altLang="en-US" dirty="0" smtClean="0"/>
              <a:t>每種都能成功產生 </a:t>
            </a:r>
            <a:r>
              <a:rPr lang="en-US" altLang="zh-TW" dirty="0" smtClean="0"/>
              <a:t>SQL injection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Exploit</a:t>
            </a:r>
            <a:r>
              <a:rPr lang="zh-TW" altLang="en-US" dirty="0" smtClean="0"/>
              <a:t>，且平均產生一個 </a:t>
            </a:r>
            <a:r>
              <a:rPr lang="en-US" altLang="zh-TW" dirty="0" smtClean="0"/>
              <a:t>exploit </a:t>
            </a:r>
            <a:r>
              <a:rPr lang="zh-TW" altLang="en-US" dirty="0" smtClean="0"/>
              <a:t>的時間都在</a:t>
            </a:r>
            <a:r>
              <a:rPr lang="en-US" altLang="zh-TW" dirty="0" smtClean="0"/>
              <a:t>1</a:t>
            </a:r>
            <a:r>
              <a:rPr lang="zh-TW" altLang="en-US" dirty="0" smtClean="0"/>
              <a:t>分鐘以內</a:t>
            </a:r>
            <a:endParaRPr lang="en-US" altLang="zh-TW" dirty="0" smtClean="0"/>
          </a:p>
          <a:p>
            <a:r>
              <a:rPr lang="zh-TW" altLang="en-US" dirty="0" smtClean="0"/>
              <a:t>產生 </a:t>
            </a:r>
            <a:r>
              <a:rPr lang="en-US" altLang="zh-TW" dirty="0" smtClean="0"/>
              <a:t>exploit </a:t>
            </a:r>
            <a:r>
              <a:rPr lang="zh-TW" altLang="en-US" dirty="0" smtClean="0"/>
              <a:t>的總時間和該 </a:t>
            </a:r>
            <a:r>
              <a:rPr lang="en-US" altLang="zh-TW" dirty="0" smtClean="0"/>
              <a:t>application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總數成正比，待測的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越多，所需要時間就越多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另外我測了兩個其他的程式，分別是 </a:t>
            </a:r>
            <a:r>
              <a:rPr lang="en-US" altLang="zh-TW" dirty="0" smtClean="0"/>
              <a:t>test link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phprecipiebook</a:t>
            </a:r>
            <a:r>
              <a:rPr lang="zh-TW" altLang="en-US" dirty="0" smtClean="0"/>
              <a:t>，這兩個是 </a:t>
            </a:r>
            <a:r>
              <a:rPr lang="en-US" altLang="zh-TW" dirty="0" smtClean="0"/>
              <a:t>CVE</a:t>
            </a:r>
            <a:r>
              <a:rPr lang="zh-TW" altLang="en-US" dirty="0" smtClean="0"/>
              <a:t> 中已確認有 </a:t>
            </a:r>
            <a:r>
              <a:rPr lang="en-US" altLang="zh-TW" dirty="0" smtClean="0"/>
              <a:t>SQL injection </a:t>
            </a:r>
            <a:r>
              <a:rPr lang="zh-TW" altLang="en-US" dirty="0" smtClean="0"/>
              <a:t>漏洞的程式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CRAX</a:t>
            </a:r>
            <a:r>
              <a:rPr lang="en-US" altLang="zh-TW" baseline="0" dirty="0" smtClean="0"/>
              <a:t> Web </a:t>
            </a:r>
            <a:r>
              <a:rPr lang="zh-TW" altLang="en-US" baseline="0" dirty="0" smtClean="0"/>
              <a:t>可以成功偵測出這兩個應用程式中的漏洞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8815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研究方法的部分就講到這邊，接下來這個部分是相關研究，這裡會介紹幾種已有的自動產生</a:t>
            </a:r>
            <a:r>
              <a:rPr lang="en-US" altLang="zh-TW" dirty="0" smtClean="0"/>
              <a:t>web exploit </a:t>
            </a:r>
            <a:r>
              <a:rPr lang="zh-TW" altLang="en-US" dirty="0" smtClean="0"/>
              <a:t>的系統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3803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這些系統可以約略分成兩種類型</a:t>
            </a:r>
            <a:endParaRPr lang="en-US" altLang="zh-TW" dirty="0" smtClean="0"/>
          </a:p>
          <a:p>
            <a:r>
              <a:rPr lang="zh-TW" altLang="en-US" dirty="0" smtClean="0"/>
              <a:t>一種是基於 </a:t>
            </a:r>
            <a:r>
              <a:rPr lang="en-US" altLang="zh-TW" dirty="0" smtClean="0"/>
              <a:t>symbolic </a:t>
            </a:r>
            <a:r>
              <a:rPr lang="en-US" altLang="zh-TW" dirty="0" err="1" smtClean="0"/>
              <a:t>exectuion</a:t>
            </a:r>
            <a:endParaRPr lang="en-US" altLang="zh-TW" dirty="0" smtClean="0"/>
          </a:p>
          <a:p>
            <a:r>
              <a:rPr lang="zh-TW" altLang="en-US" dirty="0" smtClean="0"/>
              <a:t>他們產生 </a:t>
            </a:r>
            <a:r>
              <a:rPr lang="en-US" altLang="zh-TW" dirty="0" smtClean="0"/>
              <a:t>attack </a:t>
            </a:r>
            <a:r>
              <a:rPr lang="zh-TW" altLang="en-US" dirty="0" smtClean="0"/>
              <a:t>的方法是基於 </a:t>
            </a:r>
            <a:r>
              <a:rPr lang="en-US" altLang="zh-TW" dirty="0" smtClean="0"/>
              <a:t>constraint solving</a:t>
            </a:r>
          </a:p>
          <a:p>
            <a:r>
              <a:rPr lang="zh-TW" altLang="en-US" dirty="0" smtClean="0"/>
              <a:t>這種系統需要為該 </a:t>
            </a:r>
            <a:r>
              <a:rPr lang="en-US" altLang="zh-TW" dirty="0" smtClean="0"/>
              <a:t>web application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source code</a:t>
            </a:r>
          </a:p>
          <a:p>
            <a:r>
              <a:rPr lang="zh-TW" altLang="en-US" dirty="0" smtClean="0"/>
              <a:t>同時該系統必須撰寫自己的 </a:t>
            </a:r>
            <a:r>
              <a:rPr lang="en-US" altLang="zh-TW" dirty="0" smtClean="0"/>
              <a:t>symbolic engine</a:t>
            </a:r>
            <a:r>
              <a:rPr lang="zh-TW" altLang="en-US" dirty="0" smtClean="0"/>
              <a:t>，所以一個系統只能支援一種語言的 </a:t>
            </a:r>
            <a:r>
              <a:rPr lang="en-US" altLang="zh-TW" dirty="0" smtClean="0"/>
              <a:t>exploit generation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另一種是基於分析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的回傳值來藉此修正攻擊字串</a:t>
            </a:r>
            <a:endParaRPr lang="en-US" altLang="zh-TW" dirty="0" smtClean="0"/>
          </a:p>
          <a:p>
            <a:r>
              <a:rPr lang="zh-TW" altLang="en-US" dirty="0" smtClean="0"/>
              <a:t>舉例來說，這種系統會傳給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一串攻擊的 </a:t>
            </a:r>
            <a:r>
              <a:rPr lang="en-US" altLang="zh-TW" dirty="0" smtClean="0"/>
              <a:t>Script </a:t>
            </a:r>
            <a:r>
              <a:rPr lang="zh-TW" altLang="en-US" dirty="0" smtClean="0"/>
              <a:t>，那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會和這種系統說這個 </a:t>
            </a:r>
            <a:r>
              <a:rPr lang="en-US" altLang="zh-TW" dirty="0" smtClean="0"/>
              <a:t>script </a:t>
            </a:r>
            <a:r>
              <a:rPr lang="zh-TW" altLang="en-US" dirty="0" smtClean="0"/>
              <a:t>有一些不合法的地方</a:t>
            </a:r>
            <a:endParaRPr lang="en-US" altLang="zh-TW" dirty="0" smtClean="0"/>
          </a:p>
          <a:p>
            <a:r>
              <a:rPr lang="zh-TW" altLang="en-US" dirty="0" smtClean="0"/>
              <a:t>那這種系統會根據 </a:t>
            </a:r>
            <a:r>
              <a:rPr lang="en-US" altLang="zh-TW" dirty="0" smtClean="0"/>
              <a:t>Server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告訴他的訊息修正他的攻擊字串，修正完畢之後再繼續丟給 </a:t>
            </a:r>
            <a:r>
              <a:rPr lang="en-US" altLang="zh-TW" baseline="0" dirty="0" smtClean="0"/>
              <a:t>Server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這種系統通常不需要 </a:t>
            </a:r>
            <a:r>
              <a:rPr lang="en-US" altLang="zh-TW" dirty="0" smtClean="0"/>
              <a:t>source code</a:t>
            </a:r>
            <a:r>
              <a:rPr lang="zh-TW" altLang="en-US" dirty="0" smtClean="0"/>
              <a:t>，但是也有些系統會對原始碼進行靜態分析增加效率</a:t>
            </a:r>
            <a:endParaRPr lang="en-US" altLang="zh-TW" dirty="0" smtClean="0"/>
          </a:p>
          <a:p>
            <a:r>
              <a:rPr lang="zh-TW" altLang="en-US" dirty="0" smtClean="0"/>
              <a:t>這類系統會無法處理攻擊字串有複雜的加解密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30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此表為相關系統的比較表，淡色背景的是基於 </a:t>
            </a:r>
            <a:r>
              <a:rPr lang="en-US" altLang="zh-TW" dirty="0" smtClean="0"/>
              <a:t>symbolic execution </a:t>
            </a:r>
            <a:r>
              <a:rPr lang="zh-TW" altLang="en-US" dirty="0" smtClean="0"/>
              <a:t>的系統，較深色背景的是基於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回傳值來修正攻擊字串的系統</a:t>
            </a:r>
            <a:endParaRPr lang="en-US" altLang="zh-TW" dirty="0" smtClean="0"/>
          </a:p>
          <a:p>
            <a:r>
              <a:rPr lang="en-US" altLang="zh-TW" dirty="0" smtClean="0"/>
              <a:t>CRAX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屬於基於 </a:t>
            </a:r>
            <a:r>
              <a:rPr lang="en-US" altLang="zh-TW" dirty="0" smtClean="0"/>
              <a:t>symbolic execution </a:t>
            </a:r>
            <a:r>
              <a:rPr lang="zh-TW" altLang="en-US" dirty="0" smtClean="0"/>
              <a:t>的系統，和其他同樣使用 </a:t>
            </a:r>
            <a:r>
              <a:rPr lang="en-US" altLang="zh-TW" dirty="0" smtClean="0"/>
              <a:t>Symbolic execution </a:t>
            </a:r>
            <a:r>
              <a:rPr lang="zh-TW" altLang="en-US" dirty="0" smtClean="0"/>
              <a:t>的系統相比，</a:t>
            </a:r>
            <a:r>
              <a:rPr lang="en-US" altLang="zh-TW" dirty="0" smtClean="0"/>
              <a:t>CRAX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Web </a:t>
            </a:r>
            <a:r>
              <a:rPr lang="zh-TW" altLang="en-US" baseline="0" dirty="0" smtClean="0"/>
              <a:t>不用針對每個語言撰寫相對的 </a:t>
            </a:r>
            <a:r>
              <a:rPr lang="en-US" altLang="zh-TW" baseline="0" dirty="0" smtClean="0"/>
              <a:t>Symbolic </a:t>
            </a:r>
            <a:r>
              <a:rPr lang="zh-TW" altLang="en-US" baseline="0" dirty="0" smtClean="0"/>
              <a:t>引擎，只要在特定的部位插入 </a:t>
            </a:r>
            <a:r>
              <a:rPr lang="en-US" altLang="zh-TW" baseline="0" dirty="0" smtClean="0"/>
              <a:t>symbolic data sensor </a:t>
            </a:r>
            <a:r>
              <a:rPr lang="zh-TW" altLang="en-US" baseline="0" dirty="0" smtClean="0"/>
              <a:t>就好了，</a:t>
            </a:r>
            <a:r>
              <a:rPr lang="en-US" altLang="zh-TW" baseline="0" dirty="0" smtClean="0"/>
              <a:t>cost </a:t>
            </a:r>
            <a:r>
              <a:rPr lang="zh-TW" altLang="en-US" baseline="0" dirty="0" smtClean="0"/>
              <a:t>相對較低</a:t>
            </a:r>
            <a:endParaRPr lang="en-US" altLang="zh-TW" baseline="0" dirty="0" smtClean="0"/>
          </a:p>
          <a:p>
            <a:r>
              <a:rPr lang="zh-TW" altLang="en-US" baseline="0" dirty="0" smtClean="0"/>
              <a:t>目前 </a:t>
            </a:r>
            <a:r>
              <a:rPr lang="en-US" altLang="zh-TW" baseline="0" dirty="0" smtClean="0"/>
              <a:t>CRAX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Web </a:t>
            </a:r>
            <a:r>
              <a:rPr lang="zh-TW" altLang="en-US" baseline="0" dirty="0" smtClean="0"/>
              <a:t>可以跨平台支援 </a:t>
            </a:r>
            <a:r>
              <a:rPr lang="en-US" altLang="zh-TW" baseline="0" dirty="0" smtClean="0"/>
              <a:t>XSS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Exploit generation </a:t>
            </a:r>
            <a:r>
              <a:rPr lang="zh-TW" altLang="en-US" baseline="0" dirty="0" smtClean="0"/>
              <a:t>，</a:t>
            </a:r>
            <a:r>
              <a:rPr lang="en-US" altLang="zh-TW" baseline="0" dirty="0" smtClean="0"/>
              <a:t>SQL injection </a:t>
            </a:r>
            <a:r>
              <a:rPr lang="zh-TW" altLang="en-US" baseline="0" dirty="0" smtClean="0"/>
              <a:t>尚只能支援 </a:t>
            </a:r>
            <a:r>
              <a:rPr lang="en-US" altLang="zh-TW" baseline="0" dirty="0" err="1" smtClean="0"/>
              <a:t>php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990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此表為相關系統的比較表，淡色背景的是基於 </a:t>
            </a:r>
            <a:r>
              <a:rPr lang="en-US" altLang="zh-TW" dirty="0" smtClean="0"/>
              <a:t>symbolic execution </a:t>
            </a:r>
            <a:r>
              <a:rPr lang="zh-TW" altLang="en-US" dirty="0" smtClean="0"/>
              <a:t>的系統，較深色背景的是基於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回傳值來修正攻擊字串的系統</a:t>
            </a:r>
            <a:endParaRPr lang="en-US" altLang="zh-TW" dirty="0" smtClean="0"/>
          </a:p>
          <a:p>
            <a:r>
              <a:rPr lang="en-US" altLang="zh-TW" dirty="0" smtClean="0"/>
              <a:t>SAFELI</a:t>
            </a:r>
            <a:r>
              <a:rPr lang="zh-TW" altLang="en-US" baseline="0" dirty="0" smtClean="0"/>
              <a:t> 是</a:t>
            </a:r>
            <a:endParaRPr lang="en-US" altLang="zh-TW" dirty="0" smtClean="0"/>
          </a:p>
          <a:p>
            <a:r>
              <a:rPr lang="en-US" altLang="zh-TW" dirty="0" smtClean="0"/>
              <a:t>CRAX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屬於基於 </a:t>
            </a:r>
            <a:r>
              <a:rPr lang="en-US" altLang="zh-TW" dirty="0" smtClean="0"/>
              <a:t>symbolic execution </a:t>
            </a:r>
            <a:r>
              <a:rPr lang="zh-TW" altLang="en-US" dirty="0" smtClean="0"/>
              <a:t>的系統，和其他同樣使用 </a:t>
            </a:r>
            <a:r>
              <a:rPr lang="en-US" altLang="zh-TW" dirty="0" smtClean="0"/>
              <a:t>Symbolic execution </a:t>
            </a:r>
            <a:r>
              <a:rPr lang="zh-TW" altLang="en-US" dirty="0" smtClean="0"/>
              <a:t>的系統相比，</a:t>
            </a:r>
            <a:r>
              <a:rPr lang="en-US" altLang="zh-TW" dirty="0" smtClean="0"/>
              <a:t>CRAX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Web </a:t>
            </a:r>
            <a:r>
              <a:rPr lang="zh-TW" altLang="en-US" baseline="0" dirty="0" smtClean="0"/>
              <a:t>不用針對每個語言撰寫相對的 </a:t>
            </a:r>
            <a:r>
              <a:rPr lang="en-US" altLang="zh-TW" baseline="0" dirty="0" smtClean="0"/>
              <a:t>Symbolic </a:t>
            </a:r>
            <a:r>
              <a:rPr lang="zh-TW" altLang="en-US" baseline="0" dirty="0" smtClean="0"/>
              <a:t>引擎，只要在特定的部位插入 </a:t>
            </a:r>
            <a:r>
              <a:rPr lang="en-US" altLang="zh-TW" baseline="0" dirty="0" smtClean="0"/>
              <a:t>symbolic data sensor </a:t>
            </a:r>
            <a:r>
              <a:rPr lang="zh-TW" altLang="en-US" baseline="0" dirty="0" smtClean="0"/>
              <a:t>就好了，</a:t>
            </a:r>
            <a:r>
              <a:rPr lang="en-US" altLang="zh-TW" baseline="0" dirty="0" smtClean="0"/>
              <a:t>cost </a:t>
            </a:r>
            <a:r>
              <a:rPr lang="zh-TW" altLang="en-US" baseline="0" dirty="0" smtClean="0"/>
              <a:t>相對較低</a:t>
            </a:r>
            <a:endParaRPr lang="en-US" altLang="zh-TW" baseline="0" dirty="0" smtClean="0"/>
          </a:p>
          <a:p>
            <a:r>
              <a:rPr lang="zh-TW" altLang="en-US" baseline="0" dirty="0" smtClean="0"/>
              <a:t>目前 </a:t>
            </a:r>
            <a:r>
              <a:rPr lang="en-US" altLang="zh-TW" baseline="0" dirty="0" smtClean="0"/>
              <a:t>CRAX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Web </a:t>
            </a:r>
            <a:r>
              <a:rPr lang="zh-TW" altLang="en-US" baseline="0" dirty="0" smtClean="0"/>
              <a:t>可以跨平台支援 </a:t>
            </a:r>
            <a:r>
              <a:rPr lang="en-US" altLang="zh-TW" baseline="0" dirty="0" smtClean="0"/>
              <a:t>XSS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Exploit generation </a:t>
            </a:r>
            <a:r>
              <a:rPr lang="zh-TW" altLang="en-US" baseline="0" dirty="0" smtClean="0"/>
              <a:t>，</a:t>
            </a:r>
            <a:r>
              <a:rPr lang="en-US" altLang="zh-TW" baseline="0" dirty="0" smtClean="0"/>
              <a:t>SQL injection </a:t>
            </a:r>
            <a:r>
              <a:rPr lang="zh-TW" altLang="en-US" baseline="0" dirty="0" smtClean="0"/>
              <a:t>尚只能支援 </a:t>
            </a:r>
            <a:r>
              <a:rPr lang="en-US" altLang="zh-TW" baseline="0" dirty="0" err="1" smtClean="0"/>
              <a:t>php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9905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那在這邊我們提出了一個可以自動偵測 </a:t>
            </a:r>
            <a:r>
              <a:rPr lang="en-US" altLang="zh-TW" dirty="0" smtClean="0"/>
              <a:t>web application </a:t>
            </a:r>
            <a:r>
              <a:rPr lang="zh-TW" altLang="en-US" dirty="0" smtClean="0"/>
              <a:t>漏洞的 </a:t>
            </a:r>
            <a:r>
              <a:rPr lang="en-US" altLang="zh-TW" dirty="0" smtClean="0"/>
              <a:t>Framework</a:t>
            </a:r>
          </a:p>
          <a:p>
            <a:r>
              <a:rPr lang="zh-TW" altLang="en-US" dirty="0" smtClean="0"/>
              <a:t>透過這個 </a:t>
            </a:r>
            <a:r>
              <a:rPr lang="en-US" altLang="zh-TW" dirty="0" smtClean="0"/>
              <a:t>Framework </a:t>
            </a:r>
            <a:r>
              <a:rPr lang="zh-TW" altLang="en-US" dirty="0" smtClean="0"/>
              <a:t>可以成功的找到 </a:t>
            </a:r>
            <a:r>
              <a:rPr lang="en-US" altLang="zh-TW" dirty="0" smtClean="0"/>
              <a:t>web application </a:t>
            </a:r>
            <a:r>
              <a:rPr lang="zh-TW" altLang="en-US" dirty="0" smtClean="0"/>
              <a:t>中的漏洞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217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未來發展的話，在 </a:t>
            </a:r>
            <a:r>
              <a:rPr lang="en-US" altLang="zh-TW" dirty="0" smtClean="0"/>
              <a:t>LANGUAGE </a:t>
            </a:r>
            <a:r>
              <a:rPr lang="zh-TW" altLang="en-US" dirty="0" smtClean="0"/>
              <a:t>底層插入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SYMBOLIC data sensor </a:t>
            </a:r>
            <a:r>
              <a:rPr lang="zh-TW" altLang="en-US" baseline="0" dirty="0" smtClean="0"/>
              <a:t>可以套用在其他的攻擊手段上</a:t>
            </a:r>
            <a:endParaRPr lang="en-US" altLang="zh-TW" baseline="0" dirty="0" smtClean="0"/>
          </a:p>
          <a:p>
            <a:r>
              <a:rPr lang="zh-TW" altLang="en-US" baseline="0" dirty="0" smtClean="0"/>
              <a:t>像是 </a:t>
            </a:r>
            <a:r>
              <a:rPr lang="en-US" altLang="zh-TW" baseline="0" dirty="0" smtClean="0"/>
              <a:t>Remote file inclusion </a:t>
            </a:r>
            <a:r>
              <a:rPr lang="zh-TW" altLang="en-US" baseline="0" dirty="0" smtClean="0"/>
              <a:t>，只要在 </a:t>
            </a:r>
            <a:r>
              <a:rPr lang="en-US" altLang="zh-TW" baseline="0" dirty="0" smtClean="0"/>
              <a:t>include()</a:t>
            </a:r>
            <a:r>
              <a:rPr lang="zh-TW" altLang="en-US" baseline="0" dirty="0" smtClean="0"/>
              <a:t>、</a:t>
            </a:r>
            <a:r>
              <a:rPr lang="en-US" altLang="zh-TW" baseline="0" dirty="0" err="1" smtClean="0"/>
              <a:t>include_once</a:t>
            </a:r>
            <a:r>
              <a:rPr lang="en-US" altLang="zh-TW" baseline="0" dirty="0" smtClean="0"/>
              <a:t>() </a:t>
            </a:r>
            <a:r>
              <a:rPr lang="zh-TW" altLang="en-US" baseline="0" dirty="0" smtClean="0"/>
              <a:t>等 </a:t>
            </a:r>
            <a:r>
              <a:rPr lang="en-US" altLang="zh-TW" baseline="0" dirty="0" smtClean="0"/>
              <a:t>function </a:t>
            </a:r>
            <a:r>
              <a:rPr lang="zh-TW" altLang="en-US" baseline="0" dirty="0" smtClean="0"/>
              <a:t>底層插入 </a:t>
            </a:r>
            <a:r>
              <a:rPr lang="en-US" altLang="zh-TW" baseline="0" dirty="0" smtClean="0"/>
              <a:t>symbolic data sensor </a:t>
            </a:r>
            <a:r>
              <a:rPr lang="zh-TW" altLang="en-US" baseline="0" dirty="0" smtClean="0"/>
              <a:t>便可實作</a:t>
            </a:r>
            <a:endParaRPr lang="en-US" altLang="zh-TW" baseline="0" dirty="0" smtClean="0"/>
          </a:p>
          <a:p>
            <a:r>
              <a:rPr lang="zh-TW" altLang="en-US" dirty="0" smtClean="0"/>
              <a:t>同樣的，其他語言也可以套用這種方式，理論上可以用很低的 </a:t>
            </a:r>
            <a:r>
              <a:rPr lang="en-US" altLang="zh-TW" dirty="0" smtClean="0"/>
              <a:t>cost </a:t>
            </a:r>
            <a:r>
              <a:rPr lang="zh-TW" altLang="en-US" dirty="0" smtClean="0"/>
              <a:t>讓 </a:t>
            </a:r>
            <a:r>
              <a:rPr lang="en-US" altLang="zh-TW" dirty="0" smtClean="0"/>
              <a:t>CRAX Web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支援跨平台的 </a:t>
            </a:r>
            <a:r>
              <a:rPr lang="en-US" altLang="zh-TW" baseline="0" dirty="0" smtClean="0"/>
              <a:t>exploit generation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56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已知程式 </a:t>
            </a:r>
            <a:r>
              <a:rPr lang="en-US" altLang="zh-TW" dirty="0" smtClean="0"/>
              <a:t>f </a:t>
            </a:r>
            <a:r>
              <a:rPr lang="zh-TW" altLang="en-US" dirty="0" smtClean="0"/>
              <a:t>的輸出是 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，要怎麼知道他的輸入值 </a:t>
            </a:r>
            <a:r>
              <a:rPr lang="en-US" altLang="zh-TW" dirty="0" smtClean="0"/>
              <a:t>x 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017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首先我們需要找到 </a:t>
            </a:r>
            <a:r>
              <a:rPr lang="en-US" altLang="zh-TW" dirty="0" smtClean="0"/>
              <a:t>output = 100 </a:t>
            </a:r>
            <a:r>
              <a:rPr lang="zh-TW" altLang="en-US" dirty="0" smtClean="0"/>
              <a:t>的執行路徑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Symbolic </a:t>
            </a:r>
            <a:r>
              <a:rPr lang="en-US" altLang="zh-TW" dirty="0" err="1" smtClean="0"/>
              <a:t>execuion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可以找到全部的執行路徑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89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然後我們已知 </a:t>
            </a:r>
            <a:r>
              <a:rPr lang="en-US" altLang="zh-TW" dirty="0" smtClean="0"/>
              <a:t>output y =100</a:t>
            </a:r>
          </a:p>
          <a:p>
            <a:r>
              <a:rPr lang="zh-TW" altLang="en-US" dirty="0" smtClean="0"/>
              <a:t>因為 </a:t>
            </a:r>
            <a:r>
              <a:rPr lang="en-US" altLang="zh-TW" dirty="0" smtClean="0"/>
              <a:t>Y= x+10</a:t>
            </a:r>
            <a:r>
              <a:rPr lang="zh-TW" altLang="en-US" dirty="0" smtClean="0"/>
              <a:t>，所以可以加上一條限制 </a:t>
            </a:r>
            <a:r>
              <a:rPr lang="en-US" altLang="zh-TW" dirty="0" smtClean="0"/>
              <a:t>y=X+10=100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95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接下來解這串數學式，我們可以得到 </a:t>
            </a:r>
            <a:r>
              <a:rPr lang="en-US" altLang="zh-TW" dirty="0" smtClean="0"/>
              <a:t>x</a:t>
            </a:r>
            <a:r>
              <a:rPr lang="zh-TW" altLang="en-US" dirty="0" smtClean="0"/>
              <a:t> 的值等於</a:t>
            </a:r>
            <a:r>
              <a:rPr lang="en-US" altLang="zh-TW" dirty="0" smtClean="0"/>
              <a:t>90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65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那我們要怎麼樣利用 </a:t>
            </a:r>
            <a:r>
              <a:rPr lang="en-US" altLang="zh-TW" dirty="0" smtClean="0"/>
              <a:t>constraint</a:t>
            </a:r>
            <a:r>
              <a:rPr lang="en-US" altLang="zh-TW" baseline="0" dirty="0" smtClean="0"/>
              <a:t> solving </a:t>
            </a:r>
            <a:r>
              <a:rPr lang="zh-TW" altLang="en-US" baseline="0" dirty="0" smtClean="0"/>
              <a:t>來產生 </a:t>
            </a:r>
            <a:r>
              <a:rPr lang="en-US" altLang="zh-TW" baseline="0" dirty="0" smtClean="0"/>
              <a:t>exploit </a:t>
            </a:r>
            <a:r>
              <a:rPr lang="zh-TW" altLang="en-US" baseline="0" dirty="0" smtClean="0"/>
              <a:t>呢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我們現在有一份 </a:t>
            </a:r>
            <a:r>
              <a:rPr lang="en-US" altLang="zh-TW" baseline="0" dirty="0" smtClean="0"/>
              <a:t>Sample code</a:t>
            </a:r>
            <a:r>
              <a:rPr lang="zh-TW" altLang="en-US" baseline="0" dirty="0" smtClean="0"/>
              <a:t>，希望產生這份 </a:t>
            </a:r>
            <a:r>
              <a:rPr lang="en-US" altLang="zh-TW" baseline="0" dirty="0" smtClean="0"/>
              <a:t> code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XSS</a:t>
            </a:r>
            <a:r>
              <a:rPr lang="zh-TW" altLang="en-US" baseline="0" dirty="0" smtClean="0"/>
              <a:t> 攻擊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6C6B4-5A77-4D50-99EF-D76EDFB0A14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50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948C-B8F1-4196-89A1-BD7B2D6B20A7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F6C1-BCD5-4341-85B9-F37CFE83E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03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948C-B8F1-4196-89A1-BD7B2D6B20A7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F6C1-BCD5-4341-85B9-F37CFE83E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0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948C-B8F1-4196-89A1-BD7B2D6B20A7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F6C1-BCD5-4341-85B9-F37CFE83E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7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948C-B8F1-4196-89A1-BD7B2D6B20A7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F6C1-BCD5-4341-85B9-F37CFE83E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84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948C-B8F1-4196-89A1-BD7B2D6B20A7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F6C1-BCD5-4341-85B9-F37CFE83E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948C-B8F1-4196-89A1-BD7B2D6B20A7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F6C1-BCD5-4341-85B9-F37CFE83E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13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948C-B8F1-4196-89A1-BD7B2D6B20A7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F6C1-BCD5-4341-85B9-F37CFE83E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6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948C-B8F1-4196-89A1-BD7B2D6B20A7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F6C1-BCD5-4341-85B9-F37CFE83E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5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948C-B8F1-4196-89A1-BD7B2D6B20A7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F6C1-BCD5-4341-85B9-F37CFE83E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9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948C-B8F1-4196-89A1-BD7B2D6B20A7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F6C1-BCD5-4341-85B9-F37CFE83E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5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948C-B8F1-4196-89A1-BD7B2D6B20A7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F6C1-BCD5-4341-85B9-F37CFE83E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48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948C-B8F1-4196-89A1-BD7B2D6B20A7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F6C1-BCD5-4341-85B9-F37CFE83E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D:\Google%20Drive\Google%20&#38642;&#31471;&#30828;&#30879;\&#21129;&#27489;\thesis.vsd\&#32362;&#22294;\~&#38913;-1\&#21345;&#29255;.377" TargetMode="External"/><Relationship Id="rId5" Type="http://schemas.openxmlformats.org/officeDocument/2006/relationships/image" Target="../media/image2.emf"/><Relationship Id="rId4" Type="http://schemas.openxmlformats.org/officeDocument/2006/relationships/oleObject" Target="file:///D:\Google%20Drive\Google%20&#38642;&#31471;&#30828;&#30879;\&#21129;&#27489;\thesis.vsd\&#32362;&#22294;\~&#38913;-1\&#21345;&#29255;.37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D:\Google%20Drive\Google%20&#38642;&#31471;&#30828;&#30879;\&#21129;&#27489;\thesis.vsd\&#32362;&#22294;\~&#38913;-1\&#21345;&#29255;.375" TargetMode="External"/><Relationship Id="rId5" Type="http://schemas.openxmlformats.org/officeDocument/2006/relationships/image" Target="../media/image4.emf"/><Relationship Id="rId4" Type="http://schemas.openxmlformats.org/officeDocument/2006/relationships/oleObject" Target="file:///D:\Google%20Drive\Google%20&#38642;&#31471;&#30828;&#30879;\&#21129;&#27489;\thesis.vsd\&#32362;&#22294;\~&#38913;-1\&#21345;&#29255;.37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file:///D:\Google%20Drive\Google%20&#38642;&#31471;&#30828;&#30879;\&#21129;&#27489;\thesis.vsd\&#32362;&#22294;\~&#38913;-1\&#21345;&#29255;.375" TargetMode="External"/><Relationship Id="rId5" Type="http://schemas.openxmlformats.org/officeDocument/2006/relationships/image" Target="../media/image4.emf"/><Relationship Id="rId4" Type="http://schemas.openxmlformats.org/officeDocument/2006/relationships/oleObject" Target="file:///D:\Google%20Drive\Google%20&#38642;&#31471;&#30828;&#30879;\&#21129;&#27489;\thesis.vsd\&#32362;&#22294;\~&#38913;-1\&#21345;&#29255;.37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file:///D:\Google%20Drive\Google%20&#38642;&#31471;&#30828;&#30879;\&#21129;&#27489;\thesis.vsd\&#32362;&#22294;\~&#38913;-1\&#21345;&#29255;.376" TargetMode="External"/><Relationship Id="rId5" Type="http://schemas.openxmlformats.org/officeDocument/2006/relationships/image" Target="../media/image6.emf"/><Relationship Id="rId4" Type="http://schemas.openxmlformats.org/officeDocument/2006/relationships/oleObject" Target="file:///D:\Google%20Drive\Google%20&#38642;&#31471;&#30828;&#30879;\&#21129;&#27489;\thesis.vsd\&#32362;&#22294;\~&#38913;-1\&#21345;&#29255;.377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file:///D:\Google%20Drive\Google%20&#38642;&#31471;&#30828;&#30879;\&#21129;&#27489;\thesis.vsd\&#32362;&#22294;\~&#38913;-1\&#21345;&#29255;.400" TargetMode="External"/><Relationship Id="rId5" Type="http://schemas.openxmlformats.org/officeDocument/2006/relationships/image" Target="../media/image9.emf"/><Relationship Id="rId4" Type="http://schemas.openxmlformats.org/officeDocument/2006/relationships/oleObject" Target="file:///D:\Google%20Drive\Google%20&#38642;&#31471;&#30828;&#30879;\&#21129;&#27489;\thesis.vsd\&#32362;&#22294;\~&#38913;-1\&#21345;&#29255;.179" TargetMode="External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CRAXweb</a:t>
            </a:r>
            <a:r>
              <a:rPr lang="en-US" altLang="zh-TW" dirty="0" smtClean="0"/>
              <a:t>: Web Testing and Attacks through “QEMU” in S2E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zh-TW" dirty="0" smtClean="0"/>
              <a:t>Shih-Kun Huang</a:t>
            </a:r>
          </a:p>
          <a:p>
            <a:pPr algn="r"/>
            <a:r>
              <a:rPr lang="en-US" altLang="zh-TW" dirty="0" smtClean="0"/>
              <a:t>National </a:t>
            </a:r>
            <a:r>
              <a:rPr lang="en-US" altLang="zh-TW" dirty="0" err="1" smtClean="0"/>
              <a:t>Chiao</a:t>
            </a:r>
            <a:r>
              <a:rPr lang="en-US" altLang="zh-TW" dirty="0" smtClean="0"/>
              <a:t> Tung University</a:t>
            </a:r>
          </a:p>
          <a:p>
            <a:pPr algn="r"/>
            <a:r>
              <a:rPr lang="en-US" altLang="zh-TW" dirty="0" err="1" smtClean="0"/>
              <a:t>Hsinchu</a:t>
            </a:r>
            <a:r>
              <a:rPr lang="en-US" altLang="zh-TW" dirty="0" smtClean="0"/>
              <a:t>, Taiwan</a:t>
            </a:r>
          </a:p>
          <a:p>
            <a:pPr algn="r"/>
            <a:r>
              <a:rPr lang="en-US" altLang="zh-TW" dirty="0" smtClean="0"/>
              <a:t>skhuang@cs.nctu.edu.tw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2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Exploit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Record the path </a:t>
            </a:r>
            <a:r>
              <a:rPr lang="en-US" altLang="zh-TW" dirty="0" smtClean="0"/>
              <a:t>constraint </a:t>
            </a:r>
            <a:r>
              <a:rPr lang="en-US" altLang="zh-TW" dirty="0"/>
              <a:t>of </a:t>
            </a:r>
            <a:r>
              <a:rPr lang="en-US" altLang="zh-TW" dirty="0" smtClean="0"/>
              <a:t> the given </a:t>
            </a:r>
            <a:r>
              <a:rPr lang="en-US" altLang="zh-TW" dirty="0" smtClean="0"/>
              <a:t>crash input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0E6C-0B7D-46E1-B1C1-A7A2B39580F1}" type="datetime1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Liu Huan </a:t>
            </a:r>
            <a:r>
              <a:rPr lang="zh-TW" altLang="en-US" smtClean="0"/>
              <a:t>劉歡      </a:t>
            </a:r>
            <a:r>
              <a:rPr lang="en-US" altLang="zh-TW" smtClean="0"/>
              <a:t>A Generic Web Testing and Attack Generation Framework</a:t>
            </a:r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419872" y="4408099"/>
            <a:ext cx="3074261" cy="317045"/>
          </a:xfrm>
          <a:prstGeom prst="rightArrow">
            <a:avLst/>
          </a:prstGeom>
          <a:gradFill flip="none" rotWithShape="1">
            <a:gsLst>
              <a:gs pos="14000">
                <a:schemeClr val="tx1"/>
              </a:gs>
              <a:gs pos="50000">
                <a:schemeClr val="bg1"/>
              </a:gs>
              <a:gs pos="87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475656" y="4375760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Crash Input</a:t>
            </a:r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:  x</a:t>
            </a:r>
          </a:p>
        </p:txBody>
      </p:sp>
      <p:pic>
        <p:nvPicPr>
          <p:cNvPr id="12" name="Picture 2" descr="http://echen688.blog.ithome.com.tw/gallery/1571/1571-616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66" y="3537280"/>
            <a:ext cx="2921314" cy="2123968"/>
          </a:xfrm>
          <a:prstGeom prst="rect">
            <a:avLst/>
          </a:prstGeom>
          <a:noFill/>
          <a:effectLst>
            <a:softEdge rad="762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4244912" y="4354478"/>
            <a:ext cx="1517881" cy="442674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6N L" pitchFamily="34" charset="-128"/>
                <a:ea typeface="Kozuka Gothic Pr6N L" pitchFamily="34" charset="-128"/>
              </a:rPr>
              <a:t>A program</a:t>
            </a:r>
            <a:endParaRPr lang="zh-TW" altLang="en-US" sz="20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635308" y="4365104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Output: y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738083" y="4797152"/>
            <a:ext cx="2054276" cy="44267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6N L" pitchFamily="34" charset="-128"/>
                <a:ea typeface="Kozuka Gothic Pr6N L" pitchFamily="34" charset="-128"/>
              </a:rPr>
              <a:t>Path constraint</a:t>
            </a:r>
            <a:endParaRPr lang="zh-TW" altLang="en-US" sz="2000" b="1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0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Constraint Solving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lvl="2"/>
            <a:endParaRPr lang="en-US" altLang="zh-TW" dirty="0" smtClean="0"/>
          </a:p>
          <a:p>
            <a:pPr lvl="3"/>
            <a:endParaRPr lang="en-US" altLang="zh-TW" dirty="0" smtClean="0"/>
          </a:p>
          <a:p>
            <a:r>
              <a:rPr lang="en-US" altLang="zh-TW" dirty="0" smtClean="0"/>
              <a:t>Given program output y, constraint solving is the way to generate input x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331640" y="1124744"/>
            <a:ext cx="7598892" cy="2123968"/>
            <a:chOff x="899592" y="1124744"/>
            <a:chExt cx="7598892" cy="2123968"/>
          </a:xfrm>
        </p:grpSpPr>
        <p:grpSp>
          <p:nvGrpSpPr>
            <p:cNvPr id="7" name="群組 6"/>
            <p:cNvGrpSpPr/>
            <p:nvPr/>
          </p:nvGrpSpPr>
          <p:grpSpPr>
            <a:xfrm>
              <a:off x="899592" y="1124744"/>
              <a:ext cx="6834476" cy="2123968"/>
              <a:chOff x="561643" y="1449048"/>
              <a:chExt cx="7523901" cy="2412000"/>
            </a:xfrm>
          </p:grpSpPr>
          <p:sp>
            <p:nvSpPr>
              <p:cNvPr id="5" name="向右箭號 4"/>
              <p:cNvSpPr/>
              <p:nvPr/>
            </p:nvSpPr>
            <p:spPr>
              <a:xfrm>
                <a:off x="3084971" y="2439024"/>
                <a:ext cx="432048" cy="36004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561643" y="2384820"/>
                <a:ext cx="2450293" cy="50270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latin typeface="Kozuka Gothic Pro L" pitchFamily="34" charset="-128"/>
                    <a:ea typeface="Kozuka Gothic Pro L" pitchFamily="34" charset="-128"/>
                  </a:rPr>
                  <a:t>Unknown input: x</a:t>
                </a:r>
                <a:endParaRPr lang="zh-TW" altLang="en-US" sz="2000" dirty="0">
                  <a:latin typeface="Kozuka Gothic Pro L" pitchFamily="34" charset="-128"/>
                  <a:ea typeface="Kozuka Gothic Pro L" pitchFamily="34" charset="-128"/>
                </a:endParaRPr>
              </a:p>
            </p:txBody>
          </p:sp>
          <p:pic>
            <p:nvPicPr>
              <p:cNvPr id="15362" name="Picture 2" descr="http://echen688.blog.ithome.com.tw/gallery/1571/1571-61625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1339" y="1449048"/>
                <a:ext cx="3216000" cy="2412000"/>
              </a:xfrm>
              <a:prstGeom prst="rect">
                <a:avLst/>
              </a:prstGeom>
              <a:noFill/>
              <a:effectLst>
                <a:softEdge rad="7620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3970329" y="2439024"/>
                <a:ext cx="1670997" cy="502705"/>
              </a:xfrm>
              <a:prstGeom prst="flowChartAlternateProcess">
                <a:avLst/>
              </a:prstGeom>
              <a:solidFill>
                <a:srgbClr val="FFFFFF">
                  <a:alpha val="85098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sz="2000" b="1" dirty="0" smtClean="0">
                    <a:latin typeface="Kozuka Gothic Pr6N L" pitchFamily="34" charset="-128"/>
                    <a:ea typeface="Kozuka Gothic Pr6N L" pitchFamily="34" charset="-128"/>
                  </a:rPr>
                  <a:t>A program</a:t>
                </a:r>
                <a:endParaRPr lang="zh-TW" altLang="en-US" sz="2000" b="1" dirty="0">
                  <a:latin typeface="Kozuka Gothic Pr6N L" pitchFamily="34" charset="-128"/>
                  <a:ea typeface="Kozuka Gothic Pr6N L" pitchFamily="34" charset="-128"/>
                </a:endParaRPr>
              </a:p>
            </p:txBody>
          </p:sp>
          <p:sp>
            <p:nvSpPr>
              <p:cNvPr id="10" name="向右箭號 9"/>
              <p:cNvSpPr/>
              <p:nvPr/>
            </p:nvSpPr>
            <p:spPr>
              <a:xfrm>
                <a:off x="6037299" y="2502220"/>
                <a:ext cx="432048" cy="36004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6638132" y="2439024"/>
                <a:ext cx="1447412" cy="454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 smtClean="0">
                    <a:latin typeface="Kozuka Gothic Pro L" pitchFamily="34" charset="-128"/>
                    <a:ea typeface="Kozuka Gothic Pro L" pitchFamily="34" charset="-128"/>
                  </a:rPr>
                  <a:t>Output: y</a:t>
                </a:r>
                <a:endParaRPr lang="zh-TW" altLang="en-US" sz="2000" b="1" dirty="0">
                  <a:latin typeface="Kozuka Gothic Pro L" pitchFamily="34" charset="-128"/>
                  <a:ea typeface="Kozuka Gothic Pro L" pitchFamily="34" charset="-128"/>
                </a:endParaRPr>
              </a:p>
            </p:txBody>
          </p:sp>
        </p:grpSp>
        <p:sp>
          <p:nvSpPr>
            <p:cNvPr id="14" name="文字方塊 13"/>
            <p:cNvSpPr txBox="1"/>
            <p:nvPr/>
          </p:nvSpPr>
          <p:spPr>
            <a:xfrm>
              <a:off x="6444208" y="2406357"/>
              <a:ext cx="2054276" cy="442674"/>
            </a:xfrm>
            <a:prstGeom prst="flowChartAlternateProcess">
              <a:avLst/>
            </a:prstGeom>
            <a:solidFill>
              <a:srgbClr val="FFFFFF">
                <a:alpha val="85098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latin typeface="Kozuka Gothic Pr6N L" pitchFamily="34" charset="-128"/>
                  <a:ea typeface="Kozuka Gothic Pr6N L" pitchFamily="34" charset="-128"/>
                </a:rPr>
                <a:t>Path constraint</a:t>
              </a:r>
              <a:endParaRPr lang="zh-TW" altLang="en-US" sz="2000" b="1" dirty="0">
                <a:latin typeface="Kozuka Gothic Pr6N L" pitchFamily="34" charset="-128"/>
                <a:ea typeface="Kozuka Gothic Pr6N L" pitchFamily="34" charset="-128"/>
              </a:endParaRPr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1763688" y="5589240"/>
            <a:ext cx="2054276" cy="442674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6N L" pitchFamily="34" charset="-128"/>
                <a:ea typeface="Kozuka Gothic Pr6N L" pitchFamily="34" charset="-128"/>
              </a:rPr>
              <a:t>Path constraint</a:t>
            </a:r>
            <a:endParaRPr lang="zh-TW" altLang="en-US" sz="20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051720" y="4901098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Output: y</a:t>
            </a:r>
          </a:p>
          <a:p>
            <a:pPr algn="ctr"/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+</a:t>
            </a:r>
            <a:endParaRPr lang="zh-TW" altLang="en-US" sz="20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29" name="向右箭號 28"/>
          <p:cNvSpPr/>
          <p:nvPr/>
        </p:nvSpPr>
        <p:spPr>
          <a:xfrm>
            <a:off x="3923928" y="5082871"/>
            <a:ext cx="2316753" cy="8664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Kozuka Gothic Pro L" pitchFamily="34" charset="-128"/>
                <a:ea typeface="Kozuka Gothic Pro L" pitchFamily="34" charset="-128"/>
              </a:rPr>
              <a:t>Solve constraint</a:t>
            </a:r>
            <a:endParaRPr lang="zh-TW" altLang="en-US" sz="200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70862" y="5301208"/>
            <a:ext cx="1989570" cy="4426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latin typeface="Kozuka Gothic Pro L" pitchFamily="34" charset="-128"/>
                <a:ea typeface="Kozuka Gothic Pro L" pitchFamily="34" charset="-128"/>
              </a:rPr>
              <a:t>Value of input x</a:t>
            </a:r>
            <a:endParaRPr lang="zh-TW" altLang="en-US" sz="200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Constraint Solving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f(x) = 100, what’s the value of x?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7235"/>
              </p:ext>
            </p:extLst>
          </p:nvPr>
        </p:nvGraphicFramePr>
        <p:xfrm>
          <a:off x="6696480" y="3933056"/>
          <a:ext cx="2196000" cy="2621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4000"/>
                <a:gridCol w="1872000"/>
              </a:tblGrid>
              <a:tr h="324000">
                <a:tc gridSpan="2"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Sample code</a:t>
                      </a:r>
                      <a:endParaRPr lang="zh-TW" altLang="en-US" sz="20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76400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1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2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3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4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5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6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7</a:t>
                      </a:r>
                      <a:endParaRPr lang="zh-TW" altLang="en-US" sz="20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int</a:t>
                      </a:r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f(x){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</a:t>
                      </a:r>
                      <a:r>
                        <a:rPr lang="en-US" altLang="zh-TW" sz="2000" b="1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int</a:t>
                      </a:r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y=x+10;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if (y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&gt;0)</a:t>
                      </a:r>
                    </a:p>
                    <a:p>
                      <a:r>
                        <a:rPr lang="zh-TW" altLang="en-US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    </a:t>
                      </a:r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return y;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else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    return y;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}</a:t>
                      </a:r>
                      <a:endParaRPr lang="zh-TW" altLang="en-US" sz="20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88878" y="2060848"/>
            <a:ext cx="2646581" cy="4426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Known output =100</a:t>
            </a:r>
            <a:endParaRPr lang="zh-TW" altLang="en-US" sz="20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cxnSp>
        <p:nvCxnSpPr>
          <p:cNvPr id="10" name="直線接點 9"/>
          <p:cNvCxnSpPr>
            <a:endCxn id="9" idx="1"/>
          </p:cNvCxnSpPr>
          <p:nvPr/>
        </p:nvCxnSpPr>
        <p:spPr>
          <a:xfrm>
            <a:off x="3491880" y="1988840"/>
            <a:ext cx="596998" cy="293345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084168" y="2554278"/>
            <a:ext cx="2347158" cy="4426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Unknown input: x</a:t>
            </a:r>
            <a:endParaRPr lang="zh-TW" altLang="en-US" sz="20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cxnSp>
        <p:nvCxnSpPr>
          <p:cNvPr id="14" name="直線接點 13"/>
          <p:cNvCxnSpPr>
            <a:endCxn id="13" idx="0"/>
          </p:cNvCxnSpPr>
          <p:nvPr/>
        </p:nvCxnSpPr>
        <p:spPr>
          <a:xfrm flipH="1">
            <a:off x="7257747" y="1988840"/>
            <a:ext cx="482606" cy="565438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757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Constraint Solving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f(x) = 100, what’s the value of x?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smtClean="0"/>
              <a:t>symbolic </a:t>
            </a:r>
            <a:r>
              <a:rPr lang="en-US" altLang="zh-TW" dirty="0"/>
              <a:t>execution to get path </a:t>
            </a:r>
            <a:r>
              <a:rPr lang="en-US" altLang="zh-TW" dirty="0" smtClean="0"/>
              <a:t>constraint</a:t>
            </a:r>
          </a:p>
          <a:p>
            <a:pPr lvl="1"/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76940"/>
              </p:ext>
            </p:extLst>
          </p:nvPr>
        </p:nvGraphicFramePr>
        <p:xfrm>
          <a:off x="1260272" y="4869160"/>
          <a:ext cx="5328000" cy="670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2000"/>
                <a:gridCol w="1656000"/>
                <a:gridCol w="1620000"/>
              </a:tblGrid>
              <a:tr h="327462">
                <a:tc>
                  <a:txBody>
                    <a:bodyPr/>
                    <a:lstStyle/>
                    <a:p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PC of  path 1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PC of path 2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  <a:tr h="327462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Path constraint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X+10 &gt; 0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X+10 &lt;= 0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49222"/>
              </p:ext>
            </p:extLst>
          </p:nvPr>
        </p:nvGraphicFramePr>
        <p:xfrm>
          <a:off x="6696480" y="3933056"/>
          <a:ext cx="2196000" cy="2621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4000"/>
                <a:gridCol w="1872000"/>
              </a:tblGrid>
              <a:tr h="324000">
                <a:tc gridSpan="2"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Sample code</a:t>
                      </a:r>
                      <a:endParaRPr lang="zh-TW" altLang="en-US" sz="20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76400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1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2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3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4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5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6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7</a:t>
                      </a:r>
                      <a:endParaRPr lang="zh-TW" altLang="en-US" sz="20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int</a:t>
                      </a:r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f(x){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</a:t>
                      </a:r>
                      <a:r>
                        <a:rPr lang="en-US" altLang="zh-TW" sz="2000" b="1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int</a:t>
                      </a:r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y=x+10;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if (y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&gt;0)</a:t>
                      </a:r>
                    </a:p>
                    <a:p>
                      <a:r>
                        <a:rPr lang="zh-TW" altLang="en-US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    </a:t>
                      </a:r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return y;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else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    return y;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}</a:t>
                      </a:r>
                      <a:endParaRPr lang="zh-TW" altLang="en-US" sz="20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5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Constraint Solving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f(x) = 100, what’s the value of x?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smtClean="0"/>
              <a:t>symbolic </a:t>
            </a:r>
            <a:r>
              <a:rPr lang="en-US" altLang="zh-TW" dirty="0"/>
              <a:t>execution to get path </a:t>
            </a:r>
            <a:r>
              <a:rPr lang="en-US" altLang="zh-TW" dirty="0" smtClean="0"/>
              <a:t>constraint</a:t>
            </a:r>
          </a:p>
          <a:p>
            <a:pPr lvl="1"/>
            <a:r>
              <a:rPr lang="zh-TW" altLang="en-US" dirty="0" smtClean="0"/>
              <a:t>∵ </a:t>
            </a:r>
            <a:r>
              <a:rPr lang="en-US" altLang="zh-TW" dirty="0"/>
              <a:t>f</a:t>
            </a:r>
            <a:r>
              <a:rPr lang="en-US" altLang="zh-TW" dirty="0" smtClean="0"/>
              <a:t>(x) = y = X+10 = 100</a:t>
            </a:r>
            <a:br>
              <a:rPr lang="en-US" altLang="zh-TW" dirty="0" smtClean="0"/>
            </a:br>
            <a:r>
              <a:rPr lang="zh-TW" altLang="en-US" dirty="0" smtClean="0"/>
              <a:t>∴ </a:t>
            </a:r>
            <a:r>
              <a:rPr lang="en-US" altLang="zh-TW" dirty="0"/>
              <a:t>A</a:t>
            </a:r>
            <a:r>
              <a:rPr lang="en-US" altLang="zh-TW" dirty="0" smtClean="0"/>
              <a:t>dd path constraint X + 10 = 100</a:t>
            </a:r>
          </a:p>
          <a:p>
            <a:pPr lvl="1"/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74517"/>
              </p:ext>
            </p:extLst>
          </p:nvPr>
        </p:nvGraphicFramePr>
        <p:xfrm>
          <a:off x="1260224" y="4869160"/>
          <a:ext cx="5328000" cy="1249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2000"/>
                <a:gridCol w="1656000"/>
                <a:gridCol w="1620000"/>
              </a:tblGrid>
              <a:tr h="327462">
                <a:tc>
                  <a:txBody>
                    <a:bodyPr/>
                    <a:lstStyle/>
                    <a:p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PC of  path 1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PC of path 2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  <a:tr h="327462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Path constraint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X+10 &gt; 0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X+10 &lt;= 0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  <a:tr h="565615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Add constraint from known information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X+10 </a:t>
                      </a:r>
                      <a:r>
                        <a:rPr lang="en-US" altLang="zh-TW" sz="1600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= 100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X + 10 = 100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85075" y="2914318"/>
            <a:ext cx="2646581" cy="4426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Known output =100</a:t>
            </a:r>
            <a:endParaRPr lang="zh-TW" altLang="en-US" sz="20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16915"/>
              </p:ext>
            </p:extLst>
          </p:nvPr>
        </p:nvGraphicFramePr>
        <p:xfrm>
          <a:off x="6696480" y="3933056"/>
          <a:ext cx="2196000" cy="2621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4000"/>
                <a:gridCol w="1872000"/>
              </a:tblGrid>
              <a:tr h="324000">
                <a:tc gridSpan="2"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Sample code</a:t>
                      </a:r>
                      <a:endParaRPr lang="zh-TW" altLang="en-US" sz="20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76400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1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2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3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4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5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6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7</a:t>
                      </a:r>
                      <a:endParaRPr lang="zh-TW" altLang="en-US" sz="20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int</a:t>
                      </a:r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f(x){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</a:t>
                      </a:r>
                      <a:r>
                        <a:rPr lang="en-US" altLang="zh-TW" sz="2000" b="1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int</a:t>
                      </a:r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y=x+10;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if (y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&gt;0)</a:t>
                      </a:r>
                    </a:p>
                    <a:p>
                      <a:r>
                        <a:rPr lang="zh-TW" altLang="en-US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    </a:t>
                      </a:r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return y;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else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    return y;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}</a:t>
                      </a:r>
                      <a:endParaRPr lang="zh-TW" altLang="en-US" sz="20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Constraint Solving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f(x) = 100, what’s the value of x?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smtClean="0"/>
              <a:t>symbolic </a:t>
            </a:r>
            <a:r>
              <a:rPr lang="en-US" altLang="zh-TW" dirty="0"/>
              <a:t>execution to get path </a:t>
            </a:r>
            <a:r>
              <a:rPr lang="en-US" altLang="zh-TW" dirty="0" smtClean="0"/>
              <a:t>constraint</a:t>
            </a:r>
          </a:p>
          <a:p>
            <a:pPr lvl="1"/>
            <a:r>
              <a:rPr lang="zh-TW" altLang="en-US" dirty="0" smtClean="0"/>
              <a:t>∵ </a:t>
            </a:r>
            <a:r>
              <a:rPr lang="en-US" altLang="zh-TW" dirty="0"/>
              <a:t>f</a:t>
            </a:r>
            <a:r>
              <a:rPr lang="en-US" altLang="zh-TW" dirty="0" smtClean="0"/>
              <a:t>(x) = y = X+10 = 100</a:t>
            </a:r>
            <a:br>
              <a:rPr lang="en-US" altLang="zh-TW" dirty="0" smtClean="0"/>
            </a:br>
            <a:r>
              <a:rPr lang="zh-TW" altLang="en-US" dirty="0" smtClean="0"/>
              <a:t>∴ </a:t>
            </a:r>
            <a:r>
              <a:rPr lang="en-US" altLang="zh-TW" dirty="0"/>
              <a:t>A</a:t>
            </a:r>
            <a:r>
              <a:rPr lang="en-US" altLang="zh-TW" dirty="0" smtClean="0"/>
              <a:t>dd path constraint X + 10 = 100</a:t>
            </a:r>
          </a:p>
          <a:p>
            <a:pPr lvl="1"/>
            <a:r>
              <a:rPr lang="en-US" altLang="zh-TW" dirty="0" smtClean="0"/>
              <a:t>Solve the constraint</a:t>
            </a:r>
          </a:p>
          <a:p>
            <a:pPr lvl="2"/>
            <a:r>
              <a:rPr lang="en-US" altLang="zh-TW" dirty="0" smtClean="0"/>
              <a:t>x = 90</a:t>
            </a: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26077"/>
              </p:ext>
            </p:extLst>
          </p:nvPr>
        </p:nvGraphicFramePr>
        <p:xfrm>
          <a:off x="1260224" y="4869160"/>
          <a:ext cx="5328000" cy="1584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2000"/>
                <a:gridCol w="1656000"/>
                <a:gridCol w="1620000"/>
              </a:tblGrid>
              <a:tr h="327462">
                <a:tc>
                  <a:txBody>
                    <a:bodyPr/>
                    <a:lstStyle/>
                    <a:p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PC of  path 1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PC of path 2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  <a:tr h="327462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Path constraint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X+10 &gt; 0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X+10 &lt;= 0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  <a:tr h="565615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Add constraint from known information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X+10 </a:t>
                      </a:r>
                      <a:r>
                        <a:rPr lang="en-US" altLang="zh-TW" sz="1600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= 100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X + 10 = 100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  <a:tr h="327462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Constraint</a:t>
                      </a:r>
                      <a:r>
                        <a:rPr lang="en-US" altLang="zh-TW" sz="1600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solving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X = 90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No solution</a:t>
                      </a:r>
                      <a:endParaRPr lang="zh-TW" altLang="en-US" sz="1600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85075" y="2914318"/>
            <a:ext cx="2646581" cy="4426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Known output =100</a:t>
            </a:r>
            <a:endParaRPr lang="zh-TW" altLang="en-US" sz="20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63888" y="4354478"/>
            <a:ext cx="1591852" cy="4426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input: x=90</a:t>
            </a:r>
            <a:endParaRPr lang="zh-TW" altLang="en-US" sz="20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47608"/>
              </p:ext>
            </p:extLst>
          </p:nvPr>
        </p:nvGraphicFramePr>
        <p:xfrm>
          <a:off x="6696480" y="3933056"/>
          <a:ext cx="2196000" cy="2621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4000"/>
                <a:gridCol w="1872000"/>
              </a:tblGrid>
              <a:tr h="324000">
                <a:tc gridSpan="2"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Sample code</a:t>
                      </a:r>
                      <a:endParaRPr lang="zh-TW" altLang="en-US" sz="20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76400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1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2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3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4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5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6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7</a:t>
                      </a:r>
                      <a:endParaRPr lang="zh-TW" altLang="en-US" sz="20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int</a:t>
                      </a:r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f(x){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</a:t>
                      </a:r>
                      <a:r>
                        <a:rPr lang="en-US" altLang="zh-TW" sz="2000" b="1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int</a:t>
                      </a:r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y=x+10;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if (y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&gt;0)</a:t>
                      </a:r>
                    </a:p>
                    <a:p>
                      <a:r>
                        <a:rPr lang="zh-TW" altLang="en-US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    </a:t>
                      </a:r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return y;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else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    return y;</a:t>
                      </a:r>
                    </a:p>
                    <a:p>
                      <a:r>
                        <a:rPr lang="en-US" altLang="zh-TW" sz="20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}</a:t>
                      </a:r>
                      <a:endParaRPr lang="zh-TW" altLang="en-US" sz="20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Constraint Solving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the XSS exploit of the given sample code?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93238"/>
              </p:ext>
            </p:extLst>
          </p:nvPr>
        </p:nvGraphicFramePr>
        <p:xfrm>
          <a:off x="4933814" y="4883065"/>
          <a:ext cx="4096280" cy="1554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8280"/>
                <a:gridCol w="3888000"/>
              </a:tblGrid>
              <a:tr h="0"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Sample code</a:t>
                      </a:r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1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2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3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4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5</a:t>
                      </a:r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&lt;?</a:t>
                      </a:r>
                      <a:r>
                        <a:rPr lang="en-US" altLang="zh-TW" sz="1400" b="1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php</a:t>
                      </a:r>
                      <a:endParaRPr lang="en-US" altLang="zh-TW" sz="1400" b="1" dirty="0" smtClean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  <a:p>
                      <a:r>
                        <a:rPr lang="zh-TW" altLang="en-US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</a:t>
                      </a:r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$input = $_GET['id'];</a:t>
                      </a:r>
                    </a:p>
                    <a:p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for($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=0; $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&lt;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strlen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($input); $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++)</a:t>
                      </a:r>
                    </a:p>
                    <a:p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    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echo </a:t>
                      </a:r>
                      <a:r>
                        <a:rPr lang="en-US" altLang="zh-TW" sz="20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chr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(</a:t>
                      </a:r>
                      <a:r>
                        <a:rPr lang="en-US" altLang="zh-TW" sz="20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ord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($input[$</a:t>
                      </a:r>
                      <a:r>
                        <a:rPr lang="en-US" altLang="zh-TW" sz="20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])+1);</a:t>
                      </a:r>
                      <a:endParaRPr lang="en-US" altLang="zh-TW" sz="2000" b="1" dirty="0" smtClean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?&gt;</a:t>
                      </a:r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Constraint Solving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the XSS exploit of the given sample code? </a:t>
            </a:r>
            <a:endParaRPr lang="en-US" altLang="zh-TW" dirty="0"/>
          </a:p>
          <a:p>
            <a:pPr lvl="1"/>
            <a:r>
              <a:rPr lang="en-US" altLang="zh-TW" dirty="0" smtClean="0"/>
              <a:t>Symbolic request &amp; response</a:t>
            </a: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007590"/>
              </p:ext>
            </p:extLst>
          </p:nvPr>
        </p:nvGraphicFramePr>
        <p:xfrm>
          <a:off x="1691680" y="3069096"/>
          <a:ext cx="3609305" cy="12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1918621" imgH="651162" progId="Visio.Drawing.11">
                  <p:link updateAutomatic="1"/>
                </p:oleObj>
              </mc:Choice>
              <mc:Fallback>
                <p:oleObj name="Visio" r:id="rId4" imgW="1918621" imgH="651162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80" y="3069096"/>
                        <a:ext cx="3609305" cy="12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281147"/>
              </p:ext>
            </p:extLst>
          </p:nvPr>
        </p:nvGraphicFramePr>
        <p:xfrm>
          <a:off x="2073275" y="4257675"/>
          <a:ext cx="247015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6" imgW="1396465" imgH="1079865" progId="Visio.Drawing.11">
                  <p:link updateAutomatic="1"/>
                </p:oleObj>
              </mc:Choice>
              <mc:Fallback>
                <p:oleObj name="Visio" r:id="rId6" imgW="1396465" imgH="107986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3275" y="4257675"/>
                        <a:ext cx="2470150" cy="190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946286" y="4077072"/>
            <a:ext cx="3844275" cy="4426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Known output (an alert script)</a:t>
            </a:r>
            <a:endParaRPr lang="zh-TW" altLang="en-US" sz="20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3923928" y="4298409"/>
            <a:ext cx="1136462" cy="1218823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189082" y="3068960"/>
            <a:ext cx="3580459" cy="4426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Unknown input (XSS attack)</a:t>
            </a:r>
            <a:endParaRPr lang="zh-TW" altLang="en-US" sz="20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cxnSp>
        <p:nvCxnSpPr>
          <p:cNvPr id="17" name="直線接點 16"/>
          <p:cNvCxnSpPr>
            <a:endCxn id="16" idx="1"/>
          </p:cNvCxnSpPr>
          <p:nvPr/>
        </p:nvCxnSpPr>
        <p:spPr>
          <a:xfrm flipV="1">
            <a:off x="4139952" y="3290297"/>
            <a:ext cx="1049130" cy="354728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47061"/>
              </p:ext>
            </p:extLst>
          </p:nvPr>
        </p:nvGraphicFramePr>
        <p:xfrm>
          <a:off x="4933814" y="4883065"/>
          <a:ext cx="4096280" cy="1554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8280"/>
                <a:gridCol w="3888000"/>
              </a:tblGrid>
              <a:tr h="0"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Sample code</a:t>
                      </a:r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1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2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3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4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5</a:t>
                      </a:r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&lt;?</a:t>
                      </a:r>
                      <a:r>
                        <a:rPr lang="en-US" altLang="zh-TW" sz="1400" b="1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php</a:t>
                      </a:r>
                      <a:endParaRPr lang="en-US" altLang="zh-TW" sz="1400" b="1" dirty="0" smtClean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  <a:p>
                      <a:r>
                        <a:rPr lang="zh-TW" altLang="en-US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</a:t>
                      </a:r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$input = $_GET['id'];</a:t>
                      </a:r>
                    </a:p>
                    <a:p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for($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=0; $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&lt;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strlen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($input); $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++)</a:t>
                      </a:r>
                    </a:p>
                    <a:p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    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echo </a:t>
                      </a:r>
                      <a:r>
                        <a:rPr lang="en-US" altLang="zh-TW" sz="20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chr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(</a:t>
                      </a:r>
                      <a:r>
                        <a:rPr lang="en-US" altLang="zh-TW" sz="20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ord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($input[$</a:t>
                      </a:r>
                      <a:r>
                        <a:rPr lang="en-US" altLang="zh-TW" sz="20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])+1);</a:t>
                      </a:r>
                      <a:endParaRPr lang="en-US" altLang="zh-TW" sz="2000" b="1" dirty="0" smtClean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?&gt;</a:t>
                      </a:r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3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Constraint Solving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the XSS exploit of the given sample code? </a:t>
            </a:r>
            <a:endParaRPr lang="en-US" altLang="zh-TW" dirty="0"/>
          </a:p>
          <a:p>
            <a:pPr lvl="1"/>
            <a:r>
              <a:rPr lang="en-US" altLang="zh-TW" dirty="0" smtClean="0"/>
              <a:t>Symbolic request &amp; response</a:t>
            </a:r>
          </a:p>
          <a:p>
            <a:pPr lvl="1"/>
            <a:r>
              <a:rPr lang="en-US" altLang="zh-TW" dirty="0" smtClean="0"/>
              <a:t>Add Java</a:t>
            </a:r>
            <a:r>
              <a:rPr lang="en-US" altLang="zh-TW" dirty="0"/>
              <a:t>S</a:t>
            </a:r>
            <a:r>
              <a:rPr lang="en-US" altLang="zh-TW" dirty="0" smtClean="0"/>
              <a:t>cript code as target character</a:t>
            </a:r>
          </a:p>
          <a:p>
            <a:pPr lvl="2"/>
            <a:r>
              <a:rPr lang="en-US" altLang="zh-TW" sz="2000" dirty="0" smtClean="0"/>
              <a:t>output = </a:t>
            </a:r>
            <a:r>
              <a:rPr lang="en-US" altLang="zh-TW" sz="2000" b="1" dirty="0" smtClean="0"/>
              <a:t>&lt;script&gt;alert(</a:t>
            </a:r>
            <a:r>
              <a:rPr lang="en-US" altLang="zh-TW" sz="2000" b="1" dirty="0" err="1" smtClean="0"/>
              <a:t>document.cookie</a:t>
            </a:r>
            <a:r>
              <a:rPr lang="en-US" altLang="zh-TW" sz="2000" b="1" dirty="0" smtClean="0"/>
              <a:t>)&lt;/script&gt;</a:t>
            </a:r>
          </a:p>
        </p:txBody>
      </p:sp>
      <p:sp>
        <p:nvSpPr>
          <p:cNvPr id="5" name="矩形 4"/>
          <p:cNvSpPr/>
          <p:nvPr/>
        </p:nvSpPr>
        <p:spPr>
          <a:xfrm>
            <a:off x="2483768" y="3699096"/>
            <a:ext cx="4968000" cy="396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35482"/>
              </p:ext>
            </p:extLst>
          </p:nvPr>
        </p:nvGraphicFramePr>
        <p:xfrm>
          <a:off x="4933814" y="4883065"/>
          <a:ext cx="4096280" cy="1554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8280"/>
                <a:gridCol w="3888000"/>
              </a:tblGrid>
              <a:tr h="0"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Sample code</a:t>
                      </a:r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1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2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3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4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5</a:t>
                      </a:r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&lt;?</a:t>
                      </a:r>
                      <a:r>
                        <a:rPr lang="en-US" altLang="zh-TW" sz="1400" b="1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php</a:t>
                      </a:r>
                      <a:endParaRPr lang="en-US" altLang="zh-TW" sz="1400" b="1" dirty="0" smtClean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  <a:p>
                      <a:r>
                        <a:rPr lang="zh-TW" altLang="en-US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</a:t>
                      </a:r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$input = $_GET['id'];</a:t>
                      </a:r>
                    </a:p>
                    <a:p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for($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=0; $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&lt;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strlen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($input); $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++)</a:t>
                      </a:r>
                    </a:p>
                    <a:p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    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echo </a:t>
                      </a:r>
                      <a:r>
                        <a:rPr lang="en-US" altLang="zh-TW" sz="20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chr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(</a:t>
                      </a:r>
                      <a:r>
                        <a:rPr lang="en-US" altLang="zh-TW" sz="20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ord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($input[$</a:t>
                      </a:r>
                      <a:r>
                        <a:rPr lang="en-US" altLang="zh-TW" sz="20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])+1);</a:t>
                      </a:r>
                      <a:endParaRPr lang="en-US" altLang="zh-TW" sz="2000" b="1" dirty="0" smtClean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?&gt;</a:t>
                      </a:r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187509"/>
              </p:ext>
            </p:extLst>
          </p:nvPr>
        </p:nvGraphicFramePr>
        <p:xfrm>
          <a:off x="2750421" y="4833516"/>
          <a:ext cx="2003425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1396465" imgH="1079865" progId="Visio.Drawing.11">
                  <p:link updateAutomatic="1"/>
                </p:oleObj>
              </mc:Choice>
              <mc:Fallback>
                <p:oleObj name="Visio" r:id="rId4" imgW="1396465" imgH="1079865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421" y="4833516"/>
                        <a:ext cx="2003425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4081328" y="5069482"/>
            <a:ext cx="1118699" cy="340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latin typeface="Kozuka Gothic Pro L" pitchFamily="34" charset="-128"/>
                <a:ea typeface="Kozuka Gothic Pro L" pitchFamily="34" charset="-128"/>
              </a:rPr>
              <a:t>&lt;script&gt;…</a:t>
            </a:r>
            <a:endParaRPr lang="zh-TW" altLang="en-US" sz="14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4241654" y="5410001"/>
            <a:ext cx="416382" cy="432049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895514"/>
              </p:ext>
            </p:extLst>
          </p:nvPr>
        </p:nvGraphicFramePr>
        <p:xfrm>
          <a:off x="107504" y="5482009"/>
          <a:ext cx="2547180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6" imgW="1918621" imgH="651162" progId="Visio.Drawing.11">
                  <p:link updateAutomatic="1"/>
                </p:oleObj>
              </mc:Choice>
              <mc:Fallback>
                <p:oleObj name="Visio" r:id="rId6" imgW="1918621" imgH="651162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482009"/>
                        <a:ext cx="2547180" cy="8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14861" y="5049961"/>
            <a:ext cx="1164886" cy="340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latin typeface="Kozuka Gothic Pro L" pitchFamily="34" charset="-128"/>
                <a:ea typeface="Kozuka Gothic Pro L" pitchFamily="34" charset="-128"/>
              </a:rPr>
              <a:t>;</a:t>
            </a:r>
            <a:r>
              <a:rPr lang="en-US" altLang="zh-TW" sz="1400" b="1" dirty="0" err="1" smtClean="0">
                <a:latin typeface="Kozuka Gothic Pro L" pitchFamily="34" charset="-128"/>
                <a:ea typeface="Kozuka Gothic Pro L" pitchFamily="34" charset="-128"/>
              </a:rPr>
              <a:t>rbqhos</a:t>
            </a:r>
            <a:r>
              <a:rPr lang="en-US" altLang="zh-TW" sz="1400" b="1" dirty="0" smtClean="0">
                <a:latin typeface="Kozuka Gothic Pro L" pitchFamily="34" charset="-128"/>
                <a:ea typeface="Kozuka Gothic Pro L" pitchFamily="34" charset="-128"/>
              </a:rPr>
              <a:t>=…</a:t>
            </a:r>
            <a:endParaRPr lang="zh-TW" altLang="en-US" sz="14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cxnSp>
        <p:nvCxnSpPr>
          <p:cNvPr id="21" name="直線接點 20"/>
          <p:cNvCxnSpPr>
            <a:endCxn id="20" idx="2"/>
          </p:cNvCxnSpPr>
          <p:nvPr/>
        </p:nvCxnSpPr>
        <p:spPr>
          <a:xfrm flipV="1">
            <a:off x="1691680" y="5390480"/>
            <a:ext cx="405624" cy="451576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821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Constraint Solving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the XSS exploit of given sample code? </a:t>
            </a:r>
            <a:endParaRPr lang="en-US" altLang="zh-TW" dirty="0"/>
          </a:p>
          <a:p>
            <a:pPr lvl="1"/>
            <a:r>
              <a:rPr lang="en-US" altLang="zh-TW" dirty="0" smtClean="0"/>
              <a:t>Symbolic request &amp; response</a:t>
            </a:r>
          </a:p>
          <a:p>
            <a:pPr lvl="1"/>
            <a:r>
              <a:rPr lang="en-US" altLang="zh-TW" dirty="0" smtClean="0"/>
              <a:t>Add JavaScript code as target character</a:t>
            </a:r>
          </a:p>
          <a:p>
            <a:pPr lvl="2"/>
            <a:r>
              <a:rPr lang="en-US" altLang="zh-TW" sz="2000" dirty="0" smtClean="0"/>
              <a:t>output = </a:t>
            </a:r>
            <a:r>
              <a:rPr lang="en-US" altLang="zh-TW" sz="2000" b="1" dirty="0" smtClean="0"/>
              <a:t>&lt;script&gt;alert(</a:t>
            </a:r>
            <a:r>
              <a:rPr lang="en-US" altLang="zh-TW" sz="2000" b="1" dirty="0" err="1" smtClean="0"/>
              <a:t>document.cookie</a:t>
            </a:r>
            <a:r>
              <a:rPr lang="en-US" altLang="zh-TW" sz="2000" b="1" dirty="0" smtClean="0"/>
              <a:t>)&lt;/script&gt;</a:t>
            </a:r>
          </a:p>
          <a:p>
            <a:pPr lvl="1"/>
            <a:r>
              <a:rPr lang="en-US" altLang="zh-TW" dirty="0" smtClean="0"/>
              <a:t>Solve the constraint</a:t>
            </a:r>
          </a:p>
          <a:p>
            <a:pPr lvl="2"/>
            <a:r>
              <a:rPr lang="en-US" altLang="zh-TW" sz="2000" dirty="0" smtClean="0"/>
              <a:t>input = </a:t>
            </a:r>
            <a:r>
              <a:rPr lang="en-US" altLang="zh-TW" sz="2000" b="1" dirty="0" smtClean="0"/>
              <a:t>;</a:t>
            </a:r>
            <a:r>
              <a:rPr lang="en-US" altLang="zh-TW" sz="2000" b="1" dirty="0" err="1" smtClean="0"/>
              <a:t>rbqhos</a:t>
            </a:r>
            <a:r>
              <a:rPr lang="en-US" altLang="zh-TW" sz="2000" b="1" dirty="0" smtClean="0"/>
              <a:t>=`</a:t>
            </a:r>
            <a:r>
              <a:rPr lang="en-US" altLang="zh-TW" sz="2000" b="1" dirty="0" err="1" smtClean="0"/>
              <a:t>kds’cnbtldms-bnnjhd</a:t>
            </a:r>
            <a:r>
              <a:rPr lang="en-US" altLang="zh-TW" sz="2000" b="1" dirty="0" smtClean="0"/>
              <a:t>(;,</a:t>
            </a:r>
            <a:r>
              <a:rPr lang="en-US" altLang="zh-TW" sz="2000" b="1" dirty="0" err="1" smtClean="0"/>
              <a:t>rbqhos</a:t>
            </a:r>
            <a:r>
              <a:rPr lang="en-US" altLang="zh-TW" sz="2000" b="1" dirty="0" smtClean="0"/>
              <a:t>=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65630"/>
              </p:ext>
            </p:extLst>
          </p:nvPr>
        </p:nvGraphicFramePr>
        <p:xfrm>
          <a:off x="4933814" y="4883065"/>
          <a:ext cx="4096280" cy="1554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8280"/>
                <a:gridCol w="3888000"/>
              </a:tblGrid>
              <a:tr h="0"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Sample code</a:t>
                      </a:r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1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2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3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4</a:t>
                      </a: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5</a:t>
                      </a:r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&lt;?</a:t>
                      </a:r>
                      <a:r>
                        <a:rPr lang="en-US" altLang="zh-TW" sz="1400" b="1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php</a:t>
                      </a:r>
                      <a:endParaRPr lang="en-US" altLang="zh-TW" sz="1400" b="1" dirty="0" smtClean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  <a:p>
                      <a:r>
                        <a:rPr lang="zh-TW" altLang="en-US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</a:t>
                      </a:r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$input = $_GET['id'];</a:t>
                      </a:r>
                    </a:p>
                    <a:p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for($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=0; $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&lt;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strlen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($input); $</a:t>
                      </a:r>
                      <a:r>
                        <a:rPr lang="en-US" altLang="zh-TW" sz="14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++)</a:t>
                      </a:r>
                    </a:p>
                    <a:p>
                      <a:r>
                        <a:rPr lang="en-US" altLang="zh-TW" sz="14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        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echo </a:t>
                      </a:r>
                      <a:r>
                        <a:rPr lang="en-US" altLang="zh-TW" sz="20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chr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(</a:t>
                      </a:r>
                      <a:r>
                        <a:rPr lang="en-US" altLang="zh-TW" sz="20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ord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($input[$</a:t>
                      </a:r>
                      <a:r>
                        <a:rPr lang="en-US" altLang="zh-TW" sz="2000" b="1" baseline="0" dirty="0" err="1" smtClean="0">
                          <a:latin typeface="Kozuka Gothic Pro L" pitchFamily="34" charset="-128"/>
                          <a:ea typeface="Kozuka Gothic Pro L" pitchFamily="34" charset="-128"/>
                        </a:rPr>
                        <a:t>i</a:t>
                      </a:r>
                      <a:r>
                        <a:rPr lang="en-US" altLang="zh-TW" sz="2000" b="1" baseline="0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])+1);</a:t>
                      </a:r>
                      <a:endParaRPr lang="en-US" altLang="zh-TW" sz="2000" b="1" dirty="0" smtClean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  <a:p>
                      <a:r>
                        <a:rPr lang="en-US" altLang="zh-TW" sz="1400" b="1" dirty="0" smtClean="0">
                          <a:latin typeface="Kozuka Gothic Pro L" pitchFamily="34" charset="-128"/>
                          <a:ea typeface="Kozuka Gothic Pro L" pitchFamily="34" charset="-128"/>
                        </a:rPr>
                        <a:t>?&gt;</a:t>
                      </a:r>
                      <a:endParaRPr lang="zh-TW" altLang="en-US" sz="1400" b="1" dirty="0">
                        <a:latin typeface="Kozuka Gothic Pro L" pitchFamily="34" charset="-128"/>
                        <a:ea typeface="Kozuka Gothic Pro L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529314"/>
              </p:ext>
            </p:extLst>
          </p:nvPr>
        </p:nvGraphicFramePr>
        <p:xfrm>
          <a:off x="2750421" y="4833516"/>
          <a:ext cx="2003425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4" imgW="1396465" imgH="1079865" progId="Visio.Drawing.11">
                  <p:link updateAutomatic="1"/>
                </p:oleObj>
              </mc:Choice>
              <mc:Fallback>
                <p:oleObj name="Visio" r:id="rId4" imgW="1396465" imgH="1079865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421" y="4833516"/>
                        <a:ext cx="2003425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555776" y="3069048"/>
            <a:ext cx="4968000" cy="396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39752" y="4131144"/>
            <a:ext cx="5184024" cy="396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81328" y="5069482"/>
            <a:ext cx="1118699" cy="340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latin typeface="Kozuka Gothic Pro L" pitchFamily="34" charset="-128"/>
                <a:ea typeface="Kozuka Gothic Pro L" pitchFamily="34" charset="-128"/>
              </a:rPr>
              <a:t>&lt;script&gt;…</a:t>
            </a:r>
            <a:endParaRPr lang="zh-TW" altLang="en-US" sz="14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241654" y="5410001"/>
            <a:ext cx="416382" cy="432049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433453"/>
              </p:ext>
            </p:extLst>
          </p:nvPr>
        </p:nvGraphicFramePr>
        <p:xfrm>
          <a:off x="107504" y="5482009"/>
          <a:ext cx="2547180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6" imgW="1918621" imgH="651162" progId="Visio.Drawing.11">
                  <p:link updateAutomatic="1"/>
                </p:oleObj>
              </mc:Choice>
              <mc:Fallback>
                <p:oleObj name="Visio" r:id="rId6" imgW="1918621" imgH="651162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482009"/>
                        <a:ext cx="2547180" cy="8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514861" y="5049961"/>
            <a:ext cx="1164886" cy="340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latin typeface="Kozuka Gothic Pro L" pitchFamily="34" charset="-128"/>
                <a:ea typeface="Kozuka Gothic Pro L" pitchFamily="34" charset="-128"/>
              </a:rPr>
              <a:t>;</a:t>
            </a:r>
            <a:r>
              <a:rPr lang="en-US" altLang="zh-TW" sz="1400" b="1" dirty="0" err="1" smtClean="0">
                <a:latin typeface="Kozuka Gothic Pro L" pitchFamily="34" charset="-128"/>
                <a:ea typeface="Kozuka Gothic Pro L" pitchFamily="34" charset="-128"/>
              </a:rPr>
              <a:t>rbqhos</a:t>
            </a:r>
            <a:r>
              <a:rPr lang="en-US" altLang="zh-TW" sz="1400" b="1" dirty="0" smtClean="0">
                <a:latin typeface="Kozuka Gothic Pro L" pitchFamily="34" charset="-128"/>
                <a:ea typeface="Kozuka Gothic Pro L" pitchFamily="34" charset="-128"/>
              </a:rPr>
              <a:t>=…</a:t>
            </a:r>
            <a:endParaRPr lang="zh-TW" altLang="en-US" sz="14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cxnSp>
        <p:nvCxnSpPr>
          <p:cNvPr id="17" name="直線接點 16"/>
          <p:cNvCxnSpPr>
            <a:endCxn id="16" idx="2"/>
          </p:cNvCxnSpPr>
          <p:nvPr/>
        </p:nvCxnSpPr>
        <p:spPr>
          <a:xfrm flipV="1">
            <a:off x="1691680" y="5390480"/>
            <a:ext cx="405624" cy="451576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33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Symbolic Execution is effective to crash applications</a:t>
            </a:r>
          </a:p>
          <a:p>
            <a:pPr lvl="1"/>
            <a:r>
              <a:rPr lang="en-US" altLang="zh-TW" dirty="0" err="1" smtClean="0"/>
              <a:t>Catchconv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Bitfuzz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Taintscope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Ardilla</a:t>
            </a:r>
            <a:r>
              <a:rPr lang="en-US" altLang="zh-TW" dirty="0" smtClean="0"/>
              <a:t> (PHP) </a:t>
            </a:r>
          </a:p>
          <a:p>
            <a:pPr lvl="1"/>
            <a:r>
              <a:rPr lang="en-US" altLang="zh-TW" dirty="0" smtClean="0"/>
              <a:t>Should be effective for Web Testing</a:t>
            </a:r>
          </a:p>
          <a:p>
            <a:r>
              <a:rPr lang="en-US" altLang="zh-TW" dirty="0" smtClean="0"/>
              <a:t>Symbolic Execution can also automate exploit generation process </a:t>
            </a:r>
          </a:p>
          <a:p>
            <a:pPr lvl="1"/>
            <a:r>
              <a:rPr lang="en-US" altLang="zh-TW" dirty="0" smtClean="0"/>
              <a:t>AEG, MAYHEM, CRAX</a:t>
            </a:r>
          </a:p>
          <a:p>
            <a:pPr lvl="1"/>
            <a:r>
              <a:rPr lang="en-US" altLang="zh-TW" dirty="0" smtClean="0"/>
              <a:t>Should be feasible to automate Web Attack (exploit) generation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2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Path Constraints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348076"/>
              </p:ext>
            </p:extLst>
          </p:nvPr>
        </p:nvGraphicFramePr>
        <p:xfrm>
          <a:off x="1435100" y="1715224"/>
          <a:ext cx="749934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7"/>
                <a:gridCol w="1874837"/>
                <a:gridCol w="1874837"/>
                <a:gridCol w="18748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 constraint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Target 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Solved output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chr</a:t>
                      </a:r>
                      <a:r>
                        <a:rPr lang="en-US" altLang="zh-TW" dirty="0" smtClean="0"/>
                        <a:t>(input[0]+1)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chr</a:t>
                      </a:r>
                      <a:r>
                        <a:rPr lang="en-US" altLang="zh-TW" dirty="0" smtClean="0"/>
                        <a:t>(input[1]+1)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chr</a:t>
                      </a:r>
                      <a:r>
                        <a:rPr lang="en-US" altLang="zh-TW" dirty="0" smtClean="0"/>
                        <a:t>(input[2]+1)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chr</a:t>
                      </a:r>
                      <a:r>
                        <a:rPr lang="en-US" altLang="zh-TW" dirty="0" smtClean="0"/>
                        <a:t>(input[3]+1)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chr</a:t>
                      </a:r>
                      <a:r>
                        <a:rPr lang="en-US" altLang="zh-TW" dirty="0" smtClean="0"/>
                        <a:t>(input[4]+1)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chr</a:t>
                      </a:r>
                      <a:r>
                        <a:rPr lang="en-US" altLang="zh-TW" dirty="0" smtClean="0"/>
                        <a:t>(input[5]+1)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chr</a:t>
                      </a:r>
                      <a:r>
                        <a:rPr lang="en-US" altLang="zh-TW" dirty="0" smtClean="0"/>
                        <a:t>(input[6]+1)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input[7]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chr</a:t>
                      </a:r>
                      <a:r>
                        <a:rPr lang="en-US" altLang="zh-TW" dirty="0" smtClean="0"/>
                        <a:t>(input[7]+1)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=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input[8]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chr</a:t>
                      </a:r>
                      <a:r>
                        <a:rPr lang="en-US" altLang="zh-TW" dirty="0" smtClean="0"/>
                        <a:t>(input[8]+1)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`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input[9]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chr</a:t>
                      </a:r>
                      <a:r>
                        <a:rPr lang="en-US" altLang="zh-TW" dirty="0" smtClean="0"/>
                        <a:t>(input[9]+1)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4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816912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Exploit Generation of Single URL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method can check security risk of a single URL</a:t>
            </a:r>
            <a:endParaRPr lang="zh-TW" altLang="en-US" dirty="0"/>
          </a:p>
        </p:txBody>
      </p:sp>
      <p:grpSp>
        <p:nvGrpSpPr>
          <p:cNvPr id="17" name="群組 16"/>
          <p:cNvGrpSpPr>
            <a:grpSpLocks noChangeAspect="1"/>
          </p:cNvGrpSpPr>
          <p:nvPr/>
        </p:nvGrpSpPr>
        <p:grpSpPr>
          <a:xfrm>
            <a:off x="1403650" y="2564905"/>
            <a:ext cx="7038262" cy="3830826"/>
            <a:chOff x="1403648" y="1628800"/>
            <a:chExt cx="7408706" cy="4032448"/>
          </a:xfrm>
        </p:grpSpPr>
        <p:graphicFrame>
          <p:nvGraphicFramePr>
            <p:cNvPr id="4" name="物件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8859546"/>
                </p:ext>
              </p:extLst>
            </p:nvPr>
          </p:nvGraphicFramePr>
          <p:xfrm>
            <a:off x="1403648" y="1628800"/>
            <a:ext cx="3024000" cy="2336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Visio" r:id="rId4" imgW="1396465" imgH="1079865" progId="Visio.Drawing.11">
                    <p:link updateAutomatic="1"/>
                  </p:oleObj>
                </mc:Choice>
                <mc:Fallback>
                  <p:oleObj name="Visio" r:id="rId4" imgW="1396465" imgH="107986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03648" y="1628800"/>
                          <a:ext cx="3024000" cy="23367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物件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989603"/>
                </p:ext>
              </p:extLst>
            </p:nvPr>
          </p:nvGraphicFramePr>
          <p:xfrm>
            <a:off x="1475992" y="4252327"/>
            <a:ext cx="3024000" cy="1408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Visio" r:id="rId6" imgW="1396465" imgH="651162" progId="Visio.Drawing.11">
                    <p:link updateAutomatic="1"/>
                  </p:oleObj>
                </mc:Choice>
                <mc:Fallback>
                  <p:oleObj name="Visio" r:id="rId6" imgW="1396465" imgH="651162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75992" y="4252327"/>
                          <a:ext cx="3024000" cy="14089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3923927" y="2204864"/>
              <a:ext cx="4888427" cy="3960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ysClr val="windowText" lastClr="000000"/>
                  </a:solidFill>
                  <a:latin typeface="Kozuka Gothic Pro L" pitchFamily="34" charset="-128"/>
                  <a:ea typeface="Kozuka Gothic Pro L" pitchFamily="34" charset="-128"/>
                </a:rPr>
                <a:t>&lt;script&gt;alert(</a:t>
              </a:r>
              <a:r>
                <a:rPr lang="en-US" altLang="zh-TW" b="1" dirty="0" err="1" smtClean="0">
                  <a:solidFill>
                    <a:sysClr val="windowText" lastClr="000000"/>
                  </a:solidFill>
                  <a:latin typeface="Kozuka Gothic Pro L" pitchFamily="34" charset="-128"/>
                  <a:ea typeface="Kozuka Gothic Pro L" pitchFamily="34" charset="-128"/>
                </a:rPr>
                <a:t>document.cookie</a:t>
              </a:r>
              <a:r>
                <a:rPr lang="en-US" altLang="zh-TW" b="1" dirty="0" smtClean="0">
                  <a:solidFill>
                    <a:sysClr val="windowText" lastClr="000000"/>
                  </a:solidFill>
                  <a:latin typeface="Kozuka Gothic Pro L" pitchFamily="34" charset="-128"/>
                  <a:ea typeface="Kozuka Gothic Pro L" pitchFamily="34" charset="-128"/>
                </a:rPr>
                <a:t>)&lt;/script&gt;</a:t>
              </a:r>
              <a:endParaRPr lang="zh-TW" altLang="en-US" b="1" dirty="0">
                <a:solidFill>
                  <a:sysClr val="windowText" lastClr="000000"/>
                </a:solidFill>
                <a:latin typeface="Kozuka Gothic Pro L" pitchFamily="34" charset="-128"/>
                <a:ea typeface="Kozuka Gothic Pro L" pitchFamily="34" charset="-128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7904" y="4185128"/>
              <a:ext cx="4788000" cy="3960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ysClr val="windowText" lastClr="000000"/>
                  </a:solidFill>
                  <a:latin typeface="Kozuka Gothic Pro L" pitchFamily="34" charset="-128"/>
                  <a:ea typeface="Kozuka Gothic Pro L" pitchFamily="34" charset="-128"/>
                </a:rPr>
                <a:t>admin or 1=1--</a:t>
              </a:r>
              <a:endParaRPr lang="zh-TW" altLang="en-US" b="1" dirty="0">
                <a:solidFill>
                  <a:sysClr val="windowText" lastClr="000000"/>
                </a:solidFill>
                <a:latin typeface="Kozuka Gothic Pro L" pitchFamily="34" charset="-128"/>
                <a:ea typeface="Kozuka Gothic Pro L" pitchFamily="34" charset="-128"/>
              </a:endParaRPr>
            </a:p>
          </p:txBody>
        </p:sp>
        <p:cxnSp>
          <p:nvCxnSpPr>
            <p:cNvPr id="10" name="直線接點 9"/>
            <p:cNvCxnSpPr>
              <a:endCxn id="8" idx="2"/>
            </p:cNvCxnSpPr>
            <p:nvPr/>
          </p:nvCxnSpPr>
          <p:spPr>
            <a:xfrm flipV="1">
              <a:off x="4208171" y="2600864"/>
              <a:ext cx="2159969" cy="771286"/>
            </a:xfrm>
            <a:prstGeom prst="line">
              <a:avLst/>
            </a:prstGeom>
            <a:ln w="19050">
              <a:solidFill>
                <a:schemeClr val="dk1">
                  <a:alpha val="35000"/>
                </a:schemeClr>
              </a:solidFill>
              <a:prstDash val="lgDash"/>
              <a:head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21</a:t>
            </a:fld>
            <a:endParaRPr lang="zh-TW" altLang="en-US"/>
          </a:p>
        </p:txBody>
      </p:sp>
      <p:cxnSp>
        <p:nvCxnSpPr>
          <p:cNvPr id="18" name="直線接點 17"/>
          <p:cNvCxnSpPr>
            <a:endCxn id="9" idx="2"/>
          </p:cNvCxnSpPr>
          <p:nvPr/>
        </p:nvCxnSpPr>
        <p:spPr>
          <a:xfrm flipV="1">
            <a:off x="3923928" y="5369617"/>
            <a:ext cx="1943061" cy="723679"/>
          </a:xfrm>
          <a:prstGeom prst="line">
            <a:avLst/>
          </a:prstGeom>
          <a:ln w="19050">
            <a:solidFill>
              <a:schemeClr val="dk1">
                <a:alpha val="35000"/>
              </a:schemeClr>
            </a:solidFill>
            <a:prstDash val="lgDash"/>
            <a:head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Exploit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Generate exploit of a web application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8" y="2132856"/>
            <a:ext cx="7740000" cy="435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2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Single Path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oncolic</a:t>
            </a:r>
            <a:r>
              <a:rPr lang="en-US" altLang="zh-TW" dirty="0" smtClean="0"/>
              <a:t> </a:t>
            </a:r>
            <a:r>
              <a:rPr lang="en-US" altLang="zh-TW" dirty="0"/>
              <a:t>E</a:t>
            </a:r>
            <a:r>
              <a:rPr lang="en-US" altLang="zh-TW" dirty="0" smtClean="0"/>
              <a:t>xecution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order to reduce the overhead on symbolic execution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575272"/>
              </p:ext>
            </p:extLst>
          </p:nvPr>
        </p:nvGraphicFramePr>
        <p:xfrm>
          <a:off x="5220072" y="2852936"/>
          <a:ext cx="2946816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4" imgW="1972591" imgH="651162" progId="Visio.Drawing.11">
                  <p:link updateAutomatic="1"/>
                </p:oleObj>
              </mc:Choice>
              <mc:Fallback>
                <p:oleObj name="Visio" r:id="rId4" imgW="1972591" imgH="651162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072" y="2852936"/>
                        <a:ext cx="2946816" cy="9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755839"/>
              </p:ext>
            </p:extLst>
          </p:nvPr>
        </p:nvGraphicFramePr>
        <p:xfrm>
          <a:off x="1547664" y="2852936"/>
          <a:ext cx="2946816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6" imgW="1972591" imgH="651162" progId="Visio.Drawing.11">
                  <p:link updateAutomatic="1"/>
                </p:oleObj>
              </mc:Choice>
              <mc:Fallback>
                <p:oleObj name="Visio" r:id="rId6" imgW="1972591" imgH="651162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664" y="2852936"/>
                        <a:ext cx="2946816" cy="9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01" y="3645024"/>
            <a:ext cx="1545147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28" y="3645024"/>
            <a:ext cx="1570064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475656" y="494290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Kozuka Gothic Pro L" pitchFamily="34" charset="-128"/>
                <a:ea typeface="Kozuka Gothic Pro L" pitchFamily="34" charset="-128"/>
              </a:rPr>
              <a:t>Symbolic execution:</a:t>
            </a:r>
          </a:p>
          <a:p>
            <a:r>
              <a:rPr lang="en-US" altLang="zh-TW" b="1" dirty="0" smtClean="0">
                <a:latin typeface="Kozuka Gothic Pro L" pitchFamily="34" charset="-128"/>
                <a:ea typeface="Kozuka Gothic Pro L" pitchFamily="34" charset="-128"/>
              </a:rPr>
              <a:t>Explore all possible paths </a:t>
            </a:r>
            <a:endParaRPr lang="zh-TW" altLang="en-US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20072" y="4941168"/>
            <a:ext cx="34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Kozuka Gothic Pro L" pitchFamily="34" charset="-128"/>
                <a:ea typeface="Kozuka Gothic Pro L" pitchFamily="34" charset="-128"/>
              </a:rPr>
              <a:t>Single path </a:t>
            </a:r>
            <a:r>
              <a:rPr lang="en-US" altLang="zh-TW" b="1" dirty="0" err="1" smtClean="0">
                <a:latin typeface="Kozuka Gothic Pro L" pitchFamily="34" charset="-128"/>
                <a:ea typeface="Kozuka Gothic Pro L" pitchFamily="34" charset="-128"/>
              </a:rPr>
              <a:t>concolic</a:t>
            </a:r>
            <a:r>
              <a:rPr lang="en-US" altLang="zh-TW" b="1" dirty="0" smtClean="0">
                <a:latin typeface="Kozuka Gothic Pro L" pitchFamily="34" charset="-128"/>
                <a:ea typeface="Kozuka Gothic Pro L" pitchFamily="34" charset="-128"/>
              </a:rPr>
              <a:t> execution:</a:t>
            </a:r>
          </a:p>
          <a:p>
            <a:r>
              <a:rPr lang="en-US" altLang="zh-TW" b="1" dirty="0" smtClean="0">
                <a:latin typeface="Kozuka Gothic Pro L" pitchFamily="34" charset="-128"/>
                <a:ea typeface="Kozuka Gothic Pro L" pitchFamily="34" charset="-128"/>
              </a:rPr>
              <a:t>Only explore the path of the given input</a:t>
            </a:r>
            <a:endParaRPr lang="zh-TW" altLang="en-US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0" name="七角星形 9"/>
          <p:cNvSpPr/>
          <p:nvPr/>
        </p:nvSpPr>
        <p:spPr>
          <a:xfrm>
            <a:off x="2699792" y="4415337"/>
            <a:ext cx="360040" cy="360040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七角星形 13"/>
          <p:cNvSpPr/>
          <p:nvPr/>
        </p:nvSpPr>
        <p:spPr>
          <a:xfrm>
            <a:off x="6300192" y="4437112"/>
            <a:ext cx="360040" cy="360040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6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74009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8" name="七角星形 7"/>
          <p:cNvSpPr/>
          <p:nvPr/>
        </p:nvSpPr>
        <p:spPr>
          <a:xfrm>
            <a:off x="4427984" y="3861048"/>
            <a:ext cx="180020" cy="180020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七角星形 8"/>
          <p:cNvSpPr/>
          <p:nvPr/>
        </p:nvSpPr>
        <p:spPr>
          <a:xfrm>
            <a:off x="8316416" y="3789040"/>
            <a:ext cx="180020" cy="180020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3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Kozuka Gothic Pro H" pitchFamily="34" charset="-128"/>
              </a:rPr>
              <a:t>Outline</a:t>
            </a:r>
            <a:endParaRPr lang="zh-TW" altLang="en-US" dirty="0">
              <a:latin typeface="Kozuka Gothic Pro H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 smtClean="0"/>
              <a:t>Method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Exploit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eneration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TW" dirty="0" smtClean="0"/>
              <a:t>System </a:t>
            </a:r>
            <a:r>
              <a:rPr lang="en-US" altLang="zh-TW" dirty="0"/>
              <a:t>A</a:t>
            </a:r>
            <a:r>
              <a:rPr lang="en-US" altLang="zh-TW" dirty="0" smtClean="0"/>
              <a:t>rchitecture</a:t>
            </a:r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Related Work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0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</a:t>
            </a:r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Symbolic </a:t>
            </a:r>
            <a:r>
              <a:rPr lang="en-US" altLang="zh-TW" dirty="0"/>
              <a:t>E</a:t>
            </a:r>
            <a:r>
              <a:rPr lang="en-US" altLang="zh-TW" dirty="0" smtClean="0"/>
              <a:t>nvironment </a:t>
            </a:r>
            <a:r>
              <a:rPr lang="en-US" altLang="zh-TW" dirty="0"/>
              <a:t>on S</a:t>
            </a:r>
            <a:r>
              <a:rPr lang="en-US" altLang="zh-TW" baseline="30000" dirty="0"/>
              <a:t>2</a:t>
            </a:r>
            <a:r>
              <a:rPr lang="en-US" altLang="zh-TW" dirty="0"/>
              <a:t>E </a:t>
            </a:r>
            <a:endParaRPr lang="en-US" altLang="zh-TW" dirty="0" smtClean="0"/>
          </a:p>
          <a:p>
            <a:r>
              <a:rPr lang="en-US" altLang="zh-TW" dirty="0" err="1" smtClean="0"/>
              <a:t>CRAXWeb</a:t>
            </a:r>
            <a:r>
              <a:rPr lang="en-US" altLang="zh-TW" dirty="0" smtClean="0"/>
              <a:t> Architecture</a:t>
            </a:r>
          </a:p>
          <a:p>
            <a:r>
              <a:rPr lang="en-US" altLang="zh-TW" dirty="0"/>
              <a:t>CRAX F</a:t>
            </a:r>
            <a:r>
              <a:rPr lang="en-US" altLang="zh-TW" dirty="0" smtClean="0"/>
              <a:t>ramework</a:t>
            </a:r>
            <a:endParaRPr lang="en-US" altLang="zh-TW" dirty="0"/>
          </a:p>
          <a:p>
            <a:r>
              <a:rPr lang="en-US" altLang="zh-TW" dirty="0" smtClean="0"/>
              <a:t>Detail of </a:t>
            </a:r>
            <a:r>
              <a:rPr lang="en-US" altLang="zh-TW" dirty="0" err="1" smtClean="0"/>
              <a:t>CRAXWeb</a:t>
            </a:r>
            <a:endParaRPr lang="en-US" altLang="zh-TW" dirty="0" smtClean="0"/>
          </a:p>
          <a:p>
            <a:pPr lvl="1"/>
            <a:r>
              <a:rPr lang="en-US" altLang="zh-TW" dirty="0"/>
              <a:t>Web </a:t>
            </a:r>
            <a:r>
              <a:rPr lang="en-US" altLang="zh-TW" dirty="0" smtClean="0"/>
              <a:t>Crawler</a:t>
            </a:r>
            <a:endParaRPr lang="en-US" altLang="zh-TW" dirty="0"/>
          </a:p>
          <a:p>
            <a:pPr lvl="1"/>
            <a:r>
              <a:rPr lang="en-US" altLang="zh-TW" dirty="0"/>
              <a:t>Symbolic </a:t>
            </a:r>
            <a:r>
              <a:rPr lang="en-US" altLang="zh-TW" dirty="0" smtClean="0"/>
              <a:t>Request </a:t>
            </a:r>
            <a:r>
              <a:rPr lang="en-US" altLang="zh-TW" dirty="0"/>
              <a:t>S</a:t>
            </a:r>
            <a:r>
              <a:rPr lang="en-US" altLang="zh-TW" dirty="0" smtClean="0"/>
              <a:t>ender</a:t>
            </a:r>
            <a:endParaRPr lang="en-US" altLang="zh-TW" dirty="0"/>
          </a:p>
          <a:p>
            <a:pPr lvl="1"/>
            <a:r>
              <a:rPr lang="en-US" altLang="zh-TW" dirty="0"/>
              <a:t>Symbolic </a:t>
            </a:r>
            <a:r>
              <a:rPr lang="en-US" altLang="zh-TW" dirty="0" smtClean="0"/>
              <a:t>Data </a:t>
            </a:r>
            <a:r>
              <a:rPr lang="en-US" altLang="zh-TW" dirty="0"/>
              <a:t>S</a:t>
            </a:r>
            <a:r>
              <a:rPr lang="en-US" altLang="zh-TW" dirty="0" smtClean="0"/>
              <a:t>ensor</a:t>
            </a:r>
          </a:p>
          <a:p>
            <a:pPr lvl="1"/>
            <a:r>
              <a:rPr lang="en-US" altLang="zh-TW" dirty="0" smtClean="0"/>
              <a:t>Exploit Generator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3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35108"/>
            <a:ext cx="7200800" cy="391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E (</a:t>
            </a:r>
            <a:r>
              <a:rPr lang="en-US" altLang="zh-TW" dirty="0" smtClean="0"/>
              <a:t>Selective </a:t>
            </a:r>
            <a:r>
              <a:rPr lang="en-US" altLang="zh-TW" dirty="0" smtClean="0"/>
              <a:t>Symbolic Execution)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9592" y="1628800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latin typeface="Kozuka Gothic Pr6N L" pitchFamily="34" charset="-128"/>
                <a:ea typeface="Kozuka Gothic Pr6N L" pitchFamily="34" charset="-128"/>
              </a:rPr>
              <a:t>Symbolic data sender</a:t>
            </a:r>
            <a:endParaRPr lang="zh-TW" altLang="en-US" sz="14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8224" y="5301208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latin typeface="Kozuka Gothic Pr6N L" pitchFamily="34" charset="-128"/>
                <a:ea typeface="Kozuka Gothic Pr6N L" pitchFamily="34" charset="-128"/>
              </a:rPr>
              <a:t>Exploit generator</a:t>
            </a:r>
            <a:endParaRPr lang="zh-TW" altLang="en-US" sz="14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 flipV="1">
            <a:off x="1547664" y="2204864"/>
            <a:ext cx="432048" cy="288032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228184" y="5373216"/>
            <a:ext cx="360040" cy="216024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29698" name="Picture 2" descr="http://pic12.nipic.com/20110113/6119795_165559258171_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48" y="1412776"/>
            <a:ext cx="360000" cy="3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35108"/>
            <a:ext cx="7200800" cy="391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E (</a:t>
            </a:r>
            <a:r>
              <a:rPr lang="en-US" altLang="zh-TW" dirty="0" smtClean="0"/>
              <a:t>Selective </a:t>
            </a:r>
            <a:r>
              <a:rPr lang="en-US" altLang="zh-TW" dirty="0" smtClean="0"/>
              <a:t>Symbolic Execution)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9592" y="1628800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latin typeface="Kozuka Gothic Pr6N L" pitchFamily="34" charset="-128"/>
                <a:ea typeface="Kozuka Gothic Pr6N L" pitchFamily="34" charset="-128"/>
              </a:rPr>
              <a:t>Symbolic data sender</a:t>
            </a:r>
            <a:endParaRPr lang="zh-TW" altLang="en-US" sz="14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8224" y="5301208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latin typeface="Kozuka Gothic Pr6N L" pitchFamily="34" charset="-128"/>
                <a:ea typeface="Kozuka Gothic Pr6N L" pitchFamily="34" charset="-128"/>
              </a:rPr>
              <a:t>Exploit generator</a:t>
            </a:r>
            <a:endParaRPr lang="zh-TW" altLang="en-US" sz="14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 flipV="1">
            <a:off x="1547664" y="2204864"/>
            <a:ext cx="432048" cy="288032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228184" y="5373216"/>
            <a:ext cx="360040" cy="216024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6" name="矩形 25"/>
          <p:cNvSpPr/>
          <p:nvPr/>
        </p:nvSpPr>
        <p:spPr>
          <a:xfrm>
            <a:off x="6840440" y="1340768"/>
            <a:ext cx="1836016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1" dirty="0" smtClean="0">
                <a:latin typeface="Kozuka Gothic Pr6N L" pitchFamily="34" charset="-128"/>
                <a:ea typeface="Kozuka Gothic Pr6N L" pitchFamily="34" charset="-128"/>
              </a:rPr>
              <a:t>Symbolic data sensor</a:t>
            </a:r>
            <a:endParaRPr lang="zh-TW" altLang="en-US" sz="14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pic>
        <p:nvPicPr>
          <p:cNvPr id="29698" name="Picture 2" descr="http://pic12.nipic.com/20110113/6119795_165559258171_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48" y="1412776"/>
            <a:ext cx="360000" cy="3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pic12.nipic.com/20110113/6119795_165559258171_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46" y="2204199"/>
            <a:ext cx="360000" cy="3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2483768" y="1412776"/>
            <a:ext cx="1296144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latin typeface="Kozuka Gothic Pr6N L" pitchFamily="34" charset="-128"/>
                <a:ea typeface="Kozuka Gothic Pr6N L" pitchFamily="34" charset="-128"/>
              </a:rPr>
              <a:t>For XSS attack</a:t>
            </a:r>
            <a:endParaRPr lang="zh-TW" altLang="en-US" sz="14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2793346" y="1988840"/>
            <a:ext cx="338494" cy="395711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91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35108"/>
            <a:ext cx="7200800" cy="391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E (</a:t>
            </a:r>
            <a:r>
              <a:rPr lang="en-US" altLang="zh-TW" dirty="0" smtClean="0"/>
              <a:t>Selective </a:t>
            </a:r>
            <a:r>
              <a:rPr lang="en-US" altLang="zh-TW" dirty="0" smtClean="0"/>
              <a:t>Symbolic Execution)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9592" y="1628800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latin typeface="Kozuka Gothic Pr6N L" pitchFamily="34" charset="-128"/>
                <a:ea typeface="Kozuka Gothic Pr6N L" pitchFamily="34" charset="-128"/>
              </a:rPr>
              <a:t>Symbolic data sender</a:t>
            </a:r>
            <a:endParaRPr lang="zh-TW" altLang="en-US" sz="14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8224" y="5301208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latin typeface="Kozuka Gothic Pr6N L" pitchFamily="34" charset="-128"/>
                <a:ea typeface="Kozuka Gothic Pr6N L" pitchFamily="34" charset="-128"/>
              </a:rPr>
              <a:t>Exploit generator</a:t>
            </a:r>
            <a:endParaRPr lang="zh-TW" altLang="en-US" sz="14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 flipV="1">
            <a:off x="1547664" y="2204864"/>
            <a:ext cx="432048" cy="288032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228184" y="5373216"/>
            <a:ext cx="360040" cy="216024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6" name="矩形 25"/>
          <p:cNvSpPr/>
          <p:nvPr/>
        </p:nvSpPr>
        <p:spPr>
          <a:xfrm>
            <a:off x="6840440" y="1340768"/>
            <a:ext cx="1836016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1" dirty="0" smtClean="0">
                <a:latin typeface="Kozuka Gothic Pr6N L" pitchFamily="34" charset="-128"/>
                <a:ea typeface="Kozuka Gothic Pr6N L" pitchFamily="34" charset="-128"/>
              </a:rPr>
              <a:t>Symbolic data sensor</a:t>
            </a:r>
            <a:endParaRPr lang="zh-TW" altLang="en-US" sz="14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pic>
        <p:nvPicPr>
          <p:cNvPr id="29698" name="Picture 2" descr="http://pic12.nipic.com/20110113/6119795_165559258171_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48" y="1412776"/>
            <a:ext cx="360000" cy="3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pic12.nipic.com/20110113/6119795_165559258171_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56" y="3320988"/>
            <a:ext cx="360000" cy="3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pic12.nipic.com/20110113/6119795_165559258171_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46" y="2204199"/>
            <a:ext cx="360000" cy="3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6516216" y="2348880"/>
            <a:ext cx="1692208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latin typeface="Kozuka Gothic Pr6N L" pitchFamily="34" charset="-128"/>
                <a:ea typeface="Kozuka Gothic Pr6N L" pitchFamily="34" charset="-128"/>
              </a:rPr>
              <a:t>For SQL injection attack</a:t>
            </a:r>
            <a:endParaRPr lang="zh-TW" altLang="en-US" sz="14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7041818" y="2924944"/>
            <a:ext cx="320502" cy="576065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0152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Effective of Automatic Exploit Generation for non-web 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Mplayer</a:t>
            </a:r>
            <a:r>
              <a:rPr lang="en-US" altLang="zh-TW" dirty="0" smtClean="0"/>
              <a:t> (1.5MLOC) (CVE-2008-0630)</a:t>
            </a:r>
          </a:p>
          <a:p>
            <a:pPr lvl="1"/>
            <a:r>
              <a:rPr lang="en-US" altLang="zh-TW" dirty="0" err="1"/>
              <a:t>MPlayer</a:t>
            </a:r>
            <a:r>
              <a:rPr lang="en-US" altLang="zh-TW" dirty="0"/>
              <a:t> 1.0rc2 and SVN before r25823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3.6 seconds</a:t>
            </a:r>
          </a:p>
          <a:p>
            <a:r>
              <a:rPr lang="en-US" altLang="zh-TW" dirty="0" smtClean="0"/>
              <a:t>Microsoft Office Word (CVE-2012-0158)</a:t>
            </a:r>
          </a:p>
          <a:p>
            <a:pPr lvl="1"/>
            <a:r>
              <a:rPr lang="en-US" altLang="zh-TW" dirty="0"/>
              <a:t>Microsoft Office </a:t>
            </a:r>
            <a:r>
              <a:rPr lang="en-US" altLang="zh-TW" dirty="0" smtClean="0"/>
              <a:t>&lt; 2010</a:t>
            </a:r>
          </a:p>
          <a:p>
            <a:pPr lvl="1"/>
            <a:r>
              <a:rPr lang="en-US" altLang="zh-TW" dirty="0" smtClean="0"/>
              <a:t>216 seconds</a:t>
            </a:r>
          </a:p>
          <a:p>
            <a:r>
              <a:rPr lang="en-US" altLang="zh-TW" dirty="0" err="1" smtClean="0"/>
              <a:t>Nginx</a:t>
            </a:r>
            <a:r>
              <a:rPr lang="en-US" altLang="zh-TW" dirty="0" smtClean="0"/>
              <a:t> (CVE-2013-2028)</a:t>
            </a:r>
          </a:p>
          <a:p>
            <a:pPr lvl="1"/>
            <a:r>
              <a:rPr lang="en-US" altLang="zh-TW" dirty="0" err="1"/>
              <a:t>nginx</a:t>
            </a:r>
            <a:r>
              <a:rPr lang="en-US" altLang="zh-TW" dirty="0"/>
              <a:t> 1.3.9/1.4.0 stack buffer </a:t>
            </a:r>
            <a:r>
              <a:rPr lang="en-US" altLang="zh-TW" dirty="0" smtClean="0"/>
              <a:t>overflow</a:t>
            </a:r>
          </a:p>
          <a:p>
            <a:pPr lvl="1"/>
            <a:r>
              <a:rPr lang="en-US" altLang="zh-TW" dirty="0" smtClean="0"/>
              <a:t>8 seconds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5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CRAXWeb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010939"/>
              </p:ext>
            </p:extLst>
          </p:nvPr>
        </p:nvGraphicFramePr>
        <p:xfrm>
          <a:off x="611560" y="1268760"/>
          <a:ext cx="826196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/>
                <a:gridCol w="208280"/>
                <a:gridCol w="208280"/>
                <a:gridCol w="208280"/>
                <a:gridCol w="208280"/>
                <a:gridCol w="1044000"/>
                <a:gridCol w="612000"/>
                <a:gridCol w="1080000"/>
                <a:gridCol w="756000"/>
                <a:gridCol w="208280"/>
                <a:gridCol w="1116000"/>
                <a:gridCol w="208280"/>
                <a:gridCol w="208280"/>
                <a:gridCol w="972000"/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Test</a:t>
                      </a:r>
                      <a:r>
                        <a:rPr lang="zh-TW" altLang="en-US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</a:t>
                      </a:r>
                      <a:r>
                        <a:rPr lang="en-US" altLang="zh-TW" sz="1600" b="1" baseline="0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unit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</a:t>
                      </a:r>
                      <a:r>
                        <a:rPr lang="en-US" altLang="zh-TW" sz="1600" b="1" baseline="30000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2</a:t>
                      </a:r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E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QEMU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(server)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application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data sensor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s2e_myop</a:t>
                      </a:r>
                      <a:endParaRPr lang="zh-TW" altLang="en-US" sz="105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 socket</a:t>
                      </a:r>
                      <a:endParaRPr lang="zh-TW" alt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crawler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request sender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 Socket</a:t>
                      </a:r>
                      <a:endParaRPr lang="zh-TW" alt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Server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Expolit</a:t>
                      </a:r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generator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Report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</a:t>
                      </a:r>
                      <a:r>
                        <a:rPr lang="en-US" altLang="zh-TW" sz="14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Socket</a:t>
                      </a:r>
                      <a:endParaRPr lang="zh-TW" alt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data sensor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s2e_myop</a:t>
                      </a:r>
                      <a:endParaRPr lang="zh-TW" altLang="en-US" sz="105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STP Solver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(client)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1835696" y="2708920"/>
            <a:ext cx="2448272" cy="64807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187624" y="306896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835696" y="3933056"/>
            <a:ext cx="8280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707904" y="4077072"/>
            <a:ext cx="576064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16200000">
            <a:off x="4626024" y="3230961"/>
            <a:ext cx="32400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V="1">
            <a:off x="4572016" y="4437096"/>
            <a:ext cx="28800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6200000">
            <a:off x="7722376" y="3627049"/>
            <a:ext cx="0" cy="468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6200000">
            <a:off x="6696256" y="4401089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>
            <a:off x="5436096" y="2996952"/>
            <a:ext cx="936104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/>
          <p:nvPr/>
        </p:nvCxnSpPr>
        <p:spPr>
          <a:xfrm flipV="1">
            <a:off x="5400224" y="4005065"/>
            <a:ext cx="971976" cy="7920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1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CRAX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776000" cy="518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0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Crawler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3435"/>
              </p:ext>
            </p:extLst>
          </p:nvPr>
        </p:nvGraphicFramePr>
        <p:xfrm>
          <a:off x="611560" y="1268760"/>
          <a:ext cx="826196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/>
                <a:gridCol w="208280"/>
                <a:gridCol w="208280"/>
                <a:gridCol w="208280"/>
                <a:gridCol w="208280"/>
                <a:gridCol w="1044000"/>
                <a:gridCol w="612000"/>
                <a:gridCol w="1080000"/>
                <a:gridCol w="756000"/>
                <a:gridCol w="208280"/>
                <a:gridCol w="1116000"/>
                <a:gridCol w="208280"/>
                <a:gridCol w="208280"/>
                <a:gridCol w="972000"/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Test</a:t>
                      </a:r>
                      <a:r>
                        <a:rPr lang="zh-TW" altLang="en-US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</a:t>
                      </a:r>
                      <a:r>
                        <a:rPr lang="en-US" altLang="zh-TW" sz="1600" b="1" baseline="0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unit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</a:t>
                      </a:r>
                      <a:r>
                        <a:rPr lang="en-US" altLang="zh-TW" sz="1600" b="1" baseline="30000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2</a:t>
                      </a:r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E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QEMU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(server)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application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data sensor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s2e_myop</a:t>
                      </a:r>
                      <a:endParaRPr lang="zh-TW" altLang="en-US" sz="105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 socket</a:t>
                      </a:r>
                      <a:endParaRPr lang="zh-TW" alt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crawler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request sender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 Socket</a:t>
                      </a:r>
                      <a:endParaRPr lang="zh-TW" alt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Server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Expolit</a:t>
                      </a:r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generator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Report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</a:t>
                      </a:r>
                      <a:r>
                        <a:rPr lang="en-US" altLang="zh-TW" sz="14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Socket</a:t>
                      </a:r>
                      <a:endParaRPr lang="zh-TW" alt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data sensor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s2e_myop</a:t>
                      </a:r>
                      <a:endParaRPr lang="zh-TW" altLang="en-US" sz="105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STP Solver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(client)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1835696" y="2708920"/>
            <a:ext cx="2448272" cy="64807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835696" y="3933056"/>
            <a:ext cx="8280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707904" y="4077072"/>
            <a:ext cx="576064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16200000">
            <a:off x="4626024" y="3230961"/>
            <a:ext cx="32400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V="1">
            <a:off x="4572016" y="4437096"/>
            <a:ext cx="28800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6200000">
            <a:off x="7722376" y="3627049"/>
            <a:ext cx="0" cy="468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6200000">
            <a:off x="6696256" y="4401089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>
            <a:off x="5436096" y="2996952"/>
            <a:ext cx="936104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/>
          <p:nvPr/>
        </p:nvCxnSpPr>
        <p:spPr>
          <a:xfrm flipV="1">
            <a:off x="5400224" y="4005065"/>
            <a:ext cx="971976" cy="7920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9552" y="3356992"/>
            <a:ext cx="129614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Web crawler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187624" y="306896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9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3456000" cy="216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Crawler (Burp Suite)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5445224"/>
            <a:ext cx="46800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1556792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Web </a:t>
            </a:r>
            <a:r>
              <a:rPr lang="en-US" altLang="zh-TW" b="1" dirty="0">
                <a:latin typeface="Kozuka Gothic Pr6N L" pitchFamily="34" charset="-128"/>
                <a:ea typeface="Kozuka Gothic Pr6N L" pitchFamily="34" charset="-128"/>
              </a:rPr>
              <a:t>a</a:t>
            </a:r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pplication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91680" y="3140968"/>
            <a:ext cx="172819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Web crawler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9" name="流程圖: 卡片 8"/>
          <p:cNvSpPr/>
          <p:nvPr/>
        </p:nvSpPr>
        <p:spPr>
          <a:xfrm>
            <a:off x="3995936" y="2132856"/>
            <a:ext cx="4392488" cy="111612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GET </a:t>
            </a:r>
            <a:r>
              <a:rPr lang="en-US" altLang="zh-TW" b="1" dirty="0" err="1" smtClean="0">
                <a:latin typeface="Kozuka Gothic Pr6N L" pitchFamily="34" charset="-128"/>
                <a:ea typeface="Kozuka Gothic Pr6N L" pitchFamily="34" charset="-128"/>
              </a:rPr>
              <a:t>index.php?abc</a:t>
            </a:r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=</a:t>
            </a:r>
            <a:r>
              <a:rPr lang="en-US" altLang="zh-TW" b="1" dirty="0" err="1" smtClean="0">
                <a:latin typeface="Kozuka Gothic Pr6N L" pitchFamily="34" charset="-128"/>
                <a:ea typeface="Kozuka Gothic Pr6N L" pitchFamily="34" charset="-128"/>
              </a:rPr>
              <a:t>xxxxx</a:t>
            </a:r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 HTTP/1.1</a:t>
            </a:r>
          </a:p>
          <a:p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Host: example.com</a:t>
            </a:r>
          </a:p>
        </p:txBody>
      </p:sp>
      <p:sp>
        <p:nvSpPr>
          <p:cNvPr id="13" name="流程圖: 卡片 12"/>
          <p:cNvSpPr/>
          <p:nvPr/>
        </p:nvSpPr>
        <p:spPr>
          <a:xfrm>
            <a:off x="3995936" y="3897052"/>
            <a:ext cx="3024336" cy="198022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POST </a:t>
            </a:r>
            <a:r>
              <a:rPr lang="en-US" altLang="zh-TW" b="1" dirty="0" err="1" smtClean="0">
                <a:latin typeface="Kozuka Gothic Pr6N L" pitchFamily="34" charset="-128"/>
                <a:ea typeface="Kozuka Gothic Pr6N L" pitchFamily="34" charset="-128"/>
              </a:rPr>
              <a:t>index.php</a:t>
            </a:r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 HTTP/1.1</a:t>
            </a:r>
          </a:p>
          <a:p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Host: example.com</a:t>
            </a:r>
          </a:p>
          <a:p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Content-length: 40</a:t>
            </a:r>
          </a:p>
          <a:p>
            <a:endParaRPr lang="en-US" altLang="zh-TW" b="1" dirty="0">
              <a:latin typeface="Kozuka Gothic Pr6N L" pitchFamily="34" charset="-128"/>
              <a:ea typeface="Kozuka Gothic Pr6N L" pitchFamily="34" charset="-128"/>
            </a:endParaRPr>
          </a:p>
          <a:p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a=</a:t>
            </a:r>
            <a:r>
              <a:rPr lang="en-US" altLang="zh-TW" b="1" dirty="0" err="1" smtClean="0">
                <a:latin typeface="Kozuka Gothic Pr6N L" pitchFamily="34" charset="-128"/>
                <a:ea typeface="Kozuka Gothic Pr6N L" pitchFamily="34" charset="-128"/>
              </a:rPr>
              <a:t>xxxx&amp;b</a:t>
            </a:r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=xxx</a:t>
            </a:r>
            <a:endParaRPr lang="en-US" altLang="zh-TW" b="1" dirty="0">
              <a:latin typeface="Kozuka Gothic Pr6N L" pitchFamily="34" charset="-128"/>
              <a:ea typeface="Kozuka Gothic Pr6N L" pitchFamily="34" charset="-128"/>
            </a:endParaRPr>
          </a:p>
          <a:p>
            <a:endParaRPr lang="en-US" altLang="zh-TW" b="1" dirty="0" smtClean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6176" y="3140968"/>
            <a:ext cx="126000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483768" y="2618910"/>
            <a:ext cx="0" cy="4500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491880" y="3645024"/>
            <a:ext cx="381642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Symbolic Request Sender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676559"/>
              </p:ext>
            </p:extLst>
          </p:nvPr>
        </p:nvGraphicFramePr>
        <p:xfrm>
          <a:off x="611560" y="1268760"/>
          <a:ext cx="826196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/>
                <a:gridCol w="208280"/>
                <a:gridCol w="208280"/>
                <a:gridCol w="208280"/>
                <a:gridCol w="208280"/>
                <a:gridCol w="1044000"/>
                <a:gridCol w="612000"/>
                <a:gridCol w="1080000"/>
                <a:gridCol w="756000"/>
                <a:gridCol w="208280"/>
                <a:gridCol w="1116000"/>
                <a:gridCol w="208280"/>
                <a:gridCol w="208280"/>
                <a:gridCol w="972000"/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Test</a:t>
                      </a:r>
                      <a:r>
                        <a:rPr lang="zh-TW" altLang="en-US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</a:t>
                      </a:r>
                      <a:r>
                        <a:rPr lang="en-US" altLang="zh-TW" sz="1600" b="1" baseline="0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unit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</a:t>
                      </a:r>
                      <a:r>
                        <a:rPr lang="en-US" altLang="zh-TW" sz="1600" b="1" baseline="30000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2</a:t>
                      </a:r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E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QEMU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(server)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application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data sensor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s2e_myop</a:t>
                      </a:r>
                      <a:endParaRPr lang="zh-TW" altLang="en-US" sz="105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 socket</a:t>
                      </a:r>
                      <a:endParaRPr lang="zh-TW" alt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crawler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request sender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 Socket</a:t>
                      </a:r>
                      <a:endParaRPr lang="zh-TW" alt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Server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Expolit</a:t>
                      </a:r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generator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Report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</a:t>
                      </a:r>
                      <a:r>
                        <a:rPr lang="en-US" altLang="zh-TW" sz="14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Socket</a:t>
                      </a:r>
                      <a:endParaRPr lang="zh-TW" alt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data sensor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s2e_myop</a:t>
                      </a:r>
                      <a:endParaRPr lang="zh-TW" altLang="en-US" sz="105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STP Solver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(client)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1835696" y="2708920"/>
            <a:ext cx="2448272" cy="64807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835696" y="3933056"/>
            <a:ext cx="5760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707904" y="4077072"/>
            <a:ext cx="576064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16200000">
            <a:off x="4626024" y="3230961"/>
            <a:ext cx="32400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V="1">
            <a:off x="4572016" y="4437096"/>
            <a:ext cx="28800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6200000">
            <a:off x="7722376" y="3627049"/>
            <a:ext cx="0" cy="468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6200000">
            <a:off x="6696256" y="4401089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>
            <a:off x="5436096" y="2996952"/>
            <a:ext cx="936104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/>
          <p:nvPr/>
        </p:nvCxnSpPr>
        <p:spPr>
          <a:xfrm flipV="1">
            <a:off x="5400224" y="4005065"/>
            <a:ext cx="971976" cy="7920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11760" y="3356992"/>
            <a:ext cx="129614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Symbolic request sender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187624" y="306896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Symbolic Data </a:t>
            </a:r>
            <a:r>
              <a:rPr lang="en-US" altLang="zh-TW" dirty="0"/>
              <a:t>S</a:t>
            </a:r>
            <a:r>
              <a:rPr lang="en-US" altLang="zh-TW" dirty="0" smtClean="0"/>
              <a:t>ender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ED1B-246C-45D4-B21D-1AE59D420B49}" type="datetime1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3456000" cy="216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079664" y="5445224"/>
            <a:ext cx="46800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020272" y="5121272"/>
            <a:ext cx="1440000" cy="75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Web application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5728" y="1493168"/>
            <a:ext cx="1188000" cy="75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Web </a:t>
            </a:r>
            <a:r>
              <a:rPr lang="en-US" altLang="zh-TW" b="1" dirty="0">
                <a:latin typeface="Kozuka Gothic Pr6N L" pitchFamily="34" charset="-128"/>
                <a:ea typeface="Kozuka Gothic Pr6N L" pitchFamily="34" charset="-128"/>
              </a:rPr>
              <a:t>c</a:t>
            </a:r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rawler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3920" y="1484784"/>
            <a:ext cx="1188000" cy="75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Database</a:t>
            </a:r>
          </a:p>
        </p:txBody>
      </p:sp>
      <p:sp>
        <p:nvSpPr>
          <p:cNvPr id="17" name="矩形 16"/>
          <p:cNvSpPr/>
          <p:nvPr/>
        </p:nvSpPr>
        <p:spPr>
          <a:xfrm>
            <a:off x="2591912" y="3284984"/>
            <a:ext cx="1188000" cy="75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Control node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7020272" y="3140968"/>
            <a:ext cx="1440000" cy="104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Symbolic data sender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195912" y="1898830"/>
            <a:ext cx="396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16200000">
            <a:off x="2771848" y="2780976"/>
            <a:ext cx="864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3960248" y="3518935"/>
            <a:ext cx="2844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067944" y="2996952"/>
            <a:ext cx="260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1. Experiment request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067944" y="3995772"/>
            <a:ext cx="27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2. Experiment response</a:t>
            </a:r>
            <a:endParaRPr lang="zh-TW" altLang="en-US" b="1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960248" y="3861048"/>
            <a:ext cx="2844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7416351" y="4617168"/>
            <a:ext cx="648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Symbolic Data Sensor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049732"/>
              </p:ext>
            </p:extLst>
          </p:nvPr>
        </p:nvGraphicFramePr>
        <p:xfrm>
          <a:off x="611560" y="1268760"/>
          <a:ext cx="826196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/>
                <a:gridCol w="208280"/>
                <a:gridCol w="208280"/>
                <a:gridCol w="208280"/>
                <a:gridCol w="208280"/>
                <a:gridCol w="1044000"/>
                <a:gridCol w="612000"/>
                <a:gridCol w="1080000"/>
                <a:gridCol w="756000"/>
                <a:gridCol w="208280"/>
                <a:gridCol w="1116000"/>
                <a:gridCol w="208280"/>
                <a:gridCol w="208280"/>
                <a:gridCol w="972000"/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Test</a:t>
                      </a:r>
                      <a:r>
                        <a:rPr lang="zh-TW" altLang="en-US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</a:t>
                      </a:r>
                      <a:r>
                        <a:rPr lang="en-US" altLang="zh-TW" sz="1600" b="1" baseline="0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unit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</a:t>
                      </a:r>
                      <a:r>
                        <a:rPr lang="en-US" altLang="zh-TW" sz="1600" b="1" baseline="30000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2</a:t>
                      </a:r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E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QEMU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(server)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application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data sensor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s2e_myop</a:t>
                      </a:r>
                      <a:endParaRPr lang="zh-TW" altLang="en-US" sz="105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 socket</a:t>
                      </a:r>
                      <a:endParaRPr lang="zh-TW" alt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crawler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request sender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 Socket</a:t>
                      </a:r>
                      <a:endParaRPr lang="zh-TW" alt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Server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Expolit</a:t>
                      </a:r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generator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Report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</a:t>
                      </a:r>
                      <a:r>
                        <a:rPr lang="en-US" altLang="zh-TW" sz="14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Socket</a:t>
                      </a:r>
                      <a:endParaRPr lang="zh-TW" alt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data sensor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s2e_myop</a:t>
                      </a:r>
                      <a:endParaRPr lang="zh-TW" altLang="en-US" sz="105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STP Solver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(client)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1835696" y="2708920"/>
            <a:ext cx="2448272" cy="64807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835696" y="3933056"/>
            <a:ext cx="7920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707904" y="4077072"/>
            <a:ext cx="576064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16200000">
            <a:off x="4626024" y="3230961"/>
            <a:ext cx="32400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V="1">
            <a:off x="4572016" y="4437096"/>
            <a:ext cx="28800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6200000">
            <a:off x="7722376" y="3627049"/>
            <a:ext cx="0" cy="468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6200000">
            <a:off x="6696256" y="4401089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>
            <a:off x="5436096" y="2996952"/>
            <a:ext cx="936104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/>
          <p:nvPr/>
        </p:nvCxnSpPr>
        <p:spPr>
          <a:xfrm flipV="1">
            <a:off x="5400224" y="4005065"/>
            <a:ext cx="971976" cy="7920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139952" y="2276968"/>
            <a:ext cx="1296144" cy="86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Symbolic </a:t>
            </a:r>
            <a:r>
              <a:rPr lang="en-US" altLang="zh-TW" b="1" smtClean="0">
                <a:latin typeface="Kozuka Gothic Pr6N L" pitchFamily="34" charset="-128"/>
                <a:ea typeface="Kozuka Gothic Pr6N L" pitchFamily="34" charset="-128"/>
              </a:rPr>
              <a:t>data sensor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187624" y="306896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139952" y="4564800"/>
            <a:ext cx="1296144" cy="86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Symbolic </a:t>
            </a:r>
            <a:r>
              <a:rPr lang="en-US" altLang="zh-TW" b="1" smtClean="0">
                <a:latin typeface="Kozuka Gothic Pr6N L" pitchFamily="34" charset="-128"/>
                <a:ea typeface="Kozuka Gothic Pr6N L" pitchFamily="34" charset="-128"/>
              </a:rPr>
              <a:t>data sensor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Symbolic </a:t>
            </a:r>
            <a:r>
              <a:rPr lang="en-US" altLang="zh-TW" smtClean="0"/>
              <a:t>Data Sensor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EC01-8809-4747-9B97-37AC32732B19}" type="datetime1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3456000" cy="216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691680" y="5013176"/>
            <a:ext cx="46800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691680" y="5877272"/>
            <a:ext cx="46800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915976" y="2276872"/>
            <a:ext cx="1440000" cy="104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Symbolic data sensor</a:t>
            </a:r>
          </a:p>
        </p:txBody>
      </p:sp>
      <p:sp>
        <p:nvSpPr>
          <p:cNvPr id="15" name="矩形 14"/>
          <p:cNvSpPr/>
          <p:nvPr/>
        </p:nvSpPr>
        <p:spPr>
          <a:xfrm>
            <a:off x="6696096" y="2348880"/>
            <a:ext cx="126000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Exploit generator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1711" y="2348880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Sensitive data</a:t>
            </a:r>
            <a:endParaRPr lang="zh-TW" altLang="en-US" b="1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043608" y="2924944"/>
            <a:ext cx="1728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75720" y="3430741"/>
            <a:ext cx="4257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If it is a symbolic data, </a:t>
            </a:r>
          </a:p>
          <a:p>
            <a:r>
              <a:rPr lang="en-US" altLang="zh-TW" b="1" dirty="0" smtClean="0"/>
              <a:t>The sensor can call exploit generator</a:t>
            </a:r>
            <a:endParaRPr lang="zh-TW" altLang="en-US" b="1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644008" y="2924944"/>
            <a:ext cx="1728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90286"/>
              </p:ext>
            </p:extLst>
          </p:nvPr>
        </p:nvGraphicFramePr>
        <p:xfrm>
          <a:off x="3995936" y="4560168"/>
          <a:ext cx="4939529" cy="1524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91529"/>
                <a:gridCol w="2448000"/>
              </a:tblGrid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Kozuka Gothic Pro L" pitchFamily="34" charset="-128"/>
                          <a:ea typeface="Kozuka Gothic Pro L" pitchFamily="34" charset="-128"/>
                        </a:rPr>
                        <a:t>Web </a:t>
                      </a:r>
                      <a:r>
                        <a:rPr lang="en-US" sz="2000" kern="100" dirty="0">
                          <a:effectLst/>
                          <a:latin typeface="Kozuka Gothic Pro L" pitchFamily="34" charset="-128"/>
                          <a:ea typeface="Kozuka Gothic Pro L" pitchFamily="34" charset="-128"/>
                        </a:rPr>
                        <a:t>s</a:t>
                      </a:r>
                      <a:r>
                        <a:rPr lang="en-US" sz="2000" kern="100" dirty="0" smtClean="0">
                          <a:effectLst/>
                          <a:latin typeface="Kozuka Gothic Pro L" pitchFamily="34" charset="-128"/>
                          <a:ea typeface="Kozuka Gothic Pro L" pitchFamily="34" charset="-128"/>
                        </a:rPr>
                        <a:t>ecurity </a:t>
                      </a:r>
                      <a:r>
                        <a:rPr lang="en-US" sz="2000" kern="100" dirty="0">
                          <a:effectLst/>
                          <a:latin typeface="Kozuka Gothic Pro L" pitchFamily="34" charset="-128"/>
                          <a:ea typeface="Kozuka Gothic Pro L" pitchFamily="34" charset="-128"/>
                        </a:rPr>
                        <a:t>issues</a:t>
                      </a:r>
                      <a:endParaRPr lang="zh-TW" sz="2000" kern="100" dirty="0">
                        <a:effectLst/>
                        <a:latin typeface="Kozuka Gothic Pro L" pitchFamily="34" charset="-128"/>
                        <a:ea typeface="Kozuka Gothic Pro L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Kozuka Gothic Pro L" pitchFamily="34" charset="-128"/>
                          <a:ea typeface="Kozuka Gothic Pro L" pitchFamily="34" charset="-128"/>
                        </a:rPr>
                        <a:t>Sensor location</a:t>
                      </a:r>
                      <a:endParaRPr lang="zh-TW" sz="2000" kern="100" dirty="0">
                        <a:effectLst/>
                        <a:latin typeface="Kozuka Gothic Pro L" pitchFamily="34" charset="-128"/>
                        <a:ea typeface="Kozuka Gothic Pro L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Kozuka Gothic Pro L" pitchFamily="34" charset="-128"/>
                          <a:ea typeface="Kozuka Gothic Pro L" pitchFamily="34" charset="-128"/>
                          <a:cs typeface="Times New Roman"/>
                        </a:rPr>
                        <a:t>XSS</a:t>
                      </a:r>
                      <a:endParaRPr lang="zh-TW" sz="2000" kern="100" dirty="0">
                        <a:effectLst/>
                        <a:latin typeface="Kozuka Gothic Pro L" pitchFamily="34" charset="-128"/>
                        <a:ea typeface="Kozuka Gothic Pro L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Kozuka Gothic Pro L" pitchFamily="34" charset="-128"/>
                          <a:ea typeface="Kozuka Gothic Pro L" pitchFamily="34" charset="-128"/>
                          <a:cs typeface="Times New Roman"/>
                        </a:rPr>
                        <a:t>HTTP Response</a:t>
                      </a:r>
                      <a:endParaRPr lang="zh-TW" sz="2000" kern="100" dirty="0">
                        <a:effectLst/>
                        <a:latin typeface="Kozuka Gothic Pro L" pitchFamily="34" charset="-128"/>
                        <a:ea typeface="Kozuka Gothic Pro L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Kozuka Gothic Pro L" pitchFamily="34" charset="-128"/>
                          <a:ea typeface="Kozuka Gothic Pro L" pitchFamily="34" charset="-128"/>
                          <a:cs typeface="Times New Roman"/>
                        </a:rPr>
                        <a:t>SQL injection</a:t>
                      </a:r>
                      <a:endParaRPr lang="zh-TW" sz="2000" kern="100" dirty="0">
                        <a:effectLst/>
                        <a:latin typeface="Kozuka Gothic Pro L" pitchFamily="34" charset="-128"/>
                        <a:ea typeface="Kozuka Gothic Pro L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err="1" smtClean="0">
                          <a:effectLst/>
                          <a:latin typeface="Kozuka Gothic Pro L" pitchFamily="34" charset="-128"/>
                          <a:ea typeface="Kozuka Gothic Pro L" pitchFamily="34" charset="-128"/>
                          <a:cs typeface="Times New Roman"/>
                        </a:rPr>
                        <a:t>mysql_query</a:t>
                      </a:r>
                      <a:r>
                        <a:rPr lang="en-US" altLang="zh-TW" sz="2000" kern="100" dirty="0" smtClean="0">
                          <a:effectLst/>
                          <a:latin typeface="Kozuka Gothic Pro L" pitchFamily="34" charset="-128"/>
                          <a:ea typeface="Kozuka Gothic Pro L" pitchFamily="34" charset="-128"/>
                          <a:cs typeface="Times New Roman"/>
                        </a:rPr>
                        <a:t>()</a:t>
                      </a:r>
                      <a:endParaRPr lang="zh-TW" sz="2000" kern="100" dirty="0">
                        <a:effectLst/>
                        <a:latin typeface="Kozuka Gothic Pro L" pitchFamily="34" charset="-128"/>
                        <a:ea typeface="Kozuka Gothic Pro L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Kozuka Gothic Pro L" pitchFamily="34" charset="-128"/>
                          <a:ea typeface="Kozuka Gothic Pro L" pitchFamily="34" charset="-128"/>
                          <a:cs typeface="Times New Roman"/>
                        </a:rPr>
                        <a:t>…</a:t>
                      </a:r>
                      <a:endParaRPr lang="zh-TW" sz="2000" kern="100" dirty="0">
                        <a:effectLst/>
                        <a:latin typeface="Kozuka Gothic Pro L" pitchFamily="34" charset="-128"/>
                        <a:ea typeface="Kozuka Gothic Pro L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Kozuka Gothic Pro L" pitchFamily="34" charset="-128"/>
                          <a:ea typeface="Kozuka Gothic Pro L" pitchFamily="34" charset="-128"/>
                          <a:cs typeface="Times New Roman"/>
                        </a:rPr>
                        <a:t>…</a:t>
                      </a:r>
                      <a:endParaRPr lang="zh-TW" sz="2000" kern="100" dirty="0">
                        <a:effectLst/>
                        <a:latin typeface="Kozuka Gothic Pro L" pitchFamily="34" charset="-128"/>
                        <a:ea typeface="Kozuka Gothic Pro L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8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38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73267"/>
              </p:ext>
            </p:extLst>
          </p:nvPr>
        </p:nvGraphicFramePr>
        <p:xfrm>
          <a:off x="1403648" y="1052736"/>
          <a:ext cx="7272808" cy="4221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124000"/>
                <a:gridCol w="2574404"/>
                <a:gridCol w="2574404"/>
              </a:tblGrid>
              <a:tr h="396000">
                <a:tc rowSpan="2"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Other Web Security issues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Sensor location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  <a:cs typeface="Times New Roman"/>
                        </a:rPr>
                        <a:t>PHP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  <a:cs typeface="Times New Roman"/>
                        </a:rPr>
                        <a:t>Python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Remote file </a:t>
                      </a:r>
                      <a:r>
                        <a:rPr lang="en-US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Inclusion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include(), </a:t>
                      </a:r>
                      <a:r>
                        <a:rPr lang="en-US" sz="2000" kern="100" dirty="0" err="1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include_once</a:t>
                      </a:r>
                      <a:r>
                        <a:rPr lang="en-US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()</a:t>
                      </a:r>
                      <a:r>
                        <a:rPr lang="en-US" altLang="zh-TW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 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  <a:cs typeface="Times New Roman"/>
                        </a:rPr>
                        <a:t>include(),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  <a:cs typeface="Times New Roman"/>
                        </a:rPr>
                        <a:t>require()</a:t>
                      </a:r>
                      <a:r>
                        <a:rPr lang="en-US" altLang="zh-TW" sz="2000" kern="100" baseline="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  <a:cs typeface="Times New Roman"/>
                        </a:rPr>
                        <a:t>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Directory traversal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fopen</a:t>
                      </a: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(), file</a:t>
                      </a:r>
                      <a:r>
                        <a:rPr lang="en-US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()</a:t>
                      </a:r>
                      <a:r>
                        <a:rPr lang="en-US" altLang="zh-TW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 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  <a:cs typeface="Times New Roman"/>
                        </a:rPr>
                        <a:t>open()…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Command injection</a:t>
                      </a:r>
                      <a:endParaRPr lang="zh-TW" sz="2000" kern="10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system(), </a:t>
                      </a:r>
                      <a:r>
                        <a:rPr lang="en-US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file()…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  <a:cs typeface="Times New Roman"/>
                        </a:rPr>
                        <a:t>system(), exec()…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Code Injection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eval</a:t>
                      </a: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()…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err="1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  <a:cs typeface="Times New Roman"/>
                        </a:rPr>
                        <a:t>eval</a:t>
                      </a:r>
                      <a:r>
                        <a:rPr lang="en-US" altLang="zh-TW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  <a:cs typeface="Times New Roman"/>
                        </a:rPr>
                        <a:t>()…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File upload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move_uploaded_file</a:t>
                      </a:r>
                      <a:r>
                        <a:rPr lang="en-US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(), rename</a:t>
                      </a: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(), 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  <a:cs typeface="Times New Roman"/>
                        </a:rPr>
                        <a:t>open()…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5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Exploit Generator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69705"/>
              </p:ext>
            </p:extLst>
          </p:nvPr>
        </p:nvGraphicFramePr>
        <p:xfrm>
          <a:off x="611560" y="1268760"/>
          <a:ext cx="826196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/>
                <a:gridCol w="208280"/>
                <a:gridCol w="208280"/>
                <a:gridCol w="208280"/>
                <a:gridCol w="208280"/>
                <a:gridCol w="1044000"/>
                <a:gridCol w="612000"/>
                <a:gridCol w="1080000"/>
                <a:gridCol w="756000"/>
                <a:gridCol w="208280"/>
                <a:gridCol w="1116000"/>
                <a:gridCol w="208280"/>
                <a:gridCol w="208280"/>
                <a:gridCol w="972000"/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Test</a:t>
                      </a:r>
                      <a:r>
                        <a:rPr lang="zh-TW" altLang="en-US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</a:t>
                      </a:r>
                      <a:r>
                        <a:rPr lang="en-US" altLang="zh-TW" sz="1600" b="1" baseline="0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unit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</a:t>
                      </a:r>
                      <a:r>
                        <a:rPr lang="en-US" altLang="zh-TW" sz="1600" b="1" baseline="30000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2</a:t>
                      </a:r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E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QEMU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(server)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application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data sensor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s2e_myop</a:t>
                      </a:r>
                      <a:endParaRPr lang="zh-TW" altLang="en-US" sz="105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 socket</a:t>
                      </a:r>
                      <a:endParaRPr lang="zh-TW" alt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crawler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request sender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 Socket</a:t>
                      </a:r>
                      <a:endParaRPr lang="zh-TW" alt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Web Server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Expolit</a:t>
                      </a:r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generator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Report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Sym.</a:t>
                      </a:r>
                      <a:r>
                        <a:rPr lang="en-US" altLang="zh-TW" sz="14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 Socket</a:t>
                      </a:r>
                      <a:endParaRPr lang="zh-TW" alt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Symbolic data sensor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s2e_myop</a:t>
                      </a:r>
                      <a:endParaRPr lang="zh-TW" altLang="en-US" sz="105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STP Solver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ysClr val="windowText" lastClr="000000"/>
                          </a:solidFill>
                          <a:latin typeface="Kozuka Gothic Pr6N L" pitchFamily="34" charset="-128"/>
                          <a:ea typeface="Kozuka Gothic Pr6N L" pitchFamily="34" charset="-128"/>
                        </a:rPr>
                        <a:t>(client)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b="1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" b="1" kern="0" baseline="0" dirty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" b="1" kern="0" baseline="0" dirty="0" smtClean="0">
                        <a:solidFill>
                          <a:sysClr val="windowText" lastClr="000000"/>
                        </a:solidFill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1835696" y="2708920"/>
            <a:ext cx="2448272" cy="64807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835696" y="3933056"/>
            <a:ext cx="7920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707904" y="4077072"/>
            <a:ext cx="576064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16200000">
            <a:off x="4626024" y="3230961"/>
            <a:ext cx="32400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V="1">
            <a:off x="4572016" y="4437096"/>
            <a:ext cx="28800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6200000">
            <a:off x="7722376" y="3627049"/>
            <a:ext cx="0" cy="468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6200000">
            <a:off x="6696256" y="4401089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>
            <a:off x="5436096" y="2996952"/>
            <a:ext cx="936104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/>
          <p:nvPr/>
        </p:nvCxnSpPr>
        <p:spPr>
          <a:xfrm flipV="1">
            <a:off x="5400224" y="4005065"/>
            <a:ext cx="971976" cy="7920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372200" y="3356992"/>
            <a:ext cx="1296000" cy="9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Exploit generator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187624" y="306896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Problems of Symbolic </a:t>
            </a:r>
            <a:br>
              <a:rPr lang="en-US" altLang="zh-TW" dirty="0" smtClean="0"/>
            </a:br>
            <a:r>
              <a:rPr lang="en-US" altLang="zh-TW" dirty="0" smtClean="0"/>
              <a:t>Web Testing and Attacks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Hard to Implement Symbolic Execution Platform for Web</a:t>
            </a:r>
          </a:p>
          <a:p>
            <a:pPr lvl="1"/>
            <a:r>
              <a:rPr lang="en-US" altLang="zh-TW" dirty="0" smtClean="0"/>
              <a:t>MIT’s </a:t>
            </a:r>
            <a:r>
              <a:rPr lang="en-US" altLang="zh-TW" dirty="0" err="1" smtClean="0"/>
              <a:t>Ardilla</a:t>
            </a:r>
            <a:r>
              <a:rPr lang="en-US" altLang="zh-TW" dirty="0" smtClean="0"/>
              <a:t> not in public and only for PHP</a:t>
            </a:r>
          </a:p>
          <a:p>
            <a:pPr lvl="1"/>
            <a:r>
              <a:rPr lang="en-US" altLang="zh-TW" dirty="0" smtClean="0"/>
              <a:t>Various number of Web platforms: PHP, JSP, Python, Perl, Ruby, ASP</a:t>
            </a:r>
          </a:p>
          <a:p>
            <a:r>
              <a:rPr lang="en-US" altLang="zh-TW" dirty="0" smtClean="0"/>
              <a:t>Variety of Attack Methods</a:t>
            </a:r>
          </a:p>
          <a:p>
            <a:pPr lvl="1"/>
            <a:r>
              <a:rPr lang="en-US" altLang="zh-TW" dirty="0" smtClean="0"/>
              <a:t>Non-web attacks: stack, heap, format, integer, uninitialized uses, race,…</a:t>
            </a:r>
          </a:p>
          <a:p>
            <a:pPr lvl="1"/>
            <a:r>
              <a:rPr lang="en-US" altLang="zh-TW" dirty="0" smtClean="0"/>
              <a:t>OWASP top attacks: injection, XSS, CSRF,…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99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81" y="1746473"/>
            <a:ext cx="72294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Exploit Generator</a:t>
            </a:r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6994-3F30-426E-A74E-F1077ADA95B8}" type="datetime1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3456000" cy="216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591832" y="5445224"/>
            <a:ext cx="46800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2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81" y="1746473"/>
            <a:ext cx="72294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Exploit Generator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038883" y="1331476"/>
            <a:ext cx="559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SELECT * FROM user WHERE user=</a:t>
            </a:r>
            <a:r>
              <a:rPr lang="en-US" altLang="zh-TW" b="1" dirty="0" smtClean="0">
                <a:solidFill>
                  <a:srgbClr val="C00000"/>
                </a:solidFill>
                <a:latin typeface="Kozuka Gothic Pr6N L" pitchFamily="34" charset="-128"/>
                <a:ea typeface="Kozuka Gothic Pr6N L" pitchFamily="34" charset="-128"/>
              </a:rPr>
              <a:t>[symbolic]  </a:t>
            </a:r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……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01969" y="5795972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... </a:t>
            </a:r>
            <a:r>
              <a:rPr lang="en-US" altLang="zh-TW" b="1" dirty="0" err="1" smtClean="0">
                <a:latin typeface="Kozuka Gothic Pr6N L" pitchFamily="34" charset="-128"/>
                <a:ea typeface="Kozuka Gothic Pr6N L" pitchFamily="34" charset="-128"/>
              </a:rPr>
              <a:t>x.php?user</a:t>
            </a:r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=</a:t>
            </a:r>
            <a:r>
              <a:rPr lang="en-US" altLang="zh-TW" b="1" dirty="0" smtClean="0">
                <a:solidFill>
                  <a:srgbClr val="C00000"/>
                </a:solidFill>
                <a:latin typeface="Kozuka Gothic Pr6N L" pitchFamily="34" charset="-128"/>
                <a:ea typeface="Kozuka Gothic Pr6N L" pitchFamily="34" charset="-128"/>
              </a:rPr>
              <a:t>YWRtaW4gb3Ig...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97250"/>
              </p:ext>
            </p:extLst>
          </p:nvPr>
        </p:nvGraphicFramePr>
        <p:xfrm>
          <a:off x="287936" y="4941168"/>
          <a:ext cx="3708000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280"/>
                <a:gridCol w="3499720"/>
              </a:tblGrid>
              <a:tr h="0"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Sample code</a:t>
                      </a:r>
                      <a:endParaRPr lang="zh-TW" altLang="en-US" sz="1400" b="1" dirty="0"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1</a:t>
                      </a:r>
                    </a:p>
                    <a:p>
                      <a:r>
                        <a:rPr lang="en-US" altLang="zh-TW" sz="1400" b="1" dirty="0" smtClean="0"/>
                        <a:t>2</a:t>
                      </a:r>
                    </a:p>
                    <a:p>
                      <a:r>
                        <a:rPr lang="en-US" altLang="zh-TW" sz="1400" b="1" dirty="0" smtClean="0"/>
                        <a:t>3</a:t>
                      </a:r>
                    </a:p>
                    <a:p>
                      <a:r>
                        <a:rPr lang="en-US" altLang="zh-TW" sz="1400" b="1" dirty="0" smtClean="0"/>
                        <a:t>4</a:t>
                      </a:r>
                    </a:p>
                    <a:p>
                      <a:r>
                        <a:rPr lang="en-US" altLang="zh-TW" sz="1400" b="1" dirty="0" smtClean="0"/>
                        <a:t>5</a:t>
                      </a:r>
                      <a:endParaRPr lang="zh-TW" altLang="en-US" sz="1400" b="1" dirty="0"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&lt;?</a:t>
                      </a:r>
                      <a:r>
                        <a:rPr lang="en-US" altLang="zh-TW" sz="1400" b="1" dirty="0" err="1" smtClean="0"/>
                        <a:t>php</a:t>
                      </a:r>
                      <a:endParaRPr lang="en-US" altLang="zh-TW" sz="1400" b="1" dirty="0" smtClean="0"/>
                    </a:p>
                    <a:p>
                      <a:r>
                        <a:rPr lang="zh-TW" altLang="en-US" sz="1400" b="1" dirty="0" smtClean="0"/>
                        <a:t>    </a:t>
                      </a:r>
                      <a:r>
                        <a:rPr lang="en-US" altLang="zh-TW" sz="1400" b="1" dirty="0" smtClean="0"/>
                        <a:t>$input = base64_decode($_GET[‘user']);</a:t>
                      </a:r>
                    </a:p>
                    <a:p>
                      <a:r>
                        <a:rPr lang="en-US" altLang="zh-TW" sz="1400" b="1" baseline="0" dirty="0" smtClean="0"/>
                        <a:t>    </a:t>
                      </a:r>
                      <a:r>
                        <a:rPr lang="en-US" altLang="zh-TW" sz="1400" b="1" baseline="0" dirty="0" err="1" smtClean="0"/>
                        <a:t>mysql_query</a:t>
                      </a:r>
                      <a:r>
                        <a:rPr lang="en-US" altLang="zh-TW" sz="1400" b="1" baseline="0" dirty="0" smtClean="0"/>
                        <a:t>(“SELECT * FROM user WHERE user=”. $input);</a:t>
                      </a:r>
                    </a:p>
                    <a:p>
                      <a:r>
                        <a:rPr lang="en-US" altLang="zh-TW" sz="1400" b="1" dirty="0" smtClean="0"/>
                        <a:t>?&gt;</a:t>
                      </a:r>
                      <a:endParaRPr lang="zh-TW" altLang="en-US" sz="1400" b="1" dirty="0">
                        <a:latin typeface="Kozuka Gothic Pr6N L" pitchFamily="34" charset="-128"/>
                        <a:ea typeface="Kozuka Gothic Pr6N L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796136" y="2276872"/>
            <a:ext cx="3198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838766" y="1379546"/>
            <a:ext cx="1188000" cy="3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symbolic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cxnSp>
        <p:nvCxnSpPr>
          <p:cNvPr id="14" name="直線接點 13"/>
          <p:cNvCxnSpPr>
            <a:endCxn id="12" idx="2"/>
          </p:cNvCxnSpPr>
          <p:nvPr/>
        </p:nvCxnSpPr>
        <p:spPr>
          <a:xfrm flipV="1">
            <a:off x="5938534" y="1703546"/>
            <a:ext cx="1494232" cy="756120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873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Kozuka Gothic Pro H" pitchFamily="34" charset="-128"/>
              </a:rPr>
              <a:t>Outline</a:t>
            </a:r>
            <a:endParaRPr lang="zh-TW" altLang="en-US" dirty="0">
              <a:latin typeface="Kozuka Gothic Pro H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Method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Related Work</a:t>
            </a:r>
          </a:p>
          <a:p>
            <a:r>
              <a:rPr lang="en-US" altLang="zh-TW" dirty="0" smtClean="0"/>
              <a:t>Evaluation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3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Front End </a:t>
            </a:r>
            <a:r>
              <a:rPr lang="en-US" altLang="zh-TW" dirty="0"/>
              <a:t>I</a:t>
            </a:r>
            <a:r>
              <a:rPr lang="en-US" altLang="zh-TW" dirty="0" smtClean="0"/>
              <a:t>nterface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3"/>
          <a:stretch/>
        </p:blipFill>
        <p:spPr bwMode="auto">
          <a:xfrm>
            <a:off x="1619672" y="1484784"/>
            <a:ext cx="6400800" cy="468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3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Front End </a:t>
            </a:r>
            <a:r>
              <a:rPr lang="en-US" altLang="zh-TW" dirty="0"/>
              <a:t>I</a:t>
            </a:r>
            <a:r>
              <a:rPr lang="en-US" altLang="zh-TW" dirty="0" smtClean="0"/>
              <a:t>nterface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2" t="26664" r="16737" b="18078"/>
          <a:stretch/>
        </p:blipFill>
        <p:spPr bwMode="auto">
          <a:xfrm>
            <a:off x="1331641" y="1628801"/>
            <a:ext cx="7183710" cy="446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2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Experiment Monitor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34270" b="4696"/>
          <a:stretch/>
        </p:blipFill>
        <p:spPr bwMode="auto">
          <a:xfrm>
            <a:off x="467544" y="1524006"/>
            <a:ext cx="9972000" cy="46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1340768"/>
            <a:ext cx="5544616" cy="4608512"/>
          </a:xfrm>
          <a:prstGeom prst="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355976" y="1372706"/>
            <a:ext cx="151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</a:rPr>
              <a:t>CRAX Web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66260" y="1124744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70C0"/>
                </a:solidFill>
              </a:rPr>
              <a:t>Guest QEMU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2120" y="1772816"/>
            <a:ext cx="4787424" cy="38164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Generated Exploit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9" t="10131" r="24443" b="50578"/>
          <a:stretch/>
        </p:blipFill>
        <p:spPr bwMode="auto">
          <a:xfrm>
            <a:off x="1763688" y="1612528"/>
            <a:ext cx="5747566" cy="293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195736" y="3645024"/>
            <a:ext cx="4896544" cy="576064"/>
          </a:xfrm>
          <a:prstGeom prst="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8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Exploit Validation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b="15464"/>
          <a:stretch/>
        </p:blipFill>
        <p:spPr bwMode="auto">
          <a:xfrm>
            <a:off x="1259632" y="1268759"/>
            <a:ext cx="7554487" cy="504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426201" y="1268759"/>
            <a:ext cx="3145799" cy="360042"/>
          </a:xfrm>
          <a:prstGeom prst="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63888" y="4149080"/>
            <a:ext cx="2952328" cy="7920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0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Exploit Validation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6"/>
          <a:stretch/>
        </p:blipFill>
        <p:spPr bwMode="auto">
          <a:xfrm>
            <a:off x="1259632" y="1268760"/>
            <a:ext cx="7572375" cy="517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426201" y="1268760"/>
            <a:ext cx="4801983" cy="360042"/>
          </a:xfrm>
          <a:prstGeom prst="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63888" y="4149080"/>
            <a:ext cx="2952328" cy="7920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0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Evaluation for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Web</a:t>
            </a:r>
            <a:r>
              <a:rPr lang="en-US" altLang="zh-TW" dirty="0" smtClean="0"/>
              <a:t> platform independence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56718"/>
              </p:ext>
            </p:extLst>
          </p:nvPr>
        </p:nvGraphicFramePr>
        <p:xfrm>
          <a:off x="1000100" y="2714620"/>
          <a:ext cx="7143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7"/>
                <a:gridCol w="1351533"/>
                <a:gridCol w="1252120"/>
                <a:gridCol w="1084328"/>
                <a:gridCol w="1211894"/>
                <a:gridCol w="956758"/>
              </a:tblGrid>
              <a:tr h="269611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JSP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Rails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Django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ASP</a:t>
                      </a:r>
                      <a:endParaRPr lang="zh-TW" altLang="en-US" sz="1400" dirty="0"/>
                    </a:p>
                  </a:txBody>
                  <a:tcPr/>
                </a:tc>
              </a:tr>
              <a:tr h="269611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Framework 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0.96.1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9611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9611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Apache-2.2.19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Tomcat-7.0.2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Webrick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Built-in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IIS-5.1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9611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Kernel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PHP-5.3.6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JDK-7u2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Ruby-1.9.3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Python-2.6.6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ASP-3.0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9611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Bind Port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8080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8000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8339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Symbolic response time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18.50s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6.72min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7.45min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32.72s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OT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0594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Without</a:t>
                      </a:r>
                      <a:r>
                        <a:rPr lang="en-US" altLang="zh-TW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constraints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16.42s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3.25min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5.62min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24.02s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OT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EF9-89C9-4809-B2C7-CD00CF663D03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15008" y="2191400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smtClean="0"/>
              <a:t>Test case ~= echo(“A”x50)</a:t>
            </a:r>
          </a:p>
          <a:p>
            <a:pPr algn="r"/>
            <a:r>
              <a:rPr lang="en-US" altLang="zh-TW" sz="1400" dirty="0" smtClean="0"/>
              <a:t>OT &gt;= 12hr</a:t>
            </a:r>
          </a:p>
        </p:txBody>
      </p:sp>
    </p:spTree>
    <p:extLst>
      <p:ext uri="{BB962C8B-B14F-4D97-AF65-F5344CB8AC3E}">
        <p14:creationId xmlns:p14="http://schemas.microsoft.com/office/powerpoint/2010/main" val="1655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Platform Independent 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PHP,JSP,ASP,NodeJS,Python,Ruby</a:t>
            </a:r>
            <a:r>
              <a:rPr lang="en-US" altLang="zh-TW" dirty="0" smtClean="0"/>
              <a:t>,…) symbolic execution engine ?</a:t>
            </a:r>
          </a:p>
          <a:p>
            <a:pPr lvl="1"/>
            <a:r>
              <a:rPr lang="en-US" altLang="zh-TW" dirty="0" smtClean="0"/>
              <a:t>QEMU–based symbolic execution engine -&gt; S2E </a:t>
            </a:r>
          </a:p>
          <a:p>
            <a:r>
              <a:rPr lang="en-US" altLang="zh-TW" dirty="0" smtClean="0"/>
              <a:t>Issues</a:t>
            </a:r>
          </a:p>
          <a:p>
            <a:pPr lvl="1"/>
            <a:r>
              <a:rPr lang="en-US" altLang="zh-TW" dirty="0" smtClean="0"/>
              <a:t>Performance should be the primary consideration</a:t>
            </a:r>
          </a:p>
          <a:p>
            <a:pPr lvl="1"/>
            <a:r>
              <a:rPr lang="en-US" altLang="zh-TW" dirty="0" smtClean="0"/>
              <a:t>Will symbolic semantics be preserved ? Across between Web semantics and </a:t>
            </a:r>
            <a:r>
              <a:rPr lang="en-US" altLang="zh-TW" dirty="0" err="1" smtClean="0"/>
              <a:t>llvm</a:t>
            </a:r>
            <a:r>
              <a:rPr lang="en-US" altLang="zh-TW" dirty="0" smtClean="0"/>
              <a:t> semantics.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18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066800"/>
          </a:xfrm>
        </p:spPr>
        <p:txBody>
          <a:bodyPr/>
          <a:lstStyle/>
          <a:p>
            <a:r>
              <a:rPr lang="en-US" altLang="zh-TW" dirty="0" smtClean="0"/>
              <a:t>Evaluation for </a:t>
            </a:r>
            <a:r>
              <a:rPr lang="en-US" altLang="zh-TW" dirty="0" smtClean="0"/>
              <a:t>XSS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16794"/>
              </p:ext>
            </p:extLst>
          </p:nvPr>
        </p:nvGraphicFramePr>
        <p:xfrm>
          <a:off x="714348" y="2071678"/>
          <a:ext cx="807249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714380"/>
                <a:gridCol w="928694"/>
                <a:gridCol w="1071570"/>
                <a:gridCol w="857256"/>
                <a:gridCol w="1000132"/>
                <a:gridCol w="1785950"/>
              </a:tblGrid>
              <a:tr h="306738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Test Case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Line</a:t>
                      </a:r>
                      <a:r>
                        <a:rPr lang="en-US" altLang="zh-TW" sz="1400" baseline="0" dirty="0" smtClean="0"/>
                        <a:t> Of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# of crawled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# of XSS (vulnerable)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# of XSS by MIT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Time per</a:t>
                      </a:r>
                      <a:r>
                        <a:rPr lang="en-US" altLang="zh-TW" sz="1400" baseline="0" dirty="0" smtClean="0"/>
                        <a:t> exploit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Time for</a:t>
                      </a:r>
                      <a:r>
                        <a:rPr lang="en-US" altLang="zh-TW" sz="1400" baseline="0" dirty="0" smtClean="0"/>
                        <a:t> all crawled request</a:t>
                      </a:r>
                      <a:endParaRPr lang="en-US" altLang="zh-TW" sz="1400" dirty="0" smtClean="0"/>
                    </a:p>
                  </a:txBody>
                  <a:tcPr/>
                </a:tc>
              </a:tr>
              <a:tr h="11977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Schoolmate-1.5.4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8,125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452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0.30min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107.78min + 30OT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977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Webchess-1.0.0rc2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6,504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5(4)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0.80min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94.38min + 313OT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977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Faqforge-1.3.2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1,710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0.20min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5.74 min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977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EVE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904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0.42min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4.94min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74834"/>
              </p:ext>
            </p:extLst>
          </p:nvPr>
        </p:nvGraphicFramePr>
        <p:xfrm>
          <a:off x="214282" y="4143380"/>
          <a:ext cx="8429684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857256"/>
                <a:gridCol w="1071570"/>
                <a:gridCol w="928694"/>
                <a:gridCol w="961165"/>
                <a:gridCol w="996235"/>
                <a:gridCol w="1685938"/>
              </a:tblGrid>
              <a:tr h="575198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Test Case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Line</a:t>
                      </a:r>
                      <a:r>
                        <a:rPr lang="en-US" altLang="zh-TW" sz="1400" baseline="0" dirty="0" smtClean="0"/>
                        <a:t> Of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# of crawled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# of XSS </a:t>
                      </a:r>
                    </a:p>
                    <a:p>
                      <a:r>
                        <a:rPr lang="en-US" altLang="zh-TW" sz="1400" dirty="0" smtClean="0"/>
                        <a:t>(vulnerable)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Time per</a:t>
                      </a:r>
                      <a:r>
                        <a:rPr lang="en-US" altLang="zh-TW" sz="1400" baseline="0" dirty="0" smtClean="0"/>
                        <a:t> exploit</a:t>
                      </a:r>
                      <a:endParaRPr lang="en-US" altLang="zh-TW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Time for all crawled request</a:t>
                      </a:r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SimpGB-1.49.02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41,296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1,299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33(57)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0.91min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7.67hr + 334OT</a:t>
                      </a:r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DedeCms-5.6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84,544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1,111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11(13)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0.48min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8.32hr + 9OT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Django</a:t>
                      </a:r>
                      <a:r>
                        <a:rPr lang="en-US" altLang="zh-TW" sz="1400" baseline="0" dirty="0" smtClean="0">
                          <a:solidFill>
                            <a:schemeClr val="tx1"/>
                          </a:solidFill>
                        </a:rPr>
                        <a:t>-a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dmin-0.96.1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3,558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5.29min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5.29min + 4OT</a:t>
                      </a:r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Discuz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!-6.0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67,088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613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0(1)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0.85min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8.37hr + 12OT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Joomla-1.6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253,711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215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0(7)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2.17min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1.26hr</a:t>
                      </a:r>
                      <a:r>
                        <a:rPr lang="en-US" altLang="zh-TW" sz="1400" baseline="0" dirty="0" smtClean="0">
                          <a:solidFill>
                            <a:schemeClr val="tx1"/>
                          </a:solidFill>
                        </a:rPr>
                        <a:t> + 117OT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EF9-89C9-4809-B2C7-CD00CF663D03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633004" y="1763901"/>
            <a:ext cx="122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OT &gt;= 15min</a:t>
            </a:r>
          </a:p>
        </p:txBody>
      </p:sp>
    </p:spTree>
    <p:extLst>
      <p:ext uri="{BB962C8B-B14F-4D97-AF65-F5344CB8AC3E}">
        <p14:creationId xmlns:p14="http://schemas.microsoft.com/office/powerpoint/2010/main" val="2625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Evaluation for </a:t>
            </a:r>
            <a:r>
              <a:rPr lang="en-US" altLang="zh-TW" dirty="0" smtClean="0"/>
              <a:t>SQL injection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073093"/>
              </p:ext>
            </p:extLst>
          </p:nvPr>
        </p:nvGraphicFramePr>
        <p:xfrm>
          <a:off x="323528" y="1412776"/>
          <a:ext cx="8604000" cy="426720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556000"/>
                <a:gridCol w="1296000"/>
                <a:gridCol w="1116000"/>
                <a:gridCol w="1044000"/>
                <a:gridCol w="576000"/>
                <a:gridCol w="1008000"/>
                <a:gridCol w="1008000"/>
              </a:tblGrid>
              <a:tr h="590588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Test Case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Schoolmate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1.54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Webchess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1.0.0rc2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Faqforge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1.3.2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EVE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err="1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Testlink</a:t>
                      </a: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 1.8.4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err="1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phpreci-piebook</a:t>
                      </a: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 2.24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/>
                </a:tc>
              </a:tr>
              <a:tr h="28313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Line of code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8125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6504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1710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904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144913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52631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CVE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-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-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-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-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2009-4238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2009-4883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# of crawled request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269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65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7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9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218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65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# of </a:t>
                      </a:r>
                      <a:r>
                        <a:rPr lang="en-US" sz="1600" kern="100" dirty="0" err="1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SQLi</a:t>
                      </a: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(</a:t>
                      </a: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vulnerable)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12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6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3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3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9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6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# of </a:t>
                      </a:r>
                      <a:r>
                        <a:rPr lang="en-US" sz="1600" kern="100" dirty="0" err="1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SQLi</a:t>
                      </a: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 by MIT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6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12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1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-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-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Time per exploit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0.55 min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0.39 min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0.27 min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0.24 min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3.24min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4.89min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Time for all crawled requests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148.58 min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25.15 min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1.88min</a:t>
                      </a:r>
                      <a:endParaRPr lang="zh-TW" sz="1600" kern="10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2.12min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706.4min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(30 TO)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315.2min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(32 TO)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# of all </a:t>
                      </a:r>
                      <a:r>
                        <a:rPr lang="en-US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solved constraints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952</a:t>
                      </a: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15254</a:t>
                      </a: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1104</a:t>
                      </a: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</a:rPr>
                        <a:t>934</a:t>
                      </a: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18047</a:t>
                      </a: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Kozuka Gothic Pro M" pitchFamily="34" charset="-128"/>
                          <a:ea typeface="Kozuka Gothic Pro M" pitchFamily="34" charset="-128"/>
                          <a:cs typeface="Times New Roman"/>
                        </a:rPr>
                        <a:t>6322</a:t>
                      </a:r>
                      <a:endParaRPr lang="zh-TW" sz="1600" kern="100" dirty="0">
                        <a:effectLst/>
                        <a:latin typeface="Kozuka Gothic Pro M" pitchFamily="34" charset="-128"/>
                        <a:ea typeface="Kozuka Gothic Pro M" pitchFamily="34" charset="-128"/>
                        <a:cs typeface="Times New Roman"/>
                      </a:endParaRPr>
                    </a:p>
                  </a:txBody>
                  <a:tcPr marL="70721" marR="70721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460487" y="5877272"/>
            <a:ext cx="15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TO: Timeout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21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Kozuka Gothic Pro H" pitchFamily="34" charset="-128"/>
              </a:rPr>
              <a:t>Outline</a:t>
            </a:r>
            <a:endParaRPr lang="zh-TW" altLang="en-US" dirty="0">
              <a:latin typeface="Kozuka Gothic Pro H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Method</a:t>
            </a:r>
          </a:p>
          <a:p>
            <a:r>
              <a:rPr lang="en-US" altLang="zh-TW" dirty="0" smtClean="0"/>
              <a:t>Related 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0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rmAutofit/>
          </a:bodyPr>
          <a:lstStyle/>
          <a:p>
            <a:r>
              <a:rPr lang="en-US" altLang="zh-TW" sz="3800" dirty="0" smtClean="0"/>
              <a:t>Automatic Web </a:t>
            </a:r>
            <a:r>
              <a:rPr lang="en-US" altLang="zh-TW" sz="3800" dirty="0"/>
              <a:t>A</a:t>
            </a:r>
            <a:r>
              <a:rPr lang="en-US" altLang="zh-TW" sz="3800" dirty="0" smtClean="0"/>
              <a:t>ttack </a:t>
            </a:r>
            <a:r>
              <a:rPr lang="en-US" altLang="zh-TW" sz="3800" dirty="0"/>
              <a:t>G</a:t>
            </a:r>
            <a:r>
              <a:rPr lang="en-US" altLang="zh-TW" sz="3800" dirty="0" smtClean="0"/>
              <a:t>enerator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Based on symbolic execution</a:t>
            </a:r>
          </a:p>
          <a:p>
            <a:pPr lvl="1"/>
            <a:r>
              <a:rPr lang="en-US" altLang="zh-TW" dirty="0" smtClean="0"/>
              <a:t>White box</a:t>
            </a:r>
          </a:p>
          <a:p>
            <a:pPr lvl="1"/>
            <a:r>
              <a:rPr lang="en-US" altLang="zh-TW" dirty="0" smtClean="0"/>
              <a:t>Only support specific language</a:t>
            </a:r>
          </a:p>
          <a:p>
            <a:r>
              <a:rPr lang="en-US" altLang="zh-TW" dirty="0" smtClean="0"/>
              <a:t>Based on reply value of server</a:t>
            </a:r>
          </a:p>
          <a:p>
            <a:pPr lvl="1"/>
            <a:r>
              <a:rPr lang="en-US" altLang="zh-TW" dirty="0" smtClean="0"/>
              <a:t>Black box</a:t>
            </a:r>
          </a:p>
          <a:p>
            <a:pPr lvl="1"/>
            <a:r>
              <a:rPr lang="en-US" altLang="zh-TW" dirty="0" smtClean="0"/>
              <a:t>Hard to handle encrypted data</a:t>
            </a:r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178051"/>
              </p:ext>
            </p:extLst>
          </p:nvPr>
        </p:nvGraphicFramePr>
        <p:xfrm>
          <a:off x="611560" y="1573542"/>
          <a:ext cx="8178475" cy="402685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37045"/>
                <a:gridCol w="648000"/>
                <a:gridCol w="1548000"/>
                <a:gridCol w="3297430"/>
                <a:gridCol w="540000"/>
                <a:gridCol w="1008000"/>
              </a:tblGrid>
              <a:tr h="52479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Approach</a:t>
                      </a:r>
                      <a:endParaRPr lang="zh-TW" sz="1400" dirty="0"/>
                    </a:p>
                  </a:txBody>
                  <a:tcPr marL="68921" marR="689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dirty="0" smtClean="0"/>
                        <a:t>year</a:t>
                      </a:r>
                      <a:endParaRPr lang="zh-TW" sz="1400" dirty="0"/>
                    </a:p>
                  </a:txBody>
                  <a:tcPr marL="68921" marR="689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Attacks/ </a:t>
                      </a:r>
                      <a:r>
                        <a:rPr lang="en-US" sz="1400" dirty="0" err="1"/>
                        <a:t>Detectd</a:t>
                      </a:r>
                      <a:endParaRPr lang="zh-TW" sz="1400" dirty="0"/>
                    </a:p>
                  </a:txBody>
                  <a:tcPr marL="68921" marR="6892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Generation Algorithm</a:t>
                      </a:r>
                      <a:endParaRPr lang="zh-TW" sz="1400" dirty="0"/>
                    </a:p>
                  </a:txBody>
                  <a:tcPr marL="68921" marR="689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W/B Box</a:t>
                      </a:r>
                      <a:endParaRPr lang="zh-TW" sz="1400" dirty="0"/>
                    </a:p>
                  </a:txBody>
                  <a:tcPr marL="68921" marR="689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Plateform</a:t>
                      </a:r>
                      <a:endParaRPr lang="zh-TW" sz="1400" dirty="0"/>
                    </a:p>
                  </a:txBody>
                  <a:tcPr marL="68921" marR="68921" marT="0" marB="0"/>
                </a:tc>
              </a:tr>
              <a:tr h="27548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SAFELI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dirty="0" smtClean="0"/>
                        <a:t>2008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SQLI Attack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Statically inspect </a:t>
                      </a:r>
                      <a:r>
                        <a:rPr lang="en-US" sz="1400" dirty="0" err="1"/>
                        <a:t>bytecode</a:t>
                      </a:r>
                      <a:r>
                        <a:rPr lang="en-US" sz="1400" dirty="0"/>
                        <a:t> of application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WB</a:t>
                      </a:r>
                      <a:endParaRPr lang="zh-TW" sz="140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JAVA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479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Apollo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dirty="0" smtClean="0"/>
                        <a:t>2008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Malformed HTML Detect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Use Concolic execution to find bugs in PHP web applications</a:t>
                      </a:r>
                      <a:endParaRPr lang="zh-TW" sz="140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WB</a:t>
                      </a:r>
                      <a:endParaRPr lang="zh-TW" sz="140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PHP</a:t>
                      </a:r>
                      <a:endParaRPr lang="zh-TW" sz="140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479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Adrilla</a:t>
                      </a:r>
                      <a:r>
                        <a:rPr lang="en-US" sz="1400" dirty="0"/>
                        <a:t> 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dirty="0" smtClean="0"/>
                        <a:t>2009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XSS, SQLI Attack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It combines concrete and symbolic execution to covers paths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WB</a:t>
                      </a:r>
                      <a:endParaRPr lang="zh-TW" sz="140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PHP</a:t>
                      </a:r>
                      <a:endParaRPr lang="zh-TW" sz="140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548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Kudzu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dirty="0" smtClean="0"/>
                        <a:t>2010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XSS, SQLI Attack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Attack </a:t>
                      </a:r>
                      <a:r>
                        <a:rPr lang="en-US" sz="1400" dirty="0" err="1"/>
                        <a:t>gramma</a:t>
                      </a:r>
                      <a:r>
                        <a:rPr lang="en-US" sz="1400" dirty="0"/>
                        <a:t> and symbolic execution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WB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JavaScript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548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PIUIVT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dirty="0" smtClean="0"/>
                        <a:t>2010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XSS, SQLI Attack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Perturbation based Algorithm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WB</a:t>
                      </a:r>
                      <a:endParaRPr lang="zh-TW" sz="140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Java</a:t>
                      </a:r>
                      <a:endParaRPr lang="zh-TW" sz="140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MySQLInjector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dirty="0" smtClean="0"/>
                        <a:t>2011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SQLIJ Attack</a:t>
                      </a:r>
                      <a:endParaRPr lang="zh-TW" sz="140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Blind SQL Injection based on True/False, Order by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BB</a:t>
                      </a:r>
                      <a:endParaRPr lang="zh-TW" sz="140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PHP</a:t>
                      </a:r>
                      <a:endParaRPr lang="zh-TW" sz="140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79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NKSI </a:t>
                      </a:r>
                      <a:r>
                        <a:rPr lang="en-US" sz="1400" dirty="0" smtClean="0"/>
                        <a:t>Scan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dirty="0" smtClean="0"/>
                        <a:t>2012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SQLIJ Attack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Modulize</a:t>
                      </a:r>
                      <a:r>
                        <a:rPr lang="en-US" sz="1400" dirty="0"/>
                        <a:t> SQL Injection </a:t>
                      </a:r>
                      <a:r>
                        <a:rPr lang="en-US" sz="1400" dirty="0" err="1"/>
                        <a:t>patten</a:t>
                      </a:r>
                      <a:r>
                        <a:rPr lang="en-US" sz="1400" dirty="0"/>
                        <a:t> to generate attack string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BB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JSP, ASP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79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CRAX Web</a:t>
                      </a:r>
                      <a:endParaRPr lang="zh-TW" sz="1400" dirty="0">
                        <a:solidFill>
                          <a:srgbClr val="C00000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dirty="0" smtClean="0"/>
                        <a:t>2012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XSS, SQLI Attack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Single path symbolic execution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WB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XSS: All, </a:t>
                      </a:r>
                      <a:endParaRPr lang="zh-TW" sz="1400" dirty="0"/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SQLI: PHP</a:t>
                      </a:r>
                      <a:endParaRPr lang="zh-TW" sz="1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4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392065"/>
              </p:ext>
            </p:extLst>
          </p:nvPr>
        </p:nvGraphicFramePr>
        <p:xfrm>
          <a:off x="1259632" y="1484784"/>
          <a:ext cx="7462078" cy="485958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80000"/>
                <a:gridCol w="864000"/>
                <a:gridCol w="2303374"/>
                <a:gridCol w="828000"/>
                <a:gridCol w="1486704"/>
              </a:tblGrid>
              <a:tr h="52479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Approach</a:t>
                      </a:r>
                      <a:endParaRPr lang="zh-TW" sz="2000" dirty="0"/>
                    </a:p>
                  </a:txBody>
                  <a:tcPr marL="68921" marR="689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/>
                        <a:t>Year</a:t>
                      </a:r>
                      <a:endParaRPr lang="zh-TW" sz="2000" dirty="0"/>
                    </a:p>
                  </a:txBody>
                  <a:tcPr marL="68921" marR="689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Attacks / </a:t>
                      </a:r>
                      <a:r>
                        <a:rPr lang="en-US" sz="2000" dirty="0" err="1"/>
                        <a:t>Detectd</a:t>
                      </a:r>
                      <a:endParaRPr lang="zh-TW" sz="2000" dirty="0"/>
                    </a:p>
                  </a:txBody>
                  <a:tcPr marL="68921" marR="689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W / B </a:t>
                      </a:r>
                      <a:r>
                        <a:rPr lang="en-US" sz="2000" dirty="0"/>
                        <a:t>Box</a:t>
                      </a:r>
                      <a:endParaRPr lang="zh-TW" sz="2000" dirty="0"/>
                    </a:p>
                  </a:txBody>
                  <a:tcPr marL="68921" marR="689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Plateform</a:t>
                      </a:r>
                      <a:endParaRPr lang="zh-TW" sz="2000" dirty="0"/>
                    </a:p>
                  </a:txBody>
                  <a:tcPr marL="68921" marR="68921" marT="0" marB="0"/>
                </a:tc>
              </a:tr>
              <a:tr h="27548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SAFELI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/>
                        <a:t>2008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SQLI Attack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W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JAVA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479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Apollo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/>
                        <a:t>2008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Malformed HTML Detect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W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PHP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479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Adrilla</a:t>
                      </a:r>
                      <a:r>
                        <a:rPr lang="en-US" sz="2400" dirty="0"/>
                        <a:t> </a:t>
                      </a:r>
                      <a:endParaRPr lang="zh-TW" sz="24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/>
                        <a:t>2009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XSS, SQLI Attack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W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PHP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548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Kudzu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/>
                        <a:t>2010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XSS, SQLI Attack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W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JavaScript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548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PIUIVT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XSS, SQLI Attack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MySQLInjector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2011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SQLI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Attack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PHP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52479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NKSI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Scan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SQLI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Attack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SP,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 ASP</a:t>
                      </a:r>
                      <a:endParaRPr lang="zh-TW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52479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CRAX Web</a:t>
                      </a:r>
                      <a:endParaRPr lang="zh-TW" sz="2000" dirty="0">
                        <a:solidFill>
                          <a:srgbClr val="C00000"/>
                        </a:solidFill>
                      </a:endParaRPr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/>
                        <a:t>2012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XSS, SQLI Attack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W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XSS: All, </a:t>
                      </a:r>
                      <a:endParaRPr lang="zh-TW" sz="2000" dirty="0"/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SQLI: PHP</a:t>
                      </a:r>
                      <a:endParaRPr lang="zh-TW" sz="2000" dirty="0"/>
                    </a:p>
                  </a:txBody>
                  <a:tcPr marL="68921" marR="6892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7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198" y="11663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7301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 framework to generate exploit of web application</a:t>
            </a:r>
          </a:p>
          <a:p>
            <a:pPr lvl="1"/>
            <a:r>
              <a:rPr lang="en-US" altLang="zh-TW" dirty="0" smtClean="0"/>
              <a:t>Support XSS and SQL </a:t>
            </a:r>
            <a:r>
              <a:rPr lang="en-US" altLang="zh-TW" dirty="0" smtClean="0"/>
              <a:t>injection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A successful trial of Symbolic Execution for Web by S2E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14" name="Picture 6" descr="http://fazia.in2p3.fr/images/Report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78" y="3325356"/>
            <a:ext cx="1692000" cy="183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askatechteacher.files.wordpress.com/2012/01/bubb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77" y="3585399"/>
            <a:ext cx="1391281" cy="171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1835696" y="4172505"/>
            <a:ext cx="1997086" cy="408623"/>
          </a:xfrm>
          <a:prstGeom prst="flowChartAlternateProcess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Web application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444998" y="3962868"/>
            <a:ext cx="1332000" cy="834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CRAX</a:t>
            </a:r>
            <a:r>
              <a:rPr lang="zh-TW" altLang="en-US" b="1" dirty="0" smtClean="0">
                <a:latin typeface="Kozuka Gothic Pr6N L" pitchFamily="34" charset="-128"/>
                <a:ea typeface="Kozuka Gothic Pr6N L" pitchFamily="34" charset="-128"/>
              </a:rPr>
              <a:t> </a:t>
            </a:r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Web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88299" y="4172505"/>
            <a:ext cx="2133515" cy="408623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Vulnerability </a:t>
            </a:r>
            <a:r>
              <a:rPr lang="en-US" altLang="zh-TW" b="1" dirty="0" smtClean="0">
                <a:latin typeface="Kozuka Gothic Pr6N L" pitchFamily="34" charset="-128"/>
                <a:ea typeface="Kozuka Gothic Pr6N L" pitchFamily="34" charset="-128"/>
              </a:rPr>
              <a:t>Report</a:t>
            </a:r>
            <a:endParaRPr lang="zh-TW" altLang="en-US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3976798" y="4235994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5921014" y="4244378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8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Implement this structure on other kind of exploit generation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4161"/>
              </p:ext>
            </p:extLst>
          </p:nvPr>
        </p:nvGraphicFramePr>
        <p:xfrm>
          <a:off x="1476464" y="2817836"/>
          <a:ext cx="7272000" cy="2667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289482"/>
                <a:gridCol w="3982518"/>
              </a:tblGrid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Other Web Security issues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Target Functions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Remote file Inclusion / </a:t>
                      </a:r>
                      <a:endParaRPr lang="en-US" sz="2000" kern="100" dirty="0" smtClean="0">
                        <a:effectLst/>
                        <a:latin typeface="Kozuka Gothic Pr6N M" pitchFamily="34" charset="-128"/>
                        <a:ea typeface="Kozuka Gothic Pr6N M" pitchFamily="34" charset="-128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Local </a:t>
                      </a: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File Inclusion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include(), </a:t>
                      </a:r>
                      <a:r>
                        <a:rPr lang="en-US" sz="2000" kern="100" dirty="0" err="1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include_once</a:t>
                      </a: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(), require(), </a:t>
                      </a:r>
                      <a:r>
                        <a:rPr lang="en-US" sz="2000" kern="100" dirty="0" err="1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requireonce</a:t>
                      </a: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()…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Directory traversal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fopen(), file(), unlink…</a:t>
                      </a:r>
                      <a:endParaRPr lang="zh-TW" sz="2000" kern="10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Command injection</a:t>
                      </a:r>
                      <a:endParaRPr lang="zh-TW" sz="2000" kern="10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system(), file()…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Code Injection</a:t>
                      </a:r>
                      <a:endParaRPr lang="zh-TW" sz="2000" kern="10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eval()…</a:t>
                      </a:r>
                      <a:endParaRPr lang="zh-TW" sz="2000" kern="10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0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File upload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move_uploaded_file</a:t>
                      </a:r>
                      <a:r>
                        <a:rPr lang="en-US" sz="2000" kern="100" dirty="0">
                          <a:effectLst/>
                          <a:latin typeface="Kozuka Gothic Pr6N M" pitchFamily="34" charset="-128"/>
                          <a:ea typeface="Kozuka Gothic Pr6N M" pitchFamily="34" charset="-128"/>
                        </a:rPr>
                        <a:t>(), rename(), …</a:t>
                      </a:r>
                      <a:endParaRPr lang="zh-TW" sz="2000" kern="100" dirty="0">
                        <a:effectLst/>
                        <a:latin typeface="Kozuka Gothic Pr6N M" pitchFamily="34" charset="-128"/>
                        <a:ea typeface="Kozuka Gothic Pr6N M" pitchFamily="34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D00A-4209-469F-AFB9-639D9E442E95}" type="datetime1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Liu Huan </a:t>
            </a:r>
            <a:r>
              <a:rPr lang="zh-TW" altLang="en-US" smtClean="0"/>
              <a:t>劉歡      </a:t>
            </a:r>
            <a:r>
              <a:rPr lang="en-US" altLang="zh-TW" smtClean="0"/>
              <a:t>A Generic Web Testing and Attack Generation Framework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4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Doors to More Work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/>
          <a:lstStyle/>
          <a:p>
            <a:r>
              <a:rPr lang="en-US" altLang="zh-TW" dirty="0" smtClean="0"/>
              <a:t>Symbolic Executions by S2E for</a:t>
            </a:r>
          </a:p>
          <a:p>
            <a:pPr lvl="1"/>
            <a:r>
              <a:rPr lang="en-US" altLang="zh-TW" dirty="0" smtClean="0"/>
              <a:t>PHP, Python</a:t>
            </a:r>
          </a:p>
          <a:p>
            <a:pPr lvl="1"/>
            <a:r>
              <a:rPr lang="en-US" altLang="zh-TW" dirty="0" smtClean="0"/>
              <a:t>JSP, Ruby</a:t>
            </a:r>
          </a:p>
          <a:p>
            <a:pPr lvl="1"/>
            <a:r>
              <a:rPr lang="en-US" altLang="zh-TW" dirty="0" smtClean="0"/>
              <a:t>ASP, Perl</a:t>
            </a:r>
          </a:p>
          <a:p>
            <a:pPr lvl="1"/>
            <a:r>
              <a:rPr lang="en-US" altLang="zh-TW" dirty="0" smtClean="0"/>
              <a:t>Node 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4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Attack Independent Exploit Generation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Taint Analysis</a:t>
            </a:r>
          </a:p>
          <a:p>
            <a:pPr lvl="1"/>
            <a:r>
              <a:rPr lang="en-US" altLang="zh-TW" dirty="0" smtClean="0"/>
              <a:t>Input tainted operations</a:t>
            </a:r>
          </a:p>
          <a:p>
            <a:r>
              <a:rPr lang="en-US" altLang="zh-TW" dirty="0" smtClean="0"/>
              <a:t>Symbolic Continuations (what to do next ?)</a:t>
            </a:r>
          </a:p>
          <a:p>
            <a:pPr lvl="1"/>
            <a:r>
              <a:rPr lang="en-US" altLang="zh-TW" dirty="0" smtClean="0"/>
              <a:t>Symbolic program counter (Symbolic EIP)</a:t>
            </a:r>
          </a:p>
          <a:p>
            <a:pPr lvl="2"/>
            <a:r>
              <a:rPr lang="en-US" altLang="zh-TW" dirty="0" smtClean="0"/>
              <a:t>Where the EIP points to </a:t>
            </a:r>
          </a:p>
          <a:p>
            <a:pPr lvl="1"/>
            <a:r>
              <a:rPr lang="en-US" altLang="zh-TW" dirty="0" smtClean="0"/>
              <a:t>Symbolic SQL query</a:t>
            </a:r>
          </a:p>
          <a:p>
            <a:pPr lvl="2"/>
            <a:r>
              <a:rPr lang="en-US" altLang="zh-TW" dirty="0" smtClean="0"/>
              <a:t>Where the SQL commands run</a:t>
            </a:r>
          </a:p>
          <a:p>
            <a:pPr lvl="1"/>
            <a:r>
              <a:rPr lang="en-US" altLang="zh-TW" dirty="0" smtClean="0"/>
              <a:t>Symbolic HTML response </a:t>
            </a:r>
          </a:p>
          <a:p>
            <a:pPr lvl="2"/>
            <a:r>
              <a:rPr lang="en-US" altLang="zh-TW" dirty="0" smtClean="0"/>
              <a:t>Where the 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executes</a:t>
            </a:r>
          </a:p>
          <a:p>
            <a:pPr lvl="1"/>
            <a:r>
              <a:rPr lang="en-US" altLang="zh-TW" dirty="0" smtClean="0"/>
              <a:t>Symbolic command argument</a:t>
            </a:r>
          </a:p>
          <a:p>
            <a:pPr lvl="2"/>
            <a:r>
              <a:rPr lang="en-US" altLang="zh-TW" dirty="0" smtClean="0"/>
              <a:t>Where the shell commands run</a:t>
            </a:r>
          </a:p>
        </p:txBody>
      </p:sp>
    </p:spTree>
    <p:extLst>
      <p:ext uri="{BB962C8B-B14F-4D97-AF65-F5344CB8AC3E}">
        <p14:creationId xmlns:p14="http://schemas.microsoft.com/office/powerpoint/2010/main" val="5181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power of Symbolic Computation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Symbolic Execution</a:t>
            </a:r>
          </a:p>
          <a:p>
            <a:pPr lvl="1"/>
            <a:r>
              <a:rPr lang="en-US" altLang="zh-TW" dirty="0" smtClean="0"/>
              <a:t>Generating Testing input, following all feasible branches</a:t>
            </a:r>
          </a:p>
          <a:p>
            <a:r>
              <a:rPr lang="en-US" altLang="zh-TW" dirty="0" err="1" smtClean="0"/>
              <a:t>Concolic</a:t>
            </a:r>
            <a:r>
              <a:rPr lang="en-US" altLang="zh-TW" dirty="0" smtClean="0"/>
              <a:t> Execution</a:t>
            </a:r>
          </a:p>
          <a:p>
            <a:pPr lvl="1"/>
            <a:r>
              <a:rPr lang="en-US" altLang="zh-TW" dirty="0" smtClean="0"/>
              <a:t>Generating Testing input, following a concrete input path and the associated branches</a:t>
            </a:r>
          </a:p>
          <a:p>
            <a:r>
              <a:rPr lang="en-US" altLang="zh-TW" dirty="0" smtClean="0"/>
              <a:t>Exploit Generation</a:t>
            </a:r>
          </a:p>
          <a:p>
            <a:pPr lvl="1"/>
            <a:r>
              <a:rPr lang="en-US" altLang="zh-TW" dirty="0" smtClean="0"/>
              <a:t>Generating Exploit input, following a concrete Crash/Anomaly input path and branch to the associated “shell code”  </a:t>
            </a:r>
          </a:p>
          <a:p>
            <a:pPr lvl="1"/>
            <a:r>
              <a:rPr lang="en-US" altLang="zh-TW" dirty="0" smtClean="0"/>
              <a:t>Path Constraint generated by the crash input </a:t>
            </a:r>
          </a:p>
          <a:p>
            <a:pPr lvl="1"/>
            <a:r>
              <a:rPr lang="en-US" altLang="zh-TW" dirty="0" smtClean="0"/>
              <a:t>Constraints of Symbolic “continuations” branching to the shell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1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Symbolic Execution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447800"/>
            <a:ext cx="8352928" cy="4800600"/>
          </a:xfrm>
        </p:spPr>
        <p:txBody>
          <a:bodyPr/>
          <a:lstStyle/>
          <a:p>
            <a:r>
              <a:rPr lang="en-US" altLang="zh-TW" dirty="0" smtClean="0"/>
              <a:t>Explore every possible path of a program</a:t>
            </a:r>
          </a:p>
          <a:p>
            <a:pPr lvl="1"/>
            <a:r>
              <a:rPr lang="en-US" altLang="zh-TW" dirty="0" smtClean="0"/>
              <a:t>Record path information in path constraint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DE9-7F3E-49F6-B294-0518116DAD9A}" type="datetime1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Liu Huan </a:t>
            </a:r>
            <a:r>
              <a:rPr lang="zh-TW" altLang="en-US" smtClean="0"/>
              <a:t>劉歡      </a:t>
            </a:r>
            <a:r>
              <a:rPr lang="en-US" altLang="zh-TW" smtClean="0"/>
              <a:t>A Generic Web Testing and Attack Generation Framework</a:t>
            </a:r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407728" y="4228749"/>
            <a:ext cx="392459" cy="31704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372771" y="4181018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Symbolic input</a:t>
            </a:r>
            <a:endParaRPr lang="zh-TW" altLang="en-US" sz="20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pic>
        <p:nvPicPr>
          <p:cNvPr id="9" name="Picture 2" descr="http://echen688.blog.ithome.com.tw/gallery/1571/1571-616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66" y="3356992"/>
            <a:ext cx="2921314" cy="2123968"/>
          </a:xfrm>
          <a:prstGeom prst="rect">
            <a:avLst/>
          </a:prstGeom>
          <a:noFill/>
          <a:effectLst>
            <a:softEdge rad="762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139952" y="4228749"/>
            <a:ext cx="1517881" cy="442674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6N L" pitchFamily="34" charset="-128"/>
                <a:ea typeface="Kozuka Gothic Pr6N L" pitchFamily="34" charset="-128"/>
              </a:rPr>
              <a:t>A program</a:t>
            </a:r>
            <a:endParaRPr lang="zh-TW" altLang="en-US" sz="20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6089530" y="4284398"/>
            <a:ext cx="392459" cy="31704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660232" y="3284984"/>
            <a:ext cx="2253284" cy="442674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6N L" pitchFamily="34" charset="-128"/>
                <a:ea typeface="Kozuka Gothic Pr6N L" pitchFamily="34" charset="-128"/>
              </a:rPr>
              <a:t>Path constraint 1</a:t>
            </a:r>
            <a:endParaRPr lang="zh-TW" altLang="en-US" sz="20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63889" y="4206557"/>
            <a:ext cx="2253284" cy="442674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6N L" pitchFamily="34" charset="-128"/>
                <a:ea typeface="Kozuka Gothic Pr6N L" pitchFamily="34" charset="-128"/>
              </a:rPr>
              <a:t>Path constraint 2</a:t>
            </a:r>
            <a:endParaRPr lang="zh-TW" altLang="en-US" sz="20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664473" y="5142661"/>
            <a:ext cx="2253284" cy="442674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6N L" pitchFamily="34" charset="-128"/>
                <a:ea typeface="Kozuka Gothic Pr6N L" pitchFamily="34" charset="-128"/>
              </a:rPr>
              <a:t>Path constraint 3</a:t>
            </a:r>
            <a:endParaRPr lang="zh-TW" altLang="en-US" sz="20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9" name="向右箭號 18"/>
          <p:cNvSpPr/>
          <p:nvPr/>
        </p:nvSpPr>
        <p:spPr>
          <a:xfrm rot="2700000">
            <a:off x="6084168" y="4963845"/>
            <a:ext cx="392459" cy="31704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-2700000">
            <a:off x="6084168" y="3593334"/>
            <a:ext cx="392459" cy="31704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9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向右箭號 6"/>
          <p:cNvSpPr/>
          <p:nvPr/>
        </p:nvSpPr>
        <p:spPr>
          <a:xfrm>
            <a:off x="3407728" y="3471995"/>
            <a:ext cx="3074261" cy="317045"/>
          </a:xfrm>
          <a:prstGeom prst="rightArrow">
            <a:avLst/>
          </a:prstGeom>
          <a:gradFill flip="none" rotWithShape="1">
            <a:gsLst>
              <a:gs pos="14000">
                <a:schemeClr val="tx1"/>
              </a:gs>
              <a:gs pos="50000">
                <a:schemeClr val="bg1"/>
              </a:gs>
              <a:gs pos="87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3419872" y="5301208"/>
            <a:ext cx="3074261" cy="317045"/>
          </a:xfrm>
          <a:prstGeom prst="rightArrow">
            <a:avLst/>
          </a:prstGeom>
          <a:gradFill flip="none" rotWithShape="1">
            <a:gsLst>
              <a:gs pos="14000">
                <a:schemeClr val="tx1"/>
              </a:gs>
              <a:gs pos="50000">
                <a:schemeClr val="bg1"/>
              </a:gs>
              <a:gs pos="87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3419872" y="4408099"/>
            <a:ext cx="3074261" cy="317045"/>
          </a:xfrm>
          <a:prstGeom prst="rightArrow">
            <a:avLst/>
          </a:prstGeom>
          <a:gradFill flip="none" rotWithShape="1">
            <a:gsLst>
              <a:gs pos="14000">
                <a:schemeClr val="tx1"/>
              </a:gs>
              <a:gs pos="50000">
                <a:schemeClr val="bg1"/>
              </a:gs>
              <a:gs pos="87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 smtClean="0"/>
              <a:t>Concolic</a:t>
            </a:r>
            <a:r>
              <a:rPr lang="en-US" altLang="zh-TW" dirty="0" smtClean="0"/>
              <a:t> Execution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Begin with a random input</a:t>
            </a:r>
          </a:p>
          <a:p>
            <a:r>
              <a:rPr lang="en-US" altLang="zh-TW" dirty="0" smtClean="0"/>
              <a:t>Use false path constraint to generate another input case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BD22-A0E4-4257-B094-E2026D285A09}" type="datetime1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8F8F-30EB-40A4-A851-436959C89C23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Liu Huan </a:t>
            </a:r>
            <a:r>
              <a:rPr lang="zh-TW" altLang="en-US" smtClean="0"/>
              <a:t>劉歡      </a:t>
            </a:r>
            <a:r>
              <a:rPr lang="en-US" altLang="zh-TW" smtClean="0"/>
              <a:t>A Generic Web Testing and Attack Generation Framework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09665" y="3446998"/>
            <a:ext cx="10486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Input 1</a:t>
            </a:r>
          </a:p>
          <a:p>
            <a:endParaRPr lang="en-US" altLang="zh-TW" sz="2000" b="1" dirty="0" smtClean="0">
              <a:latin typeface="Kozuka Gothic Pro L" pitchFamily="34" charset="-128"/>
              <a:ea typeface="Kozuka Gothic Pro L" pitchFamily="34" charset="-128"/>
            </a:endParaRPr>
          </a:p>
          <a:p>
            <a:endParaRPr lang="en-US" altLang="zh-TW" sz="2000" b="1" dirty="0">
              <a:latin typeface="Kozuka Gothic Pro L" pitchFamily="34" charset="-128"/>
              <a:ea typeface="Kozuka Gothic Pro L" pitchFamily="34" charset="-128"/>
            </a:endParaRPr>
          </a:p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Input 2</a:t>
            </a:r>
          </a:p>
          <a:p>
            <a:endParaRPr lang="en-US" altLang="zh-TW" sz="2000" b="1" dirty="0" smtClean="0">
              <a:latin typeface="Kozuka Gothic Pro L" pitchFamily="34" charset="-128"/>
              <a:ea typeface="Kozuka Gothic Pro L" pitchFamily="34" charset="-128"/>
            </a:endParaRPr>
          </a:p>
          <a:p>
            <a:endParaRPr lang="en-US" altLang="zh-TW" sz="2000" b="1" dirty="0" smtClean="0">
              <a:latin typeface="Kozuka Gothic Pro L" pitchFamily="34" charset="-128"/>
              <a:ea typeface="Kozuka Gothic Pro L" pitchFamily="34" charset="-128"/>
            </a:endParaRPr>
          </a:p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Input 3</a:t>
            </a:r>
          </a:p>
          <a:p>
            <a:endParaRPr lang="en-US" altLang="zh-TW" sz="2000" b="1" dirty="0" smtClean="0">
              <a:latin typeface="Kozuka Gothic Pro L" pitchFamily="34" charset="-128"/>
              <a:ea typeface="Kozuka Gothic Pro L" pitchFamily="34" charset="-128"/>
            </a:endParaRPr>
          </a:p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……</a:t>
            </a:r>
            <a:endParaRPr lang="zh-TW" altLang="en-US" sz="2000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pic>
        <p:nvPicPr>
          <p:cNvPr id="9" name="Picture 2" descr="http://echen688.blog.ithome.com.tw/gallery/1571/1571-616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66" y="3537280"/>
            <a:ext cx="2921314" cy="2123968"/>
          </a:xfrm>
          <a:prstGeom prst="rect">
            <a:avLst/>
          </a:prstGeom>
          <a:noFill/>
          <a:effectLst>
            <a:softEdge rad="762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244912" y="4365104"/>
            <a:ext cx="1517881" cy="442674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6N L" pitchFamily="34" charset="-128"/>
                <a:ea typeface="Kozuka Gothic Pr6N L" pitchFamily="34" charset="-128"/>
              </a:rPr>
              <a:t>A program</a:t>
            </a:r>
            <a:endParaRPr lang="zh-TW" altLang="en-US" sz="20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35308" y="3429000"/>
            <a:ext cx="12025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Output1</a:t>
            </a:r>
          </a:p>
          <a:p>
            <a:endParaRPr lang="en-US" altLang="zh-TW" sz="2000" b="1" dirty="0" smtClean="0">
              <a:latin typeface="Kozuka Gothic Pro L" pitchFamily="34" charset="-128"/>
              <a:ea typeface="Kozuka Gothic Pro L" pitchFamily="34" charset="-128"/>
            </a:endParaRPr>
          </a:p>
          <a:p>
            <a:endParaRPr lang="en-US" altLang="zh-TW" sz="2000" b="1" dirty="0">
              <a:latin typeface="Kozuka Gothic Pro L" pitchFamily="34" charset="-128"/>
              <a:ea typeface="Kozuka Gothic Pro L" pitchFamily="34" charset="-128"/>
            </a:endParaRPr>
          </a:p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Output2</a:t>
            </a:r>
          </a:p>
          <a:p>
            <a:endParaRPr lang="en-US" altLang="zh-TW" sz="2000" b="1" dirty="0" smtClean="0">
              <a:latin typeface="Kozuka Gothic Pro L" pitchFamily="34" charset="-128"/>
              <a:ea typeface="Kozuka Gothic Pro L" pitchFamily="34" charset="-128"/>
            </a:endParaRPr>
          </a:p>
          <a:p>
            <a:endParaRPr lang="en-US" altLang="zh-TW" sz="2000" b="1" dirty="0" smtClean="0">
              <a:latin typeface="Kozuka Gothic Pro L" pitchFamily="34" charset="-128"/>
              <a:ea typeface="Kozuka Gothic Pro L" pitchFamily="34" charset="-128"/>
            </a:endParaRPr>
          </a:p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Output3</a:t>
            </a:r>
          </a:p>
          <a:p>
            <a:endParaRPr lang="en-US" altLang="zh-TW" sz="2000" b="1" dirty="0">
              <a:latin typeface="Kozuka Gothic Pro L" pitchFamily="34" charset="-128"/>
              <a:ea typeface="Kozuka Gothic Pro L" pitchFamily="34" charset="-128"/>
            </a:endParaRPr>
          </a:p>
          <a:p>
            <a:endParaRPr lang="en-US" altLang="zh-TW" sz="2000" b="1" dirty="0" smtClean="0">
              <a:latin typeface="Kozuka Gothic Pro L" pitchFamily="34" charset="-128"/>
              <a:ea typeface="Kozuka Gothic Pro L" pitchFamily="34" charset="-128"/>
            </a:endParaRPr>
          </a:p>
          <a:p>
            <a:r>
              <a:rPr lang="en-US" altLang="zh-TW" sz="2000" b="1" dirty="0" smtClean="0">
                <a:latin typeface="Kozuka Gothic Pro L" pitchFamily="34" charset="-128"/>
                <a:ea typeface="Kozuka Gothic Pro L" pitchFamily="34" charset="-128"/>
              </a:rPr>
              <a:t>……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732240" y="3823305"/>
            <a:ext cx="2253284" cy="442674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6N L" pitchFamily="34" charset="-128"/>
                <a:ea typeface="Kozuka Gothic Pr6N L" pitchFamily="34" charset="-128"/>
              </a:rPr>
              <a:t>Path constraint 1</a:t>
            </a:r>
            <a:endParaRPr lang="zh-TW" altLang="en-US" sz="20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35897" y="4744878"/>
            <a:ext cx="2253284" cy="442674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6N L" pitchFamily="34" charset="-128"/>
                <a:ea typeface="Kozuka Gothic Pr6N L" pitchFamily="34" charset="-128"/>
              </a:rPr>
              <a:t>Path constraint 2</a:t>
            </a:r>
            <a:endParaRPr lang="zh-TW" altLang="en-US" sz="2000" b="1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36481" y="5680982"/>
            <a:ext cx="2253284" cy="442674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Kozuka Gothic Pr6N L" pitchFamily="34" charset="-128"/>
                <a:ea typeface="Kozuka Gothic Pr6N L" pitchFamily="34" charset="-128"/>
              </a:rPr>
              <a:t>Path constraint 3</a:t>
            </a:r>
            <a:endParaRPr lang="zh-TW" altLang="en-US" sz="2000" b="1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3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5466</Words>
  <Application>Microsoft Office PowerPoint</Application>
  <PresentationFormat>如螢幕大小 (4:3)</PresentationFormat>
  <Paragraphs>1204</Paragraphs>
  <Slides>58</Slides>
  <Notes>46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連結</vt:lpstr>
      </vt:variant>
      <vt:variant>
        <vt:i4>10</vt:i4>
      </vt:variant>
      <vt:variant>
        <vt:lpstr>投影片標題</vt:lpstr>
      </vt:variant>
      <vt:variant>
        <vt:i4>58</vt:i4>
      </vt:variant>
    </vt:vector>
  </HeadingPairs>
  <TitlesOfParts>
    <vt:vector size="69" baseType="lpstr">
      <vt:lpstr>Office 佈景主題</vt:lpstr>
      <vt:lpstr>D:\Google Drive\Google 雲端硬碟\劉歡\thesis.vsd\繪圖\~頁-1\卡片.375</vt:lpstr>
      <vt:lpstr>D:\Google Drive\Google 雲端硬碟\劉歡\thesis.vsd\繪圖\~頁-1\卡片.377</vt:lpstr>
      <vt:lpstr>D:\Google Drive\Google 雲端硬碟\劉歡\thesis.vsd\繪圖\~頁-1\卡片.377</vt:lpstr>
      <vt:lpstr>D:\Google Drive\Google 雲端硬碟\劉歡\thesis.vsd\繪圖\~頁-1\卡片.375</vt:lpstr>
      <vt:lpstr>D:\Google Drive\Google 雲端硬碟\劉歡\thesis.vsd\繪圖\~頁-1\卡片.377</vt:lpstr>
      <vt:lpstr>D:\Google Drive\Google 雲端硬碟\劉歡\thesis.vsd\繪圖\~頁-1\卡片.375</vt:lpstr>
      <vt:lpstr>D:\Google Drive\Google 雲端硬碟\劉歡\thesis.vsd\繪圖\~頁-1\卡片.377</vt:lpstr>
      <vt:lpstr>D:\Google Drive\Google 雲端硬碟\劉歡\thesis.vsd\繪圖\~頁-1\卡片.376</vt:lpstr>
      <vt:lpstr>D:\Google Drive\Google 雲端硬碟\劉歡\thesis.vsd\繪圖\~頁-1\卡片.179</vt:lpstr>
      <vt:lpstr>D:\Google Drive\Google 雲端硬碟\劉歡\thesis.vsd\繪圖\~頁-1\卡片.400</vt:lpstr>
      <vt:lpstr>CRAXweb: Web Testing and Attacks through “QEMU” in S2E</vt:lpstr>
      <vt:lpstr>Motivation</vt:lpstr>
      <vt:lpstr>How Effective of Automatic Exploit Generation for non-web applications</vt:lpstr>
      <vt:lpstr>Problems of Symbolic  Web Testing and Attacks </vt:lpstr>
      <vt:lpstr>Web Platform Independent Testing</vt:lpstr>
      <vt:lpstr>Attack Independent Exploit Generation </vt:lpstr>
      <vt:lpstr>The power of Symbolic Computation</vt:lpstr>
      <vt:lpstr>Symbolic Execution</vt:lpstr>
      <vt:lpstr>Concolic Execution</vt:lpstr>
      <vt:lpstr>Exploit Generation</vt:lpstr>
      <vt:lpstr>Constraint Solving</vt:lpstr>
      <vt:lpstr>Constraint Solving</vt:lpstr>
      <vt:lpstr>Constraint Solving</vt:lpstr>
      <vt:lpstr>Constraint Solving</vt:lpstr>
      <vt:lpstr>Constraint Solving</vt:lpstr>
      <vt:lpstr>Constraint Solving</vt:lpstr>
      <vt:lpstr>Constraint Solving</vt:lpstr>
      <vt:lpstr>Constraint Solving</vt:lpstr>
      <vt:lpstr>Constraint Solving</vt:lpstr>
      <vt:lpstr>Path Constraints</vt:lpstr>
      <vt:lpstr>Exploit Generation of Single URL</vt:lpstr>
      <vt:lpstr>Exploit Generation</vt:lpstr>
      <vt:lpstr>Single Path Concolic Execution</vt:lpstr>
      <vt:lpstr>Restriction</vt:lpstr>
      <vt:lpstr>Outline</vt:lpstr>
      <vt:lpstr>System Architecture</vt:lpstr>
      <vt:lpstr>S2E (Selective Symbolic Execution)</vt:lpstr>
      <vt:lpstr>S2E (Selective Symbolic Execution)</vt:lpstr>
      <vt:lpstr>S2E (Selective Symbolic Execution)</vt:lpstr>
      <vt:lpstr>CRAXWeb Architecture</vt:lpstr>
      <vt:lpstr>CRAX Framework</vt:lpstr>
      <vt:lpstr>Web Crawler</vt:lpstr>
      <vt:lpstr>Web Crawler (Burp Suite)</vt:lpstr>
      <vt:lpstr>Symbolic Request Sender</vt:lpstr>
      <vt:lpstr>Symbolic Data Sender</vt:lpstr>
      <vt:lpstr>Symbolic Data Sensor</vt:lpstr>
      <vt:lpstr>Symbolic Data Sensor</vt:lpstr>
      <vt:lpstr>PowerPoint 簡報</vt:lpstr>
      <vt:lpstr>Exploit Generator</vt:lpstr>
      <vt:lpstr>Exploit Generator</vt:lpstr>
      <vt:lpstr>Exploit Generator</vt:lpstr>
      <vt:lpstr>Outline</vt:lpstr>
      <vt:lpstr>Front End Interface</vt:lpstr>
      <vt:lpstr>Front End Interface</vt:lpstr>
      <vt:lpstr>Experiment Monitor</vt:lpstr>
      <vt:lpstr>Generated Exploit</vt:lpstr>
      <vt:lpstr>Exploit Validation</vt:lpstr>
      <vt:lpstr>Exploit Validation</vt:lpstr>
      <vt:lpstr>Evaluation for  Web platform independence</vt:lpstr>
      <vt:lpstr>Evaluation for XSS</vt:lpstr>
      <vt:lpstr>Evaluation for SQL injection</vt:lpstr>
      <vt:lpstr>Outline</vt:lpstr>
      <vt:lpstr>Automatic Web Attack Generator</vt:lpstr>
      <vt:lpstr>Related Work</vt:lpstr>
      <vt:lpstr>Related Work</vt:lpstr>
      <vt:lpstr>Conclusion</vt:lpstr>
      <vt:lpstr>Future Work</vt:lpstr>
      <vt:lpstr>Open Doors to More Work </vt:lpstr>
    </vt:vector>
  </TitlesOfParts>
  <Company>NCTU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CRAXweb: Web Testing and Attacks through “QEMU” in S2E</dc:title>
  <dc:creator>Shih-Kun Huang</dc:creator>
  <cp:lastModifiedBy>Shih-Kun Huang</cp:lastModifiedBy>
  <cp:revision>14</cp:revision>
  <cp:lastPrinted>2013-06-14T10:34:24Z</cp:lastPrinted>
  <dcterms:created xsi:type="dcterms:W3CDTF">2013-06-13T13:55:45Z</dcterms:created>
  <dcterms:modified xsi:type="dcterms:W3CDTF">2013-06-14T10:48:30Z</dcterms:modified>
</cp:coreProperties>
</file>