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b86d070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86d070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b86d070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86d070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b86d070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b86d070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b86d070c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b86d070c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b86d070c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b86d070c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b86d070c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b86d070c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b86d070c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86d070c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b86d070c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b86d070c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Z3</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SMT Solver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SMT Solver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computer science and mathematical logic, the satisfiability modulo theories (SMT) problem is a decision problem for logical formulas with respect to combinations of background theories expressed in classical first-order logic with equality. Examples of theories typically used in computer science are the theory of real numbers, the theory of integers, and the theories of various data structures such as lists, arrays, bit vectors and so on. </a:t>
            </a:r>
            <a:r>
              <a:rPr lang="zh-TW">
                <a:solidFill>
                  <a:srgbClr val="EA9999"/>
                </a:solidFill>
              </a:rPr>
              <a:t>SMT can be thought of as a form of the constraint satisfaction problem and thus a certain formalized approach to constraint programming.</a:t>
            </a:r>
            <a:endParaRPr>
              <a:solidFill>
                <a:srgbClr val="EA9999"/>
              </a:solidFill>
            </a:endParaRPr>
          </a:p>
          <a:p>
            <a:pPr indent="0" lvl="0" marL="0" rtl="0" algn="l">
              <a:spcBef>
                <a:spcPts val="1600"/>
              </a:spcBef>
              <a:spcAft>
                <a:spcPts val="1600"/>
              </a:spcAft>
              <a:buNone/>
            </a:pPr>
            <a:r>
              <a:rPr lang="zh-TW"/>
              <a:t>一 WIKI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551275"/>
            <a:ext cx="7852200" cy="4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X + 5 = 10, X =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Q: X 	+ Y = 10</a:t>
            </a:r>
            <a:endParaRPr/>
          </a:p>
          <a:p>
            <a:pPr indent="0" lvl="0" marL="0" rtl="0" algn="l">
              <a:spcBef>
                <a:spcPts val="0"/>
              </a:spcBef>
              <a:spcAft>
                <a:spcPts val="0"/>
              </a:spcAft>
              <a:buNone/>
            </a:pPr>
            <a:r>
              <a:rPr lang="zh-TW"/>
              <a:t>    6X	+ Y = 20</a:t>
            </a:r>
            <a:endParaRPr/>
          </a:p>
          <a:p>
            <a:pPr indent="457200" lvl="0" marL="0" rtl="0" algn="l">
              <a:spcBef>
                <a:spcPts val="0"/>
              </a:spcBef>
              <a:spcAft>
                <a:spcPts val="0"/>
              </a:spcAft>
              <a:buNone/>
            </a:pPr>
            <a:r>
              <a:rPr lang="zh-TW"/>
              <a:t>X = ?, Y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671250" y="551275"/>
            <a:ext cx="7852200" cy="4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X + 5 = 10, X =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Q: X 	+ Y = 10</a:t>
            </a:r>
            <a:endParaRPr/>
          </a:p>
          <a:p>
            <a:pPr indent="0" lvl="0" marL="0" rtl="0" algn="l">
              <a:spcBef>
                <a:spcPts val="0"/>
              </a:spcBef>
              <a:spcAft>
                <a:spcPts val="0"/>
              </a:spcAft>
              <a:buNone/>
            </a:pPr>
            <a:r>
              <a:rPr lang="zh-TW"/>
              <a:t>    6X	+ Y = 20</a:t>
            </a:r>
            <a:endParaRPr/>
          </a:p>
          <a:p>
            <a:pPr indent="457200" lvl="0" marL="0" rtl="0" algn="l">
              <a:spcBef>
                <a:spcPts val="0"/>
              </a:spcBef>
              <a:spcAft>
                <a:spcPts val="0"/>
              </a:spcAft>
              <a:buNone/>
            </a:pPr>
            <a:r>
              <a:rPr lang="zh-TW"/>
              <a:t>X = ?, Y = ?</a:t>
            </a:r>
            <a:endParaRPr/>
          </a:p>
        </p:txBody>
      </p:sp>
      <p:sp>
        <p:nvSpPr>
          <p:cNvPr id="77" name="Google Shape;77;p16"/>
          <p:cNvSpPr txBox="1"/>
          <p:nvPr>
            <p:ph type="title"/>
          </p:nvPr>
        </p:nvSpPr>
        <p:spPr>
          <a:xfrm>
            <a:off x="1743900" y="2001900"/>
            <a:ext cx="5706900" cy="1139700"/>
          </a:xfrm>
          <a:prstGeom prst="rect">
            <a:avLst/>
          </a:prstGeom>
          <a:solidFill>
            <a:schemeClr val="accent1"/>
          </a:solidFill>
          <a:ln>
            <a:noFill/>
          </a:ln>
        </p:spPr>
        <p:txBody>
          <a:bodyPr anchorCtr="0" anchor="ctr" bIns="91425" lIns="91425" spcFirstLastPara="1" rIns="91425" wrap="square" tIns="91425">
            <a:noAutofit/>
          </a:bodyPr>
          <a:lstStyle/>
          <a:p>
            <a:pPr indent="457200" lvl="0" marL="0" rtl="0" algn="ctr">
              <a:spcBef>
                <a:spcPts val="0"/>
              </a:spcBef>
              <a:spcAft>
                <a:spcPts val="0"/>
              </a:spcAft>
              <a:buNone/>
            </a:pPr>
            <a:r>
              <a:rPr lang="zh-TW"/>
              <a:t>寫</a:t>
            </a:r>
            <a:r>
              <a:rPr lang="zh-TW"/>
              <a:t>程式來解？</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671250" y="551275"/>
            <a:ext cx="7852200" cy="4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Q: X + 5 = 10, X =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Q: X 	+ Y = 10</a:t>
            </a:r>
            <a:endParaRPr/>
          </a:p>
          <a:p>
            <a:pPr indent="0" lvl="0" marL="0" rtl="0" algn="l">
              <a:spcBef>
                <a:spcPts val="0"/>
              </a:spcBef>
              <a:spcAft>
                <a:spcPts val="0"/>
              </a:spcAft>
              <a:buNone/>
            </a:pPr>
            <a:r>
              <a:rPr lang="zh-TW"/>
              <a:t>    6X	+ Y = 20</a:t>
            </a:r>
            <a:endParaRPr/>
          </a:p>
          <a:p>
            <a:pPr indent="457200" lvl="0" marL="0" rtl="0" algn="l">
              <a:spcBef>
                <a:spcPts val="0"/>
              </a:spcBef>
              <a:spcAft>
                <a:spcPts val="0"/>
              </a:spcAft>
              <a:buNone/>
            </a:pPr>
            <a:r>
              <a:rPr lang="zh-TW"/>
              <a:t>X = ?, Y = ?</a:t>
            </a:r>
            <a:endParaRPr/>
          </a:p>
        </p:txBody>
      </p:sp>
      <p:sp>
        <p:nvSpPr>
          <p:cNvPr id="83" name="Google Shape;83;p17"/>
          <p:cNvSpPr txBox="1"/>
          <p:nvPr>
            <p:ph type="title"/>
          </p:nvPr>
        </p:nvSpPr>
        <p:spPr>
          <a:xfrm>
            <a:off x="1256925" y="2001900"/>
            <a:ext cx="6680700" cy="1139700"/>
          </a:xfrm>
          <a:prstGeom prst="rect">
            <a:avLst/>
          </a:prstGeom>
          <a:solidFill>
            <a:schemeClr val="accent1"/>
          </a:solidFill>
          <a:ln>
            <a:noFill/>
          </a:ln>
        </p:spPr>
        <p:txBody>
          <a:bodyPr anchorCtr="0" anchor="ctr" bIns="91425" lIns="91425" spcFirstLastPara="1" rIns="91425" wrap="square" tIns="91425">
            <a:noAutofit/>
          </a:bodyPr>
          <a:lstStyle/>
          <a:p>
            <a:pPr indent="457200" lvl="0" marL="0" rtl="0" algn="ctr">
              <a:spcBef>
                <a:spcPts val="0"/>
              </a:spcBef>
              <a:spcAft>
                <a:spcPts val="0"/>
              </a:spcAft>
              <a:buNone/>
            </a:pPr>
            <a:r>
              <a:rPr lang="zh-TW">
                <a:latin typeface="Consolas"/>
                <a:ea typeface="Consolas"/>
                <a:cs typeface="Consolas"/>
                <a:sym typeface="Consolas"/>
              </a:rPr>
              <a:t>pip install z3-solver</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onsolas"/>
                <a:ea typeface="Consolas"/>
                <a:cs typeface="Consolas"/>
                <a:sym typeface="Consolas"/>
              </a:rPr>
              <a:t>pip install z3-solver</a:t>
            </a:r>
            <a:endParaRPr>
              <a:latin typeface="Consolas"/>
              <a:ea typeface="Consolas"/>
              <a:cs typeface="Consolas"/>
              <a:sym typeface="Consolas"/>
            </a:endParaRPr>
          </a:p>
        </p:txBody>
      </p:sp>
      <p:sp>
        <p:nvSpPr>
          <p:cNvPr id="89" name="Google Shape;89;p18"/>
          <p:cNvSpPr txBox="1"/>
          <p:nvPr>
            <p:ph idx="1" type="body"/>
          </p:nvPr>
        </p:nvSpPr>
        <p:spPr>
          <a:xfrm>
            <a:off x="3110700" y="4294000"/>
            <a:ext cx="2922600" cy="61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latin typeface="Consolas"/>
                <a:ea typeface="Consolas"/>
                <a:cs typeface="Consolas"/>
                <a:sym typeface="Consolas"/>
              </a:rPr>
              <a:t>http://bit.ly/34ipe1D</a:t>
            </a:r>
            <a:endParaRPr>
              <a:latin typeface="Consolas"/>
              <a:ea typeface="Consolas"/>
              <a:cs typeface="Consolas"/>
              <a:sym typeface="Consolas"/>
            </a:endParaRPr>
          </a:p>
        </p:txBody>
      </p:sp>
      <p:pic>
        <p:nvPicPr>
          <p:cNvPr id="90" name="Google Shape;90;p18"/>
          <p:cNvPicPr preferRelativeResize="0"/>
          <p:nvPr/>
        </p:nvPicPr>
        <p:blipFill>
          <a:blip r:embed="rId3">
            <a:alphaModFix/>
          </a:blip>
          <a:stretch>
            <a:fillRect/>
          </a:stretch>
        </p:blipFill>
        <p:spPr>
          <a:xfrm>
            <a:off x="2219000" y="1185225"/>
            <a:ext cx="4706000" cy="294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《張立建算經》</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題：用100元購買了100隻雞，公雞一隻5塊錢，母雞一隻3塊錢，小雞三隻一塊錢。</a:t>
            </a:r>
            <a:endParaRPr/>
          </a:p>
          <a:p>
            <a:pPr indent="0" lvl="0" marL="0" rtl="0" algn="l">
              <a:spcBef>
                <a:spcPts val="1600"/>
              </a:spcBef>
              <a:spcAft>
                <a:spcPts val="1600"/>
              </a:spcAft>
              <a:buNone/>
            </a:pPr>
            <a:r>
              <a:rPr lang="zh-TW"/>
              <a:t>問：公雞、母雞、小雞各有多少只？</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Give me the flag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rotWithShape="1">
          <a:blip r:embed="rId3">
            <a:alphaModFix/>
          </a:blip>
          <a:srcRect b="5869" l="5202" r="3995" t="3837"/>
          <a:stretch/>
        </p:blipFill>
        <p:spPr>
          <a:xfrm>
            <a:off x="2193588" y="1256750"/>
            <a:ext cx="4756825" cy="320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Math teacher</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2209800" y="1093775"/>
            <a:ext cx="4724400" cy="35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