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35" r:id="rId2"/>
    <p:sldId id="338" r:id="rId3"/>
    <p:sldId id="336" r:id="rId4"/>
    <p:sldId id="337" r:id="rId5"/>
    <p:sldId id="256" r:id="rId6"/>
    <p:sldId id="307" r:id="rId7"/>
    <p:sldId id="262" r:id="rId8"/>
    <p:sldId id="257" r:id="rId9"/>
    <p:sldId id="324" r:id="rId10"/>
    <p:sldId id="258" r:id="rId11"/>
    <p:sldId id="263" r:id="rId12"/>
    <p:sldId id="265" r:id="rId13"/>
    <p:sldId id="259" r:id="rId14"/>
    <p:sldId id="308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67" r:id="rId33"/>
    <p:sldId id="260" r:id="rId34"/>
    <p:sldId id="261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3" r:id="rId45"/>
    <p:sldId id="296" r:id="rId46"/>
    <p:sldId id="297" r:id="rId47"/>
    <p:sldId id="298" r:id="rId48"/>
    <p:sldId id="323" r:id="rId49"/>
    <p:sldId id="299" r:id="rId50"/>
    <p:sldId id="328" r:id="rId51"/>
    <p:sldId id="333" r:id="rId52"/>
    <p:sldId id="325" r:id="rId53"/>
    <p:sldId id="327" r:id="rId54"/>
    <p:sldId id="326" r:id="rId55"/>
    <p:sldId id="300" r:id="rId56"/>
    <p:sldId id="329" r:id="rId57"/>
    <p:sldId id="330" r:id="rId58"/>
    <p:sldId id="321" r:id="rId59"/>
    <p:sldId id="331" r:id="rId60"/>
    <p:sldId id="302" r:id="rId61"/>
    <p:sldId id="332" r:id="rId62"/>
    <p:sldId id="301" r:id="rId63"/>
    <p:sldId id="334" r:id="rId64"/>
    <p:sldId id="304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10" r:id="rId76"/>
    <p:sldId id="305" r:id="rId77"/>
    <p:sldId id="309" r:id="rId78"/>
    <p:sldId id="306" r:id="rId79"/>
    <p:sldId id="322" r:id="rId80"/>
  </p:sldIdLst>
  <p:sldSz cx="9144000" cy="6858000" type="screen4x3"/>
  <p:notesSz cx="10020300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1" autoAdjust="0"/>
  </p:normalViewPr>
  <p:slideViewPr>
    <p:cSldViewPr>
      <p:cViewPr varScale="1">
        <p:scale>
          <a:sx n="68" d="100"/>
          <a:sy n="68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h-Kun Huang" userId="b6f776bfbddfd14e" providerId="LiveId" clId="{E14DC493-5922-44E2-A303-318B1A7E182F}"/>
    <pc:docChg chg="modNotesMaster">
      <pc:chgData name="Shih-Kun Huang" userId="b6f776bfbddfd14e" providerId="LiveId" clId="{E14DC493-5922-44E2-A303-318B1A7E182F}" dt="2018-04-21T02:12:32.697" v="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C894BF4-FE38-49D8-BF1A-6FC2D52C5A72}" type="datetimeFigureOut">
              <a:rPr lang="zh-TW" altLang="en-US" smtClean="0"/>
              <a:pPr/>
              <a:t>2018/4/21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2031" y="3271878"/>
            <a:ext cx="8016239" cy="309967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1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234ACDEA-31EE-45BF-AFBC-DEDEFE83D8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95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4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61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38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48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67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02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12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81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98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7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63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678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497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3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5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8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21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02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1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03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57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77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1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44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27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98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7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98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99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8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0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90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9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833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87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55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047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41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314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967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246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26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1353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4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D46AFF-3F34-4CE6-B115-0B9C6F23567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758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968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2477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257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923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3675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55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770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835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89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2486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75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915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60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8838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32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4645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0186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7573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653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771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3770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323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0810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097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66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9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36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CDEA-31EE-45BF-AFBC-DEDEFE83D84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4C70-2DBF-40A1-8577-D6C9F5354D94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C52-B6DC-4656-810D-04DDC166CED8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FF0B-7836-453B-9712-0DA257C5683B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747-4518-4E51-BFE6-DCF57B7401D0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65EF-7500-4668-9160-A3A640986FB5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BE2-7712-4389-AE79-C340FB738DE6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BFC6-6751-4506-9056-7B906F836F53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9177-F79B-4343-9ECE-3D6F49818F4A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6B0E-890B-4012-9898-5017E94DC7B8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76CC-CF97-49EA-8446-8EC193B9AB64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55C3-4538-4409-999F-D8EFD6B593CB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BaaB</a:t>
            </a:r>
            <a:r>
              <a:rPr lang="en-US" altLang="zh-TW" dirty="0"/>
              <a:t>: Bugs as a Backdoor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/>
              <a:t>Shih-Kun Huang</a:t>
            </a:r>
          </a:p>
          <a:p>
            <a:pPr algn="r"/>
            <a:r>
              <a:rPr lang="en-US" altLang="zh-TW" dirty="0"/>
              <a:t>Software Quality Lab</a:t>
            </a:r>
          </a:p>
          <a:p>
            <a:pPr algn="r"/>
            <a:r>
              <a:rPr lang="en-US" altLang="zh-TW" dirty="0"/>
              <a:t>National </a:t>
            </a:r>
            <a:r>
              <a:rPr lang="en-US" altLang="zh-TW" dirty="0" err="1"/>
              <a:t>Chiao</a:t>
            </a:r>
            <a:r>
              <a:rPr lang="en-US" altLang="zh-TW" dirty="0"/>
              <a:t> Tung University</a:t>
            </a:r>
          </a:p>
          <a:p>
            <a:pPr algn="r"/>
            <a:r>
              <a:rPr lang="en-US" altLang="zh-TW" dirty="0" err="1"/>
              <a:t>Hsinchu</a:t>
            </a:r>
            <a:r>
              <a:rPr lang="en-US" altLang="zh-TW" dirty="0"/>
              <a:t>, Taiwan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932853D-58D6-D34F-964E-067E1A1131E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6643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5201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91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6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1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Exploit Generation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 exploit generation</a:t>
            </a:r>
          </a:p>
          <a:p>
            <a:pPr lvl="1"/>
            <a:r>
              <a:rPr lang="en-US" altLang="zh-TW" dirty="0"/>
              <a:t>Time consuming</a:t>
            </a:r>
          </a:p>
          <a:p>
            <a:pPr lvl="1"/>
            <a:r>
              <a:rPr lang="en-US" altLang="zh-TW" dirty="0"/>
              <a:t>Require much skill and security knowledge</a:t>
            </a:r>
          </a:p>
          <a:p>
            <a:r>
              <a:rPr lang="en-US" altLang="zh-TW" dirty="0"/>
              <a:t>Automatic exploit generation</a:t>
            </a:r>
          </a:p>
          <a:p>
            <a:pPr lvl="1"/>
            <a:r>
              <a:rPr lang="en-US" altLang="zh-TW" dirty="0"/>
              <a:t>Platform dependent</a:t>
            </a:r>
          </a:p>
          <a:p>
            <a:pPr lvl="1"/>
            <a:r>
              <a:rPr lang="en-US" altLang="zh-TW" dirty="0"/>
              <a:t>Require source code (MAYHEM excluded)</a:t>
            </a:r>
          </a:p>
          <a:p>
            <a:pPr lvl="1"/>
            <a:r>
              <a:rPr lang="en-US" altLang="zh-TW" dirty="0"/>
              <a:t>Handle only limited kind of vulnerabilities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2F65-24E8-4AD9-91FE-BEA4D7952F6F}" type="datetime11">
              <a:rPr lang="zh-TW" altLang="en-US" smtClean="0"/>
              <a:pPr/>
              <a:t>10:29:24</a:t>
            </a:fld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CRAX’s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Based on the whole system emulation</a:t>
            </a:r>
          </a:p>
          <a:p>
            <a:pPr lvl="1"/>
            <a:r>
              <a:rPr lang="en-US" altLang="zh-TW" dirty="0"/>
              <a:t>Platform independent</a:t>
            </a:r>
          </a:p>
          <a:p>
            <a:pPr lvl="1"/>
            <a:r>
              <a:rPr lang="en-US" altLang="zh-TW" dirty="0"/>
              <a:t>Source is not needed</a:t>
            </a:r>
          </a:p>
          <a:p>
            <a:r>
              <a:rPr lang="en-US" altLang="zh-TW" dirty="0"/>
              <a:t>Generalized threat model</a:t>
            </a:r>
          </a:p>
          <a:p>
            <a:pPr lvl="1"/>
            <a:r>
              <a:rPr lang="en-US" altLang="zh-TW" dirty="0"/>
              <a:t>Can be applied to most of the vulnerabilities</a:t>
            </a:r>
          </a:p>
          <a:p>
            <a:pPr lvl="1"/>
            <a:r>
              <a:rPr lang="en-US" altLang="zh-TW" dirty="0"/>
              <a:t>Crash: Tainted Continuations</a:t>
            </a:r>
          </a:p>
          <a:p>
            <a:pPr lvl="1"/>
            <a:r>
              <a:rPr lang="en-US" altLang="zh-TW" dirty="0"/>
              <a:t>Exploitable: Symbolic Continuations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8E22-F8C6-4510-8D24-981A678A4468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Code selection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D33-E765-42D2-BEBB-2C8DC6B8A3CE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CRAX’s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/>
              <a:t>Built on S</a:t>
            </a:r>
            <a:r>
              <a:rPr lang="en-US" altLang="zh-TW" baseline="30000" dirty="0"/>
              <a:t>2</a:t>
            </a:r>
            <a:r>
              <a:rPr lang="en-US" altLang="zh-TW" dirty="0"/>
              <a:t>E</a:t>
            </a:r>
          </a:p>
          <a:p>
            <a:pPr lvl="1"/>
            <a:r>
              <a:rPr lang="en-US" altLang="zh-TW" dirty="0"/>
              <a:t>A whole system symbolic execution engine</a:t>
            </a:r>
          </a:p>
          <a:p>
            <a:r>
              <a:rPr lang="en-US" altLang="zh-TW" dirty="0"/>
              <a:t>Exploit generation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Explore crash path with the crash input</a:t>
            </a:r>
          </a:p>
          <a:p>
            <a:pPr marL="1371600" lvl="2" indent="-514350"/>
            <a:r>
              <a:rPr lang="en-US" altLang="zh-TW" dirty="0"/>
              <a:t>Only explore the crash path =&gt; </a:t>
            </a:r>
            <a:r>
              <a:rPr lang="en-US" altLang="zh-TW" dirty="0" err="1"/>
              <a:t>concolic</a:t>
            </a:r>
            <a:r>
              <a:rPr lang="en-US" altLang="zh-TW" dirty="0"/>
              <a:t> mode without forking another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Detect symbolic EIP (program counter)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Reason out exploit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95-C448-4D99-9426-2090DE4CEF28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Symbolic EIP (program counter)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 Symbolic EIP and Tainted EIP</a:t>
            </a:r>
          </a:p>
          <a:p>
            <a:pPr lvl="1"/>
            <a:r>
              <a:rPr lang="en-US" altLang="zh-TW" dirty="0"/>
              <a:t>Tainted EIP: Only a bit, indicating the EIP is tainted</a:t>
            </a:r>
          </a:p>
          <a:p>
            <a:pPr lvl="1"/>
            <a:r>
              <a:rPr lang="en-US" altLang="zh-TW" dirty="0"/>
              <a:t>Symbolic EIP: several mega-bytes (of constraints)</a:t>
            </a:r>
          </a:p>
          <a:p>
            <a:pPr lvl="2"/>
            <a:r>
              <a:rPr lang="en-US" altLang="zh-TW" dirty="0"/>
              <a:t>Path Constraints: indicating the control flow to reach the crash site</a:t>
            </a:r>
          </a:p>
          <a:p>
            <a:pPr lvl="2" algn="just"/>
            <a:r>
              <a:rPr lang="en-US" altLang="zh-TW" dirty="0"/>
              <a:t>Continuation Constraints: indicating the next “malicious progress”  of exploits</a:t>
            </a:r>
          </a:p>
          <a:p>
            <a:pPr lvl="2" algn="just"/>
            <a:r>
              <a:rPr lang="en-US" altLang="zh-TW" dirty="0"/>
              <a:t>Payload Constraints:  indicating the code body of “malicious intents” to continue executions</a:t>
            </a:r>
          </a:p>
          <a:p>
            <a:pPr algn="just"/>
            <a:r>
              <a:rPr lang="en-US" altLang="zh-TW" dirty="0"/>
              <a:t>Symbolic Continuations</a:t>
            </a:r>
          </a:p>
          <a:p>
            <a:pPr lvl="1" algn="just"/>
            <a:r>
              <a:rPr lang="en-US" altLang="zh-TW" dirty="0"/>
              <a:t>While/for/if branch predicates/</a:t>
            </a:r>
            <a:r>
              <a:rPr lang="en-US" altLang="zh-TW" dirty="0" err="1"/>
              <a:t>jmp</a:t>
            </a:r>
            <a:r>
              <a:rPr lang="en-US" altLang="zh-TW" dirty="0"/>
              <a:t> </a:t>
            </a:r>
            <a:r>
              <a:rPr lang="en-US" altLang="zh-TW" dirty="0" err="1"/>
              <a:t>buf</a:t>
            </a:r>
            <a:r>
              <a:rPr lang="en-US" altLang="zh-TW" dirty="0"/>
              <a:t>/SEH/GOT/RET/</a:t>
            </a:r>
          </a:p>
          <a:p>
            <a:pPr algn="just"/>
            <a:r>
              <a:rPr lang="en-US" altLang="zh-TW" dirty="0"/>
              <a:t>The process of Symbolic EIP detection is to Reconstruct a Symbolic Failure Model (after that, we can manipulate the Symbolic Model at will)</a:t>
            </a:r>
          </a:p>
          <a:p>
            <a:pPr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890-B5B8-46E8-AF26-B29C0C9D0716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Objective: automatically generate an exploit for a given program binary and crash input</a:t>
            </a:r>
            <a:endParaRPr lang="zh-TW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3"/>
            <a:ext cx="9144000" cy="451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734-F6FF-4D62-950D-F5B304319EB4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Initially, only input is symbolic</a:t>
            </a: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2E3A-1AB1-4D40-A2AD-9C1816D43966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Symbolic data will propagate with program execution</a:t>
            </a:r>
            <a:endParaRPr lang="zh-TW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339542"/>
            <a:ext cx="9144001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2C75-8522-41B8-8F0C-3B70BA97D7BE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Also collect constraints that limit the program to follow the same path</a:t>
            </a:r>
            <a:endParaRPr lang="zh-TW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339542"/>
            <a:ext cx="9144001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72B9-1B3D-45AA-8749-17284BCF0D8C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Collect path constraint &amp; symbolic memory blocks…</a:t>
            </a:r>
            <a:endParaRPr lang="zh-TW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3"/>
            <a:ext cx="9144000" cy="451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C9E-CCB2-4528-971A-F74523D6B622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Trusting Trust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(a=1)</a:t>
            </a:r>
          </a:p>
          <a:p>
            <a:r>
              <a:rPr lang="en-US" altLang="zh-TW" b="1" dirty="0"/>
              <a:t>Reflections on Trusting Trust</a:t>
            </a:r>
            <a:br>
              <a:rPr lang="en-US" altLang="zh-TW" b="1" dirty="0"/>
            </a:br>
            <a:r>
              <a:rPr lang="en-US" altLang="zh-TW" b="1" i="1" dirty="0"/>
              <a:t>Ken Thompson</a:t>
            </a:r>
          </a:p>
          <a:p>
            <a:pPr lvl="1"/>
            <a:r>
              <a:rPr lang="en-US" altLang="zh-TW" b="1" i="1" dirty="0"/>
              <a:t>1984, Turing Award Lecture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33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339542"/>
            <a:ext cx="9144001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5C44-B30B-40D4-8143-BF10744483A5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0FC7-3C06-47F1-9159-0BE643884477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BA11-F33D-49DA-A9D9-2167F1F0AE3A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When a vulnerable return/call/</a:t>
            </a:r>
            <a:r>
              <a:rPr lang="en-US" altLang="zh-TW" sz="2800" dirty="0" err="1"/>
              <a:t>jmp</a:t>
            </a:r>
            <a:r>
              <a:rPr lang="en-US" altLang="zh-TW" sz="2800" dirty="0"/>
              <a:t>/exception is executed, symbolic EIP is detected</a:t>
            </a:r>
            <a:endParaRPr lang="zh-TW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339542"/>
            <a:ext cx="9144001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9C0-A2B0-4ECE-B82C-AC82C7051FD0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Using collected information to reason out an exploit</a:t>
            </a:r>
            <a:endParaRPr lang="zh-TW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1AA7-37BF-4831-85BE-949EE4AEAFE7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Constrain the content of a selected symbolic block to be our </a:t>
            </a:r>
            <a:r>
              <a:rPr lang="en-US" altLang="zh-TW" sz="2800" dirty="0" err="1"/>
              <a:t>shellcode</a:t>
            </a:r>
            <a:r>
              <a:rPr lang="en-US" altLang="zh-TW" sz="2800" dirty="0"/>
              <a:t>, and EIP to point to the block</a:t>
            </a:r>
            <a:endParaRPr lang="zh-TW" altLang="en-US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75C-45B3-4AE7-A7E8-0D845BA055AF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Query the solver to find a solution that satisfy both path constraint and exploit constraint</a:t>
            </a:r>
            <a:endParaRPr lang="zh-TW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1510-9019-4DD0-9010-35D0C6C0D88B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Exploit Generation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solution is an exploit</a:t>
            </a:r>
            <a:endParaRPr lang="zh-TW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DA1-FDA2-4DB3-AFDA-24D41A1B0DDC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Kernel &amp; library code are huge and would add lots of constraints</a:t>
            </a:r>
          </a:p>
          <a:p>
            <a:r>
              <a:rPr lang="en-US" altLang="zh-TW" dirty="0"/>
              <a:t>Some kernel &amp; library functions are irrelevant</a:t>
            </a:r>
          </a:p>
          <a:p>
            <a:pPr lvl="1"/>
            <a:r>
              <a:rPr lang="en-US" altLang="zh-TW" dirty="0"/>
              <a:t>Such as </a:t>
            </a:r>
            <a:r>
              <a:rPr lang="en-US" altLang="zh-TW" dirty="0" err="1"/>
              <a:t>fopen</a:t>
            </a:r>
            <a:r>
              <a:rPr lang="en-US" altLang="zh-TW" dirty="0"/>
              <a:t>() or </a:t>
            </a:r>
            <a:r>
              <a:rPr lang="en-US" altLang="zh-TW" dirty="0" err="1"/>
              <a:t>perror</a:t>
            </a:r>
            <a:r>
              <a:rPr lang="en-US" altLang="zh-TW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Concretely execute them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180C-7BF5-4097-898B-22F6AAF65395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1F-E73A-4A39-B0D7-C097DF231697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Constructing Symbolic Failure Models based on the software Crash</a:t>
            </a:r>
          </a:p>
          <a:p>
            <a:r>
              <a:rPr lang="en-US" altLang="zh-TW" dirty="0"/>
              <a:t>Producing Attacks through the Symbolic Model</a:t>
            </a:r>
          </a:p>
          <a:p>
            <a:pPr lvl="1"/>
            <a:r>
              <a:rPr lang="en-US" altLang="zh-TW" dirty="0"/>
              <a:t>Software Crash failures can be manipulated and Exploited </a:t>
            </a:r>
          </a:p>
          <a:p>
            <a:r>
              <a:rPr lang="en-US" altLang="zh-TW" dirty="0"/>
              <a:t>If Bugs are exploited and attacked, arbitrary code can be executed and a backdoor channel will be built</a:t>
            </a:r>
          </a:p>
          <a:p>
            <a:pPr lvl="1"/>
            <a:r>
              <a:rPr lang="en-US" altLang="zh-TW" dirty="0"/>
              <a:t>Bugs as a Backdoor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3"/>
            <a:ext cx="9144000" cy="451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90C1-C828-4FB9-B2C9-A0AA74EC267E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C408-C97C-47FA-97A0-480E48FC97BD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 err="1"/>
              <a:t>Concolic</a:t>
            </a:r>
            <a:r>
              <a:rPr lang="en-US" altLang="zh-TW" dirty="0"/>
              <a:t> mode</a:t>
            </a:r>
          </a:p>
          <a:p>
            <a:pPr lvl="1"/>
            <a:r>
              <a:rPr lang="en-US" altLang="zh-TW" dirty="0"/>
              <a:t>Code selection</a:t>
            </a:r>
          </a:p>
          <a:p>
            <a:pPr lvl="1"/>
            <a:r>
              <a:rPr lang="en-US" altLang="zh-TW" dirty="0"/>
              <a:t>Symbolic EIP detection</a:t>
            </a:r>
          </a:p>
          <a:p>
            <a:pPr lvl="1"/>
            <a:r>
              <a:rPr lang="en-US" altLang="zh-TW" dirty="0"/>
              <a:t>Exploit generation</a:t>
            </a:r>
          </a:p>
          <a:p>
            <a:pPr lvl="1"/>
            <a:r>
              <a:rPr lang="en-US" altLang="zh-TW" dirty="0"/>
              <a:t>Other types of exploit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Experiment result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FF3-10BD-4A34-AF6E-97E5C1434A0C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Concolic</a:t>
            </a:r>
            <a:r>
              <a:rPr lang="en-US" altLang="zh-TW" dirty="0"/>
              <a:t>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Keep the concrete value in an extra constraint set</a:t>
            </a:r>
          </a:p>
          <a:p>
            <a:pPr lvl="1"/>
            <a:r>
              <a:rPr lang="en-US" altLang="zh-TW" sz="2400" dirty="0" err="1"/>
              <a:t>Concolic</a:t>
            </a:r>
            <a:r>
              <a:rPr lang="en-US" altLang="zh-TW" sz="2400" dirty="0"/>
              <a:t> constraint</a:t>
            </a:r>
          </a:p>
          <a:p>
            <a:r>
              <a:rPr lang="en-US" altLang="zh-TW" sz="2800" dirty="0"/>
              <a:t>If branch condition is symbolic</a:t>
            </a:r>
          </a:p>
          <a:p>
            <a:pPr lvl="1"/>
            <a:r>
              <a:rPr lang="en-US" altLang="zh-TW" sz="2400" dirty="0"/>
              <a:t>We want to find its concrete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 dirty="0"/>
              <a:t>Query the constraint solver with </a:t>
            </a:r>
            <a:r>
              <a:rPr lang="en-US" altLang="zh-TW" sz="2400" dirty="0" err="1"/>
              <a:t>concolic</a:t>
            </a:r>
            <a:r>
              <a:rPr lang="en-US" altLang="zh-TW" sz="2400" dirty="0"/>
              <a:t>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9A88-F7D3-4181-8BBE-CDF951E7E6F5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Concolic</a:t>
            </a:r>
            <a:r>
              <a:rPr lang="en-US" altLang="zh-TW" dirty="0"/>
              <a:t>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583-3EDD-48D4-BA03-83D9AC0B9B96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Concolic</a:t>
            </a:r>
            <a:r>
              <a:rPr lang="en-US" altLang="zh-TW" dirty="0"/>
              <a:t>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Query the solver to find the concrete value of branch condition</a:t>
            </a:r>
            <a:endParaRPr lang="zh-TW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3"/>
            <a:ext cx="9144000" cy="451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4C9A-62DA-4AFC-9A68-04ADBD5C1473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Concolic</a:t>
            </a:r>
            <a:r>
              <a:rPr lang="en-US" altLang="zh-TW" dirty="0"/>
              <a:t>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A92C-4739-4E50-9091-BD0BE23C0AC9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Concolic</a:t>
            </a:r>
            <a:r>
              <a:rPr lang="en-US" altLang="zh-TW" dirty="0"/>
              <a:t>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Follow the concrete path, and constrain branch condition to be the concrete value </a:t>
            </a:r>
            <a:endParaRPr lang="zh-TW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9542"/>
            <a:ext cx="9144000" cy="45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906E-4915-415A-BDC9-DCBE500141EE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Selective functionality of S</a:t>
            </a:r>
            <a:r>
              <a:rPr lang="en-US" altLang="zh-TW" baseline="30000" dirty="0"/>
              <a:t>2</a:t>
            </a:r>
            <a:r>
              <a:rPr lang="en-US" altLang="zh-TW" dirty="0"/>
              <a:t>E</a:t>
            </a:r>
          </a:p>
          <a:p>
            <a:pPr lvl="1"/>
            <a:r>
              <a:rPr lang="en-US" altLang="zh-TW" dirty="0"/>
              <a:t>s2e_disable_symbolic_execution()</a:t>
            </a:r>
          </a:p>
          <a:p>
            <a:pPr lvl="1"/>
            <a:r>
              <a:rPr lang="en-US" altLang="zh-TW" dirty="0"/>
              <a:t>s2e_enable_symbolic_execution()</a:t>
            </a:r>
          </a:p>
          <a:p>
            <a:r>
              <a:rPr lang="en-US" altLang="zh-TW" dirty="0"/>
              <a:t>LD_PRELOAD environment variable in Linux</a:t>
            </a:r>
          </a:p>
          <a:p>
            <a:pPr lvl="1"/>
            <a:r>
              <a:rPr lang="en-US" altLang="zh-TW" dirty="0"/>
              <a:t>Intercept call to </a:t>
            </a:r>
            <a:r>
              <a:rPr lang="en-US" altLang="zh-TW" dirty="0" err="1"/>
              <a:t>perror</a:t>
            </a:r>
            <a:r>
              <a:rPr lang="en-US" altLang="zh-TW" dirty="0"/>
              <a:t>()/</a:t>
            </a:r>
            <a:r>
              <a:rPr lang="en-US" altLang="zh-TW" dirty="0" err="1"/>
              <a:t>fopen</a:t>
            </a:r>
            <a:r>
              <a:rPr lang="en-US" altLang="zh-TW" dirty="0"/>
              <a:t>()/…</a:t>
            </a:r>
          </a:p>
          <a:p>
            <a:pPr lvl="1"/>
            <a:r>
              <a:rPr lang="en-US" altLang="zh-TW" dirty="0"/>
              <a:t>Disable symbolic execution before enter </a:t>
            </a:r>
            <a:r>
              <a:rPr lang="en-US" altLang="zh-TW" dirty="0" err="1"/>
              <a:t>libc</a:t>
            </a:r>
            <a:endParaRPr lang="en-US" altLang="zh-TW" dirty="0"/>
          </a:p>
          <a:p>
            <a:pPr lvl="1"/>
            <a:r>
              <a:rPr lang="en-US" altLang="zh-TW" dirty="0"/>
              <a:t>Enable symbolic execution after leave </a:t>
            </a:r>
            <a:r>
              <a:rPr lang="en-US" altLang="zh-TW" dirty="0" err="1"/>
              <a:t>libc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AEF-ED53-43B6-8FF8-04F1D03EFEAB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69499"/>
            <a:ext cx="9144000" cy="558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9FB1-3591-47FE-9D7E-406226627246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bugs and  backdoors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backdoor channel is built by embedding bugs in the system</a:t>
            </a:r>
          </a:p>
          <a:p>
            <a:pPr lvl="1"/>
            <a:r>
              <a:rPr lang="en-US" altLang="zh-TW" dirty="0"/>
              <a:t>Trojan horse identification will be reduced to the finding of the software bugs</a:t>
            </a:r>
          </a:p>
          <a:p>
            <a:r>
              <a:rPr lang="en-US" altLang="zh-TW" dirty="0"/>
              <a:t>Our work</a:t>
            </a:r>
          </a:p>
          <a:p>
            <a:pPr lvl="1"/>
            <a:r>
              <a:rPr lang="en-US" altLang="zh-TW" dirty="0"/>
              <a:t>Exploitable Crash detection </a:t>
            </a:r>
          </a:p>
          <a:p>
            <a:pPr lvl="1"/>
            <a:r>
              <a:rPr lang="en-US" altLang="zh-TW" dirty="0"/>
              <a:t>Automatic Exploitation (Attack input) Generation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59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Symbolic EIP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symbolic execution engine of S</a:t>
            </a:r>
            <a:r>
              <a:rPr lang="en-US" altLang="zh-TW" baseline="30000" dirty="0"/>
              <a:t>2</a:t>
            </a:r>
            <a:r>
              <a:rPr lang="en-US" altLang="zh-TW" dirty="0"/>
              <a:t>E</a:t>
            </a:r>
          </a:p>
          <a:p>
            <a:pPr lvl="1"/>
            <a:r>
              <a:rPr lang="en-US" altLang="zh-TW" dirty="0"/>
              <a:t>State of emulated CPU is stored in CPUX86State structure</a:t>
            </a:r>
          </a:p>
          <a:p>
            <a:pPr lvl="1"/>
            <a:r>
              <a:rPr lang="en-US" altLang="zh-TW" dirty="0"/>
              <a:t>Guest code will be translated into </a:t>
            </a:r>
            <a:r>
              <a:rPr lang="en-US" altLang="zh-TW" dirty="0" err="1"/>
              <a:t>llvm</a:t>
            </a:r>
            <a:r>
              <a:rPr lang="en-US" altLang="zh-TW" dirty="0"/>
              <a:t> IR before symbolic executed</a:t>
            </a:r>
          </a:p>
          <a:p>
            <a:pPr lvl="2"/>
            <a:r>
              <a:rPr lang="en-US" altLang="zh-TW" dirty="0"/>
              <a:t>Access to CPU register will be translated into load/store IR to CPUX86State structure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Check executed store IR to see whether the target is EIP and value is symbolic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59CA-B892-4CBC-921D-89BA9710C233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Symbolic EIP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1407"/>
            <a:ext cx="9144000" cy="237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64F4-7522-407F-9172-0BFC773E8E92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Exploit Generation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Finding symbolic memory blocks</a:t>
            </a:r>
          </a:p>
          <a:p>
            <a:pPr lvl="1"/>
            <a:r>
              <a:rPr lang="en-US" altLang="zh-TW" dirty="0"/>
              <a:t>Memory model in S</a:t>
            </a:r>
            <a:r>
              <a:rPr lang="en-US" altLang="zh-TW" baseline="30000" dirty="0"/>
              <a:t>2</a:t>
            </a:r>
            <a:r>
              <a:rPr lang="en-US" altLang="zh-TW" dirty="0"/>
              <a:t>E</a:t>
            </a:r>
          </a:p>
          <a:p>
            <a:pPr lvl="1"/>
            <a:r>
              <a:rPr lang="en-US" altLang="zh-TW" dirty="0"/>
              <a:t>Search method</a:t>
            </a:r>
          </a:p>
          <a:p>
            <a:r>
              <a:rPr lang="en-US" altLang="zh-TW" dirty="0" err="1"/>
              <a:t>Shellcode</a:t>
            </a:r>
            <a:r>
              <a:rPr lang="en-US" altLang="zh-TW" dirty="0"/>
              <a:t> injection</a:t>
            </a:r>
          </a:p>
          <a:p>
            <a:pPr lvl="1"/>
            <a:r>
              <a:rPr lang="en-US" altLang="zh-TW" dirty="0"/>
              <a:t>Determine the position of </a:t>
            </a:r>
            <a:r>
              <a:rPr lang="en-US" altLang="zh-TW" dirty="0" err="1"/>
              <a:t>shellcode</a:t>
            </a:r>
            <a:endParaRPr lang="en-US" altLang="zh-TW" dirty="0"/>
          </a:p>
          <a:p>
            <a:pPr lvl="1"/>
            <a:r>
              <a:rPr lang="en-US" altLang="zh-TW" dirty="0"/>
              <a:t>Determine the length of </a:t>
            </a:r>
            <a:r>
              <a:rPr lang="en-US" altLang="zh-TW" dirty="0" err="1"/>
              <a:t>nop</a:t>
            </a:r>
            <a:r>
              <a:rPr lang="en-US" altLang="zh-TW" dirty="0"/>
              <a:t> sled</a:t>
            </a:r>
          </a:p>
          <a:p>
            <a:pPr lvl="1"/>
            <a:r>
              <a:rPr lang="en-US" altLang="zh-TW" dirty="0"/>
              <a:t>Determine EIP range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0F9D-1F2A-4A52-8506-0FAD5A041A45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Model in S</a:t>
            </a:r>
            <a:r>
              <a:rPr lang="en-US" altLang="zh-TW" baseline="30000" dirty="0"/>
              <a:t>2</a:t>
            </a:r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concreteMask</a:t>
            </a:r>
            <a:r>
              <a:rPr lang="en-US" altLang="zh-TW" sz="2800" dirty="0"/>
              <a:t> is used to record which bytes of </a:t>
            </a:r>
            <a:r>
              <a:rPr lang="en-US" altLang="zh-TW" sz="2800" dirty="0" err="1"/>
              <a:t>ObjectState</a:t>
            </a:r>
            <a:r>
              <a:rPr lang="en-US" altLang="zh-TW" sz="2800" dirty="0"/>
              <a:t> is symbolic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800" dirty="0"/>
              <a:t>Find blocks with consecutive 0s in </a:t>
            </a:r>
            <a:r>
              <a:rPr lang="en-US" altLang="zh-TW" sz="2800" dirty="0" err="1"/>
              <a:t>concreteMask</a:t>
            </a: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867049"/>
            <a:ext cx="8667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8D9A-5D61-4C0D-B202-57FBBB5CBCEE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entire 2</a:t>
            </a:r>
            <a:r>
              <a:rPr lang="en-US" altLang="zh-TW" baseline="30000" dirty="0"/>
              <a:t>32</a:t>
            </a:r>
            <a:r>
              <a:rPr lang="en-US" altLang="zh-TW" dirty="0"/>
              <a:t> address space of guest process</a:t>
            </a:r>
          </a:p>
          <a:p>
            <a:r>
              <a:rPr lang="en-US" altLang="zh-TW" dirty="0"/>
              <a:t>Hierarchical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Check the existence of all guest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 each existing guest page, check which of its </a:t>
            </a:r>
            <a:r>
              <a:rPr lang="en-US" altLang="zh-TW" dirty="0" err="1"/>
              <a:t>ObjectState</a:t>
            </a:r>
            <a:r>
              <a:rPr lang="en-US" altLang="zh-TW" dirty="0"/>
              <a:t> contains symbolic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 each </a:t>
            </a:r>
            <a:r>
              <a:rPr lang="en-US" altLang="zh-TW" dirty="0" err="1"/>
              <a:t>ObjectState</a:t>
            </a:r>
            <a:r>
              <a:rPr lang="en-US" altLang="zh-TW" dirty="0"/>
              <a:t> that contains symbolic data, search consecutive symbolic blocks 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4B1B-445B-4A85-9310-B242870570C7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85224"/>
            <a:ext cx="9144000" cy="55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Shellcode</a:t>
            </a:r>
            <a:r>
              <a:rPr lang="en-US" altLang="zh-TW" dirty="0"/>
              <a:t> Injection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DC8-B57D-4C70-ADF9-1D693329C1A9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Determine NOP Sled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Binary search like algorithm</a:t>
            </a:r>
          </a:p>
          <a:p>
            <a:r>
              <a:rPr lang="en-US" altLang="zh-TW" sz="2800" dirty="0"/>
              <a:t>Ensure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EIP can point to</a:t>
            </a:r>
            <a:br>
              <a:rPr lang="en-US" altLang="zh-TW" sz="2400" dirty="0"/>
            </a:br>
            <a:r>
              <a:rPr lang="en-US" altLang="zh-TW" sz="2400" dirty="0"/>
              <a:t>NOP range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NOP can fill the range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0554" y="2362223"/>
            <a:ext cx="45148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138-B466-4883-B76C-C1673364C9B5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2257448"/>
            <a:ext cx="43529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Determine EIP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Binary search like algorithm</a:t>
            </a:r>
          </a:p>
          <a:p>
            <a:r>
              <a:rPr lang="en-US" altLang="zh-TW" sz="2800" dirty="0"/>
              <a:t>Try to point EIP to the </a:t>
            </a:r>
            <a:br>
              <a:rPr lang="en-US" altLang="zh-TW" sz="2800" dirty="0"/>
            </a:br>
            <a:r>
              <a:rPr lang="en-US" altLang="zh-TW" sz="2800" dirty="0"/>
              <a:t>middle of NOP sled</a:t>
            </a:r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5452-79AC-4DCD-8BD5-6B3A36545C14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Optimizations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Fast Construction of the Symbolic Failure Model</a:t>
            </a:r>
          </a:p>
          <a:p>
            <a:pPr lvl="1"/>
            <a:r>
              <a:rPr lang="en-US" altLang="zh-TW" dirty="0"/>
              <a:t>Fast </a:t>
            </a:r>
            <a:r>
              <a:rPr lang="en-US" altLang="zh-TW" dirty="0" err="1"/>
              <a:t>Concolic</a:t>
            </a:r>
            <a:r>
              <a:rPr lang="en-US" altLang="zh-TW" dirty="0"/>
              <a:t> (input constraint, branch condition, and path constraint reductions along with the failure path) by selective symbolic execution</a:t>
            </a:r>
          </a:p>
          <a:p>
            <a:r>
              <a:rPr lang="en-US" altLang="zh-TW" dirty="0"/>
              <a:t>Input Selections (adaptive symbolic Input)</a:t>
            </a:r>
          </a:p>
          <a:p>
            <a:pPr lvl="1"/>
            <a:r>
              <a:rPr lang="en-US" altLang="zh-TW" dirty="0"/>
              <a:t>Most of the benchmark used by AEG and MAYHEM can be resolved by dividing inputs into smaller symbolic blocks </a:t>
            </a:r>
          </a:p>
          <a:p>
            <a:pPr lvl="1"/>
            <a:r>
              <a:rPr lang="en-US" altLang="zh-TW" dirty="0"/>
              <a:t>An iterative and still automatic process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altLang="zh-TW" dirty="0"/>
              <a:t>Experiment results</a:t>
            </a:r>
          </a:p>
          <a:p>
            <a:pPr lvl="1"/>
            <a:r>
              <a:rPr lang="en-US" altLang="zh-TW" dirty="0"/>
              <a:t>CRAX results </a:t>
            </a:r>
          </a:p>
          <a:p>
            <a:pPr lvl="1"/>
            <a:r>
              <a:rPr lang="en-US" altLang="zh-TW" dirty="0"/>
              <a:t>Comparisons with AEG benchmarks</a:t>
            </a:r>
          </a:p>
          <a:p>
            <a:pPr lvl="1"/>
            <a:r>
              <a:rPr lang="en-US" altLang="zh-TW" dirty="0"/>
              <a:t>Comparisons with MAYHEM benchmarks</a:t>
            </a:r>
          </a:p>
          <a:p>
            <a:pPr lvl="1"/>
            <a:r>
              <a:rPr lang="en-US" altLang="zh-TW" dirty="0"/>
              <a:t>Results of larger programs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CRAX: test if </a:t>
            </a:r>
            <a:r>
              <a:rPr lang="en-US" altLang="zh-TW" u="sng" dirty="0" err="1"/>
              <a:t>CRA</a:t>
            </a:r>
            <a:r>
              <a:rPr lang="en-US" altLang="zh-TW" dirty="0" err="1"/>
              <a:t>sh</a:t>
            </a:r>
            <a:r>
              <a:rPr lang="en-US" altLang="zh-TW" dirty="0"/>
              <a:t> </a:t>
            </a:r>
            <a:r>
              <a:rPr lang="en-US" altLang="zh-TW" dirty="0" err="1"/>
              <a:t>e</a:t>
            </a:r>
            <a:r>
              <a:rPr lang="en-US" altLang="zh-TW" u="sng" dirty="0" err="1"/>
              <a:t>X</a:t>
            </a:r>
            <a:r>
              <a:rPr lang="en-US" altLang="zh-TW" dirty="0" err="1"/>
              <a:t>ploitable</a:t>
            </a:r>
            <a:br>
              <a:rPr lang="en-US" altLang="zh-TW" dirty="0"/>
            </a:br>
            <a:r>
              <a:rPr lang="en-US" altLang="zh-TW" dirty="0"/>
              <a:t>by Automatic Exploit Generation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err="1"/>
              <a:t>CRAXing</a:t>
            </a:r>
            <a:r>
              <a:rPr lang="en-US" altLang="zh-TW" dirty="0"/>
              <a:t> </a:t>
            </a:r>
            <a:r>
              <a:rPr lang="en-US" altLang="zh-TW" dirty="0" err="1"/>
              <a:t>mplayer</a:t>
            </a:r>
            <a:r>
              <a:rPr lang="en-US" altLang="zh-TW" dirty="0"/>
              <a:t> in minutes)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1680" y="4509120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圖說文字 4"/>
          <p:cNvSpPr/>
          <p:nvPr/>
        </p:nvSpPr>
        <p:spPr>
          <a:xfrm>
            <a:off x="2915816" y="764704"/>
            <a:ext cx="1656184" cy="576064"/>
          </a:xfrm>
          <a:prstGeom prst="wedgeRectCallout">
            <a:avLst>
              <a:gd name="adj1" fmla="val 54886"/>
              <a:gd name="adj2" fmla="val 1749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Reliability/Bug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5292080" y="836712"/>
            <a:ext cx="2304256" cy="576064"/>
          </a:xfrm>
          <a:prstGeom prst="wedgeRectCallout">
            <a:avLst>
              <a:gd name="adj1" fmla="val -12906"/>
              <a:gd name="adj2" fmla="val 1793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Security/Vulnerability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644008" y="1124744"/>
            <a:ext cx="57606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CRAX Results (model building)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457200" y="1142984"/>
          <a:ext cx="8186766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Advisory</a:t>
                      </a:r>
                      <a:r>
                        <a:rPr lang="en-US" altLang="zh-TW" sz="1600" baseline="0" dirty="0"/>
                        <a:t> ID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(fast</a:t>
                      </a:r>
                      <a:r>
                        <a:rPr lang="en-US" altLang="zh-TW" sz="1600" baseline="0" dirty="0"/>
                        <a:t> </a:t>
                      </a:r>
                      <a:r>
                        <a:rPr lang="en-US" altLang="zh-TW" sz="1600" baseline="0" dirty="0" err="1"/>
                        <a:t>concolic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CVE-2005-1019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298.12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BID-8901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4.21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OSVDB-16373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50.07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CVE-2001-1413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2000.41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CVE-2004-0852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146.72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 0-day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OSVDB-60979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172.50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</a:t>
                      </a:r>
                      <a:r>
                        <a:rPr lang="en-US" altLang="zh-TW" sz="1500" baseline="0" dirty="0"/>
                        <a:t> 0-day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CVE-2004-2093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210.53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CVE-2008-1994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3782.50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CVE-2009-5018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12254.87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CVE-2010-2930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2422.07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EDB-ID#796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CVE-2004-0548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CVE-2007-3957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CVE-2005-2943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CRAX Results (model building)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457200" y="1142984"/>
          <a:ext cx="8186766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Advisory</a:t>
                      </a:r>
                      <a:r>
                        <a:rPr lang="en-US" altLang="zh-TW" sz="1600" baseline="0" dirty="0"/>
                        <a:t> ID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(fast</a:t>
                      </a:r>
                      <a:r>
                        <a:rPr lang="en-US" altLang="zh-TW" sz="1600" baseline="0" dirty="0"/>
                        <a:t> </a:t>
                      </a:r>
                      <a:r>
                        <a:rPr lang="en-US" altLang="zh-TW" sz="1600" baseline="0" dirty="0" err="1"/>
                        <a:t>concolic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CVE-2005-1019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298.12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19.67 (15.1x)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BID-8901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4.21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2.68 </a:t>
                      </a:r>
                      <a:r>
                        <a:rPr lang="en-US" altLang="zh-TW" sz="1500" baseline="0" dirty="0">
                          <a:solidFill>
                            <a:srgbClr val="FF0000"/>
                          </a:solidFill>
                        </a:rPr>
                        <a:t> (1.57x)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OSVDB-16373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50.07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4.71 (10.63x)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CVE-2001-1413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2000.41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53.79(37.18x)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CVE-2004-0852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146.72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27.19(5.39)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 0-day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OSVDB-60979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172.50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23.51(7.33x)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</a:t>
                      </a:r>
                      <a:r>
                        <a:rPr lang="en-US" altLang="zh-TW" sz="1500" baseline="0" dirty="0"/>
                        <a:t> 0-day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CVE-2004-2093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210.53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7.75(27.1x)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CVE-2008-1994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3782.50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68.86(54.93x)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CVE-2009-5018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12254.87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89.43(25.21x)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CVE-2010-2930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2422.07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47.47(51.02x)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EDB-ID#796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CVE-2004-0548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CVE-2007-3957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CVE-2005-2943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CRAX Results (fast </a:t>
            </a:r>
            <a:r>
              <a:rPr lang="en-US" altLang="zh-TW" dirty="0" err="1"/>
              <a:t>concolic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457200" y="1142984"/>
          <a:ext cx="8186766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Advisory</a:t>
                      </a:r>
                      <a:r>
                        <a:rPr lang="en-US" altLang="zh-TW" sz="1600" baseline="0" dirty="0"/>
                        <a:t> ID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r>
                        <a:rPr lang="en-US" altLang="zh-TW" sz="1600" dirty="0"/>
                        <a:t>(fast </a:t>
                      </a:r>
                      <a:r>
                        <a:rPr lang="en-US" altLang="zh-TW" sz="1600" dirty="0" err="1"/>
                        <a:t>concolic</a:t>
                      </a:r>
                      <a:r>
                        <a:rPr lang="en-US" altLang="zh-TW" sz="160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CVE-2005-1019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BID-8901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OSVDB-16373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CVE-2001-1413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CVE-2004-0852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 0-day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OSVDB-60979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</a:t>
                      </a:r>
                      <a:r>
                        <a:rPr lang="en-US" altLang="zh-TW" sz="1500" baseline="0" dirty="0"/>
                        <a:t> 0-day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CVE-2004-2093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CVE-2008-1994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CVE-2009-5018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154.7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CVE-2010-2930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103.9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EDB-ID#796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CVE-2004-0548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CVE-2007-3957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CVE-2005-2943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371.7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CRAX Results (adaptive input)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457200" y="1142984"/>
          <a:ext cx="8186766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Advisory</a:t>
                      </a:r>
                      <a:r>
                        <a:rPr lang="en-US" altLang="zh-TW" sz="1600" baseline="0" dirty="0"/>
                        <a:t> ID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CVE-2005-1019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BID-8901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OSVDB-16373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CVE-2001-1413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CVE-2004-0852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2.9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 0-day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1.17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OSVDB-60979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</a:t>
                      </a:r>
                      <a:r>
                        <a:rPr lang="en-US" altLang="zh-TW" sz="1500" baseline="0" dirty="0"/>
                        <a:t> 0-day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3.56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CVE-2004-2093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CVE-2008-1994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CVE-2009-5018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154.7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1.69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CVE-2010-2930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103.9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EDB-ID#796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4.3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CVE-2004-0548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CVE-2007-3957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CVE-2005-2943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371.7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CRAX Results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457200" y="1142984"/>
          <a:ext cx="8186766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Advisory</a:t>
                      </a:r>
                      <a:r>
                        <a:rPr lang="en-US" altLang="zh-TW" sz="1600" baseline="0" dirty="0"/>
                        <a:t> ID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CVE-2005-1019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BID-8901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OSVDB-16373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CVE-2001-1413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CVE-2004-0852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2.9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 0-day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1.17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OSVDB-60979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CMU AEG</a:t>
                      </a:r>
                      <a:r>
                        <a:rPr lang="en-US" altLang="zh-TW" sz="1500" baseline="0" dirty="0"/>
                        <a:t> 0-day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3.56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CVE-2004-2093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rgbClr val="C00000"/>
                          </a:solidFill>
                        </a:rPr>
                        <a:t>acon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rgbClr val="C00000"/>
                          </a:solidFill>
                        </a:rPr>
                        <a:t>Env</a:t>
                      </a:r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. Var.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1300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CVE-2008-1994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solidFill>
                            <a:srgbClr val="C00000"/>
                          </a:solidFill>
                        </a:rPr>
                        <a:t>32.0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2.7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gif2png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Arguments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1080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CVE-2009-5018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154.7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1.69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rgbClr val="C00000"/>
                          </a:solidFill>
                        </a:rPr>
                        <a:t>hsolink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Arguments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1050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CVE-2010-2930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103.9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C00000"/>
                          </a:solidFill>
                        </a:rPr>
                        <a:t>2.4</a:t>
                      </a:r>
                      <a:endParaRPr lang="zh-TW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EDB-ID#796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4.3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CVE-2004-0548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CVE-2007-3957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CVE-2005-2943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371.7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AEG Benchmarks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179514" y="1142984"/>
          <a:ext cx="8280919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  <a:r>
                        <a:rPr lang="en-US" altLang="zh-TW" sz="1600" baseline="0" dirty="0"/>
                        <a:t> Time</a:t>
                      </a:r>
                    </a:p>
                    <a:p>
                      <a:r>
                        <a:rPr lang="en-US" altLang="zh-TW" sz="1400" baseline="0" dirty="0"/>
                        <a:t>Core i7, 3.4G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r>
                        <a:rPr lang="en-US" altLang="zh-TW" sz="1400" dirty="0"/>
                        <a:t>Core 2, 2.66G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Speedup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2.6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2.9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1.17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3.56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154.7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1.69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103.9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4.3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371.7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AEG Benchmarks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179514" y="1142984"/>
          <a:ext cx="8280919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  <a:r>
                        <a:rPr lang="en-US" altLang="zh-TW" sz="1600" baseline="0" dirty="0"/>
                        <a:t> Time</a:t>
                      </a:r>
                    </a:p>
                    <a:p>
                      <a:r>
                        <a:rPr lang="en-US" altLang="zh-TW" sz="1400" baseline="0" dirty="0"/>
                        <a:t>Core i7, 3.4G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r>
                        <a:rPr lang="en-US" altLang="zh-TW" sz="1400" dirty="0"/>
                        <a:t>Core 2, 2.66G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Speedup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3.8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2.6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2.3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12.3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57.2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2.9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1.2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1.17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187.6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186.7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3.56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19.7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154.7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1.69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103.9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33.8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4.3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15.2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31.9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1276.0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371.7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AEG Benchmarks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38738"/>
              </p:ext>
            </p:extLst>
          </p:nvPr>
        </p:nvGraphicFramePr>
        <p:xfrm>
          <a:off x="179514" y="1142984"/>
          <a:ext cx="8280919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46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  <a:r>
                        <a:rPr lang="en-US" altLang="zh-TW" sz="1600" baseline="0" dirty="0"/>
                        <a:t>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r>
                        <a:rPr lang="en-US" altLang="zh-TW" sz="1400" dirty="0"/>
                        <a:t>Core 2, 2.66G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Speedup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2.6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1.5x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2.1x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4.6x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17.6x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276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57.2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2.9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19.7x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1.17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1.0x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Var.(HOME)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187.6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69.5x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expect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Var.(DOTDIR)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186.7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3.56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52.44x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19.7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7.3x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acon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gif2png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1080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154.7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1.69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hsolink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103.9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exim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33.8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4.3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7.9x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8.9x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xserver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Socket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31.9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12.8x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7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1276.0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371.7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7.5x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MAYHEM Benchmarks (Linux)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99823"/>
              </p:ext>
            </p:extLst>
          </p:nvPr>
        </p:nvGraphicFramePr>
        <p:xfrm>
          <a:off x="457200" y="1600200"/>
          <a:ext cx="8229600" cy="440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3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/>
                        <a:t>Mayhem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Core i7, 3.4G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Core 2, 2.66G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2.6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0.5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1.17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u="none" dirty="0"/>
                        <a:t>2</a:t>
                      </a:r>
                      <a:endParaRPr lang="zh-TW" altLang="en-US" sz="15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Env.Var</a:t>
                      </a:r>
                      <a:r>
                        <a:rPr lang="en-US" altLang="zh-TW" sz="1500" dirty="0"/>
                        <a:t>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Mbse-bbs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4200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362.0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784.5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26.9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PSUtils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46.0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25.4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Htpasswd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Squirrel 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u="none" dirty="0"/>
                        <a:t>2</a:t>
                      </a:r>
                      <a:endParaRPr lang="zh-TW" altLang="en-US" sz="15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4A0-B6EC-43CF-AD6A-4643688BAF8B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5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MAYHEM Benchmarks (Linux)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99823"/>
              </p:ext>
            </p:extLst>
          </p:nvPr>
        </p:nvGraphicFramePr>
        <p:xfrm>
          <a:off x="457200" y="1600200"/>
          <a:ext cx="8229600" cy="440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3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/>
                        <a:t>Mayhem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Core i7, 3.4G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Core 2, 2.66G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Aeon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2.6 (38.4x)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Aspell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stdin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1.7 (48.2x)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Glftpd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0.5 (8x)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Htget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1.17(5.9x)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Iwconfig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u="none" dirty="0"/>
                        <a:t>2</a:t>
                      </a:r>
                      <a:endParaRPr lang="zh-TW" altLang="en-US" sz="15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0.7(2.9x)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nCompress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0.7(15.7x)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Rsync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Env.Var</a:t>
                      </a:r>
                      <a:r>
                        <a:rPr lang="en-US" altLang="zh-TW" sz="1500" dirty="0"/>
                        <a:t>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9.9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2.7(3x)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Mbse-bbs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Env</a:t>
                      </a:r>
                      <a:r>
                        <a:rPr lang="en-US" altLang="zh-TW" sz="1500" dirty="0"/>
                        <a:t>. Var.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4200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362.0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784.5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26.9(13.4x)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PSUtils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46.0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122.6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25.4(1.8x)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Htpasswd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0.4(10x)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Squirrel Mail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u="none" dirty="0"/>
                        <a:t>2</a:t>
                      </a:r>
                      <a:endParaRPr lang="zh-TW" altLang="en-US" sz="150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5.6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0.9(2.2x)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4A0-B6EC-43CF-AD6A-4643688BAF8B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8206680" cy="1470025"/>
          </a:xfrm>
        </p:spPr>
        <p:txBody>
          <a:bodyPr>
            <a:normAutofit fontScale="90000"/>
          </a:bodyPr>
          <a:lstStyle/>
          <a:p>
            <a:r>
              <a:rPr lang="en-US" altLang="zh-TW" sz="4900" b="1" dirty="0"/>
              <a:t>CRAX</a:t>
            </a:r>
            <a:r>
              <a:rPr lang="en-US" altLang="zh-TW" dirty="0"/>
              <a:t> is the second </a:t>
            </a:r>
            <a:br>
              <a:rPr lang="en-US" altLang="zh-TW" dirty="0"/>
            </a:br>
            <a:r>
              <a:rPr lang="en-US" altLang="zh-TW" sz="7300" dirty="0"/>
              <a:t>Binary AEG </a:t>
            </a:r>
            <a:br>
              <a:rPr lang="en-US" altLang="zh-TW" dirty="0"/>
            </a:br>
            <a:r>
              <a:rPr lang="en-US" altLang="zh-TW" dirty="0"/>
              <a:t>(Automatic Exploit Generator)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467544" y="2780928"/>
            <a:ext cx="8064896" cy="3672408"/>
          </a:xfrm>
        </p:spPr>
        <p:txBody>
          <a:bodyPr>
            <a:normAutofit fontScale="55000" lnSpcReduction="20000"/>
          </a:bodyPr>
          <a:lstStyle/>
          <a:p>
            <a:endParaRPr lang="en-US" altLang="zh-TW" dirty="0"/>
          </a:p>
          <a:p>
            <a:pPr marL="514350" indent="-514350" algn="l">
              <a:buFont typeface="Arial" pitchFamily="34" charset="0"/>
              <a:buChar char="•"/>
            </a:pPr>
            <a:r>
              <a:rPr lang="en-US" altLang="zh-TW" sz="4200" dirty="0">
                <a:solidFill>
                  <a:schemeClr val="tx1"/>
                </a:solidFill>
              </a:rPr>
              <a:t>Microsoft’s !exploitable crash analyzer (plugged in many </a:t>
            </a:r>
            <a:r>
              <a:rPr lang="en-US" altLang="zh-TW" sz="4200" dirty="0" err="1">
                <a:solidFill>
                  <a:schemeClr val="tx1"/>
                </a:solidFill>
              </a:rPr>
              <a:t>fuzzers</a:t>
            </a:r>
            <a:r>
              <a:rPr lang="en-US" altLang="zh-TW" sz="4200" dirty="0">
                <a:solidFill>
                  <a:schemeClr val="tx1"/>
                </a:solidFill>
              </a:rPr>
              <a:t>) released in 2009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altLang="zh-TW" sz="4200" dirty="0" err="1">
                <a:solidFill>
                  <a:schemeClr val="tx1"/>
                </a:solidFill>
              </a:rPr>
              <a:t>Heelan’s</a:t>
            </a:r>
            <a:r>
              <a:rPr lang="en-US" altLang="zh-TW" sz="4200" dirty="0">
                <a:solidFill>
                  <a:schemeClr val="tx1"/>
                </a:solidFill>
              </a:rPr>
              <a:t> AEG and  </a:t>
            </a:r>
            <a:r>
              <a:rPr lang="en-US" altLang="zh-TW" sz="4200" dirty="0" err="1">
                <a:solidFill>
                  <a:schemeClr val="tx1"/>
                </a:solidFill>
              </a:rPr>
              <a:t>Concolic</a:t>
            </a:r>
            <a:r>
              <a:rPr lang="en-US" altLang="zh-TW" sz="4200" dirty="0">
                <a:solidFill>
                  <a:schemeClr val="tx1"/>
                </a:solidFill>
              </a:rPr>
              <a:t> Methods for AEG proposed by different groups (including us) around 2008 and 2009 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altLang="zh-TW" sz="4200" dirty="0">
                <a:solidFill>
                  <a:schemeClr val="tx1"/>
                </a:solidFill>
              </a:rPr>
              <a:t>CMU’s AEG (and later Q) claimed to be the first end-to-end AEG needing source code, published in NDSS 2011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altLang="zh-TW" sz="4200" dirty="0">
                <a:solidFill>
                  <a:schemeClr val="tx1"/>
                </a:solidFill>
              </a:rPr>
              <a:t>CMU’s MAYHEM claimed to be the first binary AEG, just published in May’s IEEE S&amp;P 2012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altLang="zh-TW" sz="4200" dirty="0">
                <a:solidFill>
                  <a:schemeClr val="tx1"/>
                </a:solidFill>
              </a:rPr>
              <a:t>Compared with AEG and MAYHEM, ours (CRAX) is simpler, more general, faster, and can be scaled to larger programs</a:t>
            </a:r>
            <a:endParaRPr lang="zh-TW" altLang="en-US" sz="42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62B-F7D0-4908-803A-46FD4219545E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MAYHEM Benchmarks (windows)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054112"/>
              </p:ext>
            </p:extLst>
          </p:nvPr>
        </p:nvGraphicFramePr>
        <p:xfrm>
          <a:off x="457200" y="1600200"/>
          <a:ext cx="8229600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3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/>
                        <a:t>Mayhem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Core i7, 3.4G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Core 2, 2.66G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Coolplayer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210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164.0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140.7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Distiny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2100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963.0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60.8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Dizzy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13260.0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313.0 </a:t>
                      </a:r>
                      <a:br>
                        <a:rPr lang="en-US" altLang="zh-TW" sz="1500" dirty="0"/>
                      </a:br>
                      <a:r>
                        <a:rPr lang="en-US" altLang="zh-TW" sz="1500" dirty="0"/>
                        <a:t>(Only Explore)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GAlan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831.0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26.1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GSPlayer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120.0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33.3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4A0-B6EC-43CF-AD6A-4643688BAF8B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with MAYHEM Benchmarks (windows)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054112"/>
              </p:ext>
            </p:extLst>
          </p:nvPr>
        </p:nvGraphicFramePr>
        <p:xfrm>
          <a:off x="457200" y="1600200"/>
          <a:ext cx="8229600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3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/>
                        <a:t>Mayhem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Core i7, 3.4G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Core 2, 2.66G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Coolplayer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210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164.0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140.7 (1.4x)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Distiny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2100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963.0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60.8 (15.8x)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Dizzy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519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13260.0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313.0 </a:t>
                      </a:r>
                      <a:br>
                        <a:rPr lang="en-US" altLang="zh-TW" sz="15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(Only Explore)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GAlan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831.0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26.1 (31x)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GSPlayer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400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120.0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33.3 (36x)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A4A0-B6EC-43CF-AD6A-4643688BAF8B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of Larger Programs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/>
        </p:nvGraphicFramePr>
        <p:xfrm>
          <a:off x="500034" y="1571612"/>
          <a:ext cx="8215370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4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Explore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Exploit</a:t>
                      </a:r>
                      <a:r>
                        <a:rPr lang="en-US" altLang="zh-TW" sz="1600" baseline="0" dirty="0"/>
                        <a:t> Gen.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Explore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Exploit Gen.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Unrar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5000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1388.5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2569.8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Mplayer</a:t>
                      </a:r>
                      <a:r>
                        <a:rPr lang="en-US" altLang="zh-TW" sz="1500"/>
                        <a:t> </a:t>
                      </a:r>
                      <a:br>
                        <a:rPr lang="en-US" altLang="zh-TW" sz="1500"/>
                      </a:br>
                      <a:r>
                        <a:rPr lang="en-US" altLang="zh-TW" sz="1500"/>
                        <a:t>(</a:t>
                      </a:r>
                      <a:r>
                        <a:rPr lang="en-US" altLang="zh-TW" sz="1500" dirty="0"/>
                        <a:t>Linux)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145.8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151.2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Mplayer</a:t>
                      </a:r>
                      <a:r>
                        <a:rPr lang="en-US" altLang="zh-TW" sz="1500" dirty="0"/>
                        <a:t> (Windows)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5568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1713.8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2939.4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Foxit</a:t>
                      </a:r>
                      <a:r>
                        <a:rPr lang="en-US" altLang="zh-TW" sz="1500" baseline="0" dirty="0"/>
                        <a:t> Reader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5211.1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10094.2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53AF-54C4-48C4-86BB-3108C6A8CD56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of </a:t>
            </a:r>
            <a:r>
              <a:rPr lang="en-US" altLang="zh-TW" dirty="0" err="1"/>
              <a:t>Craxing</a:t>
            </a:r>
            <a:r>
              <a:rPr lang="en-US" altLang="zh-TW" dirty="0"/>
              <a:t> Larger Programs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63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/>
        </p:nvGraphicFramePr>
        <p:xfrm>
          <a:off x="500034" y="1571612"/>
          <a:ext cx="8215370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4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source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Length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Explore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Exploit</a:t>
                      </a:r>
                      <a:r>
                        <a:rPr lang="en-US" altLang="zh-TW" sz="1600" baseline="0" dirty="0"/>
                        <a:t> Gen. Time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Explore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Exploit Gen. Time (Adaptive)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Unrar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Arguments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5000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1388.5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2569.8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11.7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Mplayer</a:t>
                      </a:r>
                      <a:r>
                        <a:rPr lang="en-US" altLang="zh-TW" sz="1500"/>
                        <a:t> </a:t>
                      </a:r>
                      <a:br>
                        <a:rPr lang="en-US" altLang="zh-TW" sz="1500"/>
                      </a:br>
                      <a:r>
                        <a:rPr lang="en-US" altLang="zh-TW" sz="1500"/>
                        <a:t>(</a:t>
                      </a:r>
                      <a:r>
                        <a:rPr lang="en-US" altLang="zh-TW" sz="1500" dirty="0"/>
                        <a:t>Linux)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145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145.8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151.2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3.3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TW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Mplayer</a:t>
                      </a:r>
                      <a:r>
                        <a:rPr lang="en-US" altLang="zh-TW" sz="1500" dirty="0"/>
                        <a:t> (Windows)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5568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1713.8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2939.4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Foxit</a:t>
                      </a:r>
                      <a:r>
                        <a:rPr lang="en-US" altLang="zh-TW" sz="1500" baseline="0" dirty="0"/>
                        <a:t> Reader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File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10503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5211.1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10094.2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/>
        </p:nvGraphicFramePr>
        <p:xfrm>
          <a:off x="500034" y="4380566"/>
          <a:ext cx="457203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Constraint Size</a:t>
                      </a:r>
                      <a:r>
                        <a:rPr lang="en-US" altLang="zh-TW" sz="1600" baseline="0" dirty="0"/>
                        <a:t> (Bytes)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Symbolic-exec</a:t>
                      </a:r>
                      <a:r>
                        <a:rPr lang="en-US" altLang="zh-TW" sz="1600" baseline="0" dirty="0"/>
                        <a:t> Instructions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Unrar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2.91M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1177301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Mplayer</a:t>
                      </a:r>
                      <a:r>
                        <a:rPr lang="en-US" altLang="zh-TW" sz="1500" dirty="0"/>
                        <a:t> (Windows)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3.89M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1146887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Foxit</a:t>
                      </a:r>
                      <a:r>
                        <a:rPr lang="en-US" altLang="zh-TW" sz="1500" baseline="0" dirty="0"/>
                        <a:t> Reader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3.91M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1825260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53AF-54C4-48C4-86BB-3108C6A8CD56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64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86939"/>
              </p:ext>
            </p:extLst>
          </p:nvPr>
        </p:nvGraphicFramePr>
        <p:xfrm>
          <a:off x="-1" y="980728"/>
          <a:ext cx="91440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Exploit-gen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End-to-end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 LOC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65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077469"/>
              </p:ext>
            </p:extLst>
          </p:nvPr>
        </p:nvGraphicFramePr>
        <p:xfrm>
          <a:off x="-1" y="980728"/>
          <a:ext cx="91440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 LOC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903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66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437096"/>
              </p:ext>
            </p:extLst>
          </p:nvPr>
        </p:nvGraphicFramePr>
        <p:xfrm>
          <a:off x="-1" y="980728"/>
          <a:ext cx="91440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Source/Binary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 LOC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73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67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038939"/>
              </p:ext>
            </p:extLst>
          </p:nvPr>
        </p:nvGraphicFramePr>
        <p:xfrm>
          <a:off x="-1" y="980728"/>
          <a:ext cx="9144001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QEMU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QEMU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efforts, 27000 LOC)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09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68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500141"/>
              </p:ext>
            </p:extLst>
          </p:nvPr>
        </p:nvGraphicFramePr>
        <p:xfrm>
          <a:off x="-1" y="980728"/>
          <a:ext cx="9144001" cy="564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Symbolic Environment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incomplete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8000 LOC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Incomplete</a:t>
                      </a:r>
                      <a:r>
                        <a:rPr lang="en-US" altLang="zh-TW" sz="1600" b="1" kern="1200" baseline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(30 system call in </a:t>
                      </a:r>
                      <a:r>
                        <a:rPr lang="en-US" altLang="zh-TW" sz="1600" b="1" kern="1200" baseline="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altLang="zh-TW" sz="1600" b="1" kern="1200" baseline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 models of S2E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all environment, 100 LOC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095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69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957940"/>
              </p:ext>
            </p:extLst>
          </p:nvPr>
        </p:nvGraphicFramePr>
        <p:xfrm>
          <a:off x="-1" y="980728"/>
          <a:ext cx="9144001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Symbolic Memory (concrete)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 (abstract)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 (implement with efforts 27000 LOC)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Yes (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builtin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in S2E, small efforts)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The need for exploit generation</a:t>
            </a:r>
          </a:p>
          <a:p>
            <a:pPr lvl="1"/>
            <a:r>
              <a:rPr lang="en-US" altLang="zh-TW" dirty="0"/>
              <a:t>Current methods</a:t>
            </a:r>
          </a:p>
          <a:p>
            <a:pPr lvl="1"/>
            <a:r>
              <a:rPr lang="en-US" altLang="zh-TW" dirty="0"/>
              <a:t>Our CRAX framework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Experiment results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D718-C217-46EA-8507-8E9BECCBF11F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70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960875"/>
              </p:ext>
            </p:extLst>
          </p:nvPr>
        </p:nvGraphicFramePr>
        <p:xfrm>
          <a:off x="-1" y="980728"/>
          <a:ext cx="9144001" cy="600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Selected Symbolic Execution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Partial  </a:t>
                      </a:r>
                      <a:endParaRPr lang="zh-TW" altLang="en-US" sz="24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Selected code/path/input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08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71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4951"/>
              </p:ext>
            </p:extLst>
          </p:nvPr>
        </p:nvGraphicFramePr>
        <p:xfrm>
          <a:off x="-1" y="980728"/>
          <a:ext cx="9144001" cy="58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faster (larger and much faster, x10 faster)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08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72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412897"/>
              </p:ext>
            </p:extLst>
          </p:nvPr>
        </p:nvGraphicFramePr>
        <p:xfrm>
          <a:off x="-1" y="980728"/>
          <a:ext cx="9144001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9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XBMC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xmail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Dizzy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Mplayer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Foxit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reader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831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73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423411"/>
              </p:ext>
            </p:extLst>
          </p:nvPr>
        </p:nvGraphicFramePr>
        <p:xfrm>
          <a:off x="-1" y="980728"/>
          <a:ext cx="914400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Platforms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Linux/windows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Linux/Windows/Web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Applicability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process/system/kernel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83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74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992940"/>
              </p:ext>
            </p:extLst>
          </p:nvPr>
        </p:nvGraphicFramePr>
        <p:xfrm>
          <a:off x="-1" y="980728"/>
          <a:ext cx="9144001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1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Exploit-gen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TW" altLang="en-US" sz="15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Source/Binary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Binary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QEMU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Environment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8000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Incomplete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models of S2E</a:t>
                      </a:r>
                    </a:p>
                    <a:p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all environment, 100 LOC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Symbolic Memory (Concrete)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 (abstract)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(implement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with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 (built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in S2E, small efforts)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Symbolic Execution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 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Selected code/path/input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Performance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slow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faster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(larger and much faster, x10 faster)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XBMC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xmail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Dizzy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Mplayer</a:t>
                      </a:r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5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Foxit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5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pdf</a:t>
                      </a:r>
                      <a:r>
                        <a:rPr lang="en-US" altLang="zh-TW" sz="15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reader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Platforms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Linux/Windows/Web</a:t>
                      </a:r>
                      <a:endParaRPr lang="zh-TW" altLang="en-US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Applicability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process/system/kernel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83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Comparisons of AEG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75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/>
        </p:nvGraphicFramePr>
        <p:xfrm>
          <a:off x="-1" y="980728"/>
          <a:ext cx="9144001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</a:t>
                      </a:r>
                      <a:endParaRPr lang="zh-TW" alt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Heelan’s</a:t>
                      </a:r>
                      <a:r>
                        <a:rPr lang="en-US" altLang="zh-TW" sz="1600" dirty="0"/>
                        <a:t> (Sep 2009)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APEG</a:t>
                      </a:r>
                    </a:p>
                    <a:p>
                      <a:r>
                        <a:rPr lang="en-US" altLang="zh-TW" sz="1600" dirty="0"/>
                        <a:t>(May 2008)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AEG</a:t>
                      </a:r>
                    </a:p>
                    <a:p>
                      <a:r>
                        <a:rPr lang="en-US" altLang="zh-TW" sz="1600" dirty="0"/>
                        <a:t>(Feb 2011)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MAYHEM</a:t>
                      </a:r>
                    </a:p>
                    <a:p>
                      <a:r>
                        <a:rPr lang="en-US" altLang="zh-TW" sz="1600" dirty="0"/>
                        <a:t>(May 2012)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CRAX</a:t>
                      </a:r>
                    </a:p>
                    <a:p>
                      <a:r>
                        <a:rPr lang="en-US" altLang="zh-TW" sz="1600" dirty="0"/>
                        <a:t>(June 2012</a:t>
                      </a:r>
                      <a:r>
                        <a:rPr lang="en-US" altLang="zh-TW" sz="1600" baseline="0" dirty="0"/>
                        <a:t>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Exploit-gen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No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End-to-end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No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No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Source/Binary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Source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Binary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Source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Binary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Binary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Instrument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QEMU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PIN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QEMU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Symbolic Environment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No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-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incomplete</a:t>
                      </a:r>
                    </a:p>
                    <a:p>
                      <a:r>
                        <a:rPr lang="en-US" altLang="zh-TW" sz="1500" dirty="0"/>
                        <a:t>8000</a:t>
                      </a:r>
                      <a:r>
                        <a:rPr lang="en-US" altLang="zh-TW" sz="1500" baseline="0" dirty="0"/>
                        <a:t> LOC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Incomplete</a:t>
                      </a:r>
                    </a:p>
                    <a:p>
                      <a:r>
                        <a:rPr lang="en-US" altLang="zh-TW" sz="1500" baseline="0" dirty="0"/>
                        <a:t>(30 systems call)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r>
                        <a:rPr lang="en-US" altLang="zh-TW" sz="1500" baseline="0" dirty="0"/>
                        <a:t> models of S2E</a:t>
                      </a:r>
                    </a:p>
                    <a:p>
                      <a:r>
                        <a:rPr lang="en-US" altLang="zh-TW" sz="1500" baseline="0" dirty="0"/>
                        <a:t> all environment, 100 LOC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Symbolic Memory (Concrete)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-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-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No (abstract)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 (implement</a:t>
                      </a:r>
                      <a:r>
                        <a:rPr lang="en-US" altLang="zh-TW" sz="1500" baseline="0" dirty="0"/>
                        <a:t> with efforts), 27000 LOC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Yes (built</a:t>
                      </a:r>
                      <a:r>
                        <a:rPr lang="en-US" altLang="zh-TW" sz="1500" baseline="0" dirty="0"/>
                        <a:t> in S2E, small efforts)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Selected</a:t>
                      </a:r>
                      <a:r>
                        <a:rPr lang="en-US" altLang="zh-TW" sz="1500" baseline="0" dirty="0"/>
                        <a:t> Symbolic Execution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Partial </a:t>
                      </a:r>
                      <a:r>
                        <a:rPr lang="en-US" altLang="zh-TW" sz="1500" baseline="0" dirty="0"/>
                        <a:t> 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Selected code/path/input (6000 LOC)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Performance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fast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slow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faster</a:t>
                      </a:r>
                      <a:r>
                        <a:rPr lang="en-US" altLang="zh-TW" sz="1500" baseline="0" dirty="0"/>
                        <a:t> (larger and much faster, x10 faster)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Scale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XBMC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xmail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Dizzy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Mplayer</a:t>
                      </a:r>
                      <a:r>
                        <a:rPr lang="en-US" altLang="zh-TW" sz="1500" dirty="0"/>
                        <a:t>/</a:t>
                      </a:r>
                      <a:r>
                        <a:rPr lang="en-US" altLang="zh-TW" sz="1500" dirty="0" err="1"/>
                        <a:t>Foxit</a:t>
                      </a:r>
                      <a:r>
                        <a:rPr lang="en-US" altLang="zh-TW" sz="1500" baseline="0" dirty="0"/>
                        <a:t> </a:t>
                      </a:r>
                      <a:r>
                        <a:rPr lang="en-US" altLang="zh-TW" sz="1500" baseline="0" dirty="0" err="1"/>
                        <a:t>pdf</a:t>
                      </a:r>
                      <a:r>
                        <a:rPr lang="en-US" altLang="zh-TW" sz="1500" baseline="0" dirty="0"/>
                        <a:t> reader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Platforms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Linux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Linux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Linux/windows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Linux/Windows/Web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Applicability</a:t>
                      </a:r>
                      <a:endParaRPr lang="zh-TW" altLang="en-US" sz="15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process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process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process/system/kernel</a:t>
                      </a:r>
                      <a:endParaRPr lang="zh-TW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B448-2296-49DB-9555-B13E5C251A32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714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Conclusions</a:t>
            </a:r>
            <a:br>
              <a:rPr lang="en-US" altLang="zh-TW" dirty="0"/>
            </a:br>
            <a:r>
              <a:rPr lang="en-US" altLang="zh-TW" dirty="0"/>
              <a:t>CRAX: test if crash exploitable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Exploit-Gen is a single path </a:t>
            </a:r>
            <a:r>
              <a:rPr lang="en-US" altLang="zh-TW" dirty="0" err="1"/>
              <a:t>concolic</a:t>
            </a:r>
            <a:r>
              <a:rPr lang="en-US" altLang="zh-TW" dirty="0"/>
              <a:t> execution (without fork) with no path explosion </a:t>
            </a:r>
          </a:p>
          <a:p>
            <a:pPr lvl="1"/>
            <a:r>
              <a:rPr lang="en-US" altLang="zh-TW" dirty="0"/>
              <a:t>Should be separated with bug finding process (possible path explosion)</a:t>
            </a:r>
          </a:p>
          <a:p>
            <a:pPr lvl="1"/>
            <a:r>
              <a:rPr lang="en-US" altLang="zh-TW" dirty="0"/>
              <a:t>AEG and MYAHEM: mixed with bug finding/exploit gen</a:t>
            </a:r>
          </a:p>
          <a:p>
            <a:r>
              <a:rPr lang="en-US" altLang="zh-TW" dirty="0"/>
              <a:t>Vulnerability Independent</a:t>
            </a:r>
          </a:p>
          <a:p>
            <a:pPr lvl="1"/>
            <a:r>
              <a:rPr lang="en-US" altLang="zh-TW" dirty="0"/>
              <a:t>Memory corruption (stack, heap, use of uninitialized variables)</a:t>
            </a:r>
          </a:p>
          <a:p>
            <a:pPr lvl="1"/>
            <a:r>
              <a:rPr lang="en-US" altLang="zh-TW" dirty="0"/>
              <a:t>Crash: tainted continuations</a:t>
            </a:r>
          </a:p>
          <a:p>
            <a:pPr lvl="2"/>
            <a:r>
              <a:rPr lang="en-US" altLang="zh-TW" dirty="0"/>
              <a:t>ret/</a:t>
            </a:r>
            <a:r>
              <a:rPr lang="en-US" altLang="zh-TW" dirty="0" err="1"/>
              <a:t>jmpbuf</a:t>
            </a:r>
            <a:r>
              <a:rPr lang="en-US" altLang="zh-TW" dirty="0"/>
              <a:t>/SEH/</a:t>
            </a:r>
            <a:r>
              <a:rPr lang="en-US" altLang="zh-TW" dirty="0" err="1"/>
              <a:t>for,while,if</a:t>
            </a:r>
            <a:r>
              <a:rPr lang="en-US" altLang="zh-TW" dirty="0"/>
              <a:t> branch predicates tainted</a:t>
            </a:r>
          </a:p>
          <a:p>
            <a:pPr lvl="1"/>
            <a:r>
              <a:rPr lang="en-US" altLang="zh-TW" dirty="0"/>
              <a:t>Exploitable: symbolic continuations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13C6-B2B6-4FE4-A264-7C8C92138EDB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Lessons Learned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Symbolic EIP Detection Process</a:t>
            </a:r>
          </a:p>
          <a:p>
            <a:pPr lvl="1"/>
            <a:r>
              <a:rPr lang="en-US" altLang="zh-TW" dirty="0"/>
              <a:t>Reconstructing the Symbolic Failure Model (the crash model)</a:t>
            </a:r>
          </a:p>
          <a:p>
            <a:r>
              <a:rPr lang="en-US" altLang="zh-TW" dirty="0"/>
              <a:t>Applications of Realistic symbolic crash model</a:t>
            </a:r>
          </a:p>
          <a:p>
            <a:pPr lvl="1"/>
            <a:r>
              <a:rPr lang="en-US" altLang="zh-TW" dirty="0"/>
              <a:t>Manipulate the Crash (exploit generation)</a:t>
            </a:r>
          </a:p>
          <a:p>
            <a:pPr lvl="1"/>
            <a:r>
              <a:rPr lang="en-US" altLang="zh-TW" dirty="0"/>
              <a:t>Diagnose the Crash (bug forensics)</a:t>
            </a:r>
          </a:p>
          <a:p>
            <a:pPr lvl="1"/>
            <a:r>
              <a:rPr lang="en-US" altLang="zh-TW" dirty="0"/>
              <a:t>Better Understand the Crash (fault localization)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6286-D9CF-49C0-80D9-027DBF282049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err="1"/>
              <a:t>Craxing</a:t>
            </a:r>
            <a:r>
              <a:rPr lang="en-US" altLang="zh-TW" dirty="0"/>
              <a:t> IE, Firefox, Acrobat </a:t>
            </a:r>
            <a:r>
              <a:rPr lang="en-US" altLang="zh-TW" dirty="0" err="1"/>
              <a:t>pdf</a:t>
            </a:r>
            <a:r>
              <a:rPr lang="en-US" altLang="zh-TW" dirty="0"/>
              <a:t> reader, Office, and Anti-virus software in driver mode</a:t>
            </a:r>
          </a:p>
          <a:p>
            <a:r>
              <a:rPr lang="en-US" altLang="zh-TW" dirty="0"/>
              <a:t>Automate most of the CVEs exploit-gen in a few hours</a:t>
            </a:r>
          </a:p>
          <a:p>
            <a:r>
              <a:rPr lang="en-US" altLang="zh-TW" dirty="0"/>
              <a:t>Zero-day Exploit-gen (need Zero-day Crash-gen)</a:t>
            </a:r>
          </a:p>
          <a:p>
            <a:r>
              <a:rPr lang="en-US" altLang="zh-TW" dirty="0"/>
              <a:t>Anti-Mitigations  Exploit-gen (ASLR+W</a:t>
            </a:r>
            <a:r>
              <a:rPr lang="en-US" altLang="zh-TW" dirty="0">
                <a:sym typeface="Symbol"/>
              </a:rPr>
              <a:t>X, EMET)</a:t>
            </a:r>
          </a:p>
          <a:p>
            <a:r>
              <a:rPr lang="en-US" altLang="zh-TW" dirty="0">
                <a:sym typeface="Symbol"/>
              </a:rPr>
              <a:t>Web platform independent Exploit-gen (PHP, JSP, ASP, Ruby, Python)</a:t>
            </a:r>
          </a:p>
          <a:p>
            <a:r>
              <a:rPr lang="en-US" altLang="zh-TW" dirty="0">
                <a:sym typeface="Symbol"/>
              </a:rPr>
              <a:t>Bug is an implicit Backdoor</a:t>
            </a:r>
          </a:p>
          <a:p>
            <a:pPr lvl="1"/>
            <a:r>
              <a:rPr lang="en-US" altLang="zh-TW" dirty="0">
                <a:sym typeface="Symbol"/>
              </a:rPr>
              <a:t>Symbolic Continuations as Implicit Backdoors for Crashed Software (with process continuations)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9CC6-A4E6-439F-8931-7F4D4D2A5E64}" type="datetime11">
              <a:rPr lang="zh-TW" altLang="en-US" smtClean="0"/>
              <a:pPr/>
              <a:t>10:29:25</a:t>
            </a:fld>
            <a:endParaRPr lang="zh-TW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Impact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Much Easier for Implementing a Binary AEG</a:t>
            </a:r>
          </a:p>
          <a:p>
            <a:pPr lvl="1"/>
            <a:r>
              <a:rPr lang="en-US" altLang="zh-TW" dirty="0"/>
              <a:t>S2E is available for “poor man”</a:t>
            </a:r>
          </a:p>
          <a:p>
            <a:pPr lvl="1"/>
            <a:r>
              <a:rPr lang="en-US" altLang="zh-TW" dirty="0"/>
              <a:t>Symbolic EIP detection is quite easy in S2E</a:t>
            </a:r>
          </a:p>
          <a:p>
            <a:pPr lvl="1"/>
            <a:r>
              <a:rPr lang="en-US" altLang="zh-TW" dirty="0"/>
              <a:t>Binary AEG won’t be a challenging work</a:t>
            </a:r>
          </a:p>
          <a:p>
            <a:r>
              <a:rPr lang="en-US" altLang="zh-TW" dirty="0"/>
              <a:t>BUG = Vulnerability ?</a:t>
            </a:r>
          </a:p>
          <a:p>
            <a:r>
              <a:rPr lang="en-US" altLang="zh-TW" dirty="0"/>
              <a:t>BUG = Backdoor 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82E-6922-4E52-A1F7-2F5F511A3FA2}" type="datetime11">
              <a:rPr lang="zh-TW" altLang="en-US" smtClean="0"/>
              <a:pPr/>
              <a:t>10:29:25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0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Need for Exploit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Crash is inevitable in software</a:t>
            </a:r>
          </a:p>
          <a:p>
            <a:r>
              <a:rPr lang="en-US" altLang="zh-TW" dirty="0"/>
              <a:t>Need a way to judge exploitability</a:t>
            </a:r>
          </a:p>
          <a:p>
            <a:pPr lvl="1"/>
            <a:r>
              <a:rPr lang="en-US" altLang="zh-TW" dirty="0"/>
              <a:t>Too Many Crashes are to be fixed</a:t>
            </a:r>
          </a:p>
          <a:p>
            <a:pPr lvl="1"/>
            <a:r>
              <a:rPr lang="en-US" altLang="zh-TW" dirty="0"/>
              <a:t>Exploitable crashes without mitigations should be fixed first</a:t>
            </a:r>
          </a:p>
          <a:p>
            <a:pPr lvl="1"/>
            <a:r>
              <a:rPr lang="en-US" altLang="zh-TW" dirty="0"/>
              <a:t>Exploitable crashes with mitigations can be fixed later</a:t>
            </a:r>
          </a:p>
          <a:p>
            <a:pPr lvl="1"/>
            <a:r>
              <a:rPr lang="en-US" altLang="zh-TW" dirty="0"/>
              <a:t>Other crashes are prioritized in normal order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Exploit generation</a:t>
            </a:r>
          </a:p>
          <a:p>
            <a:pPr lvl="1"/>
            <a:r>
              <a:rPr lang="en-US" altLang="zh-TW" dirty="0"/>
              <a:t>A convincing way to prove exploitability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515A-CF29-403B-B222-8BF9B2974253}" type="datetime11">
              <a:rPr lang="zh-TW" altLang="en-US" smtClean="0"/>
              <a:pPr/>
              <a:t>10:29:24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</a:rPr>
              <a:t>Motivation 2: Hacker’s Tool Chain</a:t>
            </a:r>
            <a:endParaRPr lang="zh-TW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sz="2200" dirty="0"/>
              <a:t>Bug </a:t>
            </a:r>
            <a:r>
              <a:rPr lang="en-US" altLang="zh-TW" sz="2200" dirty="0" err="1"/>
              <a:t>Fuzzer</a:t>
            </a:r>
            <a:r>
              <a:rPr lang="en-US" altLang="zh-TW" sz="2200" dirty="0"/>
              <a:t> </a:t>
            </a:r>
          </a:p>
          <a:p>
            <a:pPr lvl="1"/>
            <a:r>
              <a:rPr lang="en-US" altLang="zh-TW" sz="1900" dirty="0"/>
              <a:t>Crash</a:t>
            </a:r>
          </a:p>
          <a:p>
            <a:pPr lvl="1"/>
            <a:r>
              <a:rPr lang="en-US" altLang="zh-TW" sz="1900" dirty="0"/>
              <a:t>meta-fuzz, smart-</a:t>
            </a:r>
            <a:r>
              <a:rPr lang="en-US" altLang="zh-TW" sz="1900" dirty="0" err="1"/>
              <a:t>fuzzer</a:t>
            </a:r>
            <a:r>
              <a:rPr lang="en-US" altLang="zh-TW" sz="1900" dirty="0"/>
              <a:t>, </a:t>
            </a:r>
            <a:r>
              <a:rPr lang="en-US" altLang="zh-TW" sz="1900" dirty="0" err="1"/>
              <a:t>zzuf</a:t>
            </a:r>
            <a:r>
              <a:rPr lang="en-US" altLang="zh-TW" sz="1900" dirty="0"/>
              <a:t>, </a:t>
            </a:r>
            <a:r>
              <a:rPr lang="en-US" altLang="zh-TW" sz="1900" dirty="0" err="1"/>
              <a:t>peach,taintscope</a:t>
            </a:r>
            <a:r>
              <a:rPr lang="en-US" altLang="zh-TW" sz="1900" dirty="0"/>
              <a:t>,…</a:t>
            </a:r>
          </a:p>
          <a:p>
            <a:r>
              <a:rPr lang="en-US" altLang="zh-TW" sz="2200" dirty="0"/>
              <a:t>Crash detector or Failure Monitor </a:t>
            </a:r>
          </a:p>
          <a:p>
            <a:pPr lvl="1"/>
            <a:r>
              <a:rPr lang="en-US" altLang="zh-TW" sz="1900" dirty="0"/>
              <a:t>Taint Track</a:t>
            </a:r>
          </a:p>
          <a:p>
            <a:pPr lvl="1"/>
            <a:r>
              <a:rPr lang="en-US" altLang="zh-TW" sz="1900" dirty="0" err="1"/>
              <a:t>gdb,ollydbg,Pin</a:t>
            </a:r>
            <a:r>
              <a:rPr lang="en-US" altLang="zh-TW" sz="1900" dirty="0"/>
              <a:t>, </a:t>
            </a:r>
            <a:r>
              <a:rPr lang="en-US" altLang="zh-TW" sz="1900" dirty="0" err="1"/>
              <a:t>valgrind,CRED,Beagle,!exploitable</a:t>
            </a:r>
            <a:r>
              <a:rPr lang="en-US" altLang="zh-TW" sz="1900" dirty="0"/>
              <a:t>,…</a:t>
            </a:r>
          </a:p>
          <a:p>
            <a:r>
              <a:rPr lang="en-US" altLang="zh-TW" sz="2200" b="1" u="sng" dirty="0">
                <a:solidFill>
                  <a:srgbClr val="FF0000"/>
                </a:solidFill>
              </a:rPr>
              <a:t>Exploit-code Generator  </a:t>
            </a:r>
            <a:r>
              <a:rPr lang="en-US" altLang="zh-TW" sz="2200" b="1" u="sng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zh-TW" sz="2200" b="1" u="sng" dirty="0">
                <a:solidFill>
                  <a:srgbClr val="FF0000"/>
                </a:solidFill>
              </a:rPr>
              <a:t>missing link of the tool chain</a:t>
            </a:r>
          </a:p>
          <a:p>
            <a:pPr lvl="1"/>
            <a:r>
              <a:rPr lang="en-US" altLang="zh-TW" sz="1900" dirty="0"/>
              <a:t>Manually Efforts with Expertise</a:t>
            </a:r>
          </a:p>
          <a:p>
            <a:pPr lvl="1"/>
            <a:r>
              <a:rPr lang="en-US" altLang="zh-TW" sz="1900" dirty="0" err="1"/>
              <a:t>Heelan’s</a:t>
            </a:r>
            <a:r>
              <a:rPr lang="en-US" altLang="zh-TW" sz="1900" dirty="0"/>
              <a:t>, AEG, Q, MAYHEM, and CRAX</a:t>
            </a:r>
          </a:p>
          <a:p>
            <a:r>
              <a:rPr lang="en-US" altLang="zh-TW" sz="2200" dirty="0"/>
              <a:t>Shell-code forger</a:t>
            </a:r>
          </a:p>
          <a:p>
            <a:pPr lvl="1"/>
            <a:r>
              <a:rPr lang="en-US" altLang="zh-TW" sz="1900" dirty="0"/>
              <a:t>Customized Payload</a:t>
            </a:r>
          </a:p>
          <a:p>
            <a:pPr lvl="1"/>
            <a:r>
              <a:rPr lang="en-US" altLang="zh-TW" sz="1900" dirty="0"/>
              <a:t>An Easier </a:t>
            </a:r>
            <a:r>
              <a:rPr lang="en-US" altLang="zh-TW" sz="1900" dirty="0" err="1"/>
              <a:t>Botnet</a:t>
            </a:r>
            <a:r>
              <a:rPr lang="en-US" altLang="zh-TW" sz="1900" dirty="0"/>
              <a:t> Builder </a:t>
            </a:r>
          </a:p>
          <a:p>
            <a:pPr lvl="1"/>
            <a:r>
              <a:rPr lang="en-US" altLang="zh-TW" sz="2000" dirty="0"/>
              <a:t>meta-</a:t>
            </a:r>
            <a:r>
              <a:rPr lang="en-US" altLang="zh-TW" sz="2000" dirty="0" err="1"/>
              <a:t>sploit</a:t>
            </a:r>
            <a:endParaRPr lang="en-US" altLang="zh-TW" sz="1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18537</TotalTime>
  <Words>5089</Words>
  <Application>Microsoft Office PowerPoint</Application>
  <PresentationFormat>如螢幕大小 (4:3)</PresentationFormat>
  <Paragraphs>2359</Paragraphs>
  <Slides>79</Slides>
  <Notes>75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0" baseType="lpstr">
      <vt:lpstr>Office 佈景主題</vt:lpstr>
      <vt:lpstr>BaaB: Bugs as a Backdoor</vt:lpstr>
      <vt:lpstr>Trusting Trust</vt:lpstr>
      <vt:lpstr>Introduction</vt:lpstr>
      <vt:lpstr>Finding bugs and  backdoors</vt:lpstr>
      <vt:lpstr>CRAX: test if CRAsh eXploitable by Automatic Exploit Generation (CRAXing mplayer in minutes)</vt:lpstr>
      <vt:lpstr>CRAX is the second  Binary AEG  (Automatic Exploit Generator)</vt:lpstr>
      <vt:lpstr>Outline</vt:lpstr>
      <vt:lpstr>The Need for Exploit Generation</vt:lpstr>
      <vt:lpstr>Motivation 2: Hacker’s Tool Chain</vt:lpstr>
      <vt:lpstr>Current Exploit Generation Method</vt:lpstr>
      <vt:lpstr>Our CRAX’s Framework</vt:lpstr>
      <vt:lpstr>Outline</vt:lpstr>
      <vt:lpstr>Overview of CRAX’s Framework</vt:lpstr>
      <vt:lpstr>Symbolic EIP (program counter)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Exploit Generation Process</vt:lpstr>
      <vt:lpstr>Code Selection</vt:lpstr>
      <vt:lpstr>Code Selection</vt:lpstr>
      <vt:lpstr>Code Selection</vt:lpstr>
      <vt:lpstr>Code Selection</vt:lpstr>
      <vt:lpstr>Outline</vt:lpstr>
      <vt:lpstr>Concolic Mode</vt:lpstr>
      <vt:lpstr>Concolic Mode</vt:lpstr>
      <vt:lpstr>Concolic Mode</vt:lpstr>
      <vt:lpstr>Concolic Mode</vt:lpstr>
      <vt:lpstr>Concolic Mode</vt:lpstr>
      <vt:lpstr>Code Selection</vt:lpstr>
      <vt:lpstr>Code Selection</vt:lpstr>
      <vt:lpstr>Symbolic EIP Detection</vt:lpstr>
      <vt:lpstr>Symbolic EIP Detection</vt:lpstr>
      <vt:lpstr>Exploit Generation</vt:lpstr>
      <vt:lpstr>Memory Model in S2E</vt:lpstr>
      <vt:lpstr>Search Method</vt:lpstr>
      <vt:lpstr>Shellcode Injection</vt:lpstr>
      <vt:lpstr>Determine NOP Sled Length</vt:lpstr>
      <vt:lpstr>Determine EIP Range</vt:lpstr>
      <vt:lpstr>Other Optimizations</vt:lpstr>
      <vt:lpstr>Outline</vt:lpstr>
      <vt:lpstr>CRAX Results (model building)</vt:lpstr>
      <vt:lpstr>CRAX Results (model building)</vt:lpstr>
      <vt:lpstr>CRAX Results (fast concolic)</vt:lpstr>
      <vt:lpstr>CRAX Results (adaptive input)</vt:lpstr>
      <vt:lpstr>CRAX Results</vt:lpstr>
      <vt:lpstr>Comparisons with AEG Benchmarks</vt:lpstr>
      <vt:lpstr>Comparisons with AEG Benchmarks</vt:lpstr>
      <vt:lpstr>Comparisons with AEG Benchmarks</vt:lpstr>
      <vt:lpstr>Comparisons with MAYHEM Benchmarks (Linux)</vt:lpstr>
      <vt:lpstr>Comparisons with MAYHEM Benchmarks (Linux)</vt:lpstr>
      <vt:lpstr>Comparisons with MAYHEM Benchmarks (windows)</vt:lpstr>
      <vt:lpstr>Comparisons with MAYHEM Benchmarks (windows)</vt:lpstr>
      <vt:lpstr>Results of Larger Programs</vt:lpstr>
      <vt:lpstr>Results of Craxing Larger Programs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Comparisons of AEG Features</vt:lpstr>
      <vt:lpstr>Conclusions CRAX: test if crash exploitable</vt:lpstr>
      <vt:lpstr>Lessons Learned</vt:lpstr>
      <vt:lpstr>Further Work</vt:lpstr>
      <vt:lpstr>The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tsung</dc:creator>
  <cp:lastModifiedBy>Shih-Kun Huang</cp:lastModifiedBy>
  <cp:revision>550</cp:revision>
  <dcterms:modified xsi:type="dcterms:W3CDTF">2018-04-21T02:32:55Z</dcterms:modified>
</cp:coreProperties>
</file>