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T Sans Narrow"/>
      <p:regular r:id="rId55"/>
      <p:bold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d00b9a4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d00b9a4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d00b9a4a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d00b9a4a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d00b9a4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d00b9a4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d00b9a4a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d00b9a4a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d00b9a4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d00b9a4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d00b9a4a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d00b9a4a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d00b9a4a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d00b9a4a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d00b9a4a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d00b9a4a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d00b9a4a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d00b9a4a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d00b9a4a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0d00b9a4a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d00b9a4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d00b9a4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d00b9a4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0d00b9a4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d00b9a4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d00b9a4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d00b9a4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0d00b9a4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0d00b9a4a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0d00b9a4a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0d00b9a4a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0d00b9a4a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0d00b9a4a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0d00b9a4a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0d00b9a4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0d00b9a4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3a40916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3a4091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0d00b9a4a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0d00b9a4a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0d00b9a4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0d00b9a4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d00b9a4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d00b9a4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0d00b9a4a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0d00b9a4a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0d00b9a4a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0d00b9a4a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0d00b9a4a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0d00b9a4a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0d00b9a4a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0d00b9a4a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0d00b9a4a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0d00b9a4a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0d00b9a4a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0d00b9a4a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0d00b9a4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0d00b9a4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0d00b9a4a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0d00b9a4a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0f0c281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0f0c281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0f0c281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0f0c281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d00b9a4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d00b9a4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0f0c281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0f0c281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0f0c281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0f0c281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0f0c28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0f0c28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0f0c281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0f0c281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0f0c281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0f0c281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0f0c2812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0f0c281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0f0c2812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0f0c2812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f0c281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f0c281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3a40916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3a40916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a409164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3a40916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d00b9a4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d00b9a4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d00b9a4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d00b9a4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d00b9a4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d00b9a4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d00b9a4a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d00b9a4a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d00b9a4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d00b9a4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syscalls.kernelgrok.com/" TargetMode="External"/><Relationship Id="rId4" Type="http://schemas.openxmlformats.org/officeDocument/2006/relationships/hyperlink" Target="http://blog.rchapman.org/posts/Linux_System_Call_Table_for_x86_64/" TargetMode="External"/><Relationship Id="rId5" Type="http://schemas.openxmlformats.org/officeDocument/2006/relationships/hyperlink" Target="https://defuse.ca/online-x86-assembler.htm#disassembly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ongld/ped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easy pwn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yuan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簡單的gdb使用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x/wx &lt;address&gt; - 查看某個位置的內容 (4 byte)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 可替換成 b / h / g,分別是取 1, 2, 8 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/  後也可以放入要列幾個位置出來，e.g. x/40gx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 可以換成 u/d/s/i ，改變數值顯示方</a:t>
            </a:r>
            <a:r>
              <a:rPr lang="zh-TW"/>
              <a:t>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 - unsigned int       d - 十進位	s - 字串	i - 指令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3081313"/>
            <a:ext cx="53435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簡單的gdb使用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ni (n) - 執行下一行指令,</a:t>
            </a:r>
            <a:r>
              <a:rPr lang="zh-TW">
                <a:solidFill>
                  <a:srgbClr val="FF0000"/>
                </a:solidFill>
              </a:rPr>
              <a:t>不跟進</a:t>
            </a:r>
            <a:r>
              <a:rPr lang="zh-TW"/>
              <a:t> function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 (s)  - 執行下一行指令,</a:t>
            </a:r>
            <a:r>
              <a:rPr lang="zh-TW">
                <a:solidFill>
                  <a:srgbClr val="FF0000"/>
                </a:solidFill>
              </a:rPr>
              <a:t>跟進</a:t>
            </a:r>
            <a:r>
              <a:rPr lang="zh-TW"/>
              <a:t> function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set $&lt;reg&gt; = &gt;value&gt; - 把某個 register 改成數值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 set $eax=123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set *&lt;address&gt; = &lt;value&gt;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* 可換成 {char} {short} {long} 來改變填入的⻑度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 *0xdeadbeef=123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 {long}0x400000=1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簡單的gdb使用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attach &lt;pid&gt; - 附加到某個正在運行的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可以配合 ncat 來 debug exploit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$ ncat -vc &lt;elfpath&gt; -kl 127.0.0.1 &lt;port&gt; - 用 ncat 把程式掛在某個 port 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或是配合 python 的 raw_input()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3146525"/>
            <a:ext cx="69818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peda </a:t>
            </a:r>
            <a:r>
              <a:rPr lang="zh-TW"/>
              <a:t>方便功能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pattern create (pattc) &lt;長度&gt; - 產生該長度的字串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pattern offset &lt;數值&gt; - 可以找該數值在產生字串的偏移量。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checksec - 顯示該程式的保護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8" y="1994600"/>
            <a:ext cx="858067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981" y="3212131"/>
            <a:ext cx="2764000" cy="1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pwntools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pip install pwntools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from pwn import *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pwntools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建立一個通訊接口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遠端，ex : nc </a:t>
            </a:r>
            <a:r>
              <a:rPr lang="zh-TW"/>
              <a:t>bamboofox.cs.nctu.edu.tw 12345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 = remote(‘bamboofox.cs.nctu.edu.tw’,12345)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本地端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  = process(‘./test’)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interactive (通常利用在利用完成後去得到shell)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r.interactive()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指定檔案的架構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context.arch = ‘i386’ / ‘amd64’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pwntools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/>
              <a:t>傳送資料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zh-TW"/>
              <a:t>send( 'deadbeef' ) 			- 傳送字串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sendafter( ':' , 'deadbeef' ) 		- 在接收到 ':'後傳送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sendline( 'deadbeef' ) 			-  send( 'deadbeef</a:t>
            </a:r>
            <a:r>
              <a:rPr lang="zh-TW">
                <a:solidFill>
                  <a:srgbClr val="FF0000"/>
                </a:solidFill>
              </a:rPr>
              <a:t>\n</a:t>
            </a:r>
            <a:r>
              <a:rPr lang="zh-TW"/>
              <a:t>')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sendlineafter( ':' ,  'deadbeef' )	- </a:t>
            </a:r>
            <a:r>
              <a:rPr lang="zh-TW"/>
              <a:t>在接收到 ':'後傳送</a:t>
            </a:r>
            <a:r>
              <a:rPr lang="zh-TW"/>
              <a:t> + '\n'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接收資料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recv()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recvline(keepends=True)		 - 接收一行, drop '\n' based on keepends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recvuntil(</a:t>
            </a:r>
            <a:r>
              <a:rPr lang="zh-TW"/>
              <a:t>':'</a:t>
            </a:r>
            <a:r>
              <a:rPr lang="zh-TW"/>
              <a:t>) 				 - 接收直到 </a:t>
            </a:r>
            <a:r>
              <a:rPr lang="zh-TW"/>
              <a:t>':'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pwntools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pack data </a:t>
            </a:r>
            <a:r>
              <a:rPr lang="zh-TW" sz="1400"/>
              <a:t>(l</a:t>
            </a:r>
            <a:r>
              <a:rPr lang="zh-TW" sz="1400"/>
              <a:t>ttle-endian)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p32(32bit data)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p32(0x12345678) = ‘\x78\x56\x34\x12’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p64(64bit 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flat([data]) = p32/64(data[0]) + p32/64(data[1]) ….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p32 or p64 依照設定得 context.arch 做選擇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unpack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u32()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u64()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pwntools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asm() -assembler in pwntools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asm( 'mov eax,0'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依照設定的 context.arch 或使用 asm( 'mov eax,0' , arch = 'amd64'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asm( 'jmp 0xdeadbeef' , vma=0x12345678)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因為使用 jmp 需要當前指令的偏移量，所以我們需要 vma（virtual memory address）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asm('''</a:t>
            </a:r>
            <a:br>
              <a:rPr lang="zh-TW"/>
            </a:br>
            <a:r>
              <a:rPr lang="zh-TW"/>
              <a:t>mov eax,0</a:t>
            </a:r>
            <a:br>
              <a:rPr lang="zh-TW"/>
            </a:br>
            <a:r>
              <a:rPr lang="zh-TW"/>
              <a:t>mov ebx,0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''')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Buffer Overflow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輸入時沒有控制輸入長度,導致記憶體空間被輸入覆蓋掉。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通常發生在 char 陣列 (字串) 的輸入。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 :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025" y="2092900"/>
            <a:ext cx="2480825" cy="2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pwntools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Buffer overflow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lab-1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lab-2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ret2shell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lab-3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PLT &amp; GOT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程式的保護機制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Buffer Overflow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$gcc -fno-stack-protector -o test overflow.c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-fno-stack-protector 關閉 canary 機制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 gcc 時會告知 gets 是危險得參數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88" y="2333700"/>
            <a:ext cx="8720575" cy="11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如果輸入很長的字串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gets() - 沒有限制輸入長度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75" y="1719427"/>
            <a:ext cx="5351307" cy="8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2388325" y="1666500"/>
            <a:ext cx="256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3448050" y="1152425"/>
            <a:ext cx="22479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……</a:t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3448050" y="1741925"/>
            <a:ext cx="22479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buffer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448050" y="2338838"/>
            <a:ext cx="22479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……</a:t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3448050" y="3532700"/>
            <a:ext cx="2247900" cy="55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return address</a:t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3448050" y="2935775"/>
            <a:ext cx="2247900" cy="55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rbp</a:t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3448050" y="4129625"/>
            <a:ext cx="22479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…….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5908400" y="1268425"/>
            <a:ext cx="1186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low address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5908400" y="4312400"/>
            <a:ext cx="1241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high address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5" name="Google Shape;215;p34"/>
          <p:cNvCxnSpPr/>
          <p:nvPr/>
        </p:nvCxnSpPr>
        <p:spPr>
          <a:xfrm>
            <a:off x="6493850" y="1791500"/>
            <a:ext cx="15600" cy="25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2388325" y="1666500"/>
            <a:ext cx="256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3448050" y="1152425"/>
            <a:ext cx="22479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……</a:t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448050" y="1741925"/>
            <a:ext cx="22479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aaaaaaa</a:t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3448050" y="2338838"/>
            <a:ext cx="22479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aaaaaaa</a:t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3448050" y="3532700"/>
            <a:ext cx="2247900" cy="55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aaaaaaa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3448050" y="2935775"/>
            <a:ext cx="2247900" cy="55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aaaaaaa</a:t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3448050" y="4129625"/>
            <a:ext cx="22479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aaaaaaa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5908400" y="1268425"/>
            <a:ext cx="1186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low address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5908400" y="4312400"/>
            <a:ext cx="1241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high address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35"/>
          <p:cNvCxnSpPr/>
          <p:nvPr/>
        </p:nvCxnSpPr>
        <p:spPr>
          <a:xfrm>
            <a:off x="6493850" y="1791500"/>
            <a:ext cx="15600" cy="25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5"/>
          <p:cNvSpPr txBox="1"/>
          <p:nvPr/>
        </p:nvSpPr>
        <p:spPr>
          <a:xfrm>
            <a:off x="1426000" y="3532700"/>
            <a:ext cx="1402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return address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被輸入蓋掉了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x86/x64 assembly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常見 register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32 bit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EAX, EBX, ECX…, ESP, EBP, EIP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64 bit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</a:pPr>
            <a:r>
              <a:rPr lang="zh-TW"/>
              <a:t>RAX, RBX, RCX…, RSP, RBP, RIP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RSP RBP RIP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Stack Pointer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RSP (64 bit) - 指向 stack 頂端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 Pointer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RBP (64 bit) - 指向 stack 底端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Program Counter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RIP (64 bit) - 指向目前執行位置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RSP 到 function 參數範圍</a:t>
            </a:r>
            <a:br>
              <a:rPr lang="zh-TW"/>
            </a:br>
            <a:r>
              <a:rPr lang="zh-TW"/>
              <a:t>稱為該 function 的 Stack Frame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438" y="762000"/>
            <a:ext cx="28098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5057775" y="1683350"/>
            <a:ext cx="872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5057775" y="2761825"/>
            <a:ext cx="872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rbp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5618875" y="1839200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7"/>
          <p:cNvCxnSpPr/>
          <p:nvPr/>
        </p:nvCxnSpPr>
        <p:spPr>
          <a:xfrm>
            <a:off x="5618875" y="2917675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LAB-1 </a:t>
            </a:r>
            <a:r>
              <a:rPr lang="zh-TW"/>
              <a:t>修改 return addr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題目 : </a:t>
            </a:r>
            <a:r>
              <a:rPr lang="zh-TW" sz="1700">
                <a:latin typeface="Arial"/>
                <a:ea typeface="Arial"/>
                <a:cs typeface="Arial"/>
                <a:sym typeface="Arial"/>
              </a:rPr>
              <a:t>easy_buffer_overflow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1600"/>
              </a:spcAft>
              <a:buSzPts val="1700"/>
              <a:buFont typeface="Arial"/>
              <a:buChar char="●"/>
            </a:pPr>
            <a:r>
              <a:rPr lang="zh-TW" sz="1700">
                <a:latin typeface="Arial"/>
                <a:ea typeface="Arial"/>
                <a:cs typeface="Arial"/>
                <a:sym typeface="Arial"/>
              </a:rPr>
              <a:t>用 buffer 修改 return addr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PWN Tool first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266325"/>
            <a:ext cx="3387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pwn 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 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4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elf 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'easy_bof'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local: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context.binary 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'./'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elf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 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process(</a:t>
            </a:r>
            <a:r>
              <a:rPr lang="zh-TW" sz="14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"./"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elf)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ip 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"sqlab.zongyuan.nctu.me"</a:t>
            </a:r>
            <a:endParaRPr sz="14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port 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6000</a:t>
            </a:r>
            <a:endParaRPr sz="14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 </a:t>
            </a:r>
            <a:r>
              <a:rPr lang="zh-TW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remote(ip,port)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3895800" y="1321625"/>
            <a:ext cx="4706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context.arch </a:t>
            </a:r>
            <a:r>
              <a:rPr lang="zh-TW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'amd64'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addr </a:t>
            </a:r>
            <a:r>
              <a:rPr lang="zh-TW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payload </a:t>
            </a:r>
            <a:r>
              <a:rPr lang="zh-TW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r.recvuntil(</a:t>
            </a:r>
            <a:r>
              <a:rPr lang="zh-TW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r.sendline(payload)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r.interactive()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LAB-2 修改其他在 stack 的變數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題目:</a:t>
            </a:r>
            <a:r>
              <a:rPr lang="zh-TW" sz="1700">
                <a:latin typeface="Arial"/>
                <a:ea typeface="Arial"/>
                <a:cs typeface="Arial"/>
                <a:sym typeface="Arial"/>
              </a:rPr>
              <a:t>easy_stack_variable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修改變數符合 cmp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x86/x64 assembly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基礎指令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add/sub, and/or/xor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mov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lea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push/pop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jmp/call/ret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zh-TW"/>
              <a:t>leave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在寫PWN攻擊程式前要做的事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/>
              <a:t>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objdump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assembler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gdb peda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objdump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ROPgadget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x86/x64 assembly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add/sub/and/or/xor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將 value/register 與 register 進行數學運算後，存進 register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add/sub/and/or/xor A, B (將 A 與 B 運算後，存進 A) (Intel Syntax)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A, B size 要相同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zh-TW"/>
              <a:t>例: add rax, rbx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x86/x64 assembly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mov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將 value/register/momory 移至 register/memory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mov A, B (將 B 移至 A 中) (Intel Syntax)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A, B size 要相同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A, B 不能同時都是記憶體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zh-TW"/>
              <a:t>例: mov rax, rbx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x86/x64 assembly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lea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將 memory address 移至 register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lea A, [B] (將 B 移至 A) (Intel Syntax)</a:t>
            </a:r>
            <a:endParaRPr strike="sngStrike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lea rax, [rsp+8]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rax = 0x7fffffffe4c8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mov rax, [rsp+8]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</a:pPr>
            <a:r>
              <a:rPr lang="zh-TW"/>
              <a:t>rax = 0xdeadbeef</a:t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0563"/>
            <a:ext cx="43243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x86/x64 assembly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push/pop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將 register 存進 stack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push A (將 A 存進 記憶體堆疊中)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翻譯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push rax = sub rsp, 8; mov [rsp], rax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pop rbx = mov rbx, [rsp]; add rsp, 8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zh-TW"/>
              <a:t>例: push rax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x86/x64 assembly</a:t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jmp/call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程式計數器 (program counter) 的改變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jmp/call A (將程式執行流程導向 A)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翻譯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jmp rax = mov rip, rax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</a:pPr>
            <a:r>
              <a:rPr lang="zh-TW"/>
              <a:t>call rax = push rax; jmp rax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x86/x64 assembly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從 stack 復原 program counter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翻譯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ret = pop rip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leave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復原 stack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翻譯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</a:pPr>
            <a:r>
              <a:rPr lang="zh-TW"/>
              <a:t>leave = mov rsp, rbp; pop rbp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call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x86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設定好參數後執行 int 0x80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x64 table</a:t>
            </a:r>
            <a:r>
              <a:rPr lang="zh-TW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設定好參數後執行 </a:t>
            </a:r>
            <a:r>
              <a:rPr lang="zh-TW"/>
              <a:t>syscall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實用網站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能幫你把機器碼轉成 String Literal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shellcode.c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code[] = </a:t>
            </a:r>
            <a:r>
              <a:rPr lang="zh-TW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"\x48\x31\xF6\x48\x31\xD2…"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; //寫入shellcode 的 String Literal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lang="zh-TW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**argv)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TW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(*func)();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func = (</a:t>
            </a:r>
            <a:r>
              <a:rPr lang="zh-TW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(*)()) code;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zh-TW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)(*func)();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zh-TW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gcc -z execstack -o shell shell.c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Lazy binding</a:t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我們常常為了使用某個特定的 function，而去使用某些</a:t>
            </a:r>
            <a:r>
              <a:rPr lang="zh-TW"/>
              <a:t> library，然而除了我們要使用的 function，其他 library 的 function便永遠不會用到。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Static Linking 是把整個 Library 包進去執行檔，檔案大小大幅提昇，因此我們通常採用 Dynamic Linking。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Dynamic Linking 的 </a:t>
            </a:r>
            <a:r>
              <a:rPr lang="zh-TW"/>
              <a:t>ELF 採取 Lazy binding 的機制，在第一次 call library 函式時，才會去尋找函式真正的位置進行 binding。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PLT (Procedure Linkage Table)</a:t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library 的位置要在載入後才決定。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GOT 為一個函式指標陣列，儲存其他 library 中 function 的位置。但因 lazy binding 的機制，並不會一開始就把正確的位置填上，而是填上一段 plt 位置的 code。</a:t>
            </a:r>
            <a:endParaRPr/>
          </a:p>
        </p:txBody>
      </p:sp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2571750"/>
            <a:ext cx="57721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850" y="3752363"/>
            <a:ext cx="60102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file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直接輸入 $file 檔案名 即可，可以看到檔案得各種資訊。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我們通常會看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檔案的格式 ，此為執行檔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是 64位元還是32位元，此為32位元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是動態連結還是靜態連結，此為動態連結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little-endian or big-endian，此為 little-endian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3422575"/>
            <a:ext cx="69342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GOT (Global Offset Table) </a:t>
            </a:r>
            <a:endParaRPr/>
          </a:p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當第一次執行到 library 的 function 時，會跳到 plt，plt 會去呼叫 _dl_fixup(</a:t>
            </a:r>
            <a:r>
              <a:rPr lang="zh-TW"/>
              <a:t>)去</a:t>
            </a:r>
            <a:r>
              <a:rPr lang="zh-TW"/>
              <a:t>真正去尋找 function。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/>
          </a:p>
        </p:txBody>
      </p:sp>
      <p:pic>
        <p:nvPicPr>
          <p:cNvPr id="344" name="Google Shape;3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973" y="2203538"/>
            <a:ext cx="4658400" cy="17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2"/>
          <p:cNvSpPr txBox="1"/>
          <p:nvPr/>
        </p:nvSpPr>
        <p:spPr>
          <a:xfrm>
            <a:off x="6785350" y="2735325"/>
            <a:ext cx="1634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6051600" y="3243875"/>
            <a:ext cx="1118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_dl_fixup()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7" name="Google Shape;347;p52"/>
          <p:cNvCxnSpPr/>
          <p:nvPr/>
        </p:nvCxnSpPr>
        <p:spPr>
          <a:xfrm flipH="1">
            <a:off x="5325000" y="3458125"/>
            <a:ext cx="7266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GOT (Global Offset Table)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之後會把 GOT 中的位置填上真正 function 的位置，這樣之後再 call 到這個 function 就有 offset 直接跳到 function 裡。</a:t>
            </a:r>
            <a:endParaRPr/>
          </a:p>
        </p:txBody>
      </p:sp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052863"/>
            <a:ext cx="54102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程式的保護機制</a:t>
            </a:r>
            <a:endParaRPr/>
          </a:p>
        </p:txBody>
      </p:sp>
      <p:sp>
        <p:nvSpPr>
          <p:cNvPr id="360" name="Google Shape;360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ASLR (Address Space Layout Randomization)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NX (No eXecute)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PIE (Position Independent Executable)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RELRO (RELocation Read Only)</a:t>
            </a:r>
            <a:endParaRPr/>
          </a:p>
        </p:txBody>
      </p:sp>
      <p:pic>
        <p:nvPicPr>
          <p:cNvPr id="361" name="Google Shape;3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881" y="2146818"/>
            <a:ext cx="2764000" cy="1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ASLR</a:t>
            </a:r>
            <a:endParaRPr/>
          </a:p>
        </p:txBody>
      </p:sp>
      <p:sp>
        <p:nvSpPr>
          <p:cNvPr id="367" name="Google Shape;367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記憶體位置隨機變化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每次執行程式時，stack 、heap、library 位置都不一樣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觀察是否有開啟 : $cat /proc/sys/kernel/randomize_va_space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0: 關閉ASLR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1: 部分關閉ASLR(ex: 某些Share Library會開啟ASLR)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2: 完全開啟ASLR</a:t>
            </a:r>
            <a:endParaRPr/>
          </a:p>
        </p:txBody>
      </p:sp>
      <p:pic>
        <p:nvPicPr>
          <p:cNvPr id="368" name="Google Shape;3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3215025"/>
            <a:ext cx="63055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Canary</a:t>
            </a:r>
            <a:endParaRPr/>
          </a:p>
        </p:txBody>
      </p:sp>
      <p:sp>
        <p:nvSpPr>
          <p:cNvPr id="374" name="Google Shape;374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 rbp 之前塞一個 random 值。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 ret 之前檢查那個random 值有沒有被改變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有的話代表有 overflow，程式中止。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925" y="1665125"/>
            <a:ext cx="23622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NX</a:t>
            </a:r>
            <a:endParaRPr/>
          </a:p>
        </p:txBody>
      </p:sp>
      <p:sp>
        <p:nvSpPr>
          <p:cNvPr id="381" name="Google Shape;381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</a:t>
            </a:r>
            <a:r>
              <a:rPr lang="zh-TW"/>
              <a:t>記憶體分類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只儲存處理器指令集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只儲存資料使用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儲存指令集的地方不可寫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儲存資料的地方不可執行</a:t>
            </a:r>
            <a:endParaRPr/>
          </a:p>
        </p:txBody>
      </p:sp>
      <p:pic>
        <p:nvPicPr>
          <p:cNvPr id="382" name="Google Shape;38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2931925"/>
            <a:ext cx="53816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PIE</a:t>
            </a:r>
            <a:endParaRPr/>
          </a:p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未開啟的話 data section 和 code section 不會改變。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有開啟的話則看 ASLR。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RELRO</a:t>
            </a:r>
            <a:endParaRPr/>
          </a:p>
        </p:txBody>
      </p:sp>
      <p:sp>
        <p:nvSpPr>
          <p:cNvPr id="394" name="Google Shape;394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分成 No/Partial/Full 三種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 RELRO - link map 和 GOT 都可寫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Partial RELRO - link map 不可寫,GOT 可寫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Full RELRO - link map 和 GOT 都不可寫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會在 load time 時將全部 function resolve 完畢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No lazy binding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LAB-3 嘗試寫 x64 shell code</a:t>
            </a:r>
            <a:endParaRPr/>
          </a:p>
        </p:txBody>
      </p:sp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題目: retshell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/>
              <a:t>嘗試寫打開 shell 的組合語言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注意 ASLR，在本地端使用 GDB 時，GDB 會暫時關掉 ASLR，但是 remote 端是有開的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zh-TW"/>
              <a:t>寫完shell後，就用 bufferoverflow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hint</a:t>
            </a:r>
            <a:endParaRPr/>
          </a:p>
        </p:txBody>
      </p:sp>
      <p:sp>
        <p:nvSpPr>
          <p:cNvPr id="406" name="Google Shape;406;p61"/>
          <p:cNvSpPr txBox="1"/>
          <p:nvPr>
            <p:ph idx="1" type="body"/>
          </p:nvPr>
        </p:nvSpPr>
        <p:spPr>
          <a:xfrm>
            <a:off x="311700" y="1254750"/>
            <a:ext cx="85206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/>
              <a:t>sys_execve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如果python 收到類似 0xaaaaaaa 的字串，能用 int(addr,16) 轉成數字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objdump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可以使用 $objbump -d 檔案名稱，去反組譯執行檔。</a:t>
            </a:r>
            <a:br>
              <a:rPr lang="zh-TW"/>
            </a:br>
            <a:r>
              <a:rPr lang="zh-TW"/>
              <a:t>建議加上 : -M intel 改用 intel 格式而非 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AT&amp;T</a:t>
            </a:r>
            <a:r>
              <a:rPr lang="zh-TW"/>
              <a:t>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872" y="2129847"/>
            <a:ext cx="5194274" cy="26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全名是 GNU Debuger。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 是 linux 底下的一種免費的 debug 程式。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250" y="2311850"/>
            <a:ext cx="42862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gdb-peda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幫助使用 </a:t>
            </a:r>
            <a:r>
              <a:rPr lang="zh-TW"/>
              <a:t>gdb </a:t>
            </a:r>
            <a:r>
              <a:rPr lang="zh-TW"/>
              <a:t>進行漏洞找尋的套件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https://github.com/longld/ped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如何進行安裝？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$git clone https://github.com/longld/peda.git ~/peda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$echo "source ~/peda/peda.py" &gt;&gt; ~/.gdbinit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$echo "DONE! debug your program with gdb and enjoy"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gdb-peda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825" y="36550"/>
            <a:ext cx="4783601" cy="48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簡單的gdb使用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run (r) - 執行程式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continue (c) - 執行到下一個 breakpoint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break (b) *&lt;address&gt; - 在某個位置下斷點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delete &lt;break point id&gt; - 刪除第幾個斷點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info breakpoint - 查看所有斷點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info registers - 查看目前暫存器狀態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Info frame - 每一個 function 都會被分配到一個 frame，可以顯示frame的相關資訊。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874" y="3568000"/>
            <a:ext cx="4638250" cy="13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