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Lst>
  <p:sldSz cy="5143500" cx="9144000"/>
  <p:notesSz cx="6858000" cy="9144000"/>
  <p:embeddedFontLst>
    <p:embeddedFont>
      <p:font typeface="Arial Black"/>
      <p:regular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schemas.openxmlformats.org/officeDocument/2006/relationships/font" Target="fonts/ArialBlack-regular.fntdata"/><Relationship Id="rId105" Type="http://schemas.openxmlformats.org/officeDocument/2006/relationships/slide" Target="slides/slide99.xml"/><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283" name="Shape 283"/>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01" name="Shape 301"/>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16" name="Shape 316"/>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32" name="Shape 332"/>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50" name="Shape 350"/>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65" name="Shape 365"/>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381" name="Shape 381"/>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00" name="Shape 400"/>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15" name="Shape 415"/>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31" name="Shape 431"/>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48" name="Shape 448"/>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67" name="Shape 467"/>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474" name="Shape 474"/>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9" name="Shape 48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4" name="Shape 53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0" name="Shape 54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6" name="Shape 5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2" name="Shape 55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8" name="Shape 55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4" name="Shape 56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71" name="Shape 57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91" name="Shape 59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11" name="Shape 6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32" name="Shape 6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54" name="Shape 6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78" name="Shape 67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6" name="Shape 706"/>
        <p:cNvGrpSpPr/>
        <p:nvPr/>
      </p:nvGrpSpPr>
      <p:grpSpPr>
        <a:xfrm>
          <a:off x="0" y="0"/>
          <a:ext cx="0" cy="0"/>
          <a:chOff x="0" y="0"/>
          <a:chExt cx="0" cy="0"/>
        </a:xfrm>
      </p:grpSpPr>
      <p:sp>
        <p:nvSpPr>
          <p:cNvPr id="707" name="Shape 707"/>
          <p:cNvSpPr txBox="1"/>
          <p:nvPr>
            <p:ph idx="1" type="body"/>
          </p:nvPr>
        </p:nvSpPr>
        <p:spPr>
          <a:xfrm>
            <a:off x="903839" y="4350270"/>
            <a:ext cx="5050320" cy="4097311"/>
          </a:xfrm>
          <a:prstGeom prst="rect">
            <a:avLst/>
          </a:prstGeom>
          <a:noFill/>
          <a:ln>
            <a:noFill/>
          </a:ln>
        </p:spPr>
        <p:txBody>
          <a:bodyPr anchorCtr="0" anchor="ctr" bIns="89600" lIns="89600" rIns="89600" tIns="89600">
            <a:noAutofit/>
          </a:bodyPr>
          <a:lstStyle/>
          <a:p>
            <a:pPr lvl="0">
              <a:spcBef>
                <a:spcPts val="0"/>
              </a:spcBef>
              <a:buNone/>
            </a:pPr>
            <a:r>
              <a:t/>
            </a:r>
            <a:endParaRPr/>
          </a:p>
        </p:txBody>
      </p:sp>
      <p:sp>
        <p:nvSpPr>
          <p:cNvPr id="708" name="Shape 708"/>
          <p:cNvSpPr/>
          <p:nvPr>
            <p:ph idx="2" type="sldImg"/>
          </p:nvPr>
        </p:nvSpPr>
        <p:spPr>
          <a:xfrm>
            <a:off x="438719" y="729209"/>
            <a:ext cx="6006962" cy="339777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25" name="Shape 72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49" name="Shape 74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74" name="Shape 77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00" name="Shape 80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7" name="Shape 82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54" name="Shape 85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1" name="Shape 881"/>
        <p:cNvGrpSpPr/>
        <p:nvPr/>
      </p:nvGrpSpPr>
      <p:grpSpPr>
        <a:xfrm>
          <a:off x="0" y="0"/>
          <a:ext cx="0" cy="0"/>
          <a:chOff x="0" y="0"/>
          <a:chExt cx="0" cy="0"/>
        </a:xfrm>
      </p:grpSpPr>
      <p:sp>
        <p:nvSpPr>
          <p:cNvPr id="882" name="Shape 8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3" name="Shape 88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8" name="Shape 91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2" name="Shape 94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5" name="Shape 965"/>
        <p:cNvGrpSpPr/>
        <p:nvPr/>
      </p:nvGrpSpPr>
      <p:grpSpPr>
        <a:xfrm>
          <a:off x="0" y="0"/>
          <a:ext cx="0" cy="0"/>
          <a:chOff x="0" y="0"/>
          <a:chExt cx="0" cy="0"/>
        </a:xfrm>
      </p:grpSpPr>
      <p:sp>
        <p:nvSpPr>
          <p:cNvPr id="966" name="Shape 9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67" name="Shape 96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3" name="Shape 99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8" name="Shape 1018"/>
        <p:cNvGrpSpPr/>
        <p:nvPr/>
      </p:nvGrpSpPr>
      <p:grpSpPr>
        <a:xfrm>
          <a:off x="0" y="0"/>
          <a:ext cx="0" cy="0"/>
          <a:chOff x="0" y="0"/>
          <a:chExt cx="0" cy="0"/>
        </a:xfrm>
      </p:grpSpPr>
      <p:sp>
        <p:nvSpPr>
          <p:cNvPr id="1019" name="Shape 10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20" name="Shape 10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8" name="Shape 104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6" name="Shape 107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4" name="Shape 1104"/>
        <p:cNvGrpSpPr/>
        <p:nvPr/>
      </p:nvGrpSpPr>
      <p:grpSpPr>
        <a:xfrm>
          <a:off x="0" y="0"/>
          <a:ext cx="0" cy="0"/>
          <a:chOff x="0" y="0"/>
          <a:chExt cx="0" cy="0"/>
        </a:xfrm>
      </p:grpSpPr>
      <p:sp>
        <p:nvSpPr>
          <p:cNvPr id="1105" name="Shape 1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06" name="Shape 110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9" name="Shape 1139"/>
        <p:cNvGrpSpPr/>
        <p:nvPr/>
      </p:nvGrpSpPr>
      <p:grpSpPr>
        <a:xfrm>
          <a:off x="0" y="0"/>
          <a:ext cx="0" cy="0"/>
          <a:chOff x="0" y="0"/>
          <a:chExt cx="0" cy="0"/>
        </a:xfrm>
      </p:grpSpPr>
      <p:sp>
        <p:nvSpPr>
          <p:cNvPr id="1140" name="Shape 1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1" name="Shape 114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1" name="Shape 1161"/>
        <p:cNvGrpSpPr/>
        <p:nvPr/>
      </p:nvGrpSpPr>
      <p:grpSpPr>
        <a:xfrm>
          <a:off x="0" y="0"/>
          <a:ext cx="0" cy="0"/>
          <a:chOff x="0" y="0"/>
          <a:chExt cx="0" cy="0"/>
        </a:xfrm>
      </p:grpSpPr>
      <p:sp>
        <p:nvSpPr>
          <p:cNvPr id="1162" name="Shape 1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63" name="Shape 116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5" name="Shape 1185"/>
        <p:cNvGrpSpPr/>
        <p:nvPr/>
      </p:nvGrpSpPr>
      <p:grpSpPr>
        <a:xfrm>
          <a:off x="0" y="0"/>
          <a:ext cx="0" cy="0"/>
          <a:chOff x="0" y="0"/>
          <a:chExt cx="0" cy="0"/>
        </a:xfrm>
      </p:grpSpPr>
      <p:sp>
        <p:nvSpPr>
          <p:cNvPr id="1186" name="Shape 11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7" name="Shape 118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0" name="Shape 1210"/>
        <p:cNvGrpSpPr/>
        <p:nvPr/>
      </p:nvGrpSpPr>
      <p:grpSpPr>
        <a:xfrm>
          <a:off x="0" y="0"/>
          <a:ext cx="0" cy="0"/>
          <a:chOff x="0" y="0"/>
          <a:chExt cx="0" cy="0"/>
        </a:xfrm>
      </p:grpSpPr>
      <p:sp>
        <p:nvSpPr>
          <p:cNvPr id="1211" name="Shape 1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2" name="Shape 121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6" name="Shape 1236"/>
        <p:cNvGrpSpPr/>
        <p:nvPr/>
      </p:nvGrpSpPr>
      <p:grpSpPr>
        <a:xfrm>
          <a:off x="0" y="0"/>
          <a:ext cx="0" cy="0"/>
          <a:chOff x="0" y="0"/>
          <a:chExt cx="0" cy="0"/>
        </a:xfrm>
      </p:grpSpPr>
      <p:sp>
        <p:nvSpPr>
          <p:cNvPr id="1237" name="Shape 12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38" name="Shape 123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6" name="Shape 1266"/>
        <p:cNvGrpSpPr/>
        <p:nvPr/>
      </p:nvGrpSpPr>
      <p:grpSpPr>
        <a:xfrm>
          <a:off x="0" y="0"/>
          <a:ext cx="0" cy="0"/>
          <a:chOff x="0" y="0"/>
          <a:chExt cx="0" cy="0"/>
        </a:xfrm>
      </p:grpSpPr>
      <p:sp>
        <p:nvSpPr>
          <p:cNvPr id="1267" name="Shape 12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68" name="Shape 126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3" name="Shape 1273"/>
        <p:cNvGrpSpPr/>
        <p:nvPr/>
      </p:nvGrpSpPr>
      <p:grpSpPr>
        <a:xfrm>
          <a:off x="0" y="0"/>
          <a:ext cx="0" cy="0"/>
          <a:chOff x="0" y="0"/>
          <a:chExt cx="0" cy="0"/>
        </a:xfrm>
      </p:grpSpPr>
      <p:sp>
        <p:nvSpPr>
          <p:cNvPr id="1274" name="Shape 12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5" name="Shape 127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9" name="Shape 1279"/>
        <p:cNvGrpSpPr/>
        <p:nvPr/>
      </p:nvGrpSpPr>
      <p:grpSpPr>
        <a:xfrm>
          <a:off x="0" y="0"/>
          <a:ext cx="0" cy="0"/>
          <a:chOff x="0" y="0"/>
          <a:chExt cx="0" cy="0"/>
        </a:xfrm>
      </p:grpSpPr>
      <p:sp>
        <p:nvSpPr>
          <p:cNvPr id="1280" name="Shape 12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1" name="Shape 128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5" name="Shape 1285"/>
        <p:cNvGrpSpPr/>
        <p:nvPr/>
      </p:nvGrpSpPr>
      <p:grpSpPr>
        <a:xfrm>
          <a:off x="0" y="0"/>
          <a:ext cx="0" cy="0"/>
          <a:chOff x="0" y="0"/>
          <a:chExt cx="0" cy="0"/>
        </a:xfrm>
      </p:grpSpPr>
      <p:sp>
        <p:nvSpPr>
          <p:cNvPr id="1286" name="Shape 12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7" name="Shape 128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1" name="Shape 1291"/>
        <p:cNvGrpSpPr/>
        <p:nvPr/>
      </p:nvGrpSpPr>
      <p:grpSpPr>
        <a:xfrm>
          <a:off x="0" y="0"/>
          <a:ext cx="0" cy="0"/>
          <a:chOff x="0" y="0"/>
          <a:chExt cx="0" cy="0"/>
        </a:xfrm>
      </p:grpSpPr>
      <p:sp>
        <p:nvSpPr>
          <p:cNvPr id="1292" name="Shape 1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3" name="Shape 129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7" name="Shape 1297"/>
        <p:cNvGrpSpPr/>
        <p:nvPr/>
      </p:nvGrpSpPr>
      <p:grpSpPr>
        <a:xfrm>
          <a:off x="0" y="0"/>
          <a:ext cx="0" cy="0"/>
          <a:chOff x="0" y="0"/>
          <a:chExt cx="0" cy="0"/>
        </a:xfrm>
      </p:grpSpPr>
      <p:sp>
        <p:nvSpPr>
          <p:cNvPr id="1298" name="Shape 12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9" name="Shape 129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3" name="Shape 1303"/>
        <p:cNvGrpSpPr/>
        <p:nvPr/>
      </p:nvGrpSpPr>
      <p:grpSpPr>
        <a:xfrm>
          <a:off x="0" y="0"/>
          <a:ext cx="0" cy="0"/>
          <a:chOff x="0" y="0"/>
          <a:chExt cx="0" cy="0"/>
        </a:xfrm>
      </p:grpSpPr>
      <p:sp>
        <p:nvSpPr>
          <p:cNvPr id="1304" name="Shape 13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5" name="Shape 130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9" name="Shape 1309"/>
        <p:cNvGrpSpPr/>
        <p:nvPr/>
      </p:nvGrpSpPr>
      <p:grpSpPr>
        <a:xfrm>
          <a:off x="0" y="0"/>
          <a:ext cx="0" cy="0"/>
          <a:chOff x="0" y="0"/>
          <a:chExt cx="0" cy="0"/>
        </a:xfrm>
      </p:grpSpPr>
      <p:sp>
        <p:nvSpPr>
          <p:cNvPr id="1310" name="Shape 13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1" name="Shape 13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6" name="Shape 1316"/>
        <p:cNvGrpSpPr/>
        <p:nvPr/>
      </p:nvGrpSpPr>
      <p:grpSpPr>
        <a:xfrm>
          <a:off x="0" y="0"/>
          <a:ext cx="0" cy="0"/>
          <a:chOff x="0" y="0"/>
          <a:chExt cx="0" cy="0"/>
        </a:xfrm>
      </p:grpSpPr>
      <p:sp>
        <p:nvSpPr>
          <p:cNvPr id="1317" name="Shape 1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18" name="Shape 131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3" name="Shape 1323"/>
        <p:cNvGrpSpPr/>
        <p:nvPr/>
      </p:nvGrpSpPr>
      <p:grpSpPr>
        <a:xfrm>
          <a:off x="0" y="0"/>
          <a:ext cx="0" cy="0"/>
          <a:chOff x="0" y="0"/>
          <a:chExt cx="0" cy="0"/>
        </a:xfrm>
      </p:grpSpPr>
      <p:sp>
        <p:nvSpPr>
          <p:cNvPr id="1324" name="Shape 13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25" name="Shape 132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0" name="Shape 1330"/>
        <p:cNvGrpSpPr/>
        <p:nvPr/>
      </p:nvGrpSpPr>
      <p:grpSpPr>
        <a:xfrm>
          <a:off x="0" y="0"/>
          <a:ext cx="0" cy="0"/>
          <a:chOff x="0" y="0"/>
          <a:chExt cx="0" cy="0"/>
        </a:xfrm>
      </p:grpSpPr>
      <p:sp>
        <p:nvSpPr>
          <p:cNvPr id="1331" name="Shape 13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2" name="Shape 13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7" name="Shape 1337"/>
        <p:cNvGrpSpPr/>
        <p:nvPr/>
      </p:nvGrpSpPr>
      <p:grpSpPr>
        <a:xfrm>
          <a:off x="0" y="0"/>
          <a:ext cx="0" cy="0"/>
          <a:chOff x="0" y="0"/>
          <a:chExt cx="0" cy="0"/>
        </a:xfrm>
      </p:grpSpPr>
      <p:sp>
        <p:nvSpPr>
          <p:cNvPr id="1338" name="Shape 13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9" name="Shape 133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4" name="Shape 1344"/>
        <p:cNvGrpSpPr/>
        <p:nvPr/>
      </p:nvGrpSpPr>
      <p:grpSpPr>
        <a:xfrm>
          <a:off x="0" y="0"/>
          <a:ext cx="0" cy="0"/>
          <a:chOff x="0" y="0"/>
          <a:chExt cx="0" cy="0"/>
        </a:xfrm>
      </p:grpSpPr>
      <p:sp>
        <p:nvSpPr>
          <p:cNvPr id="1345" name="Shape 13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6" name="Shape 13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1" name="Shape 1351"/>
        <p:cNvGrpSpPr/>
        <p:nvPr/>
      </p:nvGrpSpPr>
      <p:grpSpPr>
        <a:xfrm>
          <a:off x="0" y="0"/>
          <a:ext cx="0" cy="0"/>
          <a:chOff x="0" y="0"/>
          <a:chExt cx="0" cy="0"/>
        </a:xfrm>
      </p:grpSpPr>
      <p:sp>
        <p:nvSpPr>
          <p:cNvPr id="1352" name="Shape 13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3" name="Shape 135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8" name="Shape 1358"/>
        <p:cNvGrpSpPr/>
        <p:nvPr/>
      </p:nvGrpSpPr>
      <p:grpSpPr>
        <a:xfrm>
          <a:off x="0" y="0"/>
          <a:ext cx="0" cy="0"/>
          <a:chOff x="0" y="0"/>
          <a:chExt cx="0" cy="0"/>
        </a:xfrm>
      </p:grpSpPr>
      <p:sp>
        <p:nvSpPr>
          <p:cNvPr id="1359" name="Shape 13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0" name="Shape 136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5" name="Shape 1365"/>
        <p:cNvGrpSpPr/>
        <p:nvPr/>
      </p:nvGrpSpPr>
      <p:grpSpPr>
        <a:xfrm>
          <a:off x="0" y="0"/>
          <a:ext cx="0" cy="0"/>
          <a:chOff x="0" y="0"/>
          <a:chExt cx="0" cy="0"/>
        </a:xfrm>
      </p:grpSpPr>
      <p:sp>
        <p:nvSpPr>
          <p:cNvPr id="1366" name="Shape 13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7" name="Shape 136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2" name="Shape 1372"/>
        <p:cNvGrpSpPr/>
        <p:nvPr/>
      </p:nvGrpSpPr>
      <p:grpSpPr>
        <a:xfrm>
          <a:off x="0" y="0"/>
          <a:ext cx="0" cy="0"/>
          <a:chOff x="0" y="0"/>
          <a:chExt cx="0" cy="0"/>
        </a:xfrm>
      </p:grpSpPr>
      <p:sp>
        <p:nvSpPr>
          <p:cNvPr id="1373" name="Shape 13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4" name="Shape 137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0" name="Shape 1380"/>
        <p:cNvGrpSpPr/>
        <p:nvPr/>
      </p:nvGrpSpPr>
      <p:grpSpPr>
        <a:xfrm>
          <a:off x="0" y="0"/>
          <a:ext cx="0" cy="0"/>
          <a:chOff x="0" y="0"/>
          <a:chExt cx="0" cy="0"/>
        </a:xfrm>
      </p:grpSpPr>
      <p:sp>
        <p:nvSpPr>
          <p:cNvPr id="1381" name="Shape 13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2" name="Shape 138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6" name="Shape 1386"/>
        <p:cNvGrpSpPr/>
        <p:nvPr/>
      </p:nvGrpSpPr>
      <p:grpSpPr>
        <a:xfrm>
          <a:off x="0" y="0"/>
          <a:ext cx="0" cy="0"/>
          <a:chOff x="0" y="0"/>
          <a:chExt cx="0" cy="0"/>
        </a:xfrm>
      </p:grpSpPr>
      <p:sp>
        <p:nvSpPr>
          <p:cNvPr id="1387" name="Shape 1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8" name="Shape 1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2" name="Shape 1392"/>
        <p:cNvGrpSpPr/>
        <p:nvPr/>
      </p:nvGrpSpPr>
      <p:grpSpPr>
        <a:xfrm>
          <a:off x="0" y="0"/>
          <a:ext cx="0" cy="0"/>
          <a:chOff x="0" y="0"/>
          <a:chExt cx="0" cy="0"/>
        </a:xfrm>
      </p:grpSpPr>
      <p:sp>
        <p:nvSpPr>
          <p:cNvPr id="1393" name="Shape 1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4" name="Shape 1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8" name="Shape 1398"/>
        <p:cNvGrpSpPr/>
        <p:nvPr/>
      </p:nvGrpSpPr>
      <p:grpSpPr>
        <a:xfrm>
          <a:off x="0" y="0"/>
          <a:ext cx="0" cy="0"/>
          <a:chOff x="0" y="0"/>
          <a:chExt cx="0" cy="0"/>
        </a:xfrm>
      </p:grpSpPr>
      <p:sp>
        <p:nvSpPr>
          <p:cNvPr id="1399" name="Shape 1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0" name="Shape 1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4" name="Shape 1404"/>
        <p:cNvGrpSpPr/>
        <p:nvPr/>
      </p:nvGrpSpPr>
      <p:grpSpPr>
        <a:xfrm>
          <a:off x="0" y="0"/>
          <a:ext cx="0" cy="0"/>
          <a:chOff x="0" y="0"/>
          <a:chExt cx="0" cy="0"/>
        </a:xfrm>
      </p:grpSpPr>
      <p:sp>
        <p:nvSpPr>
          <p:cNvPr id="1405" name="Shape 1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6" name="Shape 1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0" name="Shape 1410"/>
        <p:cNvGrpSpPr/>
        <p:nvPr/>
      </p:nvGrpSpPr>
      <p:grpSpPr>
        <a:xfrm>
          <a:off x="0" y="0"/>
          <a:ext cx="0" cy="0"/>
          <a:chOff x="0" y="0"/>
          <a:chExt cx="0" cy="0"/>
        </a:xfrm>
      </p:grpSpPr>
      <p:sp>
        <p:nvSpPr>
          <p:cNvPr id="1411" name="Shape 1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2" name="Shape 1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6" name="Shape 1416"/>
        <p:cNvGrpSpPr/>
        <p:nvPr/>
      </p:nvGrpSpPr>
      <p:grpSpPr>
        <a:xfrm>
          <a:off x="0" y="0"/>
          <a:ext cx="0" cy="0"/>
          <a:chOff x="0" y="0"/>
          <a:chExt cx="0" cy="0"/>
        </a:xfrm>
      </p:grpSpPr>
      <p:sp>
        <p:nvSpPr>
          <p:cNvPr id="1417" name="Shape 1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8" name="Shape 1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2" name="Shape 1422"/>
        <p:cNvGrpSpPr/>
        <p:nvPr/>
      </p:nvGrpSpPr>
      <p:grpSpPr>
        <a:xfrm>
          <a:off x="0" y="0"/>
          <a:ext cx="0" cy="0"/>
          <a:chOff x="0" y="0"/>
          <a:chExt cx="0" cy="0"/>
        </a:xfrm>
      </p:grpSpPr>
      <p:sp>
        <p:nvSpPr>
          <p:cNvPr id="1423" name="Shape 1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4" name="Shape 1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9" name="Shape 1429"/>
        <p:cNvGrpSpPr/>
        <p:nvPr/>
      </p:nvGrpSpPr>
      <p:grpSpPr>
        <a:xfrm>
          <a:off x="0" y="0"/>
          <a:ext cx="0" cy="0"/>
          <a:chOff x="0" y="0"/>
          <a:chExt cx="0" cy="0"/>
        </a:xfrm>
      </p:grpSpPr>
      <p:sp>
        <p:nvSpPr>
          <p:cNvPr id="1430" name="Shape 1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1" name="Shape 1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5" name="Shape 1435"/>
        <p:cNvGrpSpPr/>
        <p:nvPr/>
      </p:nvGrpSpPr>
      <p:grpSpPr>
        <a:xfrm>
          <a:off x="0" y="0"/>
          <a:ext cx="0" cy="0"/>
          <a:chOff x="0" y="0"/>
          <a:chExt cx="0" cy="0"/>
        </a:xfrm>
      </p:grpSpPr>
      <p:sp>
        <p:nvSpPr>
          <p:cNvPr id="1436" name="Shape 1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7" name="Shape 1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2" name="Shape 1442"/>
        <p:cNvGrpSpPr/>
        <p:nvPr/>
      </p:nvGrpSpPr>
      <p:grpSpPr>
        <a:xfrm>
          <a:off x="0" y="0"/>
          <a:ext cx="0" cy="0"/>
          <a:chOff x="0" y="0"/>
          <a:chExt cx="0" cy="0"/>
        </a:xfrm>
      </p:grpSpPr>
      <p:sp>
        <p:nvSpPr>
          <p:cNvPr id="1443" name="Shape 1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4" name="Shape 1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9" name="Shape 1449"/>
        <p:cNvGrpSpPr/>
        <p:nvPr/>
      </p:nvGrpSpPr>
      <p:grpSpPr>
        <a:xfrm>
          <a:off x="0" y="0"/>
          <a:ext cx="0" cy="0"/>
          <a:chOff x="0" y="0"/>
          <a:chExt cx="0" cy="0"/>
        </a:xfrm>
      </p:grpSpPr>
      <p:sp>
        <p:nvSpPr>
          <p:cNvPr id="1450" name="Shape 1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1" name="Shape 1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6" name="Shape 1456"/>
        <p:cNvGrpSpPr/>
        <p:nvPr/>
      </p:nvGrpSpPr>
      <p:grpSpPr>
        <a:xfrm>
          <a:off x="0" y="0"/>
          <a:ext cx="0" cy="0"/>
          <a:chOff x="0" y="0"/>
          <a:chExt cx="0" cy="0"/>
        </a:xfrm>
      </p:grpSpPr>
      <p:sp>
        <p:nvSpPr>
          <p:cNvPr id="1457" name="Shape 1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8" name="Shape 14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3" name="Shape 1463"/>
        <p:cNvGrpSpPr/>
        <p:nvPr/>
      </p:nvGrpSpPr>
      <p:grpSpPr>
        <a:xfrm>
          <a:off x="0" y="0"/>
          <a:ext cx="0" cy="0"/>
          <a:chOff x="0" y="0"/>
          <a:chExt cx="0" cy="0"/>
        </a:xfrm>
      </p:grpSpPr>
      <p:sp>
        <p:nvSpPr>
          <p:cNvPr id="1464" name="Shape 1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5" name="Shape 1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0" name="Shape 1470"/>
        <p:cNvGrpSpPr/>
        <p:nvPr/>
      </p:nvGrpSpPr>
      <p:grpSpPr>
        <a:xfrm>
          <a:off x="0" y="0"/>
          <a:ext cx="0" cy="0"/>
          <a:chOff x="0" y="0"/>
          <a:chExt cx="0" cy="0"/>
        </a:xfrm>
      </p:grpSpPr>
      <p:sp>
        <p:nvSpPr>
          <p:cNvPr id="1471" name="Shape 1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2" name="Shape 1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6" name="Shape 1476"/>
        <p:cNvGrpSpPr/>
        <p:nvPr/>
      </p:nvGrpSpPr>
      <p:grpSpPr>
        <a:xfrm>
          <a:off x="0" y="0"/>
          <a:ext cx="0" cy="0"/>
          <a:chOff x="0" y="0"/>
          <a:chExt cx="0" cy="0"/>
        </a:xfrm>
      </p:grpSpPr>
      <p:sp>
        <p:nvSpPr>
          <p:cNvPr id="1477" name="Shape 1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8" name="Shape 1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2" name="Shape 1482"/>
        <p:cNvGrpSpPr/>
        <p:nvPr/>
      </p:nvGrpSpPr>
      <p:grpSpPr>
        <a:xfrm>
          <a:off x="0" y="0"/>
          <a:ext cx="0" cy="0"/>
          <a:chOff x="0" y="0"/>
          <a:chExt cx="0" cy="0"/>
        </a:xfrm>
      </p:grpSpPr>
      <p:sp>
        <p:nvSpPr>
          <p:cNvPr id="1483" name="Shape 1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4" name="Shape 1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9" name="Shape 1489"/>
        <p:cNvGrpSpPr/>
        <p:nvPr/>
      </p:nvGrpSpPr>
      <p:grpSpPr>
        <a:xfrm>
          <a:off x="0" y="0"/>
          <a:ext cx="0" cy="0"/>
          <a:chOff x="0" y="0"/>
          <a:chExt cx="0" cy="0"/>
        </a:xfrm>
      </p:grpSpPr>
      <p:sp>
        <p:nvSpPr>
          <p:cNvPr id="1490" name="Shape 1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1" name="Shape 1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5" name="Shape 1495"/>
        <p:cNvGrpSpPr/>
        <p:nvPr/>
      </p:nvGrpSpPr>
      <p:grpSpPr>
        <a:xfrm>
          <a:off x="0" y="0"/>
          <a:ext cx="0" cy="0"/>
          <a:chOff x="0" y="0"/>
          <a:chExt cx="0" cy="0"/>
        </a:xfrm>
      </p:grpSpPr>
      <p:sp>
        <p:nvSpPr>
          <p:cNvPr id="1496" name="Shape 1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7" name="Shape 1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2" name="Shape 1502"/>
        <p:cNvGrpSpPr/>
        <p:nvPr/>
      </p:nvGrpSpPr>
      <p:grpSpPr>
        <a:xfrm>
          <a:off x="0" y="0"/>
          <a:ext cx="0" cy="0"/>
          <a:chOff x="0" y="0"/>
          <a:chExt cx="0" cy="0"/>
        </a:xfrm>
      </p:grpSpPr>
      <p:sp>
        <p:nvSpPr>
          <p:cNvPr id="1503" name="Shape 1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4" name="Shape 15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9" name="Shape 1509"/>
        <p:cNvGrpSpPr/>
        <p:nvPr/>
      </p:nvGrpSpPr>
      <p:grpSpPr>
        <a:xfrm>
          <a:off x="0" y="0"/>
          <a:ext cx="0" cy="0"/>
          <a:chOff x="0" y="0"/>
          <a:chExt cx="0" cy="0"/>
        </a:xfrm>
      </p:grpSpPr>
      <p:sp>
        <p:nvSpPr>
          <p:cNvPr id="1510" name="Shape 1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1" name="Shape 15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5" name="Shape 1515"/>
        <p:cNvGrpSpPr/>
        <p:nvPr/>
      </p:nvGrpSpPr>
      <p:grpSpPr>
        <a:xfrm>
          <a:off x="0" y="0"/>
          <a:ext cx="0" cy="0"/>
          <a:chOff x="0" y="0"/>
          <a:chExt cx="0" cy="0"/>
        </a:xfrm>
      </p:grpSpPr>
      <p:sp>
        <p:nvSpPr>
          <p:cNvPr id="1516" name="Shape 1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7" name="Shape 1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1" name="Shape 1521"/>
        <p:cNvGrpSpPr/>
        <p:nvPr/>
      </p:nvGrpSpPr>
      <p:grpSpPr>
        <a:xfrm>
          <a:off x="0" y="0"/>
          <a:ext cx="0" cy="0"/>
          <a:chOff x="0" y="0"/>
          <a:chExt cx="0" cy="0"/>
        </a:xfrm>
      </p:grpSpPr>
      <p:sp>
        <p:nvSpPr>
          <p:cNvPr id="1522" name="Shape 1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3" name="Shape 15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0" name="Shape 60"/>
        <p:cNvGrpSpPr/>
        <p:nvPr/>
      </p:nvGrpSpPr>
      <p:grpSpPr>
        <a:xfrm>
          <a:off x="0" y="0"/>
          <a:ext cx="0" cy="0"/>
          <a:chOff x="0" y="0"/>
          <a:chExt cx="0" cy="0"/>
        </a:xfrm>
      </p:grpSpPr>
      <p:sp>
        <p:nvSpPr>
          <p:cNvPr id="61" name="Shape 61"/>
          <p:cNvSpPr txBox="1"/>
          <p:nvPr>
            <p:ph type="title"/>
          </p:nvPr>
        </p:nvSpPr>
        <p:spPr>
          <a:xfrm>
            <a:off x="228600" y="228600"/>
            <a:ext cx="6248399" cy="571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62" name="Shape 62"/>
          <p:cNvSpPr txBox="1"/>
          <p:nvPr>
            <p:ph idx="1" type="body"/>
          </p:nvPr>
        </p:nvSpPr>
        <p:spPr>
          <a:xfrm>
            <a:off x="228600" y="914400"/>
            <a:ext cx="8610599" cy="3829049"/>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3" name="Shape 63"/>
        <p:cNvGrpSpPr/>
        <p:nvPr/>
      </p:nvGrpSpPr>
      <p:grpSpPr>
        <a:xfrm>
          <a:off x="0" y="0"/>
          <a:ext cx="0" cy="0"/>
          <a:chOff x="0" y="0"/>
          <a:chExt cx="0" cy="0"/>
        </a:xfrm>
      </p:grpSpPr>
      <p:sp>
        <p:nvSpPr>
          <p:cNvPr id="64" name="Shape 64"/>
          <p:cNvSpPr txBox="1"/>
          <p:nvPr>
            <p:ph type="title"/>
          </p:nvPr>
        </p:nvSpPr>
        <p:spPr>
          <a:xfrm>
            <a:off x="228600" y="228600"/>
            <a:ext cx="6248399" cy="571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65" name="Shape 65"/>
          <p:cNvSpPr txBox="1"/>
          <p:nvPr>
            <p:ph idx="1" type="body"/>
          </p:nvPr>
        </p:nvSpPr>
        <p:spPr>
          <a:xfrm>
            <a:off x="228600" y="914400"/>
            <a:ext cx="4229100" cy="3829049"/>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2" type="body"/>
          </p:nvPr>
        </p:nvSpPr>
        <p:spPr>
          <a:xfrm>
            <a:off x="4610100" y="914400"/>
            <a:ext cx="4229100" cy="3829049"/>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7" name="Shape 67"/>
        <p:cNvGrpSpPr/>
        <p:nvPr/>
      </p:nvGrpSpPr>
      <p:grpSpPr>
        <a:xfrm>
          <a:off x="0" y="0"/>
          <a:ext cx="0" cy="0"/>
          <a:chOff x="0" y="0"/>
          <a:chExt cx="0" cy="0"/>
        </a:xfrm>
      </p:grpSpPr>
      <p:sp>
        <p:nvSpPr>
          <p:cNvPr id="68" name="Shape 68"/>
          <p:cNvSpPr txBox="1"/>
          <p:nvPr>
            <p:ph type="ctrTitle"/>
          </p:nvPr>
        </p:nvSpPr>
        <p:spPr>
          <a:xfrm>
            <a:off x="1143000" y="841772"/>
            <a:ext cx="6858000" cy="17907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6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69" name="Shape 69"/>
          <p:cNvSpPr txBox="1"/>
          <p:nvPr>
            <p:ph idx="1" type="subTitle"/>
          </p:nvPr>
        </p:nvSpPr>
        <p:spPr>
          <a:xfrm>
            <a:off x="1143000" y="2701528"/>
            <a:ext cx="6858000" cy="1241821"/>
          </a:xfrm>
          <a:prstGeom prst="rect">
            <a:avLst/>
          </a:prstGeom>
          <a:noFill/>
          <a:ln>
            <a:noFill/>
          </a:ln>
        </p:spPr>
        <p:txBody>
          <a:bodyPr anchorCtr="0" anchor="t" bIns="91425" lIns="91425" rIns="91425" tIns="91425"/>
          <a:lstStyle>
            <a:lvl1pPr indent="0" lvl="0" marL="0" marR="0" rtl="0" algn="ctr">
              <a:spcBef>
                <a:spcPts val="192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ctr">
              <a:spcBef>
                <a:spcPts val="8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2pPr>
            <a:lvl3pPr indent="0" lvl="2" marL="914400" marR="0" rtl="0" algn="ctr">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18288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623887" y="1282303"/>
            <a:ext cx="7886700" cy="21395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6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72" name="Shape 72"/>
          <p:cNvSpPr txBox="1"/>
          <p:nvPr>
            <p:ph idx="1" type="body"/>
          </p:nvPr>
        </p:nvSpPr>
        <p:spPr>
          <a:xfrm>
            <a:off x="623887" y="3442097"/>
            <a:ext cx="7886700" cy="1125140"/>
          </a:xfrm>
          <a:prstGeom prst="rect">
            <a:avLst/>
          </a:prstGeom>
          <a:noFill/>
          <a:ln>
            <a:noFill/>
          </a:ln>
        </p:spPr>
        <p:txBody>
          <a:bodyPr anchorCtr="0" anchor="t" bIns="91425" lIns="91425" rIns="91425" tIns="91425"/>
          <a:lstStyle>
            <a:lvl1pPr indent="0" lvl="0" marL="0" marR="0" rtl="0" algn="l">
              <a:spcBef>
                <a:spcPts val="192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8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630237" y="273843"/>
            <a:ext cx="7886700" cy="994172"/>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75" name="Shape 75"/>
          <p:cNvSpPr txBox="1"/>
          <p:nvPr>
            <p:ph idx="1" type="body"/>
          </p:nvPr>
        </p:nvSpPr>
        <p:spPr>
          <a:xfrm>
            <a:off x="630237" y="1260872"/>
            <a:ext cx="3868737" cy="617934"/>
          </a:xfrm>
          <a:prstGeom prst="rect">
            <a:avLst/>
          </a:prstGeom>
          <a:noFill/>
          <a:ln>
            <a:noFill/>
          </a:ln>
        </p:spPr>
        <p:txBody>
          <a:bodyPr anchorCtr="0" anchor="b" bIns="91425" lIns="91425" rIns="91425" tIns="91425"/>
          <a:lstStyle>
            <a:lvl1pPr indent="0" lvl="0" marL="0" marR="0" rtl="0" algn="l">
              <a:spcBef>
                <a:spcPts val="192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8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2" type="body"/>
          </p:nvPr>
        </p:nvSpPr>
        <p:spPr>
          <a:xfrm>
            <a:off x="630237" y="1878806"/>
            <a:ext cx="3868737" cy="2763441"/>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idx="3" type="body"/>
          </p:nvPr>
        </p:nvSpPr>
        <p:spPr>
          <a:xfrm>
            <a:off x="4629150" y="1260872"/>
            <a:ext cx="3887787" cy="617934"/>
          </a:xfrm>
          <a:prstGeom prst="rect">
            <a:avLst/>
          </a:prstGeom>
          <a:noFill/>
          <a:ln>
            <a:noFill/>
          </a:ln>
        </p:spPr>
        <p:txBody>
          <a:bodyPr anchorCtr="0" anchor="b" bIns="91425" lIns="91425" rIns="91425" tIns="91425"/>
          <a:lstStyle>
            <a:lvl1pPr indent="0" lvl="0" marL="0" marR="0" rtl="0" algn="l">
              <a:spcBef>
                <a:spcPts val="192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8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78" name="Shape 78"/>
          <p:cNvSpPr txBox="1"/>
          <p:nvPr>
            <p:ph idx="4" type="body"/>
          </p:nvPr>
        </p:nvSpPr>
        <p:spPr>
          <a:xfrm>
            <a:off x="4629150" y="1878806"/>
            <a:ext cx="3887787" cy="2763441"/>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9" name="Shape 79"/>
        <p:cNvGrpSpPr/>
        <p:nvPr/>
      </p:nvGrpSpPr>
      <p:grpSpPr>
        <a:xfrm>
          <a:off x="0" y="0"/>
          <a:ext cx="0" cy="0"/>
          <a:chOff x="0" y="0"/>
          <a:chExt cx="0" cy="0"/>
        </a:xfrm>
      </p:grpSpPr>
      <p:sp>
        <p:nvSpPr>
          <p:cNvPr id="80" name="Shape 80"/>
          <p:cNvSpPr txBox="1"/>
          <p:nvPr>
            <p:ph type="title"/>
          </p:nvPr>
        </p:nvSpPr>
        <p:spPr>
          <a:xfrm>
            <a:off x="228600" y="228600"/>
            <a:ext cx="6248399" cy="571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2" name="Shape 82"/>
        <p:cNvGrpSpPr/>
        <p:nvPr/>
      </p:nvGrpSpPr>
      <p:grpSpPr>
        <a:xfrm>
          <a:off x="0" y="0"/>
          <a:ext cx="0" cy="0"/>
          <a:chOff x="0" y="0"/>
          <a:chExt cx="0" cy="0"/>
        </a:xfrm>
      </p:grpSpPr>
      <p:sp>
        <p:nvSpPr>
          <p:cNvPr id="83" name="Shape 83"/>
          <p:cNvSpPr txBox="1"/>
          <p:nvPr>
            <p:ph type="title"/>
          </p:nvPr>
        </p:nvSpPr>
        <p:spPr>
          <a:xfrm>
            <a:off x="630237" y="342900"/>
            <a:ext cx="2949575" cy="12001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84" name="Shape 84"/>
          <p:cNvSpPr txBox="1"/>
          <p:nvPr>
            <p:ph idx="1" type="body"/>
          </p:nvPr>
        </p:nvSpPr>
        <p:spPr>
          <a:xfrm>
            <a:off x="3887787" y="740568"/>
            <a:ext cx="4629150" cy="3655218"/>
          </a:xfrm>
          <a:prstGeom prst="rect">
            <a:avLst/>
          </a:prstGeom>
          <a:noFill/>
          <a:ln>
            <a:noFill/>
          </a:ln>
        </p:spPr>
        <p:txBody>
          <a:bodyPr anchorCtr="0" anchor="t" bIns="91425" lIns="91425" rIns="91425" tIns="91425"/>
          <a:lstStyle>
            <a:lvl1pPr indent="-139700" lvl="0" marL="342900" marR="0" rtl="0" algn="l">
              <a:spcBef>
                <a:spcPts val="256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112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5" name="Shape 85"/>
          <p:cNvSpPr txBox="1"/>
          <p:nvPr>
            <p:ph idx="2" type="body"/>
          </p:nvPr>
        </p:nvSpPr>
        <p:spPr>
          <a:xfrm>
            <a:off x="630237" y="1543050"/>
            <a:ext cx="2949575" cy="2858691"/>
          </a:xfrm>
          <a:prstGeom prst="rect">
            <a:avLst/>
          </a:prstGeom>
          <a:noFill/>
          <a:ln>
            <a:noFill/>
          </a:ln>
        </p:spPr>
        <p:txBody>
          <a:bodyPr anchorCtr="0" anchor="t" bIns="91425" lIns="91425" rIns="91425" tIns="91425"/>
          <a:lstStyle>
            <a:lvl1pPr indent="0" lvl="0" marL="0" marR="0" rtl="0" algn="l">
              <a:spcBef>
                <a:spcPts val="128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9144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3pPr>
            <a:lvl4pPr indent="0" lvl="3" marL="13716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18288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6" name="Shape 86"/>
        <p:cNvGrpSpPr/>
        <p:nvPr/>
      </p:nvGrpSpPr>
      <p:grpSpPr>
        <a:xfrm>
          <a:off x="0" y="0"/>
          <a:ext cx="0" cy="0"/>
          <a:chOff x="0" y="0"/>
          <a:chExt cx="0" cy="0"/>
        </a:xfrm>
      </p:grpSpPr>
      <p:sp>
        <p:nvSpPr>
          <p:cNvPr id="87" name="Shape 87"/>
          <p:cNvSpPr txBox="1"/>
          <p:nvPr>
            <p:ph type="title"/>
          </p:nvPr>
        </p:nvSpPr>
        <p:spPr>
          <a:xfrm>
            <a:off x="630237" y="342900"/>
            <a:ext cx="2949575" cy="12001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88" name="Shape 88"/>
          <p:cNvSpPr/>
          <p:nvPr>
            <p:ph idx="2" type="pic"/>
          </p:nvPr>
        </p:nvSpPr>
        <p:spPr>
          <a:xfrm>
            <a:off x="3887787" y="740568"/>
            <a:ext cx="4629150" cy="3655218"/>
          </a:xfrm>
          <a:prstGeom prst="rect">
            <a:avLst/>
          </a:prstGeom>
          <a:noFill/>
          <a:ln>
            <a:noFill/>
          </a:ln>
        </p:spPr>
        <p:txBody>
          <a:bodyPr anchorCtr="0" anchor="t" bIns="91425" lIns="91425" rIns="91425" tIns="91425"/>
          <a:lstStyle>
            <a:lvl1pPr indent="0" lvl="0" marL="0" marR="0" rtl="0" algn="l">
              <a:spcBef>
                <a:spcPts val="256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112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1" type="body"/>
          </p:nvPr>
        </p:nvSpPr>
        <p:spPr>
          <a:xfrm>
            <a:off x="630237" y="1543050"/>
            <a:ext cx="2949575" cy="2858691"/>
          </a:xfrm>
          <a:prstGeom prst="rect">
            <a:avLst/>
          </a:prstGeom>
          <a:noFill/>
          <a:ln>
            <a:noFill/>
          </a:ln>
        </p:spPr>
        <p:txBody>
          <a:bodyPr anchorCtr="0" anchor="t" bIns="91425" lIns="91425" rIns="91425" tIns="91425"/>
          <a:lstStyle>
            <a:lvl1pPr indent="0" lvl="0" marL="0" marR="0" rtl="0" algn="l">
              <a:spcBef>
                <a:spcPts val="128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9144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3pPr>
            <a:lvl4pPr indent="0" lvl="3" marL="13716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18288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0" name="Shape 90"/>
        <p:cNvGrpSpPr/>
        <p:nvPr/>
      </p:nvGrpSpPr>
      <p:grpSpPr>
        <a:xfrm>
          <a:off x="0" y="0"/>
          <a:ext cx="0" cy="0"/>
          <a:chOff x="0" y="0"/>
          <a:chExt cx="0" cy="0"/>
        </a:xfrm>
      </p:grpSpPr>
      <p:sp>
        <p:nvSpPr>
          <p:cNvPr id="91" name="Shape 91"/>
          <p:cNvSpPr txBox="1"/>
          <p:nvPr>
            <p:ph type="title"/>
          </p:nvPr>
        </p:nvSpPr>
        <p:spPr>
          <a:xfrm>
            <a:off x="228600" y="228600"/>
            <a:ext cx="6248399" cy="571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92" name="Shape 92"/>
          <p:cNvSpPr txBox="1"/>
          <p:nvPr>
            <p:ph idx="1" type="body"/>
          </p:nvPr>
        </p:nvSpPr>
        <p:spPr>
          <a:xfrm rot="5400000">
            <a:off x="2619375" y="-1476374"/>
            <a:ext cx="3829049" cy="8610599"/>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txBox="1"/>
          <p:nvPr>
            <p:ph type="title"/>
          </p:nvPr>
        </p:nvSpPr>
        <p:spPr>
          <a:xfrm rot="5400000">
            <a:off x="5505450" y="1409699"/>
            <a:ext cx="4514849" cy="215264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
        <p:nvSpPr>
          <p:cNvPr id="95" name="Shape 95"/>
          <p:cNvSpPr txBox="1"/>
          <p:nvPr>
            <p:ph idx="1" type="body"/>
          </p:nvPr>
        </p:nvSpPr>
        <p:spPr>
          <a:xfrm rot="5400000">
            <a:off x="1123950" y="-666750"/>
            <a:ext cx="4514849" cy="6305550"/>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標題投影片">
    <p:spTree>
      <p:nvGrpSpPr>
        <p:cNvPr id="112" name="Shape 112"/>
        <p:cNvGrpSpPr/>
        <p:nvPr/>
      </p:nvGrpSpPr>
      <p:grpSpPr>
        <a:xfrm>
          <a:off x="0" y="0"/>
          <a:ext cx="0" cy="0"/>
          <a:chOff x="0" y="0"/>
          <a:chExt cx="0" cy="0"/>
        </a:xfrm>
      </p:grpSpPr>
      <p:grpSp>
        <p:nvGrpSpPr>
          <p:cNvPr id="113" name="Shape 113"/>
          <p:cNvGrpSpPr/>
          <p:nvPr/>
        </p:nvGrpSpPr>
        <p:grpSpPr>
          <a:xfrm>
            <a:off x="0" y="0"/>
            <a:ext cx="9144000" cy="5143500"/>
            <a:chOff x="0" y="0"/>
            <a:chExt cx="5760" cy="4320"/>
          </a:xfrm>
        </p:grpSpPr>
        <p:sp>
          <p:nvSpPr>
            <p:cNvPr id="114" name="Shape 114"/>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 name="Shape 115"/>
            <p:cNvSpPr/>
            <p:nvPr/>
          </p:nvSpPr>
          <p:spPr>
            <a:xfrm>
              <a:off x="1081" y="1064"/>
              <a:ext cx="4679" cy="1595"/>
            </a:xfrm>
            <a:prstGeom prst="rect">
              <a:avLst/>
            </a:prstGeom>
            <a:solidFill>
              <a:schemeClr val="l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6" name="Shape 116"/>
            <p:cNvGrpSpPr/>
            <p:nvPr/>
          </p:nvGrpSpPr>
          <p:grpSpPr>
            <a:xfrm>
              <a:off x="0" y="671"/>
              <a:ext cx="1806" cy="1988"/>
              <a:chOff x="0" y="671"/>
              <a:chExt cx="1806" cy="1988"/>
            </a:xfrm>
          </p:grpSpPr>
          <p:sp>
            <p:nvSpPr>
              <p:cNvPr id="117" name="Shape 117"/>
              <p:cNvSpPr/>
              <p:nvPr/>
            </p:nvSpPr>
            <p:spPr>
              <a:xfrm>
                <a:off x="360" y="2256"/>
                <a:ext cx="362" cy="404"/>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8" name="Shape 118"/>
              <p:cNvSpPr/>
              <p:nvPr/>
            </p:nvSpPr>
            <p:spPr>
              <a:xfrm>
                <a:off x="1081" y="1064"/>
                <a:ext cx="361" cy="404"/>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9" name="Shape 119"/>
              <p:cNvSpPr/>
              <p:nvPr/>
            </p:nvSpPr>
            <p:spPr>
              <a:xfrm>
                <a:off x="1436" y="671"/>
                <a:ext cx="369" cy="400"/>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0" name="Shape 120"/>
              <p:cNvSpPr/>
              <p:nvPr/>
            </p:nvSpPr>
            <p:spPr>
              <a:xfrm>
                <a:off x="719" y="2256"/>
                <a:ext cx="367" cy="404"/>
              </a:xfrm>
              <a:prstGeom prst="rect">
                <a:avLst/>
              </a:prstGeom>
              <a:solidFill>
                <a:schemeClr val="l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1" name="Shape 121"/>
              <p:cNvSpPr/>
              <p:nvPr/>
            </p:nvSpPr>
            <p:spPr>
              <a:xfrm>
                <a:off x="1436" y="1064"/>
                <a:ext cx="369" cy="404"/>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2" name="Shape 122"/>
              <p:cNvSpPr/>
              <p:nvPr/>
            </p:nvSpPr>
            <p:spPr>
              <a:xfrm>
                <a:off x="719" y="1464"/>
                <a:ext cx="367" cy="398"/>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3" name="Shape 123"/>
              <p:cNvSpPr/>
              <p:nvPr/>
            </p:nvSpPr>
            <p:spPr>
              <a:xfrm>
                <a:off x="0" y="1464"/>
                <a:ext cx="367" cy="398"/>
              </a:xfrm>
              <a:prstGeom prst="rect">
                <a:avLst/>
              </a:prstGeom>
              <a:solidFill>
                <a:schemeClr val="l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4" name="Shape 124"/>
              <p:cNvSpPr/>
              <p:nvPr/>
            </p:nvSpPr>
            <p:spPr>
              <a:xfrm>
                <a:off x="1081" y="1464"/>
                <a:ext cx="361" cy="398"/>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5" name="Shape 125"/>
              <p:cNvSpPr/>
              <p:nvPr/>
            </p:nvSpPr>
            <p:spPr>
              <a:xfrm>
                <a:off x="360" y="1856"/>
                <a:ext cx="362" cy="406"/>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6" name="Shape 126"/>
              <p:cNvSpPr/>
              <p:nvPr/>
            </p:nvSpPr>
            <p:spPr>
              <a:xfrm>
                <a:off x="719" y="1856"/>
                <a:ext cx="367" cy="406"/>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127" name="Shape 127"/>
          <p:cNvSpPr txBox="1"/>
          <p:nvPr>
            <p:ph idx="10" type="dt"/>
          </p:nvPr>
        </p:nvSpPr>
        <p:spPr>
          <a:xfrm>
            <a:off x="457200" y="4686300"/>
            <a:ext cx="2133599" cy="342900"/>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30" name="Shape 130"/>
          <p:cNvSpPr txBox="1"/>
          <p:nvPr>
            <p:ph type="ctrTitle"/>
          </p:nvPr>
        </p:nvSpPr>
        <p:spPr>
          <a:xfrm>
            <a:off x="2971800" y="1371600"/>
            <a:ext cx="6019799" cy="165734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5000" u="none" cap="none" strike="noStrike">
                <a:solidFill>
                  <a:srgbClr val="FFFFFF"/>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31" name="Shape 131"/>
          <p:cNvSpPr txBox="1"/>
          <p:nvPr>
            <p:ph idx="1" type="subTitle"/>
          </p:nvPr>
        </p:nvSpPr>
        <p:spPr>
          <a:xfrm>
            <a:off x="2971800" y="3200400"/>
            <a:ext cx="6019799" cy="1314450"/>
          </a:xfrm>
          <a:prstGeom prst="rect">
            <a:avLst/>
          </a:prstGeom>
          <a:noFill/>
          <a:ln>
            <a:noFill/>
          </a:ln>
        </p:spPr>
        <p:txBody>
          <a:bodyPr anchorCtr="0" anchor="t" bIns="91425" lIns="91425" rIns="91425" tIns="91425"/>
          <a:lstStyle>
            <a:lvl1pPr indent="0" lvl="0" marL="0" marR="0" rtl="0" algn="l">
              <a:spcBef>
                <a:spcPts val="680"/>
              </a:spcBef>
              <a:spcAft>
                <a:spcPts val="0"/>
              </a:spcAft>
              <a:buClr>
                <a:schemeClr val="lt2"/>
              </a:buClr>
              <a:buFont typeface="Noto Sans Symbols"/>
              <a:buNone/>
              <a:defRPr b="0" i="0" sz="34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標題及內容">
    <p:spTree>
      <p:nvGrpSpPr>
        <p:cNvPr id="132" name="Shape 132"/>
        <p:cNvGrpSpPr/>
        <p:nvPr/>
      </p:nvGrpSpPr>
      <p:grpSpPr>
        <a:xfrm>
          <a:off x="0" y="0"/>
          <a:ext cx="0" cy="0"/>
          <a:chOff x="0" y="0"/>
          <a:chExt cx="0" cy="0"/>
        </a:xfrm>
      </p:grpSpPr>
      <p:sp>
        <p:nvSpPr>
          <p:cNvPr id="133" name="Shape 133"/>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34" name="Shape 134"/>
          <p:cNvSpPr txBox="1"/>
          <p:nvPr>
            <p:ph idx="1" type="body"/>
          </p:nvPr>
        </p:nvSpPr>
        <p:spPr>
          <a:xfrm>
            <a:off x="457200" y="1485900"/>
            <a:ext cx="8229600"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37" name="Shape 137"/>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OverObj">
  <p:cSld name="標題及文字在物件之上">
    <p:spTree>
      <p:nvGrpSpPr>
        <p:cNvPr id="138" name="Shape 138"/>
        <p:cNvGrpSpPr/>
        <p:nvPr/>
      </p:nvGrpSpPr>
      <p:grpSpPr>
        <a:xfrm>
          <a:off x="0" y="0"/>
          <a:ext cx="0" cy="0"/>
          <a:chOff x="0" y="0"/>
          <a:chExt cx="0" cy="0"/>
        </a:xfrm>
      </p:grpSpPr>
      <p:sp>
        <p:nvSpPr>
          <p:cNvPr id="139" name="Shape 139"/>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40" name="Shape 140"/>
          <p:cNvSpPr txBox="1"/>
          <p:nvPr>
            <p:ph idx="1" type="body"/>
          </p:nvPr>
        </p:nvSpPr>
        <p:spPr>
          <a:xfrm>
            <a:off x="457200" y="1485900"/>
            <a:ext cx="8229600" cy="1400175"/>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1" name="Shape 141"/>
          <p:cNvSpPr txBox="1"/>
          <p:nvPr>
            <p:ph idx="2" type="body"/>
          </p:nvPr>
        </p:nvSpPr>
        <p:spPr>
          <a:xfrm>
            <a:off x="457200" y="3000375"/>
            <a:ext cx="8229600" cy="1400175"/>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44" name="Shape 144"/>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標題，文字及物件">
    <p:spTree>
      <p:nvGrpSpPr>
        <p:cNvPr id="145" name="Shape 145"/>
        <p:cNvGrpSpPr/>
        <p:nvPr/>
      </p:nvGrpSpPr>
      <p:grpSpPr>
        <a:xfrm>
          <a:off x="0" y="0"/>
          <a:ext cx="0" cy="0"/>
          <a:chOff x="0" y="0"/>
          <a:chExt cx="0" cy="0"/>
        </a:xfrm>
      </p:grpSpPr>
      <p:sp>
        <p:nvSpPr>
          <p:cNvPr id="146" name="Shape 146"/>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47" name="Shape 147"/>
          <p:cNvSpPr txBox="1"/>
          <p:nvPr>
            <p:ph idx="1" type="body"/>
          </p:nvPr>
        </p:nvSpPr>
        <p:spPr>
          <a:xfrm>
            <a:off x="457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8" name="Shape 148"/>
          <p:cNvSpPr txBox="1"/>
          <p:nvPr>
            <p:ph idx="2" type="body"/>
          </p:nvPr>
        </p:nvSpPr>
        <p:spPr>
          <a:xfrm>
            <a:off x="4648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49" name="Shape 149"/>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0" name="Shape 150"/>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51" name="Shape 151"/>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兩個內容">
    <p:spTree>
      <p:nvGrpSpPr>
        <p:cNvPr id="152" name="Shape 152"/>
        <p:cNvGrpSpPr/>
        <p:nvPr/>
      </p:nvGrpSpPr>
      <p:grpSpPr>
        <a:xfrm>
          <a:off x="0" y="0"/>
          <a:ext cx="0" cy="0"/>
          <a:chOff x="0" y="0"/>
          <a:chExt cx="0" cy="0"/>
        </a:xfrm>
      </p:grpSpPr>
      <p:sp>
        <p:nvSpPr>
          <p:cNvPr id="153" name="Shape 153"/>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54" name="Shape 154"/>
          <p:cNvSpPr txBox="1"/>
          <p:nvPr>
            <p:ph idx="1" type="body"/>
          </p:nvPr>
        </p:nvSpPr>
        <p:spPr>
          <a:xfrm>
            <a:off x="457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55" name="Shape 155"/>
          <p:cNvSpPr txBox="1"/>
          <p:nvPr>
            <p:ph idx="2" type="body"/>
          </p:nvPr>
        </p:nvSpPr>
        <p:spPr>
          <a:xfrm>
            <a:off x="4648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56" name="Shape 156"/>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7" name="Shape 157"/>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58" name="Shape 158"/>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ClipArt">
  <p:cSld name="標題，文字及美工圖案">
    <p:spTree>
      <p:nvGrpSpPr>
        <p:cNvPr id="159" name="Shape 159"/>
        <p:cNvGrpSpPr/>
        <p:nvPr/>
      </p:nvGrpSpPr>
      <p:grpSpPr>
        <a:xfrm>
          <a:off x="0" y="0"/>
          <a:ext cx="0" cy="0"/>
          <a:chOff x="0" y="0"/>
          <a:chExt cx="0" cy="0"/>
        </a:xfrm>
      </p:grpSpPr>
      <p:sp>
        <p:nvSpPr>
          <p:cNvPr id="160" name="Shape 160"/>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61" name="Shape 161"/>
          <p:cNvSpPr txBox="1"/>
          <p:nvPr>
            <p:ph idx="1" type="body"/>
          </p:nvPr>
        </p:nvSpPr>
        <p:spPr>
          <a:xfrm>
            <a:off x="457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62" name="Shape 162"/>
          <p:cNvSpPr/>
          <p:nvPr>
            <p:ph idx="2" type="clipArt"/>
          </p:nvPr>
        </p:nvSpPr>
        <p:spPr>
          <a:xfrm>
            <a:off x="4648200" y="1485900"/>
            <a:ext cx="4038599"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63" name="Shape 163"/>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4" name="Shape 164"/>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65" name="Shape 165"/>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章節標題">
    <p:spTree>
      <p:nvGrpSpPr>
        <p:cNvPr id="166" name="Shape 166"/>
        <p:cNvGrpSpPr/>
        <p:nvPr/>
      </p:nvGrpSpPr>
      <p:grpSpPr>
        <a:xfrm>
          <a:off x="0" y="0"/>
          <a:ext cx="0" cy="0"/>
          <a:chOff x="0" y="0"/>
          <a:chExt cx="0" cy="0"/>
        </a:xfrm>
      </p:grpSpPr>
      <p:sp>
        <p:nvSpPr>
          <p:cNvPr id="167" name="Shape 167"/>
          <p:cNvSpPr txBox="1"/>
          <p:nvPr>
            <p:ph type="title"/>
          </p:nvPr>
        </p:nvSpPr>
        <p:spPr>
          <a:xfrm>
            <a:off x="623887" y="1282303"/>
            <a:ext cx="7886700" cy="21395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6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68" name="Shape 168"/>
          <p:cNvSpPr txBox="1"/>
          <p:nvPr>
            <p:ph idx="1" type="body"/>
          </p:nvPr>
        </p:nvSpPr>
        <p:spPr>
          <a:xfrm>
            <a:off x="623887" y="3442097"/>
            <a:ext cx="7886700" cy="1125140"/>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lt2"/>
              </a:buClr>
              <a:buFont typeface="Noto Sans Symbols"/>
              <a:buNone/>
              <a:defRPr b="0"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accent2"/>
              </a:buClr>
              <a:buFont typeface="Noto Sans Symbols"/>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lt2"/>
              </a:buClr>
              <a:buFont typeface="Noto Sans Symbols"/>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Font typeface="Noto Sans Symbols"/>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lt2"/>
              </a:buClr>
              <a:buFont typeface="Noto Sans Symbols"/>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169" name="Shape 169"/>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70" name="Shape 170"/>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71" name="Shape 171"/>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對">
    <p:spTree>
      <p:nvGrpSpPr>
        <p:cNvPr id="172" name="Shape 172"/>
        <p:cNvGrpSpPr/>
        <p:nvPr/>
      </p:nvGrpSpPr>
      <p:grpSpPr>
        <a:xfrm>
          <a:off x="0" y="0"/>
          <a:ext cx="0" cy="0"/>
          <a:chOff x="0" y="0"/>
          <a:chExt cx="0" cy="0"/>
        </a:xfrm>
      </p:grpSpPr>
      <p:sp>
        <p:nvSpPr>
          <p:cNvPr id="173" name="Shape 173"/>
          <p:cNvSpPr txBox="1"/>
          <p:nvPr>
            <p:ph type="title"/>
          </p:nvPr>
        </p:nvSpPr>
        <p:spPr>
          <a:xfrm>
            <a:off x="630237" y="273843"/>
            <a:ext cx="7886700" cy="994172"/>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74" name="Shape 174"/>
          <p:cNvSpPr txBox="1"/>
          <p:nvPr>
            <p:ph idx="1" type="body"/>
          </p:nvPr>
        </p:nvSpPr>
        <p:spPr>
          <a:xfrm>
            <a:off x="630237" y="1260872"/>
            <a:ext cx="3868737" cy="617934"/>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lt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accent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lt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lt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175" name="Shape 175"/>
          <p:cNvSpPr txBox="1"/>
          <p:nvPr>
            <p:ph idx="2" type="body"/>
          </p:nvPr>
        </p:nvSpPr>
        <p:spPr>
          <a:xfrm>
            <a:off x="630237" y="1878806"/>
            <a:ext cx="3868737" cy="2763441"/>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76" name="Shape 176"/>
          <p:cNvSpPr txBox="1"/>
          <p:nvPr>
            <p:ph idx="3" type="body"/>
          </p:nvPr>
        </p:nvSpPr>
        <p:spPr>
          <a:xfrm>
            <a:off x="4629150" y="1260872"/>
            <a:ext cx="3887787" cy="617934"/>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lt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accent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lt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lt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177" name="Shape 177"/>
          <p:cNvSpPr txBox="1"/>
          <p:nvPr>
            <p:ph idx="4" type="body"/>
          </p:nvPr>
        </p:nvSpPr>
        <p:spPr>
          <a:xfrm>
            <a:off x="4629150" y="1878806"/>
            <a:ext cx="3887787" cy="2763441"/>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78" name="Shape 178"/>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79" name="Shape 179"/>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80" name="Shape 180"/>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只有標題">
    <p:spTree>
      <p:nvGrpSpPr>
        <p:cNvPr id="181" name="Shape 181"/>
        <p:cNvGrpSpPr/>
        <p:nvPr/>
      </p:nvGrpSpPr>
      <p:grpSpPr>
        <a:xfrm>
          <a:off x="0" y="0"/>
          <a:ext cx="0" cy="0"/>
          <a:chOff x="0" y="0"/>
          <a:chExt cx="0" cy="0"/>
        </a:xfrm>
      </p:grpSpPr>
      <p:sp>
        <p:nvSpPr>
          <p:cNvPr id="182" name="Shape 182"/>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83" name="Shape 183"/>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4" name="Shape 184"/>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85" name="Shape 185"/>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186" name="Shape 186"/>
        <p:cNvGrpSpPr/>
        <p:nvPr/>
      </p:nvGrpSpPr>
      <p:grpSpPr>
        <a:xfrm>
          <a:off x="0" y="0"/>
          <a:ext cx="0" cy="0"/>
          <a:chOff x="0" y="0"/>
          <a:chExt cx="0" cy="0"/>
        </a:xfrm>
      </p:grpSpPr>
      <p:sp>
        <p:nvSpPr>
          <p:cNvPr id="187" name="Shape 187"/>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8" name="Shape 188"/>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89" name="Shape 189"/>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含標題的內容">
    <p:spTree>
      <p:nvGrpSpPr>
        <p:cNvPr id="190" name="Shape 190"/>
        <p:cNvGrpSpPr/>
        <p:nvPr/>
      </p:nvGrpSpPr>
      <p:grpSpPr>
        <a:xfrm>
          <a:off x="0" y="0"/>
          <a:ext cx="0" cy="0"/>
          <a:chOff x="0" y="0"/>
          <a:chExt cx="0" cy="0"/>
        </a:xfrm>
      </p:grpSpPr>
      <p:sp>
        <p:nvSpPr>
          <p:cNvPr id="191" name="Shape 191"/>
          <p:cNvSpPr txBox="1"/>
          <p:nvPr>
            <p:ph type="title"/>
          </p:nvPr>
        </p:nvSpPr>
        <p:spPr>
          <a:xfrm>
            <a:off x="630237" y="342900"/>
            <a:ext cx="2949575" cy="12001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2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92" name="Shape 192"/>
          <p:cNvSpPr txBox="1"/>
          <p:nvPr>
            <p:ph idx="1" type="body"/>
          </p:nvPr>
        </p:nvSpPr>
        <p:spPr>
          <a:xfrm>
            <a:off x="3887787" y="740568"/>
            <a:ext cx="4629150" cy="3655218"/>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93" name="Shape 193"/>
          <p:cNvSpPr txBox="1"/>
          <p:nvPr>
            <p:ph idx="2" type="body"/>
          </p:nvPr>
        </p:nvSpPr>
        <p:spPr>
          <a:xfrm>
            <a:off x="630237" y="1543050"/>
            <a:ext cx="2949575" cy="2858691"/>
          </a:xfrm>
          <a:prstGeom prst="rect">
            <a:avLst/>
          </a:prstGeom>
          <a:noFill/>
          <a:ln>
            <a:noFill/>
          </a:ln>
        </p:spPr>
        <p:txBody>
          <a:bodyPr anchorCtr="0" anchor="t" bIns="91425" lIns="91425" rIns="91425" tIns="91425"/>
          <a:lstStyle>
            <a:lvl1pPr indent="0" lvl="0" marL="0" marR="0" rtl="0" algn="l">
              <a:spcBef>
                <a:spcPts val="320"/>
              </a:spcBef>
              <a:spcAft>
                <a:spcPts val="0"/>
              </a:spcAft>
              <a:buClr>
                <a:schemeClr val="lt2"/>
              </a:buClr>
              <a:buFont typeface="Noto Sans Symbols"/>
              <a:buNone/>
              <a:defRPr b="0" i="0" sz="1600" u="none" cap="none" strike="noStrike">
                <a:solidFill>
                  <a:schemeClr val="dk1"/>
                </a:solidFill>
                <a:latin typeface="Arial"/>
                <a:ea typeface="Arial"/>
                <a:cs typeface="Arial"/>
                <a:sym typeface="Arial"/>
              </a:defRPr>
            </a:lvl1pPr>
            <a:lvl2pPr indent="0" lvl="1" marL="457200" marR="0" rtl="0" algn="l">
              <a:spcBef>
                <a:spcPts val="280"/>
              </a:spcBef>
              <a:spcAft>
                <a:spcPts val="0"/>
              </a:spcAft>
              <a:buClr>
                <a:schemeClr val="accent2"/>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lt2"/>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lt2"/>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194" name="Shape 194"/>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5" name="Shape 195"/>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196" name="Shape 196"/>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含標題的圖片">
    <p:spTree>
      <p:nvGrpSpPr>
        <p:cNvPr id="197" name="Shape 197"/>
        <p:cNvGrpSpPr/>
        <p:nvPr/>
      </p:nvGrpSpPr>
      <p:grpSpPr>
        <a:xfrm>
          <a:off x="0" y="0"/>
          <a:ext cx="0" cy="0"/>
          <a:chOff x="0" y="0"/>
          <a:chExt cx="0" cy="0"/>
        </a:xfrm>
      </p:grpSpPr>
      <p:sp>
        <p:nvSpPr>
          <p:cNvPr id="198" name="Shape 198"/>
          <p:cNvSpPr txBox="1"/>
          <p:nvPr>
            <p:ph type="title"/>
          </p:nvPr>
        </p:nvSpPr>
        <p:spPr>
          <a:xfrm>
            <a:off x="630237" y="342900"/>
            <a:ext cx="2949575" cy="12001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2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99" name="Shape 199"/>
          <p:cNvSpPr/>
          <p:nvPr>
            <p:ph idx="2" type="pic"/>
          </p:nvPr>
        </p:nvSpPr>
        <p:spPr>
          <a:xfrm>
            <a:off x="3887787" y="740568"/>
            <a:ext cx="4629150" cy="3655218"/>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lt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accent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lt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lt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200" name="Shape 200"/>
          <p:cNvSpPr txBox="1"/>
          <p:nvPr>
            <p:ph idx="1" type="body"/>
          </p:nvPr>
        </p:nvSpPr>
        <p:spPr>
          <a:xfrm>
            <a:off x="630237" y="1543050"/>
            <a:ext cx="2949575" cy="2858691"/>
          </a:xfrm>
          <a:prstGeom prst="rect">
            <a:avLst/>
          </a:prstGeom>
          <a:noFill/>
          <a:ln>
            <a:noFill/>
          </a:ln>
        </p:spPr>
        <p:txBody>
          <a:bodyPr anchorCtr="0" anchor="t" bIns="91425" lIns="91425" rIns="91425" tIns="91425"/>
          <a:lstStyle>
            <a:lvl1pPr indent="0" lvl="0" marL="0" marR="0" rtl="0" algn="l">
              <a:spcBef>
                <a:spcPts val="320"/>
              </a:spcBef>
              <a:spcAft>
                <a:spcPts val="0"/>
              </a:spcAft>
              <a:buClr>
                <a:schemeClr val="lt2"/>
              </a:buClr>
              <a:buFont typeface="Noto Sans Symbols"/>
              <a:buNone/>
              <a:defRPr b="0" i="0" sz="1600" u="none" cap="none" strike="noStrike">
                <a:solidFill>
                  <a:schemeClr val="dk1"/>
                </a:solidFill>
                <a:latin typeface="Arial"/>
                <a:ea typeface="Arial"/>
                <a:cs typeface="Arial"/>
                <a:sym typeface="Arial"/>
              </a:defRPr>
            </a:lvl1pPr>
            <a:lvl2pPr indent="0" lvl="1" marL="457200" marR="0" rtl="0" algn="l">
              <a:spcBef>
                <a:spcPts val="280"/>
              </a:spcBef>
              <a:spcAft>
                <a:spcPts val="0"/>
              </a:spcAft>
              <a:buClr>
                <a:schemeClr val="accent2"/>
              </a:buClr>
              <a:buFont typeface="Noto Sans Symbols"/>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lt2"/>
              </a:buClr>
              <a:buFont typeface="Noto Sans Symbols"/>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Font typeface="Noto Sans Symbols"/>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lt2"/>
              </a:buClr>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201" name="Shape 201"/>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2" name="Shape 202"/>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203" name="Shape 203"/>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標題及直排文字">
    <p:spTree>
      <p:nvGrpSpPr>
        <p:cNvPr id="204" name="Shape 204"/>
        <p:cNvGrpSpPr/>
        <p:nvPr/>
      </p:nvGrpSpPr>
      <p:grpSpPr>
        <a:xfrm>
          <a:off x="0" y="0"/>
          <a:ext cx="0" cy="0"/>
          <a:chOff x="0" y="0"/>
          <a:chExt cx="0" cy="0"/>
        </a:xfrm>
      </p:grpSpPr>
      <p:sp>
        <p:nvSpPr>
          <p:cNvPr id="205" name="Shape 205"/>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206" name="Shape 206"/>
          <p:cNvSpPr txBox="1"/>
          <p:nvPr>
            <p:ph idx="1" type="body"/>
          </p:nvPr>
        </p:nvSpPr>
        <p:spPr>
          <a:xfrm rot="5400000">
            <a:off x="3114674" y="-1171575"/>
            <a:ext cx="2914650" cy="822960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07" name="Shape 207"/>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8" name="Shape 208"/>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209" name="Shape 209"/>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直排標題及文字">
    <p:spTree>
      <p:nvGrpSpPr>
        <p:cNvPr id="210" name="Shape 210"/>
        <p:cNvGrpSpPr/>
        <p:nvPr/>
      </p:nvGrpSpPr>
      <p:grpSpPr>
        <a:xfrm>
          <a:off x="0" y="0"/>
          <a:ext cx="0" cy="0"/>
          <a:chOff x="0" y="0"/>
          <a:chExt cx="0" cy="0"/>
        </a:xfrm>
      </p:grpSpPr>
      <p:sp>
        <p:nvSpPr>
          <p:cNvPr id="211" name="Shape 211"/>
          <p:cNvSpPr txBox="1"/>
          <p:nvPr>
            <p:ph type="title"/>
          </p:nvPr>
        </p:nvSpPr>
        <p:spPr>
          <a:xfrm rot="5400000">
            <a:off x="5629274" y="1343025"/>
            <a:ext cx="4057650" cy="20574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212" name="Shape 212"/>
          <p:cNvSpPr txBox="1"/>
          <p:nvPr>
            <p:ph idx="1" type="body"/>
          </p:nvPr>
        </p:nvSpPr>
        <p:spPr>
          <a:xfrm rot="5400000">
            <a:off x="1438275" y="-638174"/>
            <a:ext cx="4057650" cy="6019799"/>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13" name="Shape 213"/>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4" name="Shape 214"/>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zh-TW" sz="1200">
                <a:solidFill>
                  <a:schemeClr val="dk1"/>
                </a:solidFill>
                <a:latin typeface="Arial Black"/>
                <a:ea typeface="Arial Black"/>
                <a:cs typeface="Arial Black"/>
                <a:sym typeface="Arial Black"/>
              </a:rPr>
              <a:t>‹#›</a:t>
            </a:fld>
          </a:p>
        </p:txBody>
      </p:sp>
      <p:sp>
        <p:nvSpPr>
          <p:cNvPr id="215" name="Shape 215"/>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TW"/>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3.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TW"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p:nvPr/>
        </p:nvSpPr>
        <p:spPr>
          <a:xfrm>
            <a:off x="231775" y="4904184"/>
            <a:ext cx="2282825" cy="17145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900" u="none" cap="none" strike="noStrike">
                <a:solidFill>
                  <a:schemeClr val="dk1"/>
                </a:solidFill>
                <a:latin typeface="Arial"/>
                <a:ea typeface="Arial"/>
                <a:cs typeface="Arial"/>
                <a:sym typeface="Arial"/>
              </a:rPr>
              <a:t>PLDI’2005</a:t>
            </a:r>
          </a:p>
        </p:txBody>
      </p:sp>
      <p:cxnSp>
        <p:nvCxnSpPr>
          <p:cNvPr id="52" name="Shape 52"/>
          <p:cNvCxnSpPr/>
          <p:nvPr/>
        </p:nvCxnSpPr>
        <p:spPr>
          <a:xfrm>
            <a:off x="341312" y="815578"/>
            <a:ext cx="8353425" cy="0"/>
          </a:xfrm>
          <a:prstGeom prst="straightConnector1">
            <a:avLst/>
          </a:prstGeom>
          <a:noFill/>
          <a:ln cap="flat" cmpd="sng" w="76200">
            <a:solidFill>
              <a:schemeClr val="lt2"/>
            </a:solidFill>
            <a:prstDash val="solid"/>
            <a:round/>
            <a:headEnd len="med" w="med" type="none"/>
            <a:tailEnd len="med" w="med" type="none"/>
          </a:ln>
        </p:spPr>
      </p:cxnSp>
      <p:sp>
        <p:nvSpPr>
          <p:cNvPr id="53" name="Shape 53"/>
          <p:cNvSpPr/>
          <p:nvPr/>
        </p:nvSpPr>
        <p:spPr>
          <a:xfrm>
            <a:off x="4191000" y="4904184"/>
            <a:ext cx="762000" cy="171450"/>
          </a:xfrm>
          <a:prstGeom prst="rect">
            <a:avLst/>
          </a:prstGeom>
          <a:noFill/>
          <a:ln>
            <a:noFill/>
          </a:ln>
        </p:spPr>
        <p:txBody>
          <a:bodyPr anchorCtr="0" anchor="t" bIns="46025" lIns="92075" rIns="92075" tIns="46025">
            <a:noAutofit/>
          </a:bodyPr>
          <a:lstStyle/>
          <a:p>
            <a:pPr indent="0" lvl="0" marL="0" marR="0" rtl="0" algn="ctr">
              <a:spcBef>
                <a:spcPts val="0"/>
              </a:spcBef>
              <a:spcAft>
                <a:spcPts val="0"/>
              </a:spcAft>
              <a:buSzPct val="25000"/>
              <a:buNone/>
            </a:pPr>
            <a:r>
              <a:rPr b="0" i="0" lang="zh-TW" sz="900" u="none" cap="none" strike="noStrike">
                <a:solidFill>
                  <a:schemeClr val="dk1"/>
                </a:solidFill>
                <a:latin typeface="Arial"/>
                <a:ea typeface="Arial"/>
                <a:cs typeface="Arial"/>
                <a:sym typeface="Arial"/>
              </a:rPr>
              <a:t>Page </a:t>
            </a:r>
            <a:fld id="{00000000-1234-1234-1234-123412341234}" type="slidenum">
              <a:rPr b="0" i="0" lang="zh-TW" sz="900" u="none" cap="none" strike="noStrike">
                <a:solidFill>
                  <a:schemeClr val="dk1"/>
                </a:solidFill>
                <a:latin typeface="Arial"/>
                <a:ea typeface="Arial"/>
                <a:cs typeface="Arial"/>
                <a:sym typeface="Arial"/>
              </a:rPr>
              <a:t>‹#›</a:t>
            </a:fld>
          </a:p>
        </p:txBody>
      </p:sp>
      <p:cxnSp>
        <p:nvCxnSpPr>
          <p:cNvPr id="54" name="Shape 54"/>
          <p:cNvCxnSpPr/>
          <p:nvPr/>
        </p:nvCxnSpPr>
        <p:spPr>
          <a:xfrm>
            <a:off x="341312" y="872728"/>
            <a:ext cx="8353425" cy="0"/>
          </a:xfrm>
          <a:prstGeom prst="straightConnector1">
            <a:avLst/>
          </a:prstGeom>
          <a:noFill/>
          <a:ln cap="flat" cmpd="sng" w="50800">
            <a:solidFill>
              <a:schemeClr val="hlink"/>
            </a:solidFill>
            <a:prstDash val="solid"/>
            <a:round/>
            <a:headEnd len="med" w="med" type="none"/>
            <a:tailEnd len="med" w="med" type="none"/>
          </a:ln>
        </p:spPr>
      </p:cxnSp>
      <p:cxnSp>
        <p:nvCxnSpPr>
          <p:cNvPr id="55" name="Shape 55"/>
          <p:cNvCxnSpPr/>
          <p:nvPr/>
        </p:nvCxnSpPr>
        <p:spPr>
          <a:xfrm>
            <a:off x="5913437" y="4822031"/>
            <a:ext cx="2770187" cy="0"/>
          </a:xfrm>
          <a:prstGeom prst="straightConnector1">
            <a:avLst/>
          </a:prstGeom>
          <a:noFill/>
          <a:ln cap="flat" cmpd="sng" w="25400">
            <a:solidFill>
              <a:schemeClr val="lt2"/>
            </a:solidFill>
            <a:prstDash val="solid"/>
            <a:round/>
            <a:headEnd len="med" w="med" type="none"/>
            <a:tailEnd len="med" w="med" type="none"/>
          </a:ln>
        </p:spPr>
      </p:cxnSp>
      <p:cxnSp>
        <p:nvCxnSpPr>
          <p:cNvPr id="56" name="Shape 56"/>
          <p:cNvCxnSpPr/>
          <p:nvPr/>
        </p:nvCxnSpPr>
        <p:spPr>
          <a:xfrm>
            <a:off x="366712" y="4824412"/>
            <a:ext cx="2770187" cy="0"/>
          </a:xfrm>
          <a:prstGeom prst="straightConnector1">
            <a:avLst/>
          </a:prstGeom>
          <a:noFill/>
          <a:ln cap="flat" cmpd="sng" w="25400">
            <a:solidFill>
              <a:schemeClr val="lt2"/>
            </a:solidFill>
            <a:prstDash val="solid"/>
            <a:round/>
            <a:headEnd len="med" w="med" type="none"/>
            <a:tailEnd len="med" w="med" type="none"/>
          </a:ln>
        </p:spPr>
      </p:cxnSp>
      <p:sp>
        <p:nvSpPr>
          <p:cNvPr id="57" name="Shape 57"/>
          <p:cNvSpPr/>
          <p:nvPr/>
        </p:nvSpPr>
        <p:spPr>
          <a:xfrm>
            <a:off x="6248400" y="4904184"/>
            <a:ext cx="2543174" cy="171450"/>
          </a:xfrm>
          <a:prstGeom prst="rect">
            <a:avLst/>
          </a:prstGeom>
          <a:noFill/>
          <a:ln>
            <a:noFill/>
          </a:ln>
        </p:spPr>
        <p:txBody>
          <a:bodyPr anchorCtr="0" anchor="t" bIns="46025" lIns="92075" rIns="92075" tIns="46025">
            <a:noAutofit/>
          </a:bodyPr>
          <a:lstStyle/>
          <a:p>
            <a:pPr indent="0" lvl="0" marL="0" marR="0" rtl="0" algn="r">
              <a:spcBef>
                <a:spcPts val="0"/>
              </a:spcBef>
              <a:spcAft>
                <a:spcPts val="0"/>
              </a:spcAft>
              <a:buSzPct val="25000"/>
              <a:buNone/>
            </a:pPr>
            <a:r>
              <a:rPr b="0" i="0" lang="zh-TW" sz="900" u="none" cap="none" strike="noStrike">
                <a:solidFill>
                  <a:schemeClr val="dk1"/>
                </a:solidFill>
                <a:latin typeface="Arial"/>
                <a:ea typeface="Arial"/>
                <a:cs typeface="Arial"/>
                <a:sym typeface="Arial"/>
              </a:rPr>
              <a:t>June 2005</a:t>
            </a:r>
          </a:p>
        </p:txBody>
      </p:sp>
      <p:sp>
        <p:nvSpPr>
          <p:cNvPr id="58" name="Shape 58"/>
          <p:cNvSpPr txBox="1"/>
          <p:nvPr>
            <p:ph idx="1" type="body"/>
          </p:nvPr>
        </p:nvSpPr>
        <p:spPr>
          <a:xfrm>
            <a:off x="228600" y="914400"/>
            <a:ext cx="8610599" cy="3829049"/>
          </a:xfrm>
          <a:prstGeom prst="rect">
            <a:avLst/>
          </a:prstGeom>
          <a:noFill/>
          <a:ln>
            <a:noFill/>
          </a:ln>
        </p:spPr>
        <p:txBody>
          <a:bodyPr anchorCtr="0" anchor="t" bIns="91425" lIns="91425" rIns="91425" tIns="91425"/>
          <a:lstStyle>
            <a:lvl1pPr indent="-190500" lvl="0" marL="342900" marR="0" rtl="0" algn="l">
              <a:spcBef>
                <a:spcPts val="192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8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65100" lvl="4" marL="2057400" marR="0" rtl="0" algn="l">
              <a:spcBef>
                <a:spcPts val="200"/>
              </a:spcBef>
              <a:spcAft>
                <a:spcPts val="0"/>
              </a:spcAft>
              <a:buClr>
                <a:schemeClr val="dk1"/>
              </a:buClr>
              <a:buSzPct val="100000"/>
              <a:buFont typeface="Times New Roman"/>
              <a:buChar char="•"/>
              <a:defRPr b="0" i="0" sz="1000" u="none" cap="none" strike="noStrike">
                <a:solidFill>
                  <a:schemeClr val="dk1"/>
                </a:solidFill>
                <a:latin typeface="Times New Roman"/>
                <a:ea typeface="Times New Roman"/>
                <a:cs typeface="Times New Roman"/>
                <a:sym typeface="Times New Roman"/>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type="title"/>
          </p:nvPr>
        </p:nvSpPr>
        <p:spPr>
          <a:xfrm>
            <a:off x="228600" y="228600"/>
            <a:ext cx="6248399" cy="5715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32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6" name="Shape 96"/>
        <p:cNvGrpSpPr/>
        <p:nvPr/>
      </p:nvGrpSpPr>
      <p:grpSpPr>
        <a:xfrm>
          <a:off x="0" y="0"/>
          <a:ext cx="0" cy="0"/>
          <a:chOff x="0" y="0"/>
          <a:chExt cx="0" cy="0"/>
        </a:xfrm>
      </p:grpSpPr>
      <p:sp>
        <p:nvSpPr>
          <p:cNvPr id="97" name="Shape 97"/>
          <p:cNvSpPr txBox="1"/>
          <p:nvPr>
            <p:ph idx="11" type="ftr"/>
          </p:nvPr>
        </p:nvSpPr>
        <p:spPr>
          <a:xfrm>
            <a:off x="3124200" y="4686300"/>
            <a:ext cx="2895600" cy="342900"/>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6553200" y="4686300"/>
            <a:ext cx="2133599" cy="3429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zh-TW" sz="1200" u="none" cap="none" strike="noStrike">
                <a:solidFill>
                  <a:schemeClr val="dk1"/>
                </a:solidFill>
                <a:latin typeface="Arial Black"/>
                <a:ea typeface="Arial Black"/>
                <a:cs typeface="Arial Black"/>
                <a:sym typeface="Arial Black"/>
              </a:rPr>
              <a:t>‹#›</a:t>
            </a:fld>
          </a:p>
        </p:txBody>
      </p:sp>
      <p:grpSp>
        <p:nvGrpSpPr>
          <p:cNvPr id="99" name="Shape 99"/>
          <p:cNvGrpSpPr/>
          <p:nvPr/>
        </p:nvGrpSpPr>
        <p:grpSpPr>
          <a:xfrm>
            <a:off x="0" y="0"/>
            <a:ext cx="9143999" cy="409574"/>
            <a:chOff x="0" y="0"/>
            <a:chExt cx="5759" cy="343"/>
          </a:xfrm>
        </p:grpSpPr>
        <p:sp>
          <p:nvSpPr>
            <p:cNvPr id="100" name="Shape 100"/>
            <p:cNvSpPr/>
            <p:nvPr/>
          </p:nvSpPr>
          <p:spPr>
            <a:xfrm>
              <a:off x="0" y="0"/>
              <a:ext cx="179" cy="336"/>
            </a:xfrm>
            <a:prstGeom prst="rect">
              <a:avLst/>
            </a:prstGeom>
            <a:gradFill>
              <a:gsLst>
                <a:gs pos="0">
                  <a:schemeClr val="folHlink"/>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 name="Shape 101"/>
            <p:cNvSpPr/>
            <p:nvPr/>
          </p:nvSpPr>
          <p:spPr>
            <a:xfrm>
              <a:off x="259" y="85"/>
              <a:ext cx="5499" cy="173"/>
            </a:xfrm>
            <a:prstGeom prst="rect">
              <a:avLst/>
            </a:prstGeom>
            <a:gradFill>
              <a:gsLst>
                <a:gs pos="0">
                  <a:schemeClr val="lt2"/>
                </a:gs>
                <a:gs pos="100000">
                  <a:schemeClr val="lt1"/>
                </a:gs>
              </a:gsLst>
              <a:lin ang="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 name="Shape 102"/>
            <p:cNvSpPr/>
            <p:nvPr/>
          </p:nvSpPr>
          <p:spPr>
            <a:xfrm>
              <a:off x="257" y="85"/>
              <a:ext cx="87" cy="88"/>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hlink"/>
                </a:solidFill>
                <a:latin typeface="Arial"/>
                <a:ea typeface="Arial"/>
                <a:cs typeface="Arial"/>
                <a:sym typeface="Arial"/>
              </a:endParaRPr>
            </a:p>
          </p:txBody>
        </p:sp>
        <p:sp>
          <p:nvSpPr>
            <p:cNvPr id="103" name="Shape 103"/>
            <p:cNvSpPr/>
            <p:nvPr/>
          </p:nvSpPr>
          <p:spPr>
            <a:xfrm>
              <a:off x="345" y="0"/>
              <a:ext cx="88" cy="87"/>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hlink"/>
                </a:solidFill>
                <a:latin typeface="Arial"/>
                <a:ea typeface="Arial"/>
                <a:cs typeface="Arial"/>
                <a:sym typeface="Arial"/>
              </a:endParaRPr>
            </a:p>
          </p:txBody>
        </p:sp>
        <p:sp>
          <p:nvSpPr>
            <p:cNvPr id="104" name="Shape 104"/>
            <p:cNvSpPr/>
            <p:nvPr/>
          </p:nvSpPr>
          <p:spPr>
            <a:xfrm>
              <a:off x="345" y="85"/>
              <a:ext cx="88" cy="88"/>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accent2"/>
                </a:solidFill>
                <a:latin typeface="Arial"/>
                <a:ea typeface="Arial"/>
                <a:cs typeface="Arial"/>
                <a:sym typeface="Arial"/>
              </a:endParaRPr>
            </a:p>
          </p:txBody>
        </p:sp>
        <p:sp>
          <p:nvSpPr>
            <p:cNvPr id="105" name="Shape 105"/>
            <p:cNvSpPr/>
            <p:nvPr/>
          </p:nvSpPr>
          <p:spPr>
            <a:xfrm>
              <a:off x="173" y="173"/>
              <a:ext cx="86" cy="87"/>
            </a:xfrm>
            <a:prstGeom prst="rect">
              <a:avLst/>
            </a:prstGeom>
            <a:solidFill>
              <a:schemeClr val="folHlink"/>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hlink"/>
                </a:solidFill>
                <a:latin typeface="Arial"/>
                <a:ea typeface="Arial"/>
                <a:cs typeface="Arial"/>
                <a:sym typeface="Arial"/>
              </a:endParaRPr>
            </a:p>
          </p:txBody>
        </p:sp>
        <p:sp>
          <p:nvSpPr>
            <p:cNvPr id="106" name="Shape 106"/>
            <p:cNvSpPr/>
            <p:nvPr/>
          </p:nvSpPr>
          <p:spPr>
            <a:xfrm>
              <a:off x="82" y="86"/>
              <a:ext cx="88" cy="87"/>
            </a:xfrm>
            <a:prstGeom prst="rect">
              <a:avLst/>
            </a:prstGeom>
            <a:solidFill>
              <a:schemeClr val="lt2"/>
            </a:solidFill>
            <a:ln>
              <a:noFill/>
            </a:ln>
          </p:spPr>
          <p:txBody>
            <a:bodyPr anchorCtr="0" anchor="t" bIns="45700" lIns="91425" rIns="91425"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7" name="Shape 107"/>
            <p:cNvSpPr/>
            <p:nvPr/>
          </p:nvSpPr>
          <p:spPr>
            <a:xfrm>
              <a:off x="257" y="171"/>
              <a:ext cx="87" cy="87"/>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accent2"/>
                </a:solidFill>
                <a:latin typeface="Arial"/>
                <a:ea typeface="Arial"/>
                <a:cs typeface="Arial"/>
                <a:sym typeface="Arial"/>
              </a:endParaRPr>
            </a:p>
          </p:txBody>
        </p:sp>
        <p:sp>
          <p:nvSpPr>
            <p:cNvPr id="108" name="Shape 108"/>
            <p:cNvSpPr/>
            <p:nvPr/>
          </p:nvSpPr>
          <p:spPr>
            <a:xfrm>
              <a:off x="173" y="257"/>
              <a:ext cx="86" cy="86"/>
            </a:xfrm>
            <a:prstGeom prst="rect">
              <a:avLst/>
            </a:prstGeom>
            <a:solidFill>
              <a:schemeClr val="accent2"/>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accent2"/>
                </a:solidFill>
                <a:latin typeface="Arial"/>
                <a:ea typeface="Arial"/>
                <a:cs typeface="Arial"/>
                <a:sym typeface="Arial"/>
              </a:endParaRPr>
            </a:p>
          </p:txBody>
        </p:sp>
      </p:grpSp>
      <p:sp>
        <p:nvSpPr>
          <p:cNvPr id="109" name="Shape 109"/>
          <p:cNvSpPr txBox="1"/>
          <p:nvPr>
            <p:ph type="title"/>
          </p:nvPr>
        </p:nvSpPr>
        <p:spPr>
          <a:xfrm>
            <a:off x="457200" y="342900"/>
            <a:ext cx="8229600" cy="1028699"/>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110" name="Shape 110"/>
          <p:cNvSpPr txBox="1"/>
          <p:nvPr>
            <p:ph idx="1" type="body"/>
          </p:nvPr>
        </p:nvSpPr>
        <p:spPr>
          <a:xfrm>
            <a:off x="457200" y="1485900"/>
            <a:ext cx="8229600" cy="2914650"/>
          </a:xfrm>
          <a:prstGeom prst="rect">
            <a:avLst/>
          </a:prstGeom>
          <a:noFill/>
          <a:ln>
            <a:noFill/>
          </a:ln>
        </p:spPr>
        <p:txBody>
          <a:bodyPr anchorCtr="0" anchor="t" bIns="91425" lIns="91425" rIns="91425" tIns="91425"/>
          <a:lstStyle>
            <a:lvl1pPr indent="-190500" lvl="0" marL="342900" marR="0" rtl="0" algn="l">
              <a:spcBef>
                <a:spcPts val="640"/>
              </a:spcBef>
              <a:spcAft>
                <a:spcPts val="0"/>
              </a:spcAft>
              <a:buClr>
                <a:schemeClr val="lt2"/>
              </a:buClr>
              <a:buSzPct val="75000"/>
              <a:buFont typeface="Noto Sans Symbols"/>
              <a:buChar char="■"/>
              <a:defRPr b="0" i="0" sz="3200" u="none" cap="none" strike="noStrike">
                <a:solidFill>
                  <a:schemeClr val="dk1"/>
                </a:solidFill>
                <a:latin typeface="Arial"/>
                <a:ea typeface="Arial"/>
                <a:cs typeface="Arial"/>
                <a:sym typeface="Arial"/>
              </a:defRPr>
            </a:lvl1pPr>
            <a:lvl2pPr indent="-143509" lvl="1" marL="742950" marR="0" rtl="0" algn="l">
              <a:spcBef>
                <a:spcPts val="560"/>
              </a:spcBef>
              <a:spcAft>
                <a:spcPts val="0"/>
              </a:spcAft>
              <a:buClr>
                <a:schemeClr val="accent2"/>
              </a:buClr>
              <a:buSzPct val="80000"/>
              <a:buFont typeface="Noto Sans Symbols"/>
              <a:buChar char="◻"/>
              <a:defRPr b="0" i="0" sz="2800" u="none" cap="none" strike="noStrike">
                <a:solidFill>
                  <a:schemeClr val="dk1"/>
                </a:solidFill>
                <a:latin typeface="Arial"/>
                <a:ea typeface="Arial"/>
                <a:cs typeface="Arial"/>
                <a:sym typeface="Arial"/>
              </a:defRPr>
            </a:lvl2pPr>
            <a:lvl3pPr indent="-129539" lvl="2" marL="1143000" marR="0" rtl="0" algn="l">
              <a:spcBef>
                <a:spcPts val="480"/>
              </a:spcBef>
              <a:spcAft>
                <a:spcPts val="0"/>
              </a:spcAft>
              <a:buClr>
                <a:schemeClr val="lt2"/>
              </a:buClr>
              <a:buSzPct val="65000"/>
              <a:buFont typeface="Noto Sans Symbols"/>
              <a:buChar char="■"/>
              <a:defRPr b="0" i="0" sz="2400" u="none" cap="none" strike="noStrike">
                <a:solidFill>
                  <a:schemeClr val="dk1"/>
                </a:solidFill>
                <a:latin typeface="Arial"/>
                <a:ea typeface="Arial"/>
                <a:cs typeface="Arial"/>
                <a:sym typeface="Arial"/>
              </a:defRPr>
            </a:lvl3pPr>
            <a:lvl4pPr indent="-139700" lvl="3" marL="1600200" marR="0" rtl="0" algn="l">
              <a:spcBef>
                <a:spcPts val="400"/>
              </a:spcBef>
              <a:spcAft>
                <a:spcPts val="0"/>
              </a:spcAft>
              <a:buClr>
                <a:schemeClr val="accent2"/>
              </a:buClr>
              <a:buSzPct val="7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lt2"/>
              </a:buClr>
              <a:buSzPct val="100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11" name="Shape 111"/>
          <p:cNvSpPr txBox="1"/>
          <p:nvPr>
            <p:ph idx="10" type="dt"/>
          </p:nvPr>
        </p:nvSpPr>
        <p:spPr>
          <a:xfrm>
            <a:off x="457200" y="4683918"/>
            <a:ext cx="2133599" cy="357187"/>
          </a:xfrm>
          <a:prstGeom prst="rect">
            <a:avLst/>
          </a:prstGeom>
          <a:noFill/>
          <a:ln>
            <a:noFill/>
          </a:ln>
        </p:spPr>
        <p:txBody>
          <a:bodyPr anchorCtr="0" anchor="b" bIns="91425" lIns="91425" rIns="91425" tIns="91425"/>
          <a:lstStyle>
            <a:lvl1pPr indent="0" lvl="0" marL="0" marR="0" rtl="0" algn="l">
              <a:spcBef>
                <a:spcPts val="0"/>
              </a:spcBef>
              <a:spcAft>
                <a:spcPts val="0"/>
              </a:spcAft>
              <a:buNone/>
              <a:defRPr sz="12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l.acm.org/citation.cfm?id=1065036" TargetMode="External"/><Relationship Id="rId4" Type="http://schemas.openxmlformats.org/officeDocument/2006/relationships/hyperlink" Target="http://dl.acm.org/citation.cfm?id=1065036" TargetMode="External"/><Relationship Id="rId5" Type="http://schemas.openxmlformats.org/officeDocument/2006/relationships/hyperlink" Target="https://scholar.google.com.tw/citations?user=1bFun-AAAAAJ&amp;hl=zh-TW&amp;oi=sra" TargetMode="External"/><Relationship Id="rId6" Type="http://schemas.openxmlformats.org/officeDocument/2006/relationships/hyperlink" Target="https://scholar.google.com.tw/citations?user=Vn3L_ioAAAAJ&amp;hl=zh-TW&amp;oi=sra" TargetMode="External"/><Relationship Id="rId7" Type="http://schemas.openxmlformats.org/officeDocument/2006/relationships/hyperlink" Target="https://scholar.google.com.tw/citations?user=Vn3L_ioAAAAJ&amp;hl=zh-TW&amp;oi=sr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icrosoft.com/en-us/research/project/slam/" TargetMode="External"/><Relationship Id="rId4" Type="http://schemas.openxmlformats.org/officeDocument/2006/relationships/hyperlink" Target="http://www.microsoft.com/billgates/speeches/2002/04-18winhec.asp" TargetMode="External"/><Relationship Id="rId5" Type="http://schemas.openxmlformats.org/officeDocument/2006/relationships/hyperlink" Target="http://www.microsoft.com/winhe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microsoft.com/billgates/speeches/2002/04-18winhec.asp" TargetMode="External"/><Relationship Id="rId4" Type="http://schemas.openxmlformats.org/officeDocument/2006/relationships/hyperlink" Target="http://www.microsoft.com/winhe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klee.github.io/docker/" TargetMode="External"/><Relationship Id="rId4" Type="http://schemas.openxmlformats.org/officeDocument/2006/relationships/hyperlink" Target="http://angr.io/install.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 Id="rId3" Type="http://schemas.openxmlformats.org/officeDocument/2006/relationships/image" Target="../media/image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 Id="rId3" Type="http://schemas.openxmlformats.org/officeDocument/2006/relationships/image" Target="../media/image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 Id="rId3" Type="http://schemas.openxmlformats.org/officeDocument/2006/relationships/image" Target="../media/image1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 Id="rId3" Type="http://schemas.openxmlformats.org/officeDocument/2006/relationships/hyperlink" Target="https://github.com/mechaphish/mecha-docs" TargetMode="External"/><Relationship Id="rId4" Type="http://schemas.openxmlformats.org/officeDocument/2006/relationships/hyperlink" Target="https://github.com/angr" TargetMode="External"/><Relationship Id="rId5" Type="http://schemas.openxmlformats.org/officeDocument/2006/relationships/hyperlink" Target="https://github.com/shellphish" TargetMode="External"/><Relationship Id="rId6" Type="http://schemas.openxmlformats.org/officeDocument/2006/relationships/hyperlink" Target="https://github.com/mechaphish" TargetMode="External"/></Relationships>
</file>

<file path=ppt/slides/_rels/slide98.xml.rels><?xml version="1.0" encoding="UTF-8" standalone="yes"?><Relationships xmlns="http://schemas.openxmlformats.org/package/2006/relationships"><Relationship Id="rId10" Type="http://schemas.openxmlformats.org/officeDocument/2006/relationships/hyperlink" Target="https://github.com/shellphish/shellphish-afl" TargetMode="External"/><Relationship Id="rId1" Type="http://schemas.openxmlformats.org/officeDocument/2006/relationships/slideLayout" Target="../slideLayouts/slideLayout12.xml"/><Relationship Id="rId2" Type="http://schemas.openxmlformats.org/officeDocument/2006/relationships/notesSlide" Target="../notesSlides/notesSlide98.xml"/><Relationship Id="rId3" Type="http://schemas.openxmlformats.org/officeDocument/2006/relationships/hyperlink" Target="https://github.com/mechaphish/worker" TargetMode="External"/><Relationship Id="rId4" Type="http://schemas.openxmlformats.org/officeDocument/2006/relationships/hyperlink" Target="https://github.com/shellphish/rex" TargetMode="External"/><Relationship Id="rId9" Type="http://schemas.openxmlformats.org/officeDocument/2006/relationships/hyperlink" Target="https://github.com/angr/shellphish-qemu" TargetMode="External"/><Relationship Id="rId5" Type="http://schemas.openxmlformats.org/officeDocument/2006/relationships/hyperlink" Target="https://github.com/shellphish/patcherex" TargetMode="External"/><Relationship Id="rId6" Type="http://schemas.openxmlformats.org/officeDocument/2006/relationships/hyperlink" Target="https://github.com/shellphish/fuzzer" TargetMode="External"/><Relationship Id="rId7" Type="http://schemas.openxmlformats.org/officeDocument/2006/relationships/hyperlink" Target="https://github.com/angr/tracer" TargetMode="External"/><Relationship Id="rId8" Type="http://schemas.openxmlformats.org/officeDocument/2006/relationships/hyperlink" Target="https://github.com/shellphish/driller"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zh-TW"/>
              <a:t>Symbolic Execution (II)</a:t>
            </a:r>
          </a:p>
        </p:txBody>
      </p:sp>
      <p:sp>
        <p:nvSpPr>
          <p:cNvPr id="221" name="Shape 22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Important Systems</a:t>
            </a:r>
          </a:p>
        </p:txBody>
      </p:sp>
      <p:sp>
        <p:nvSpPr>
          <p:cNvPr id="274" name="Shape 2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zh-TW"/>
              <a:t>DART</a:t>
            </a:r>
          </a:p>
          <a:p>
            <a:pPr indent="-228600" lvl="1" marL="914400" rtl="0">
              <a:spcBef>
                <a:spcPts val="0"/>
              </a:spcBef>
            </a:pPr>
            <a:r>
              <a:rPr lang="zh-TW"/>
              <a:t>Godefroid and Sen, PLDI 2005</a:t>
            </a:r>
          </a:p>
          <a:p>
            <a:pPr indent="-228600" lvl="0" marL="457200" rtl="0">
              <a:spcBef>
                <a:spcPts val="0"/>
              </a:spcBef>
            </a:pPr>
            <a:r>
              <a:rPr lang="zh-TW"/>
              <a:t>CUTE: concolic, unit level</a:t>
            </a:r>
          </a:p>
          <a:p>
            <a:pPr indent="-342900" lvl="0" marL="457200" rtl="0">
              <a:spcBef>
                <a:spcPts val="0"/>
              </a:spcBef>
              <a:buSzPct val="100000"/>
            </a:pPr>
            <a:r>
              <a:rPr lang="zh-TW" sz="1800"/>
              <a:t>SAGE/Catchconv</a:t>
            </a:r>
          </a:p>
          <a:p>
            <a:pPr indent="-228600" lvl="1" marL="914400" rtl="0">
              <a:spcBef>
                <a:spcPts val="0"/>
              </a:spcBef>
            </a:pPr>
            <a:r>
              <a:rPr lang="zh-TW"/>
              <a:t>Generational search</a:t>
            </a:r>
          </a:p>
          <a:p>
            <a:pPr indent="-228600" lvl="1" marL="914400" rtl="0">
              <a:spcBef>
                <a:spcPts val="0"/>
              </a:spcBef>
            </a:pPr>
            <a:r>
              <a:rPr lang="zh-TW"/>
              <a:t>Production software since 2007</a:t>
            </a:r>
          </a:p>
          <a:p>
            <a:pPr indent="-228600" lvl="1" marL="914400" rtl="0">
              <a:spcBef>
                <a:spcPts val="0"/>
              </a:spcBef>
            </a:pPr>
            <a:r>
              <a:rPr lang="zh-TW"/>
              <a:t>first whole application</a:t>
            </a:r>
          </a:p>
          <a:p>
            <a:pPr indent="-228600" lvl="0" marL="457200" rtl="0">
              <a:spcBef>
                <a:spcPts val="0"/>
              </a:spcBef>
            </a:pPr>
            <a:r>
              <a:rPr lang="zh-TW"/>
              <a:t>EXE/EGT</a:t>
            </a:r>
          </a:p>
          <a:p>
            <a:pPr indent="-228600" lvl="1" marL="914400" rtl="0">
              <a:spcBef>
                <a:spcPts val="0"/>
              </a:spcBef>
            </a:pPr>
            <a:r>
              <a:rPr lang="zh-TW"/>
              <a:t>system code</a:t>
            </a:r>
          </a:p>
          <a:p>
            <a:pPr indent="-228600" lvl="0" marL="457200" rtl="0">
              <a:spcBef>
                <a:spcPts val="0"/>
              </a:spcBef>
            </a:pPr>
            <a:r>
              <a:rPr lang="zh-TW"/>
              <a:t>KLEE: with environment model</a:t>
            </a:r>
          </a:p>
          <a:p>
            <a:pPr indent="-228600" lvl="0" marL="457200" rtl="0">
              <a:spcBef>
                <a:spcPts val="0"/>
              </a:spcBef>
            </a:pPr>
            <a:r>
              <a:rPr lang="zh-TW"/>
              <a:t>Mayhem</a:t>
            </a:r>
          </a:p>
          <a:p>
            <a:pPr indent="-228600" lvl="0" marL="457200">
              <a:spcBef>
                <a:spcPts val="0"/>
              </a:spcBef>
            </a:pPr>
            <a:r>
              <a:rPr lang="zh-TW"/>
              <a:t>Mergepoint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DART (PLDI 2005)</a:t>
            </a:r>
          </a:p>
        </p:txBody>
      </p:sp>
      <p:sp>
        <p:nvSpPr>
          <p:cNvPr id="280" name="Shape 2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952500" rtl="0">
              <a:lnSpc>
                <a:spcPct val="109615"/>
              </a:lnSpc>
              <a:spcBef>
                <a:spcPts val="0"/>
              </a:spcBef>
              <a:spcAft>
                <a:spcPts val="0"/>
              </a:spcAft>
            </a:pPr>
            <a:r>
              <a:rPr lang="zh-TW" sz="1300">
                <a:solidFill>
                  <a:srgbClr val="DD4B39"/>
                </a:solidFill>
                <a:highlight>
                  <a:srgbClr val="FFFFFF"/>
                </a:highlight>
                <a:hlinkClick r:id="rId3"/>
              </a:rPr>
              <a:t>DART</a:t>
            </a:r>
            <a:r>
              <a:rPr lang="zh-TW" sz="1300">
                <a:solidFill>
                  <a:srgbClr val="660099"/>
                </a:solidFill>
                <a:highlight>
                  <a:srgbClr val="FFFFFF"/>
                </a:highlight>
                <a:hlinkClick r:id="rId4"/>
              </a:rPr>
              <a:t>: directed automated random testing</a:t>
            </a:r>
            <a:r>
              <a:rPr lang="zh-TW"/>
              <a:t>, </a:t>
            </a:r>
            <a:r>
              <a:rPr lang="zh-TW" sz="1000" u="sng">
                <a:solidFill>
                  <a:srgbClr val="006621"/>
                </a:solidFill>
                <a:highlight>
                  <a:srgbClr val="FFFFFF"/>
                </a:highlight>
                <a:hlinkClick r:id="rId5"/>
              </a:rPr>
              <a:t>P Godefroid</a:t>
            </a:r>
            <a:r>
              <a:rPr lang="zh-TW" sz="1000">
                <a:solidFill>
                  <a:srgbClr val="006621"/>
                </a:solidFill>
                <a:highlight>
                  <a:srgbClr val="FFFFFF"/>
                </a:highlight>
              </a:rPr>
              <a:t>, N Klarlund, </a:t>
            </a:r>
            <a:r>
              <a:rPr lang="zh-TW" sz="1000" u="sng">
                <a:solidFill>
                  <a:srgbClr val="006621"/>
                </a:solidFill>
                <a:highlight>
                  <a:srgbClr val="FFFFFF"/>
                </a:highlight>
                <a:hlinkClick r:id="rId6"/>
              </a:rPr>
              <a:t>K Sen</a:t>
            </a:r>
            <a:r>
              <a:rPr lang="zh-TW"/>
              <a:t>, PLDI2005</a:t>
            </a:r>
          </a:p>
          <a:p>
            <a:pPr indent="-228600" lvl="1" marL="914400" marR="952500" rtl="0">
              <a:lnSpc>
                <a:spcPct val="109615"/>
              </a:lnSpc>
              <a:spcBef>
                <a:spcPts val="0"/>
              </a:spcBef>
              <a:spcAft>
                <a:spcPts val="0"/>
              </a:spcAft>
            </a:pPr>
            <a:r>
              <a:rPr lang="zh-TW"/>
              <a:t>dynamic test generation with random testing and model checking techniques</a:t>
            </a:r>
          </a:p>
          <a:p>
            <a:pPr indent="-228600" lvl="2" marL="1371600" marR="952500" rtl="0">
              <a:lnSpc>
                <a:spcPct val="109615"/>
              </a:lnSpc>
              <a:spcBef>
                <a:spcPts val="0"/>
              </a:spcBef>
              <a:spcAft>
                <a:spcPts val="0"/>
              </a:spcAft>
            </a:pPr>
            <a:r>
              <a:rPr lang="zh-TW"/>
              <a:t>systematically executing all feaible paths of a program</a:t>
            </a:r>
          </a:p>
          <a:p>
            <a:pPr indent="-228600" lvl="0" marL="457200" marR="952500" rtl="0">
              <a:lnSpc>
                <a:spcPct val="109615"/>
              </a:lnSpc>
              <a:spcBef>
                <a:spcPts val="0"/>
              </a:spcBef>
              <a:spcAft>
                <a:spcPts val="0"/>
              </a:spcAft>
            </a:pPr>
            <a:r>
              <a:rPr lang="zh-TW"/>
              <a:t>Start with given or random concrete inputs</a:t>
            </a:r>
          </a:p>
          <a:p>
            <a:pPr indent="-228600" lvl="0" marL="457200" marR="952500" rtl="0">
              <a:lnSpc>
                <a:spcPct val="109615"/>
              </a:lnSpc>
              <a:spcBef>
                <a:spcPts val="0"/>
              </a:spcBef>
              <a:spcAft>
                <a:spcPts val="0"/>
              </a:spcAft>
            </a:pPr>
            <a:r>
              <a:rPr lang="zh-TW"/>
              <a:t>Gather symbolic constraints on inputs at conditional statements</a:t>
            </a:r>
          </a:p>
          <a:p>
            <a:pPr indent="-228600" lvl="0" marL="457200" marR="952500" rtl="0">
              <a:lnSpc>
                <a:spcPct val="109615"/>
              </a:lnSpc>
              <a:spcBef>
                <a:spcPts val="0"/>
              </a:spcBef>
              <a:spcAft>
                <a:spcPts val="0"/>
              </a:spcAft>
            </a:pPr>
            <a:r>
              <a:rPr lang="zh-TW"/>
              <a:t>First Dynamic Test Generation with Symbolic Execution</a:t>
            </a:r>
          </a:p>
          <a:p>
            <a:pPr lvl="0" marR="952500" rtl="0">
              <a:lnSpc>
                <a:spcPct val="109615"/>
              </a:lnSpc>
              <a:spcBef>
                <a:spcPts val="0"/>
              </a:spcBef>
              <a:spcAft>
                <a:spcPts val="0"/>
              </a:spcAft>
              <a:buClr>
                <a:schemeClr val="dk1"/>
              </a:buClr>
              <a:buSzPct val="110000"/>
              <a:buFont typeface="Arial"/>
              <a:buNone/>
            </a:pPr>
            <a:r>
              <a:t/>
            </a:r>
            <a:endParaRPr sz="1000" u="sng">
              <a:solidFill>
                <a:srgbClr val="006621"/>
              </a:solidFill>
              <a:highlight>
                <a:srgbClr val="FFFFFF"/>
              </a:highlight>
              <a:hlinkClick r:id="rId7"/>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Example (C code)</a:t>
            </a:r>
          </a:p>
        </p:txBody>
      </p:sp>
      <p:sp>
        <p:nvSpPr>
          <p:cNvPr id="286" name="Shape 286"/>
          <p:cNvSpPr txBox="1"/>
          <p:nvPr>
            <p:ph idx="1" type="body"/>
          </p:nvPr>
        </p:nvSpPr>
        <p:spPr>
          <a:xfrm>
            <a:off x="228600" y="762000"/>
            <a:ext cx="3403500" cy="4390200"/>
          </a:xfrm>
          <a:prstGeom prst="rect">
            <a:avLst/>
          </a:prstGeom>
          <a:noFill/>
          <a:ln>
            <a:noFill/>
          </a:ln>
        </p:spPr>
        <p:txBody>
          <a:bodyPr anchorCtr="0" anchor="t" bIns="46025" lIns="92075" rIns="92075" tIns="46025">
            <a:noAutofit/>
          </a:bodyPr>
          <a:lstStyle/>
          <a:p>
            <a:pPr indent="-342900" lvl="0" marL="342900" marR="0" rtl="0" algn="l">
              <a:spcBef>
                <a:spcPts val="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int double(int x) {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return 2 * x;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a:t>
            </a:r>
          </a:p>
          <a:p>
            <a:pPr indent="-342900" lvl="0" marL="342900" marR="0" rtl="0" algn="l">
              <a:spcBef>
                <a:spcPts val="1280"/>
              </a:spcBef>
              <a:spcAft>
                <a:spcPts val="0"/>
              </a:spcAft>
              <a:buClr>
                <a:schemeClr val="dk1"/>
              </a:buClr>
              <a:buSzPct val="25000"/>
              <a:buFont typeface="Times New Roman"/>
              <a:buNone/>
            </a:pPr>
            <a:r>
              <a:t/>
            </a:r>
            <a:endParaRPr b="0" i="0" sz="1500" u="none" cap="none" strike="noStrike">
              <a:solidFill>
                <a:schemeClr val="dk1"/>
              </a:solidFill>
              <a:latin typeface="Arial"/>
              <a:ea typeface="Arial"/>
              <a:cs typeface="Arial"/>
              <a:sym typeface="Arial"/>
            </a:endParaRP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void </a:t>
            </a:r>
            <a:r>
              <a:rPr b="0" i="0" lang="zh-TW" sz="1500" u="none" cap="none" strike="noStrike">
                <a:solidFill>
                  <a:srgbClr val="FF3300"/>
                </a:solidFill>
                <a:latin typeface="Arial"/>
                <a:ea typeface="Arial"/>
                <a:cs typeface="Arial"/>
                <a:sym typeface="Arial"/>
              </a:rPr>
              <a:t>test_me</a:t>
            </a:r>
            <a:r>
              <a:rPr b="0" i="0" lang="zh-TW" sz="1500" u="none" cap="none" strike="noStrike">
                <a:solidFill>
                  <a:schemeClr val="dk1"/>
                </a:solidFill>
                <a:latin typeface="Arial"/>
                <a:ea typeface="Arial"/>
                <a:cs typeface="Arial"/>
                <a:sym typeface="Arial"/>
              </a:rPr>
              <a:t>(int x, int y)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int z = double(x);</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if (z==y)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if (y == x+10)</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a:t>
            </a:r>
            <a:r>
              <a:rPr b="0" i="0" lang="zh-TW" sz="1500" u="none" cap="none" strike="noStrike">
                <a:solidFill>
                  <a:srgbClr val="FF3300"/>
                </a:solidFill>
                <a:latin typeface="Arial"/>
                <a:ea typeface="Arial"/>
                <a:cs typeface="Arial"/>
                <a:sym typeface="Arial"/>
              </a:rPr>
              <a:t>abort(); /* error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  }</a:t>
            </a:r>
          </a:p>
          <a:p>
            <a:pPr indent="-342900" lvl="0" marL="342900" marR="0" rtl="0" algn="l">
              <a:spcBef>
                <a:spcPts val="1280"/>
              </a:spcBef>
              <a:spcAft>
                <a:spcPts val="0"/>
              </a:spcAft>
              <a:buClr>
                <a:schemeClr val="dk1"/>
              </a:buClr>
              <a:buSzPct val="25000"/>
              <a:buFont typeface="Arial"/>
              <a:buNone/>
            </a:pPr>
            <a:r>
              <a:rPr b="0" i="0" lang="zh-TW" sz="1500" u="none" cap="none" strike="noStrike">
                <a:solidFill>
                  <a:schemeClr val="dk1"/>
                </a:solidFill>
                <a:latin typeface="Arial"/>
                <a:ea typeface="Arial"/>
                <a:cs typeface="Arial"/>
                <a:sym typeface="Arial"/>
              </a:rPr>
              <a:t>}</a:t>
            </a:r>
          </a:p>
        </p:txBody>
      </p:sp>
      <p:grpSp>
        <p:nvGrpSpPr>
          <p:cNvPr id="287" name="Shape 287"/>
          <p:cNvGrpSpPr/>
          <p:nvPr/>
        </p:nvGrpSpPr>
        <p:grpSpPr>
          <a:xfrm>
            <a:off x="3473710" y="800950"/>
            <a:ext cx="4808589" cy="1071562"/>
            <a:chOff x="2296" y="576"/>
            <a:chExt cx="3029" cy="900"/>
          </a:xfrm>
        </p:grpSpPr>
        <p:sp>
          <p:nvSpPr>
            <p:cNvPr id="288" name="Shape 288"/>
            <p:cNvSpPr txBox="1"/>
            <p:nvPr/>
          </p:nvSpPr>
          <p:spPr>
            <a:xfrm>
              <a:off x="2626" y="576"/>
              <a:ext cx="2700" cy="9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Clr>
                  <a:schemeClr val="dk2"/>
                </a:buClr>
                <a:buSzPct val="25000"/>
                <a:buFont typeface="Times New Roman"/>
                <a:buNone/>
              </a:pPr>
              <a:r>
                <a:rPr b="0" i="0" lang="zh-TW" sz="1800" u="none" cap="none" strike="noStrike">
                  <a:solidFill>
                    <a:schemeClr val="dk2"/>
                  </a:solidFill>
                  <a:latin typeface="Times New Roman"/>
                  <a:ea typeface="Times New Roman"/>
                  <a:cs typeface="Times New Roman"/>
                  <a:sym typeface="Times New Roman"/>
                </a:rPr>
                <a:t>(1) Interface extraction:</a:t>
              </a:r>
            </a:p>
            <a:p>
              <a:pPr indent="0" lvl="0" marL="0" marR="0" rtl="0" algn="l">
                <a:spcBef>
                  <a:spcPts val="0"/>
                </a:spcBef>
                <a:spcAft>
                  <a:spcPts val="0"/>
                </a:spcAft>
                <a:buClr>
                  <a:schemeClr val="dk2"/>
                </a:buClr>
                <a:buSzPct val="100000"/>
                <a:buFont typeface="Times New Roman"/>
                <a:buChar char="•"/>
              </a:pPr>
              <a:r>
                <a:rPr b="0" i="0" lang="zh-TW" sz="1800" u="none" cap="none" strike="noStrike">
                  <a:solidFill>
                    <a:schemeClr val="dk2"/>
                  </a:solidFill>
                  <a:latin typeface="Times New Roman"/>
                  <a:ea typeface="Times New Roman"/>
                  <a:cs typeface="Times New Roman"/>
                  <a:sym typeface="Times New Roman"/>
                </a:rPr>
                <a:t> parameters of toplevel function</a:t>
              </a:r>
            </a:p>
            <a:p>
              <a:pPr indent="0" lvl="0" marL="0" marR="0" rtl="0" algn="l">
                <a:spcBef>
                  <a:spcPts val="0"/>
                </a:spcBef>
                <a:spcAft>
                  <a:spcPts val="0"/>
                </a:spcAft>
                <a:buClr>
                  <a:schemeClr val="dk2"/>
                </a:buClr>
                <a:buSzPct val="100000"/>
                <a:buFont typeface="Times New Roman"/>
                <a:buChar char="•"/>
              </a:pPr>
              <a:r>
                <a:rPr b="0" i="0" lang="zh-TW" sz="1800" u="none" cap="none" strike="noStrike">
                  <a:solidFill>
                    <a:schemeClr val="dk2"/>
                  </a:solidFill>
                  <a:latin typeface="Times New Roman"/>
                  <a:ea typeface="Times New Roman"/>
                  <a:cs typeface="Times New Roman"/>
                  <a:sym typeface="Times New Roman"/>
                </a:rPr>
                <a:t> external variables</a:t>
              </a:r>
            </a:p>
            <a:p>
              <a:pPr indent="0" lvl="0" marL="0" marR="0" rtl="0" algn="l">
                <a:spcBef>
                  <a:spcPts val="0"/>
                </a:spcBef>
                <a:spcAft>
                  <a:spcPts val="0"/>
                </a:spcAft>
                <a:buClr>
                  <a:schemeClr val="dk2"/>
                </a:buClr>
                <a:buSzPct val="100000"/>
                <a:buFont typeface="Times New Roman"/>
                <a:buChar char="•"/>
              </a:pPr>
              <a:r>
                <a:rPr b="0" i="0" lang="zh-TW" sz="1800" u="none" cap="none" strike="noStrike">
                  <a:solidFill>
                    <a:schemeClr val="dk2"/>
                  </a:solidFill>
                  <a:latin typeface="Times New Roman"/>
                  <a:ea typeface="Times New Roman"/>
                  <a:cs typeface="Times New Roman"/>
                  <a:sym typeface="Times New Roman"/>
                </a:rPr>
                <a:t> return values of external functions</a:t>
              </a:r>
            </a:p>
          </p:txBody>
        </p:sp>
        <p:cxnSp>
          <p:nvCxnSpPr>
            <p:cNvPr id="289" name="Shape 289"/>
            <p:cNvCxnSpPr/>
            <p:nvPr/>
          </p:nvCxnSpPr>
          <p:spPr>
            <a:xfrm>
              <a:off x="2296" y="640"/>
              <a:ext cx="300" cy="0"/>
            </a:xfrm>
            <a:prstGeom prst="straightConnector1">
              <a:avLst/>
            </a:prstGeom>
            <a:noFill/>
            <a:ln cap="flat" cmpd="sng" w="50800">
              <a:solidFill>
                <a:schemeClr val="dk1"/>
              </a:solidFill>
              <a:prstDash val="solid"/>
              <a:round/>
              <a:headEnd len="med" w="med" type="none"/>
              <a:tailEnd len="lg" w="lg" type="triangle"/>
            </a:ln>
          </p:spPr>
        </p:cxnSp>
      </p:grpSp>
      <p:grpSp>
        <p:nvGrpSpPr>
          <p:cNvPr id="290" name="Shape 290"/>
          <p:cNvGrpSpPr/>
          <p:nvPr/>
        </p:nvGrpSpPr>
        <p:grpSpPr>
          <a:xfrm>
            <a:off x="3390899" y="1819274"/>
            <a:ext cx="5318124" cy="2124074"/>
            <a:chOff x="2279" y="1655"/>
            <a:chExt cx="3349" cy="1783"/>
          </a:xfrm>
        </p:grpSpPr>
        <p:grpSp>
          <p:nvGrpSpPr>
            <p:cNvPr id="291" name="Shape 291"/>
            <p:cNvGrpSpPr/>
            <p:nvPr/>
          </p:nvGrpSpPr>
          <p:grpSpPr>
            <a:xfrm>
              <a:off x="2279" y="1792"/>
              <a:ext cx="3005" cy="1647"/>
              <a:chOff x="2279" y="1792"/>
              <a:chExt cx="3005" cy="1647"/>
            </a:xfrm>
          </p:grpSpPr>
          <p:sp>
            <p:nvSpPr>
              <p:cNvPr id="292" name="Shape 292"/>
              <p:cNvSpPr/>
              <p:nvPr/>
            </p:nvSpPr>
            <p:spPr>
              <a:xfrm>
                <a:off x="2939" y="1930"/>
                <a:ext cx="2344" cy="1508"/>
              </a:xfrm>
              <a:prstGeom prst="rect">
                <a:avLst/>
              </a:prstGeom>
              <a:noFill/>
              <a:ln cap="flat" cmpd="sng" w="19050">
                <a:solidFill>
                  <a:srgbClr val="FF6600"/>
                </a:solidFill>
                <a:prstDash val="solid"/>
                <a:miter/>
                <a:headEnd len="med" w="med" type="none"/>
                <a:tailEnd len="med" w="med" type="none"/>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main(){</a:t>
                </a:r>
              </a:p>
              <a:p>
                <a:pPr indent="-342900" lvl="0" marL="342900" marR="0" rtl="0" algn="l">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	int tmp1 = randomInt();</a:t>
                </a:r>
              </a:p>
              <a:p>
                <a:pPr indent="-342900" lvl="0" marL="342900" marR="0" rtl="0" algn="l">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	int tmp2 = randomInt();</a:t>
                </a:r>
              </a:p>
              <a:p>
                <a:pPr indent="-342900" lvl="0" marL="342900" marR="0" rtl="0" algn="l">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	test_me(tmp1,tmp2);</a:t>
                </a:r>
              </a:p>
              <a:p>
                <a:pPr indent="-342900" lvl="0" marL="342900" marR="0" rtl="0" algn="l">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a:t>
                </a:r>
              </a:p>
            </p:txBody>
          </p:sp>
          <p:cxnSp>
            <p:nvCxnSpPr>
              <p:cNvPr id="293" name="Shape 293"/>
              <p:cNvCxnSpPr/>
              <p:nvPr/>
            </p:nvCxnSpPr>
            <p:spPr>
              <a:xfrm>
                <a:off x="2279" y="1792"/>
                <a:ext cx="416" cy="0"/>
              </a:xfrm>
              <a:prstGeom prst="straightConnector1">
                <a:avLst/>
              </a:prstGeom>
              <a:noFill/>
              <a:ln cap="flat" cmpd="sng" w="50800">
                <a:solidFill>
                  <a:schemeClr val="dk1"/>
                </a:solidFill>
                <a:prstDash val="solid"/>
                <a:round/>
                <a:headEnd len="med" w="med" type="none"/>
                <a:tailEnd len="lg" w="lg" type="triangle"/>
              </a:ln>
            </p:spPr>
          </p:cxnSp>
        </p:grpSp>
        <p:sp>
          <p:nvSpPr>
            <p:cNvPr id="294" name="Shape 294"/>
            <p:cNvSpPr txBox="1"/>
            <p:nvPr/>
          </p:nvSpPr>
          <p:spPr>
            <a:xfrm>
              <a:off x="2757" y="1655"/>
              <a:ext cx="2871" cy="23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Clr>
                  <a:schemeClr val="dk2"/>
                </a:buClr>
                <a:buSzPct val="25000"/>
                <a:buFont typeface="Times New Roman"/>
                <a:buNone/>
              </a:pPr>
              <a:r>
                <a:rPr b="0" i="0" lang="zh-TW" sz="1800" u="none" cap="none" strike="noStrike">
                  <a:solidFill>
                    <a:schemeClr val="dk2"/>
                  </a:solidFill>
                  <a:latin typeface="Times New Roman"/>
                  <a:ea typeface="Times New Roman"/>
                  <a:cs typeface="Times New Roman"/>
                  <a:sym typeface="Times New Roman"/>
                </a:rPr>
                <a:t>(2) Generation of test driver for random testing:</a:t>
              </a:r>
            </a:p>
          </p:txBody>
        </p:sp>
      </p:grpSp>
      <p:grpSp>
        <p:nvGrpSpPr>
          <p:cNvPr id="295" name="Shape 295"/>
          <p:cNvGrpSpPr/>
          <p:nvPr/>
        </p:nvGrpSpPr>
        <p:grpSpPr>
          <a:xfrm>
            <a:off x="3581399" y="4181474"/>
            <a:ext cx="5324474" cy="275034"/>
            <a:chOff x="2255" y="3511"/>
            <a:chExt cx="3353" cy="230"/>
          </a:xfrm>
        </p:grpSpPr>
        <p:cxnSp>
          <p:nvCxnSpPr>
            <p:cNvPr id="296" name="Shape 296"/>
            <p:cNvCxnSpPr/>
            <p:nvPr/>
          </p:nvCxnSpPr>
          <p:spPr>
            <a:xfrm>
              <a:off x="2255" y="3640"/>
              <a:ext cx="416" cy="0"/>
            </a:xfrm>
            <a:prstGeom prst="straightConnector1">
              <a:avLst/>
            </a:prstGeom>
            <a:noFill/>
            <a:ln cap="flat" cmpd="sng" w="50800">
              <a:solidFill>
                <a:schemeClr val="dk1"/>
              </a:solidFill>
              <a:prstDash val="solid"/>
              <a:round/>
              <a:headEnd len="med" w="med" type="none"/>
              <a:tailEnd len="lg" w="lg" type="triangle"/>
            </a:ln>
          </p:spPr>
        </p:cxnSp>
        <p:sp>
          <p:nvSpPr>
            <p:cNvPr id="297" name="Shape 297"/>
            <p:cNvSpPr txBox="1"/>
            <p:nvPr/>
          </p:nvSpPr>
          <p:spPr>
            <a:xfrm>
              <a:off x="2678" y="3511"/>
              <a:ext cx="2931" cy="23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Clr>
                  <a:schemeClr val="dk2"/>
                </a:buClr>
                <a:buSzPct val="25000"/>
                <a:buFont typeface="Times New Roman"/>
                <a:buNone/>
              </a:pPr>
              <a:r>
                <a:rPr b="0" i="0" lang="zh-TW" sz="1800" u="none" cap="none" strike="noStrike">
                  <a:solidFill>
                    <a:schemeClr val="dk2"/>
                  </a:solidFill>
                  <a:latin typeface="Times New Roman"/>
                  <a:ea typeface="Times New Roman"/>
                  <a:cs typeface="Times New Roman"/>
                  <a:sym typeface="Times New Roman"/>
                </a:rPr>
                <a:t>Closed (self-executable) program that can be run</a:t>
              </a:r>
            </a:p>
          </p:txBody>
        </p:sp>
      </p:grpSp>
      <p:sp>
        <p:nvSpPr>
          <p:cNvPr id="298" name="Shape 298"/>
          <p:cNvSpPr/>
          <p:nvPr/>
        </p:nvSpPr>
        <p:spPr>
          <a:xfrm>
            <a:off x="1441450" y="4454128"/>
            <a:ext cx="6296025" cy="297656"/>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Clr>
                <a:schemeClr val="dk1"/>
              </a:buClr>
              <a:buSzPct val="25000"/>
              <a:buFont typeface="Times New Roman"/>
              <a:buNone/>
            </a:pPr>
            <a:r>
              <a:rPr b="0" i="0" lang="zh-TW" sz="2000" u="none" cap="none" strike="noStrike">
                <a:solidFill>
                  <a:schemeClr val="dk1"/>
                </a:solidFill>
                <a:latin typeface="Times New Roman"/>
                <a:ea typeface="Times New Roman"/>
                <a:cs typeface="Times New Roman"/>
                <a:sym typeface="Times New Roman"/>
              </a:rPr>
              <a:t>Problem: probability of reaching </a:t>
            </a:r>
            <a:r>
              <a:rPr b="0" i="0" lang="zh-TW" sz="2000" u="none" cap="none" strike="noStrike">
                <a:solidFill>
                  <a:srgbClr val="FF3300"/>
                </a:solidFill>
                <a:latin typeface="Times New Roman"/>
                <a:ea typeface="Times New Roman"/>
                <a:cs typeface="Times New Roman"/>
                <a:sym typeface="Times New Roman"/>
              </a:rPr>
              <a:t>abort()</a:t>
            </a:r>
            <a:r>
              <a:rPr b="0" i="0" lang="zh-TW" sz="2000" u="none" cap="none" strike="noStrike">
                <a:solidFill>
                  <a:schemeClr val="dk1"/>
                </a:solidFill>
                <a:latin typeface="Times New Roman"/>
                <a:ea typeface="Times New Roman"/>
                <a:cs typeface="Times New Roman"/>
                <a:sym typeface="Times New Roman"/>
              </a:rPr>
              <a:t> is extremely low!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04" name="Shape 304"/>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05" name="Shape 305"/>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06" name="Shape 306"/>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07" name="Shape 307"/>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08" name="Shape 308"/>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09" name="Shape 309"/>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10" name="Shape 310"/>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sp>
        <p:nvSpPr>
          <p:cNvPr id="311" name="Shape 311"/>
          <p:cNvSpPr txBox="1"/>
          <p:nvPr/>
        </p:nvSpPr>
        <p:spPr>
          <a:xfrm>
            <a:off x="3336800" y="3157604"/>
            <a:ext cx="1374900" cy="1059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36, y = 99</a:t>
            </a:r>
          </a:p>
        </p:txBody>
      </p:sp>
      <p:cxnSp>
        <p:nvCxnSpPr>
          <p:cNvPr id="312" name="Shape 312"/>
          <p:cNvCxnSpPr/>
          <p:nvPr/>
        </p:nvCxnSpPr>
        <p:spPr>
          <a:xfrm rot="10800000">
            <a:off x="342900" y="3340275"/>
            <a:ext cx="2857500" cy="0"/>
          </a:xfrm>
          <a:prstGeom prst="straightConnector1">
            <a:avLst/>
          </a:prstGeom>
          <a:noFill/>
          <a:ln cap="flat" cmpd="sng" w="38100">
            <a:solidFill>
              <a:schemeClr val="dk1"/>
            </a:solidFill>
            <a:prstDash val="solid"/>
            <a:round/>
            <a:headEnd len="med" w="med" type="none"/>
            <a:tailEnd len="lg" w="lg" type="triangle"/>
          </a:ln>
        </p:spPr>
      </p:cxnSp>
      <p:sp>
        <p:nvSpPr>
          <p:cNvPr id="313" name="Shape 313"/>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19" name="Shape 319"/>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20" name="Shape 320"/>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21" name="Shape 321"/>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22" name="Shape 322"/>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23" name="Shape 323"/>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24" name="Shape 324"/>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25" name="Shape 325"/>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326" name="Shape 326"/>
          <p:cNvCxnSpPr/>
          <p:nvPr/>
        </p:nvCxnSpPr>
        <p:spPr>
          <a:xfrm rot="10800000">
            <a:off x="342900" y="3688450"/>
            <a:ext cx="2857500" cy="0"/>
          </a:xfrm>
          <a:prstGeom prst="straightConnector1">
            <a:avLst/>
          </a:prstGeom>
          <a:noFill/>
          <a:ln cap="flat" cmpd="sng" w="38100">
            <a:solidFill>
              <a:schemeClr val="dk1"/>
            </a:solidFill>
            <a:prstDash val="solid"/>
            <a:round/>
            <a:headEnd len="med" w="med" type="none"/>
            <a:tailEnd len="lg" w="lg" type="triangle"/>
          </a:ln>
        </p:spPr>
      </p:cxnSp>
      <p:sp>
        <p:nvSpPr>
          <p:cNvPr id="327" name="Shape 327"/>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328" name="Shape 328"/>
          <p:cNvSpPr txBox="1"/>
          <p:nvPr/>
        </p:nvSpPr>
        <p:spPr>
          <a:xfrm>
            <a:off x="3336925" y="3180150"/>
            <a:ext cx="1374900" cy="3882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36, y = 99,</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72</a:t>
            </a:r>
          </a:p>
        </p:txBody>
      </p:sp>
      <p:sp>
        <p:nvSpPr>
          <p:cNvPr id="329" name="Shape 329"/>
          <p:cNvSpPr txBox="1"/>
          <p:nvPr/>
        </p:nvSpPr>
        <p:spPr>
          <a:xfrm>
            <a:off x="5445125" y="3246834"/>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35" name="Shape 335"/>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342900" lvl="0" marL="342900" marR="0" rtl="0" algn="l">
              <a:lnSpc>
                <a:spcPct val="90000"/>
              </a:lnSpc>
              <a:spcBef>
                <a:spcPts val="1120"/>
              </a:spcBef>
              <a:spcAft>
                <a:spcPts val="0"/>
              </a:spcAft>
              <a:buClr>
                <a:schemeClr val="dk1"/>
              </a:buClr>
              <a:buFont typeface="Times New Roman"/>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36" name="Shape 336"/>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37" name="Shape 337"/>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38" name="Shape 338"/>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39" name="Shape 339"/>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40" name="Shape 340"/>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41" name="Shape 341"/>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342" name="Shape 342"/>
          <p:cNvCxnSpPr/>
          <p:nvPr/>
        </p:nvCxnSpPr>
        <p:spPr>
          <a:xfrm rot="10800000">
            <a:off x="333375" y="4323150"/>
            <a:ext cx="2857500" cy="0"/>
          </a:xfrm>
          <a:prstGeom prst="straightConnector1">
            <a:avLst/>
          </a:prstGeom>
          <a:noFill/>
          <a:ln cap="flat" cmpd="sng" w="38100">
            <a:solidFill>
              <a:schemeClr val="dk1"/>
            </a:solidFill>
            <a:prstDash val="solid"/>
            <a:round/>
            <a:headEnd len="med" w="med" type="none"/>
            <a:tailEnd len="lg" w="lg" type="triangle"/>
          </a:ln>
        </p:spPr>
      </p:cxnSp>
      <p:sp>
        <p:nvSpPr>
          <p:cNvPr id="343" name="Shape 343"/>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344" name="Shape 344"/>
          <p:cNvSpPr txBox="1"/>
          <p:nvPr/>
        </p:nvSpPr>
        <p:spPr>
          <a:xfrm>
            <a:off x="3248025" y="4266000"/>
            <a:ext cx="1463700" cy="3882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36, y = 99,</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72</a:t>
            </a:r>
          </a:p>
        </p:txBody>
      </p:sp>
      <p:sp>
        <p:nvSpPr>
          <p:cNvPr id="345" name="Shape 345"/>
          <p:cNvSpPr txBox="1"/>
          <p:nvPr/>
        </p:nvSpPr>
        <p:spPr>
          <a:xfrm>
            <a:off x="5305425" y="4323159"/>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
        <p:nvSpPr>
          <p:cNvPr id="346" name="Shape 346"/>
          <p:cNvSpPr txBox="1"/>
          <p:nvPr/>
        </p:nvSpPr>
        <p:spPr>
          <a:xfrm>
            <a:off x="6995075" y="4037400"/>
            <a:ext cx="14637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2 * x != y</a:t>
            </a:r>
          </a:p>
        </p:txBody>
      </p:sp>
      <p:sp>
        <p:nvSpPr>
          <p:cNvPr id="347" name="Shape 347"/>
          <p:cNvSpPr txBox="1"/>
          <p:nvPr/>
        </p:nvSpPr>
        <p:spPr>
          <a:xfrm>
            <a:off x="4772025" y="1715691"/>
            <a:ext cx="2360613" cy="762000"/>
          </a:xfrm>
          <a:prstGeom prst="rect">
            <a:avLst/>
          </a:prstGeom>
          <a:solidFill>
            <a:schemeClr val="lt1"/>
          </a:solidFill>
          <a:ln cap="flat" cmpd="sng" w="9525">
            <a:solidFill>
              <a:srgbClr val="FF3300"/>
            </a:solidFill>
            <a:prstDash val="solid"/>
            <a:miter/>
            <a:headEnd len="med" w="med" type="none"/>
            <a:tailEnd len="med" w="med" type="none"/>
          </a:ln>
        </p:spPr>
        <p:txBody>
          <a:bodyPr anchorCtr="0" anchor="t" bIns="46025" lIns="92075" rIns="92075" tIns="46025">
            <a:noAutofit/>
          </a:bodyPr>
          <a:lstStyle/>
          <a:p>
            <a:pPr indent="0" lvl="0" marL="0" marR="0" rtl="0" algn="l">
              <a:spcBef>
                <a:spcPts val="0"/>
              </a:spcBef>
              <a:spcAft>
                <a:spcPts val="0"/>
              </a:spcAft>
              <a:buSzPct val="25000"/>
              <a:buNone/>
            </a:pPr>
            <a:r>
              <a:rPr b="0" i="0" lang="zh-TW" sz="2000" u="none" cap="none" strike="noStrike">
                <a:solidFill>
                  <a:schemeClr val="dk2"/>
                </a:solidFill>
                <a:latin typeface="Times New Roman"/>
                <a:ea typeface="Times New Roman"/>
                <a:cs typeface="Times New Roman"/>
                <a:sym typeface="Times New Roman"/>
              </a:rPr>
              <a:t>Solve: 2 * x == y</a:t>
            </a:r>
          </a:p>
          <a:p>
            <a:pPr indent="0" lvl="0" marL="0" marR="0" rtl="0" algn="l">
              <a:spcBef>
                <a:spcPts val="0"/>
              </a:spcBef>
              <a:spcAft>
                <a:spcPts val="0"/>
              </a:spcAft>
              <a:buNone/>
            </a:pPr>
            <a:r>
              <a:t/>
            </a:r>
            <a:endParaRPr b="0" i="0" sz="2000" u="none" cap="none" strike="noStrike">
              <a:solidFill>
                <a:schemeClr val="dk2"/>
              </a:solidFill>
              <a:latin typeface="Times New Roman"/>
              <a:ea typeface="Times New Roman"/>
              <a:cs typeface="Times New Roman"/>
              <a:sym typeface="Times New Roman"/>
            </a:endParaRPr>
          </a:p>
          <a:p>
            <a:pPr indent="0" lvl="0" marL="0" marR="0" rtl="0" algn="l">
              <a:spcBef>
                <a:spcPts val="0"/>
              </a:spcBef>
              <a:spcAft>
                <a:spcPts val="0"/>
              </a:spcAft>
              <a:buSzPct val="25000"/>
              <a:buNone/>
            </a:pPr>
            <a:r>
              <a:rPr b="0" i="0" lang="zh-TW" sz="2000" u="none" cap="none" strike="noStrike">
                <a:solidFill>
                  <a:schemeClr val="dk2"/>
                </a:solidFill>
                <a:latin typeface="Times New Roman"/>
                <a:ea typeface="Times New Roman"/>
                <a:cs typeface="Times New Roman"/>
                <a:sym typeface="Times New Roman"/>
              </a:rPr>
              <a:t>Solution: x = 1, y = 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53" name="Shape 353"/>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54" name="Shape 354"/>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55" name="Shape 355"/>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56" name="Shape 356"/>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57" name="Shape 357"/>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58" name="Shape 358"/>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59" name="Shape 359"/>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sp>
        <p:nvSpPr>
          <p:cNvPr id="360" name="Shape 360"/>
          <p:cNvSpPr txBox="1"/>
          <p:nvPr/>
        </p:nvSpPr>
        <p:spPr>
          <a:xfrm>
            <a:off x="3565525" y="2989650"/>
            <a:ext cx="13065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 y = 2</a:t>
            </a:r>
          </a:p>
        </p:txBody>
      </p:sp>
      <p:cxnSp>
        <p:nvCxnSpPr>
          <p:cNvPr id="361" name="Shape 361"/>
          <p:cNvCxnSpPr/>
          <p:nvPr/>
        </p:nvCxnSpPr>
        <p:spPr>
          <a:xfrm rot="10800000">
            <a:off x="342900" y="3263500"/>
            <a:ext cx="2857500" cy="0"/>
          </a:xfrm>
          <a:prstGeom prst="straightConnector1">
            <a:avLst/>
          </a:prstGeom>
          <a:noFill/>
          <a:ln cap="flat" cmpd="sng" w="38100">
            <a:solidFill>
              <a:schemeClr val="dk1"/>
            </a:solidFill>
            <a:prstDash val="solid"/>
            <a:round/>
            <a:headEnd len="med" w="med" type="none"/>
            <a:tailEnd len="lg" w="lg" type="triangle"/>
          </a:ln>
        </p:spPr>
      </p:cxnSp>
      <p:sp>
        <p:nvSpPr>
          <p:cNvPr id="362" name="Shape 362"/>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68" name="Shape 368"/>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69" name="Shape 369"/>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70" name="Shape 370"/>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71" name="Shape 371"/>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72" name="Shape 372"/>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73" name="Shape 373"/>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74" name="Shape 374"/>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375" name="Shape 375"/>
          <p:cNvCxnSpPr/>
          <p:nvPr/>
        </p:nvCxnSpPr>
        <p:spPr>
          <a:xfrm rot="10800000">
            <a:off x="342900" y="3630875"/>
            <a:ext cx="2857500" cy="0"/>
          </a:xfrm>
          <a:prstGeom prst="straightConnector1">
            <a:avLst/>
          </a:prstGeom>
          <a:noFill/>
          <a:ln cap="flat" cmpd="sng" w="38100">
            <a:solidFill>
              <a:schemeClr val="dk1"/>
            </a:solidFill>
            <a:prstDash val="solid"/>
            <a:round/>
            <a:headEnd len="med" w="med" type="none"/>
            <a:tailEnd len="lg" w="lg" type="triangle"/>
          </a:ln>
        </p:spPr>
      </p:cxnSp>
      <p:sp>
        <p:nvSpPr>
          <p:cNvPr id="376" name="Shape 376"/>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377" name="Shape 377"/>
          <p:cNvSpPr txBox="1"/>
          <p:nvPr/>
        </p:nvSpPr>
        <p:spPr>
          <a:xfrm>
            <a:off x="3596475" y="3516584"/>
            <a:ext cx="14526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 y = 2, z = 2</a:t>
            </a:r>
          </a:p>
        </p:txBody>
      </p:sp>
      <p:sp>
        <p:nvSpPr>
          <p:cNvPr id="378" name="Shape 378"/>
          <p:cNvSpPr txBox="1"/>
          <p:nvPr/>
        </p:nvSpPr>
        <p:spPr>
          <a:xfrm>
            <a:off x="5445125" y="3246834"/>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384" name="Shape 384"/>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385" name="Shape 385"/>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386" name="Shape 386"/>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387" name="Shape 387"/>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388" name="Shape 388"/>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389" name="Shape 389"/>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390" name="Shape 390"/>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391" name="Shape 391"/>
          <p:cNvCxnSpPr/>
          <p:nvPr/>
        </p:nvCxnSpPr>
        <p:spPr>
          <a:xfrm rot="10800000">
            <a:off x="406400" y="4991100"/>
            <a:ext cx="2857500" cy="0"/>
          </a:xfrm>
          <a:prstGeom prst="straightConnector1">
            <a:avLst/>
          </a:prstGeom>
          <a:noFill/>
          <a:ln cap="flat" cmpd="sng" w="38100">
            <a:solidFill>
              <a:schemeClr val="dk1"/>
            </a:solidFill>
            <a:prstDash val="solid"/>
            <a:round/>
            <a:headEnd len="med" w="med" type="none"/>
            <a:tailEnd len="lg" w="lg" type="triangle"/>
          </a:ln>
        </p:spPr>
      </p:cxnSp>
      <p:sp>
        <p:nvSpPr>
          <p:cNvPr id="392" name="Shape 392"/>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393" name="Shape 393"/>
          <p:cNvSpPr txBox="1"/>
          <p:nvPr/>
        </p:nvSpPr>
        <p:spPr>
          <a:xfrm>
            <a:off x="6943725" y="3465900"/>
            <a:ext cx="13065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2 * x == y</a:t>
            </a:r>
          </a:p>
        </p:txBody>
      </p:sp>
      <p:sp>
        <p:nvSpPr>
          <p:cNvPr id="394" name="Shape 394"/>
          <p:cNvSpPr txBox="1"/>
          <p:nvPr/>
        </p:nvSpPr>
        <p:spPr>
          <a:xfrm>
            <a:off x="3565525" y="4237434"/>
            <a:ext cx="1452562"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 y = 2, z = 2</a:t>
            </a:r>
          </a:p>
        </p:txBody>
      </p:sp>
      <p:sp>
        <p:nvSpPr>
          <p:cNvPr id="395" name="Shape 395"/>
          <p:cNvSpPr txBox="1"/>
          <p:nvPr/>
        </p:nvSpPr>
        <p:spPr>
          <a:xfrm>
            <a:off x="5432425" y="4227909"/>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
        <p:nvSpPr>
          <p:cNvPr id="396" name="Shape 396"/>
          <p:cNvSpPr txBox="1"/>
          <p:nvPr/>
        </p:nvSpPr>
        <p:spPr>
          <a:xfrm>
            <a:off x="6870675" y="3972450"/>
            <a:ext cx="1452600" cy="3882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y != x + 10</a:t>
            </a:r>
          </a:p>
        </p:txBody>
      </p:sp>
      <p:sp>
        <p:nvSpPr>
          <p:cNvPr id="397" name="Shape 397"/>
          <p:cNvSpPr txBox="1"/>
          <p:nvPr/>
        </p:nvSpPr>
        <p:spPr>
          <a:xfrm>
            <a:off x="3971925" y="1677591"/>
            <a:ext cx="4113212" cy="762000"/>
          </a:xfrm>
          <a:prstGeom prst="rect">
            <a:avLst/>
          </a:prstGeom>
          <a:solidFill>
            <a:schemeClr val="lt1"/>
          </a:solidFill>
          <a:ln cap="flat" cmpd="sng" w="9525">
            <a:solidFill>
              <a:srgbClr val="FF3300"/>
            </a:solidFill>
            <a:prstDash val="solid"/>
            <a:miter/>
            <a:headEnd len="med" w="med" type="none"/>
            <a:tailEnd len="med" w="med" type="none"/>
          </a:ln>
        </p:spPr>
        <p:txBody>
          <a:bodyPr anchorCtr="0" anchor="t" bIns="46025" lIns="92075" rIns="92075" tIns="46025">
            <a:noAutofit/>
          </a:bodyPr>
          <a:lstStyle/>
          <a:p>
            <a:pPr indent="0" lvl="0" marL="0" marR="0" rtl="0" algn="l">
              <a:spcBef>
                <a:spcPts val="0"/>
              </a:spcBef>
              <a:spcAft>
                <a:spcPts val="0"/>
              </a:spcAft>
              <a:buSzPct val="25000"/>
              <a:buNone/>
            </a:pPr>
            <a:r>
              <a:rPr b="0" i="0" lang="zh-TW" sz="2000" u="none" cap="none" strike="noStrike">
                <a:solidFill>
                  <a:schemeClr val="dk2"/>
                </a:solidFill>
                <a:latin typeface="Times New Roman"/>
                <a:ea typeface="Times New Roman"/>
                <a:cs typeface="Times New Roman"/>
                <a:sym typeface="Times New Roman"/>
              </a:rPr>
              <a:t>Solve: (2 * x == y) </a:t>
            </a:r>
            <a:r>
              <a:rPr b="0" i="0" lang="zh-TW" sz="2000" u="none" cap="none" strike="noStrike">
                <a:solidFill>
                  <a:schemeClr val="dk2"/>
                </a:solidFill>
                <a:latin typeface="Arial"/>
                <a:ea typeface="Arial"/>
                <a:cs typeface="Arial"/>
                <a:sym typeface="Arial"/>
              </a:rPr>
              <a:t>and </a:t>
            </a:r>
            <a:r>
              <a:rPr b="0" i="0" lang="zh-TW" sz="2000" u="none" cap="none" strike="noStrike">
                <a:solidFill>
                  <a:schemeClr val="dk2"/>
                </a:solidFill>
                <a:latin typeface="Times New Roman"/>
                <a:ea typeface="Times New Roman"/>
                <a:cs typeface="Times New Roman"/>
                <a:sym typeface="Times New Roman"/>
              </a:rPr>
              <a:t>(y == x +10)</a:t>
            </a:r>
          </a:p>
          <a:p>
            <a:pPr indent="0" lvl="0" marL="0" marR="0" rtl="0" algn="l">
              <a:spcBef>
                <a:spcPts val="0"/>
              </a:spcBef>
              <a:spcAft>
                <a:spcPts val="0"/>
              </a:spcAft>
              <a:buNone/>
            </a:pPr>
            <a:r>
              <a:t/>
            </a:r>
            <a:endParaRPr b="0" i="0" sz="2000" u="none" cap="none" strike="noStrike">
              <a:solidFill>
                <a:schemeClr val="dk2"/>
              </a:solidFill>
              <a:latin typeface="Times New Roman"/>
              <a:ea typeface="Times New Roman"/>
              <a:cs typeface="Times New Roman"/>
              <a:sym typeface="Times New Roman"/>
            </a:endParaRPr>
          </a:p>
          <a:p>
            <a:pPr indent="0" lvl="0" marL="0" marR="0" rtl="0" algn="l">
              <a:spcBef>
                <a:spcPts val="0"/>
              </a:spcBef>
              <a:spcAft>
                <a:spcPts val="0"/>
              </a:spcAft>
              <a:buSzPct val="25000"/>
              <a:buNone/>
            </a:pPr>
            <a:r>
              <a:rPr b="0" i="0" lang="zh-TW" sz="2000" u="none" cap="none" strike="noStrike">
                <a:solidFill>
                  <a:schemeClr val="dk2"/>
                </a:solidFill>
                <a:latin typeface="Times New Roman"/>
                <a:ea typeface="Times New Roman"/>
                <a:cs typeface="Times New Roman"/>
                <a:sym typeface="Times New Roman"/>
              </a:rPr>
              <a:t>Solution: x = 10, y = 20</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403" name="Shape 403"/>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404" name="Shape 404"/>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405" name="Shape 405"/>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406" name="Shape 406"/>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407" name="Shape 407"/>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408" name="Shape 408"/>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409" name="Shape 409"/>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sp>
        <p:nvSpPr>
          <p:cNvPr id="410" name="Shape 410"/>
          <p:cNvSpPr txBox="1"/>
          <p:nvPr/>
        </p:nvSpPr>
        <p:spPr>
          <a:xfrm>
            <a:off x="3336925" y="2989650"/>
            <a:ext cx="15240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10, y = 20</a:t>
            </a:r>
          </a:p>
        </p:txBody>
      </p:sp>
      <p:cxnSp>
        <p:nvCxnSpPr>
          <p:cNvPr id="411" name="Shape 411"/>
          <p:cNvCxnSpPr/>
          <p:nvPr/>
        </p:nvCxnSpPr>
        <p:spPr>
          <a:xfrm rot="10800000">
            <a:off x="431800" y="3324225"/>
            <a:ext cx="2857500" cy="0"/>
          </a:xfrm>
          <a:prstGeom prst="straightConnector1">
            <a:avLst/>
          </a:prstGeom>
          <a:noFill/>
          <a:ln cap="flat" cmpd="sng" w="38100">
            <a:solidFill>
              <a:schemeClr val="dk1"/>
            </a:solidFill>
            <a:prstDash val="solid"/>
            <a:round/>
            <a:headEnd len="med" w="med" type="none"/>
            <a:tailEnd len="lg" w="lg" type="triangle"/>
          </a:ln>
        </p:spPr>
      </p:cxnSp>
      <p:sp>
        <p:nvSpPr>
          <p:cNvPr id="412" name="Shape 412"/>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On SLAM</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66700" lvl="0" marL="457200" rtl="0">
              <a:spcBef>
                <a:spcPts val="0"/>
              </a:spcBef>
              <a:buSzPct val="25000"/>
            </a:pPr>
            <a:r>
              <a:rPr lang="zh-TW" sz="2500" u="sng">
                <a:solidFill>
                  <a:schemeClr val="hlink"/>
                </a:solidFill>
                <a:hlinkClick r:id="rId3"/>
              </a:rPr>
              <a:t>https://www.microsoft.com/en-us/research/project/slam/</a:t>
            </a:r>
          </a:p>
          <a:p>
            <a:pPr indent="-387350" lvl="0" marL="457200" rtl="0">
              <a:spcBef>
                <a:spcPts val="0"/>
              </a:spcBef>
              <a:buClr>
                <a:schemeClr val="dk1"/>
              </a:buClr>
              <a:buSzPct val="100000"/>
            </a:pPr>
            <a:r>
              <a:rPr lang="zh-TW" sz="2500">
                <a:solidFill>
                  <a:schemeClr val="dk1"/>
                </a:solidFill>
              </a:rPr>
              <a:t>2001 project</a:t>
            </a:r>
          </a:p>
          <a:p>
            <a:pPr indent="-387350" lvl="0" marL="457200" rtl="0">
              <a:spcBef>
                <a:spcPts val="0"/>
              </a:spcBef>
              <a:buClr>
                <a:schemeClr val="dk1"/>
              </a:buClr>
              <a:buSzPct val="178571"/>
            </a:pPr>
            <a:r>
              <a:rPr lang="zh-TW" sz="1350">
                <a:solidFill>
                  <a:schemeClr val="dk1"/>
                </a:solidFill>
              </a:rPr>
              <a:t>Static Driver Verifier in the Windows Driver Development Kit that uses the SLAM verification engine.</a:t>
            </a:r>
          </a:p>
          <a:p>
            <a:pPr indent="-314325" lvl="0" marL="457200">
              <a:spcBef>
                <a:spcPts val="0"/>
              </a:spcBef>
              <a:buClr>
                <a:schemeClr val="dk1"/>
              </a:buClr>
              <a:buSzPct val="96428"/>
            </a:pPr>
            <a:r>
              <a:rPr i="1" lang="zh-TW" sz="1350">
                <a:solidFill>
                  <a:schemeClr val="dk1"/>
                </a:solidFill>
              </a:rPr>
              <a:t>“Things like even software verification, this has been the Holy Grail of computer science for many decades but now in some very key areas, for example, driver verification we’re building tools that can do actual proof about the software and how it works in order to guarantee the reliability.”</a:t>
            </a:r>
            <a:r>
              <a:rPr lang="zh-TW" sz="1350">
                <a:solidFill>
                  <a:schemeClr val="dk1"/>
                </a:solidFill>
              </a:rPr>
              <a:t> Bill Gates, April 18, 2002. </a:t>
            </a:r>
            <a:r>
              <a:rPr lang="zh-TW" sz="1350">
                <a:solidFill>
                  <a:srgbClr val="0060AC"/>
                </a:solidFill>
                <a:hlinkClick r:id="rId4"/>
              </a:rPr>
              <a:t>Keynote address</a:t>
            </a:r>
            <a:r>
              <a:rPr lang="zh-TW" sz="1350">
                <a:solidFill>
                  <a:schemeClr val="dk1"/>
                </a:solidFill>
              </a:rPr>
              <a:t> at </a:t>
            </a:r>
            <a:r>
              <a:rPr lang="zh-TW" sz="1350">
                <a:solidFill>
                  <a:srgbClr val="0060AC"/>
                </a:solidFill>
                <a:hlinkClick r:id="rId5"/>
              </a:rPr>
              <a:t>WinHec 2002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418" name="Shape 418"/>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419" name="Shape 419"/>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420" name="Shape 420"/>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421" name="Shape 421"/>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422" name="Shape 422"/>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423" name="Shape 423"/>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424" name="Shape 424"/>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425" name="Shape 425"/>
          <p:cNvCxnSpPr/>
          <p:nvPr/>
        </p:nvCxnSpPr>
        <p:spPr>
          <a:xfrm rot="10800000">
            <a:off x="228600" y="3690150"/>
            <a:ext cx="2857500" cy="0"/>
          </a:xfrm>
          <a:prstGeom prst="straightConnector1">
            <a:avLst/>
          </a:prstGeom>
          <a:noFill/>
          <a:ln cap="flat" cmpd="sng" w="38100">
            <a:solidFill>
              <a:schemeClr val="dk1"/>
            </a:solidFill>
            <a:prstDash val="solid"/>
            <a:round/>
            <a:headEnd len="med" w="med" type="none"/>
            <a:tailEnd len="lg" w="lg" type="triangle"/>
          </a:ln>
        </p:spPr>
      </p:cxnSp>
      <p:sp>
        <p:nvSpPr>
          <p:cNvPr id="426" name="Shape 426"/>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427" name="Shape 427"/>
          <p:cNvSpPr txBox="1"/>
          <p:nvPr/>
        </p:nvSpPr>
        <p:spPr>
          <a:xfrm>
            <a:off x="3400425" y="3246834"/>
            <a:ext cx="1719263"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10, y = 20, z = 20</a:t>
            </a:r>
          </a:p>
        </p:txBody>
      </p:sp>
      <p:sp>
        <p:nvSpPr>
          <p:cNvPr id="428" name="Shape 428"/>
          <p:cNvSpPr txBox="1"/>
          <p:nvPr/>
        </p:nvSpPr>
        <p:spPr>
          <a:xfrm>
            <a:off x="5445125" y="3246834"/>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434" name="Shape 434"/>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435" name="Shape 435"/>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436" name="Shape 436"/>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437" name="Shape 437"/>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438" name="Shape 438"/>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439" name="Shape 439"/>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440" name="Shape 440"/>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441" name="Shape 441"/>
          <p:cNvCxnSpPr/>
          <p:nvPr/>
        </p:nvCxnSpPr>
        <p:spPr>
          <a:xfrm rot="10800000">
            <a:off x="419100" y="3657600"/>
            <a:ext cx="2857499" cy="0"/>
          </a:xfrm>
          <a:prstGeom prst="straightConnector1">
            <a:avLst/>
          </a:prstGeom>
          <a:noFill/>
          <a:ln cap="flat" cmpd="sng" w="38100">
            <a:solidFill>
              <a:schemeClr val="dk1"/>
            </a:solidFill>
            <a:prstDash val="solid"/>
            <a:round/>
            <a:headEnd len="med" w="med" type="none"/>
            <a:tailEnd len="lg" w="lg" type="triangle"/>
          </a:ln>
        </p:spPr>
      </p:cxnSp>
      <p:sp>
        <p:nvSpPr>
          <p:cNvPr id="442" name="Shape 442"/>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443" name="Shape 443"/>
          <p:cNvSpPr txBox="1"/>
          <p:nvPr/>
        </p:nvSpPr>
        <p:spPr>
          <a:xfrm>
            <a:off x="3387725" y="3513534"/>
            <a:ext cx="1719263"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10, y = 20, z = 20</a:t>
            </a:r>
          </a:p>
        </p:txBody>
      </p:sp>
      <p:sp>
        <p:nvSpPr>
          <p:cNvPr id="444" name="Shape 444"/>
          <p:cNvSpPr txBox="1"/>
          <p:nvPr/>
        </p:nvSpPr>
        <p:spPr>
          <a:xfrm>
            <a:off x="5432425" y="3542109"/>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
        <p:nvSpPr>
          <p:cNvPr id="445" name="Shape 445"/>
          <p:cNvSpPr txBox="1"/>
          <p:nvPr/>
        </p:nvSpPr>
        <p:spPr>
          <a:xfrm>
            <a:off x="6943725" y="3465909"/>
            <a:ext cx="917575"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2 * x == 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451" name="Shape 451"/>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452" name="Shape 452"/>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453" name="Shape 453"/>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454" name="Shape 454"/>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455" name="Shape 455"/>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456" name="Shape 456"/>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457" name="Shape 457"/>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458" name="Shape 458"/>
          <p:cNvCxnSpPr/>
          <p:nvPr/>
        </p:nvCxnSpPr>
        <p:spPr>
          <a:xfrm rot="10800000">
            <a:off x="504825" y="4317525"/>
            <a:ext cx="2857500" cy="0"/>
          </a:xfrm>
          <a:prstGeom prst="straightConnector1">
            <a:avLst/>
          </a:prstGeom>
          <a:noFill/>
          <a:ln cap="flat" cmpd="sng" w="38100">
            <a:solidFill>
              <a:schemeClr val="dk1"/>
            </a:solidFill>
            <a:prstDash val="solid"/>
            <a:round/>
            <a:headEnd len="med" w="med" type="none"/>
            <a:tailEnd len="lg" w="lg" type="triangle"/>
          </a:ln>
        </p:spPr>
      </p:cxnSp>
      <p:sp>
        <p:nvSpPr>
          <p:cNvPr id="459" name="Shape 459"/>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460" name="Shape 460"/>
          <p:cNvSpPr txBox="1"/>
          <p:nvPr/>
        </p:nvSpPr>
        <p:spPr>
          <a:xfrm>
            <a:off x="6943725" y="3465900"/>
            <a:ext cx="13065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2 * x == y</a:t>
            </a:r>
          </a:p>
        </p:txBody>
      </p:sp>
      <p:sp>
        <p:nvSpPr>
          <p:cNvPr id="461" name="Shape 461"/>
          <p:cNvSpPr txBox="1"/>
          <p:nvPr/>
        </p:nvSpPr>
        <p:spPr>
          <a:xfrm>
            <a:off x="6880225" y="4008825"/>
            <a:ext cx="18714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y == x +10</a:t>
            </a:r>
          </a:p>
        </p:txBody>
      </p:sp>
      <p:sp>
        <p:nvSpPr>
          <p:cNvPr id="462" name="Shape 462"/>
          <p:cNvSpPr txBox="1"/>
          <p:nvPr/>
        </p:nvSpPr>
        <p:spPr>
          <a:xfrm>
            <a:off x="5445125" y="3780234"/>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
        <p:nvSpPr>
          <p:cNvPr id="463" name="Shape 463"/>
          <p:cNvSpPr txBox="1"/>
          <p:nvPr/>
        </p:nvSpPr>
        <p:spPr>
          <a:xfrm>
            <a:off x="3362325" y="4113609"/>
            <a:ext cx="1719300" cy="228600"/>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10, y = 20, z = 20</a:t>
            </a:r>
          </a:p>
        </p:txBody>
      </p:sp>
      <p:sp>
        <p:nvSpPr>
          <p:cNvPr id="464" name="Shape 464"/>
          <p:cNvSpPr/>
          <p:nvPr/>
        </p:nvSpPr>
        <p:spPr>
          <a:xfrm>
            <a:off x="3594100" y="1209675"/>
            <a:ext cx="3048000" cy="1885949"/>
          </a:xfrm>
          <a:prstGeom prst="star16">
            <a:avLst>
              <a:gd fmla="val 37500" name="adj"/>
            </a:avLst>
          </a:prstGeom>
          <a:solidFill>
            <a:srgbClr val="FFCC99"/>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Program Error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228600" y="228600"/>
            <a:ext cx="8483599" cy="59055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2800" u="none" cap="none" strike="noStrike">
                <a:solidFill>
                  <a:schemeClr val="dk2"/>
                </a:solidFill>
                <a:latin typeface="Times New Roman"/>
                <a:ea typeface="Times New Roman"/>
                <a:cs typeface="Times New Roman"/>
                <a:sym typeface="Times New Roman"/>
              </a:rPr>
              <a:t>Novelty: Simultaneous Concrete &amp; Symbolic Executions</a:t>
            </a:r>
          </a:p>
        </p:txBody>
      </p:sp>
      <p:sp>
        <p:nvSpPr>
          <p:cNvPr id="470" name="Shape 470"/>
          <p:cNvSpPr txBox="1"/>
          <p:nvPr>
            <p:ph idx="1" type="body"/>
          </p:nvPr>
        </p:nvSpPr>
        <p:spPr>
          <a:xfrm>
            <a:off x="228600" y="914400"/>
            <a:ext cx="4225925" cy="3829049"/>
          </a:xfrm>
          <a:prstGeom prst="rect">
            <a:avLst/>
          </a:prstGeom>
          <a:noFill/>
          <a:ln>
            <a:noFill/>
          </a:ln>
        </p:spPr>
        <p:txBody>
          <a:bodyPr anchorCtr="0" anchor="t" bIns="46025" lIns="92075" rIns="92075" tIns="46025">
            <a:noAutofit/>
          </a:bodyPr>
          <a:lstStyle/>
          <a:p>
            <a:pPr indent="-342900" lvl="0" marL="342900" marR="0" rtl="0" algn="l">
              <a:lnSpc>
                <a:spcPct val="90000"/>
              </a:lnSpc>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void foo(int x,int y){</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int z = x*x*x; /* could be z = </a:t>
            </a:r>
            <a:r>
              <a:rPr b="0" i="0" lang="zh-TW" sz="1800" u="none" cap="none" strike="noStrike">
                <a:solidFill>
                  <a:srgbClr val="FF3300"/>
                </a:solidFill>
                <a:latin typeface="Arial"/>
                <a:ea typeface="Arial"/>
                <a:cs typeface="Arial"/>
                <a:sym typeface="Arial"/>
              </a:rPr>
              <a:t>h</a:t>
            </a:r>
            <a:r>
              <a:rPr b="0" i="0" lang="zh-TW" sz="1800" u="none" cap="none" strike="noStrike">
                <a:solidFill>
                  <a:schemeClr val="dk1"/>
                </a:solidFill>
                <a:latin typeface="Arial"/>
                <a:ea typeface="Arial"/>
                <a:cs typeface="Arial"/>
                <a:sym typeface="Arial"/>
              </a:rPr>
              <a:t>(x)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if (z == y)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a:t>
            </a:r>
            <a:r>
              <a:rPr b="0" i="0" lang="zh-TW" sz="18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a:t>
            </a:r>
          </a:p>
          <a:p>
            <a:pPr indent="-342900" lvl="0" marL="342900" marR="0" rtl="0" algn="l">
              <a:lnSpc>
                <a:spcPct val="90000"/>
              </a:lnSpc>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		</a:t>
            </a:r>
          </a:p>
        </p:txBody>
      </p:sp>
      <p:sp>
        <p:nvSpPr>
          <p:cNvPr id="471" name="Shape 471"/>
          <p:cNvSpPr txBox="1"/>
          <p:nvPr>
            <p:ph idx="2" type="body"/>
          </p:nvPr>
        </p:nvSpPr>
        <p:spPr>
          <a:xfrm>
            <a:off x="4511675" y="914400"/>
            <a:ext cx="4327525" cy="1930003"/>
          </a:xfrm>
          <a:prstGeom prst="rect">
            <a:avLst/>
          </a:prstGeom>
          <a:noFill/>
          <a:ln>
            <a:noFill/>
          </a:ln>
        </p:spPr>
        <p:txBody>
          <a:bodyPr anchorCtr="0" anchor="t" bIns="46025" lIns="92075" rIns="92075" tIns="46025">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zh-TW" sz="1800" u="none" cap="none" strike="noStrike">
                <a:solidFill>
                  <a:schemeClr val="dk1"/>
                </a:solidFill>
                <a:latin typeface="Times New Roman"/>
                <a:ea typeface="Times New Roman"/>
                <a:cs typeface="Times New Roman"/>
                <a:sym typeface="Times New Roman"/>
              </a:rPr>
              <a:t>Assume we can reason about linear constraints only</a:t>
            </a:r>
          </a:p>
          <a:p>
            <a:pPr indent="-342900" lvl="0" marL="342900" marR="0" rtl="0" algn="l">
              <a:lnSpc>
                <a:spcPct val="90000"/>
              </a:lnSpc>
              <a:spcBef>
                <a:spcPts val="1440"/>
              </a:spcBef>
              <a:spcAft>
                <a:spcPts val="0"/>
              </a:spcAft>
              <a:buClr>
                <a:schemeClr val="dk1"/>
              </a:buClr>
              <a:buSzPct val="100000"/>
              <a:buFont typeface="Times New Roman"/>
              <a:buChar char="•"/>
            </a:pPr>
            <a:r>
              <a:rPr b="0" i="0" lang="zh-TW" sz="1800" u="none" cap="none" strike="noStrike">
                <a:solidFill>
                  <a:schemeClr val="dk1"/>
                </a:solidFill>
                <a:latin typeface="Times New Roman"/>
                <a:ea typeface="Times New Roman"/>
                <a:cs typeface="Times New Roman"/>
                <a:sym typeface="Times New Roman"/>
              </a:rPr>
              <a:t>Initially </a:t>
            </a:r>
            <a:r>
              <a:rPr b="0" i="0" lang="zh-TW" sz="1800" u="none" cap="none" strike="noStrike">
                <a:solidFill>
                  <a:schemeClr val="dk2"/>
                </a:solidFill>
                <a:latin typeface="Times New Roman"/>
                <a:ea typeface="Times New Roman"/>
                <a:cs typeface="Times New Roman"/>
                <a:sym typeface="Times New Roman"/>
              </a:rPr>
              <a:t>x = 3</a:t>
            </a:r>
            <a:r>
              <a:rPr b="0" i="0" lang="zh-TW" sz="1800" u="none" cap="none" strike="noStrike">
                <a:solidFill>
                  <a:schemeClr val="dk1"/>
                </a:solidFill>
                <a:latin typeface="Times New Roman"/>
                <a:ea typeface="Times New Roman"/>
                <a:cs typeface="Times New Roman"/>
                <a:sym typeface="Times New Roman"/>
              </a:rPr>
              <a:t> and </a:t>
            </a:r>
            <a:r>
              <a:rPr b="0" i="0" lang="zh-TW" sz="1800" u="none" cap="none" strike="noStrike">
                <a:solidFill>
                  <a:schemeClr val="dk2"/>
                </a:solidFill>
                <a:latin typeface="Times New Roman"/>
                <a:ea typeface="Times New Roman"/>
                <a:cs typeface="Times New Roman"/>
                <a:sym typeface="Times New Roman"/>
              </a:rPr>
              <a:t>y = 7</a:t>
            </a:r>
            <a:r>
              <a:rPr b="0" i="0" lang="zh-TW" sz="1800" u="none" cap="none" strike="noStrike">
                <a:solidFill>
                  <a:schemeClr val="dk1"/>
                </a:solidFill>
                <a:latin typeface="Times New Roman"/>
                <a:ea typeface="Times New Roman"/>
                <a:cs typeface="Times New Roman"/>
                <a:sym typeface="Times New Roman"/>
              </a:rPr>
              <a:t>  (randomly generated)</a:t>
            </a:r>
          </a:p>
          <a:p>
            <a:pPr indent="-342900" lvl="0" marL="342900" marR="0" rtl="0" algn="l">
              <a:lnSpc>
                <a:spcPct val="90000"/>
              </a:lnSpc>
              <a:spcBef>
                <a:spcPts val="1440"/>
              </a:spcBef>
              <a:spcAft>
                <a:spcPts val="0"/>
              </a:spcAft>
              <a:buClr>
                <a:schemeClr val="dk2"/>
              </a:buClr>
              <a:buSzPct val="100000"/>
              <a:buFont typeface="Times New Roman"/>
              <a:buChar char="•"/>
            </a:pPr>
            <a:r>
              <a:rPr b="0" i="0" lang="zh-TW" sz="1800" u="none" cap="none" strike="noStrike">
                <a:solidFill>
                  <a:schemeClr val="dk2"/>
                </a:solidFill>
                <a:latin typeface="Times New Roman"/>
                <a:ea typeface="Times New Roman"/>
                <a:cs typeface="Times New Roman"/>
                <a:sym typeface="Times New Roman"/>
              </a:rPr>
              <a:t>Concrete z = 27</a:t>
            </a:r>
            <a:r>
              <a:rPr b="0" i="0" lang="zh-TW" sz="1800" u="none" cap="none" strike="noStrike">
                <a:solidFill>
                  <a:schemeClr val="dk1"/>
                </a:solidFill>
                <a:latin typeface="Times New Roman"/>
                <a:ea typeface="Times New Roman"/>
                <a:cs typeface="Times New Roman"/>
                <a:sym typeface="Times New Roman"/>
              </a:rPr>
              <a:t>, but </a:t>
            </a:r>
            <a:r>
              <a:rPr b="0" i="0" lang="zh-TW" sz="1800" u="none" cap="none" strike="noStrike">
                <a:solidFill>
                  <a:schemeClr val="dk2"/>
                </a:solidFill>
                <a:latin typeface="Times New Roman"/>
                <a:ea typeface="Times New Roman"/>
                <a:cs typeface="Times New Roman"/>
                <a:sym typeface="Times New Roman"/>
              </a:rPr>
              <a:t>symbolic z = x*x*x</a:t>
            </a:r>
          </a:p>
          <a:p>
            <a:pPr indent="-285750" lvl="1" marL="742950" marR="0" rtl="0" algn="l">
              <a:lnSpc>
                <a:spcPct val="90000"/>
              </a:lnSpc>
              <a:spcBef>
                <a:spcPts val="720"/>
              </a:spcBef>
              <a:spcAft>
                <a:spcPts val="0"/>
              </a:spcAft>
              <a:buClr>
                <a:schemeClr val="dk1"/>
              </a:buClr>
              <a:buSzPct val="100000"/>
              <a:buFont typeface="Times New Roman"/>
              <a:buChar char="–"/>
            </a:pPr>
            <a:r>
              <a:rPr b="0" i="0" lang="zh-TW" sz="1800" u="none" cap="none" strike="noStrike">
                <a:solidFill>
                  <a:schemeClr val="dk1"/>
                </a:solidFill>
                <a:latin typeface="Times New Roman"/>
                <a:ea typeface="Times New Roman"/>
                <a:cs typeface="Times New Roman"/>
                <a:sym typeface="Times New Roman"/>
              </a:rPr>
              <a:t>Cannot handle symbolic value of </a:t>
            </a:r>
            <a:r>
              <a:rPr b="0" i="0" lang="zh-TW" sz="1800" u="none" cap="none" strike="noStrike">
                <a:solidFill>
                  <a:schemeClr val="dk2"/>
                </a:solidFill>
                <a:latin typeface="Times New Roman"/>
                <a:ea typeface="Times New Roman"/>
                <a:cs typeface="Times New Roman"/>
                <a:sym typeface="Times New Roman"/>
              </a:rPr>
              <a:t>z!</a:t>
            </a:r>
          </a:p>
          <a:p>
            <a:pPr indent="-285750" lvl="1" marL="742950" marR="0" rtl="0" algn="l">
              <a:lnSpc>
                <a:spcPct val="90000"/>
              </a:lnSpc>
              <a:spcBef>
                <a:spcPts val="720"/>
              </a:spcBef>
              <a:spcAft>
                <a:spcPts val="0"/>
              </a:spcAft>
              <a:buClr>
                <a:schemeClr val="dk2"/>
              </a:buClr>
              <a:buSzPct val="100000"/>
              <a:buFont typeface="Times New Roman"/>
              <a:buChar char="–"/>
            </a:pPr>
            <a:r>
              <a:rPr b="0" i="0" lang="zh-TW" sz="1800" u="none" cap="none" strike="noStrike">
                <a:solidFill>
                  <a:schemeClr val="dk2"/>
                </a:solidFill>
                <a:latin typeface="Times New Roman"/>
                <a:ea typeface="Times New Roman"/>
                <a:cs typeface="Times New Roman"/>
                <a:sym typeface="Times New Roman"/>
              </a:rPr>
              <a:t>Stuck?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228600" y="228600"/>
            <a:ext cx="8483599" cy="59055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2800" u="none" cap="none" strike="noStrike">
                <a:solidFill>
                  <a:schemeClr val="dk2"/>
                </a:solidFill>
                <a:latin typeface="Times New Roman"/>
                <a:ea typeface="Times New Roman"/>
                <a:cs typeface="Times New Roman"/>
                <a:sym typeface="Times New Roman"/>
              </a:rPr>
              <a:t>Novelty: Simultaneous Concrete &amp; Symbolic Executions</a:t>
            </a:r>
          </a:p>
        </p:txBody>
      </p:sp>
      <p:sp>
        <p:nvSpPr>
          <p:cNvPr id="477" name="Shape 477"/>
          <p:cNvSpPr txBox="1"/>
          <p:nvPr>
            <p:ph idx="1" type="body"/>
          </p:nvPr>
        </p:nvSpPr>
        <p:spPr>
          <a:xfrm>
            <a:off x="228600" y="914400"/>
            <a:ext cx="4225925" cy="3829049"/>
          </a:xfrm>
          <a:prstGeom prst="rect">
            <a:avLst/>
          </a:prstGeom>
          <a:noFill/>
          <a:ln>
            <a:noFill/>
          </a:ln>
        </p:spPr>
        <p:txBody>
          <a:bodyPr anchorCtr="0" anchor="t" bIns="46025" lIns="92075" rIns="92075" tIns="46025">
            <a:noAutofit/>
          </a:bodyPr>
          <a:lstStyle/>
          <a:p>
            <a:pPr indent="-342900" lvl="0" marL="342900" marR="0" rtl="0" algn="l">
              <a:lnSpc>
                <a:spcPct val="90000"/>
              </a:lnSpc>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void foo(int x,int y){</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int z = x*x*x; /* could be z = </a:t>
            </a:r>
            <a:r>
              <a:rPr b="0" i="0" lang="zh-TW" sz="1800" u="none" cap="none" strike="noStrike">
                <a:solidFill>
                  <a:srgbClr val="FF3300"/>
                </a:solidFill>
                <a:latin typeface="Arial"/>
                <a:ea typeface="Arial"/>
                <a:cs typeface="Arial"/>
                <a:sym typeface="Arial"/>
              </a:rPr>
              <a:t>h</a:t>
            </a:r>
            <a:r>
              <a:rPr b="0" i="0" lang="zh-TW" sz="1800" u="none" cap="none" strike="noStrike">
                <a:solidFill>
                  <a:schemeClr val="dk1"/>
                </a:solidFill>
                <a:latin typeface="Arial"/>
                <a:ea typeface="Arial"/>
                <a:cs typeface="Arial"/>
                <a:sym typeface="Arial"/>
              </a:rPr>
              <a:t>(x)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if (z == y)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a:t>
            </a:r>
            <a:r>
              <a:rPr b="0" i="0" lang="zh-TW" sz="18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a:t>
            </a:r>
          </a:p>
          <a:p>
            <a:pPr indent="-342900" lvl="0" marL="342900" marR="0" rtl="0" algn="l">
              <a:lnSpc>
                <a:spcPct val="90000"/>
              </a:lnSpc>
              <a:spcBef>
                <a:spcPts val="144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a:t>
            </a:r>
          </a:p>
          <a:p>
            <a:pPr indent="-342900" lvl="0" marL="342900" marR="0" rtl="0" algn="l">
              <a:lnSpc>
                <a:spcPct val="90000"/>
              </a:lnSpc>
              <a:spcBef>
                <a:spcPts val="1440"/>
              </a:spcBef>
              <a:spcAft>
                <a:spcPts val="0"/>
              </a:spcAft>
              <a:buClr>
                <a:schemeClr val="dk1"/>
              </a:buClr>
              <a:buSzPct val="25000"/>
              <a:buFont typeface="Times New Roman"/>
              <a:buNone/>
            </a:pPr>
            <a:r>
              <a:rPr b="0" i="0" lang="zh-TW" sz="1800" u="none" cap="none" strike="noStrike">
                <a:solidFill>
                  <a:schemeClr val="dk1"/>
                </a:solidFill>
                <a:latin typeface="Times New Roman"/>
                <a:ea typeface="Times New Roman"/>
                <a:cs typeface="Times New Roman"/>
                <a:sym typeface="Times New Roman"/>
              </a:rPr>
              <a:t>		</a:t>
            </a:r>
          </a:p>
        </p:txBody>
      </p:sp>
      <p:sp>
        <p:nvSpPr>
          <p:cNvPr id="478" name="Shape 478"/>
          <p:cNvSpPr txBox="1"/>
          <p:nvPr>
            <p:ph idx="2" type="body"/>
          </p:nvPr>
        </p:nvSpPr>
        <p:spPr>
          <a:xfrm>
            <a:off x="4454525" y="647700"/>
            <a:ext cx="4327500" cy="3848100"/>
          </a:xfrm>
          <a:prstGeom prst="rect">
            <a:avLst/>
          </a:prstGeom>
          <a:noFill/>
          <a:ln>
            <a:noFill/>
          </a:ln>
        </p:spPr>
        <p:txBody>
          <a:bodyPr anchorCtr="0" anchor="t" bIns="46025" lIns="92075" rIns="92075" tIns="46025">
            <a:noAutofit/>
          </a:bodyPr>
          <a:lstStyle/>
          <a:p>
            <a:pPr indent="-323850" lvl="0" marL="342900" marR="0" rtl="0" algn="l">
              <a:lnSpc>
                <a:spcPct val="90000"/>
              </a:lnSpc>
              <a:spcBef>
                <a:spcPts val="0"/>
              </a:spcBef>
              <a:spcAft>
                <a:spcPts val="0"/>
              </a:spcAft>
              <a:buClr>
                <a:schemeClr val="dk1"/>
              </a:buClr>
              <a:buSzPct val="100000"/>
              <a:buFont typeface="Times New Roman"/>
              <a:buChar char="•"/>
            </a:pPr>
            <a:r>
              <a:rPr b="0" i="0" lang="zh-TW" sz="1500" u="none" cap="none" strike="noStrike">
                <a:solidFill>
                  <a:schemeClr val="dk1"/>
                </a:solidFill>
                <a:latin typeface="Times New Roman"/>
                <a:ea typeface="Times New Roman"/>
                <a:cs typeface="Times New Roman"/>
                <a:sym typeface="Times New Roman"/>
              </a:rPr>
              <a:t>Assume we can reason about linear constraints only</a:t>
            </a:r>
          </a:p>
          <a:p>
            <a:pPr indent="-323850" lvl="0" marL="342900" marR="0" rtl="0" algn="l">
              <a:lnSpc>
                <a:spcPct val="90000"/>
              </a:lnSpc>
              <a:spcBef>
                <a:spcPts val="1440"/>
              </a:spcBef>
              <a:spcAft>
                <a:spcPts val="0"/>
              </a:spcAft>
              <a:buClr>
                <a:schemeClr val="dk1"/>
              </a:buClr>
              <a:buSzPct val="100000"/>
              <a:buFont typeface="Times New Roman"/>
              <a:buChar char="•"/>
            </a:pPr>
            <a:r>
              <a:rPr b="0" i="0" lang="zh-TW" sz="1500" u="none" cap="none" strike="noStrike">
                <a:solidFill>
                  <a:schemeClr val="dk1"/>
                </a:solidFill>
                <a:latin typeface="Times New Roman"/>
                <a:ea typeface="Times New Roman"/>
                <a:cs typeface="Times New Roman"/>
                <a:sym typeface="Times New Roman"/>
              </a:rPr>
              <a:t>Initially </a:t>
            </a:r>
            <a:r>
              <a:rPr b="0" i="0" lang="zh-TW" sz="1500" u="none" cap="none" strike="noStrike">
                <a:solidFill>
                  <a:schemeClr val="dk2"/>
                </a:solidFill>
                <a:latin typeface="Times New Roman"/>
                <a:ea typeface="Times New Roman"/>
                <a:cs typeface="Times New Roman"/>
                <a:sym typeface="Times New Roman"/>
              </a:rPr>
              <a:t>x = 3</a:t>
            </a:r>
            <a:r>
              <a:rPr b="0" i="0" lang="zh-TW" sz="1500" u="none" cap="none" strike="noStrike">
                <a:solidFill>
                  <a:schemeClr val="dk1"/>
                </a:solidFill>
                <a:latin typeface="Times New Roman"/>
                <a:ea typeface="Times New Roman"/>
                <a:cs typeface="Times New Roman"/>
                <a:sym typeface="Times New Roman"/>
              </a:rPr>
              <a:t> and </a:t>
            </a:r>
            <a:r>
              <a:rPr b="0" i="0" lang="zh-TW" sz="1500" u="none" cap="none" strike="noStrike">
                <a:solidFill>
                  <a:schemeClr val="dk2"/>
                </a:solidFill>
                <a:latin typeface="Times New Roman"/>
                <a:ea typeface="Times New Roman"/>
                <a:cs typeface="Times New Roman"/>
                <a:sym typeface="Times New Roman"/>
              </a:rPr>
              <a:t>y = 7</a:t>
            </a:r>
            <a:r>
              <a:rPr b="0" i="0" lang="zh-TW" sz="1500" u="none" cap="none" strike="noStrike">
                <a:solidFill>
                  <a:schemeClr val="dk1"/>
                </a:solidFill>
                <a:latin typeface="Times New Roman"/>
                <a:ea typeface="Times New Roman"/>
                <a:cs typeface="Times New Roman"/>
                <a:sym typeface="Times New Roman"/>
              </a:rPr>
              <a:t>  (randomly generated)</a:t>
            </a:r>
          </a:p>
          <a:p>
            <a:pPr indent="-323850" lvl="0" marL="342900" marR="0" rtl="0" algn="l">
              <a:lnSpc>
                <a:spcPct val="90000"/>
              </a:lnSpc>
              <a:spcBef>
                <a:spcPts val="1440"/>
              </a:spcBef>
              <a:spcAft>
                <a:spcPts val="0"/>
              </a:spcAft>
              <a:buClr>
                <a:schemeClr val="dk2"/>
              </a:buClr>
              <a:buSzPct val="100000"/>
              <a:buFont typeface="Times New Roman"/>
              <a:buChar char="•"/>
            </a:pPr>
            <a:r>
              <a:rPr b="0" i="0" lang="zh-TW" sz="1500" u="none" cap="none" strike="noStrike">
                <a:solidFill>
                  <a:schemeClr val="dk2"/>
                </a:solidFill>
                <a:latin typeface="Times New Roman"/>
                <a:ea typeface="Times New Roman"/>
                <a:cs typeface="Times New Roman"/>
                <a:sym typeface="Times New Roman"/>
              </a:rPr>
              <a:t>Concrete z = 27</a:t>
            </a:r>
            <a:r>
              <a:rPr b="0" i="0" lang="zh-TW" sz="1500" u="none" cap="none" strike="noStrike">
                <a:solidFill>
                  <a:schemeClr val="dk1"/>
                </a:solidFill>
                <a:latin typeface="Times New Roman"/>
                <a:ea typeface="Times New Roman"/>
                <a:cs typeface="Times New Roman"/>
                <a:sym typeface="Times New Roman"/>
              </a:rPr>
              <a:t>, but </a:t>
            </a:r>
            <a:r>
              <a:rPr b="0" i="0" lang="zh-TW" sz="1500" u="none" cap="none" strike="noStrike">
                <a:solidFill>
                  <a:schemeClr val="dk2"/>
                </a:solidFill>
                <a:latin typeface="Times New Roman"/>
                <a:ea typeface="Times New Roman"/>
                <a:cs typeface="Times New Roman"/>
                <a:sym typeface="Times New Roman"/>
              </a:rPr>
              <a:t>symbolic z = x*x*x</a:t>
            </a:r>
          </a:p>
          <a:p>
            <a:pPr indent="-266700" lvl="1" marL="742950" marR="0" rtl="0" algn="l">
              <a:lnSpc>
                <a:spcPct val="90000"/>
              </a:lnSpc>
              <a:spcBef>
                <a:spcPts val="720"/>
              </a:spcBef>
              <a:spcAft>
                <a:spcPts val="0"/>
              </a:spcAft>
              <a:buClr>
                <a:schemeClr val="dk1"/>
              </a:buClr>
              <a:buSzPct val="100000"/>
              <a:buFont typeface="Times New Roman"/>
              <a:buChar char="–"/>
            </a:pPr>
            <a:r>
              <a:rPr b="0" i="0" lang="zh-TW" sz="1500" u="none" cap="none" strike="noStrike">
                <a:solidFill>
                  <a:schemeClr val="dk1"/>
                </a:solidFill>
                <a:latin typeface="Times New Roman"/>
                <a:ea typeface="Times New Roman"/>
                <a:cs typeface="Times New Roman"/>
                <a:sym typeface="Times New Roman"/>
              </a:rPr>
              <a:t>Cannot handle symbolic value of </a:t>
            </a:r>
            <a:r>
              <a:rPr b="0" i="0" lang="zh-TW" sz="1500" u="none" cap="none" strike="noStrike">
                <a:solidFill>
                  <a:schemeClr val="dk2"/>
                </a:solidFill>
                <a:latin typeface="Times New Roman"/>
                <a:ea typeface="Times New Roman"/>
                <a:cs typeface="Times New Roman"/>
                <a:sym typeface="Times New Roman"/>
              </a:rPr>
              <a:t>z!</a:t>
            </a:r>
          </a:p>
          <a:p>
            <a:pPr indent="-266700" lvl="1" marL="742950" marR="0" rtl="0" algn="l">
              <a:lnSpc>
                <a:spcPct val="90000"/>
              </a:lnSpc>
              <a:spcBef>
                <a:spcPts val="720"/>
              </a:spcBef>
              <a:spcAft>
                <a:spcPts val="0"/>
              </a:spcAft>
              <a:buClr>
                <a:schemeClr val="dk2"/>
              </a:buClr>
              <a:buSzPct val="100000"/>
              <a:buFont typeface="Times New Roman"/>
              <a:buChar char="–"/>
            </a:pPr>
            <a:r>
              <a:rPr b="0" i="0" lang="zh-TW" sz="1500" u="none" cap="none" strike="noStrike">
                <a:solidFill>
                  <a:schemeClr val="dk2"/>
                </a:solidFill>
                <a:latin typeface="Times New Roman"/>
                <a:ea typeface="Times New Roman"/>
                <a:cs typeface="Times New Roman"/>
                <a:sym typeface="Times New Roman"/>
              </a:rPr>
              <a:t>Stuck? </a:t>
            </a:r>
          </a:p>
          <a:p>
            <a:pPr indent="-266700" lvl="1" marL="742950" marR="0" rtl="0" algn="l">
              <a:lnSpc>
                <a:spcPct val="90000"/>
              </a:lnSpc>
              <a:spcBef>
                <a:spcPts val="720"/>
              </a:spcBef>
              <a:spcAft>
                <a:spcPts val="0"/>
              </a:spcAft>
              <a:buClr>
                <a:srgbClr val="FF3300"/>
              </a:buClr>
              <a:buSzPct val="100000"/>
              <a:buFont typeface="Times New Roman"/>
              <a:buChar char="–"/>
            </a:pPr>
            <a:r>
              <a:rPr b="0" i="0" lang="zh-TW" sz="1500" u="none" cap="none" strike="noStrike">
                <a:solidFill>
                  <a:srgbClr val="FF3300"/>
                </a:solidFill>
                <a:latin typeface="Times New Roman"/>
                <a:ea typeface="Times New Roman"/>
                <a:cs typeface="Times New Roman"/>
                <a:sym typeface="Times New Roman"/>
              </a:rPr>
              <a:t>NO!     </a:t>
            </a:r>
            <a:r>
              <a:rPr b="0" i="0" lang="zh-TW" sz="1500" u="none" cap="none" strike="noStrike">
                <a:solidFill>
                  <a:schemeClr val="dk1"/>
                </a:solidFill>
                <a:latin typeface="Times New Roman"/>
                <a:ea typeface="Times New Roman"/>
                <a:cs typeface="Times New Roman"/>
                <a:sym typeface="Times New Roman"/>
              </a:rPr>
              <a:t>Use concrete value</a:t>
            </a:r>
            <a:r>
              <a:rPr b="0" i="0" lang="zh-TW" sz="1500" u="none" cap="none" strike="noStrike">
                <a:solidFill>
                  <a:schemeClr val="dk2"/>
                </a:solidFill>
                <a:latin typeface="Times New Roman"/>
                <a:ea typeface="Times New Roman"/>
                <a:cs typeface="Times New Roman"/>
                <a:sym typeface="Times New Roman"/>
              </a:rPr>
              <a:t> z = 27</a:t>
            </a:r>
            <a:r>
              <a:rPr b="0" i="0" lang="zh-TW" sz="1500" u="none" cap="none" strike="noStrike">
                <a:solidFill>
                  <a:schemeClr val="dk1"/>
                </a:solidFill>
                <a:latin typeface="Times New Roman"/>
                <a:ea typeface="Times New Roman"/>
                <a:cs typeface="Times New Roman"/>
                <a:sym typeface="Times New Roman"/>
              </a:rPr>
              <a:t> and proceed…</a:t>
            </a:r>
          </a:p>
          <a:p>
            <a:pPr indent="-323850" lvl="0" marL="342900" marR="0" rtl="0" algn="l">
              <a:lnSpc>
                <a:spcPct val="90000"/>
              </a:lnSpc>
              <a:spcBef>
                <a:spcPts val="1440"/>
              </a:spcBef>
              <a:spcAft>
                <a:spcPts val="0"/>
              </a:spcAft>
              <a:buClr>
                <a:schemeClr val="dk1"/>
              </a:buClr>
              <a:buSzPct val="100000"/>
              <a:buFont typeface="Times New Roman"/>
              <a:buChar char="•"/>
            </a:pPr>
            <a:r>
              <a:rPr b="0" i="0" lang="zh-TW" sz="1500" u="none" cap="none" strike="noStrike">
                <a:solidFill>
                  <a:schemeClr val="dk1"/>
                </a:solidFill>
                <a:latin typeface="Times New Roman"/>
                <a:ea typeface="Times New Roman"/>
                <a:cs typeface="Times New Roman"/>
                <a:sym typeface="Times New Roman"/>
              </a:rPr>
              <a:t>Take else branch with constraint 27</a:t>
            </a:r>
            <a:r>
              <a:rPr b="0" i="0" lang="zh-TW" sz="1500" u="none" cap="none" strike="noStrike">
                <a:solidFill>
                  <a:schemeClr val="dk2"/>
                </a:solidFill>
                <a:latin typeface="Times New Roman"/>
                <a:ea typeface="Times New Roman"/>
                <a:cs typeface="Times New Roman"/>
                <a:sym typeface="Times New Roman"/>
              </a:rPr>
              <a:t> != y</a:t>
            </a:r>
          </a:p>
          <a:p>
            <a:pPr indent="-323850" lvl="0" marL="342900" marR="0" rtl="0" algn="l">
              <a:lnSpc>
                <a:spcPct val="90000"/>
              </a:lnSpc>
              <a:spcBef>
                <a:spcPts val="1440"/>
              </a:spcBef>
              <a:spcAft>
                <a:spcPts val="0"/>
              </a:spcAft>
              <a:buClr>
                <a:schemeClr val="dk2"/>
              </a:buClr>
              <a:buSzPct val="100000"/>
              <a:buFont typeface="Times New Roman"/>
              <a:buChar char="•"/>
            </a:pPr>
            <a:r>
              <a:rPr b="0" i="0" lang="zh-TW" sz="1500" u="none" cap="none" strike="noStrike">
                <a:solidFill>
                  <a:schemeClr val="dk2"/>
                </a:solidFill>
                <a:latin typeface="Times New Roman"/>
                <a:ea typeface="Times New Roman"/>
                <a:cs typeface="Times New Roman"/>
                <a:sym typeface="Times New Roman"/>
              </a:rPr>
              <a:t>Solve 27 = y</a:t>
            </a:r>
            <a:r>
              <a:rPr b="0" i="0" lang="zh-TW" sz="1500" u="none" cap="none" strike="noStrike">
                <a:solidFill>
                  <a:schemeClr val="dk1"/>
                </a:solidFill>
                <a:latin typeface="Times New Roman"/>
                <a:ea typeface="Times New Roman"/>
                <a:cs typeface="Times New Roman"/>
                <a:sym typeface="Times New Roman"/>
              </a:rPr>
              <a:t>  to take then branch</a:t>
            </a:r>
          </a:p>
          <a:p>
            <a:pPr indent="-323850" lvl="0" marL="342900" marR="0" rtl="0" algn="l">
              <a:lnSpc>
                <a:spcPct val="90000"/>
              </a:lnSpc>
              <a:spcBef>
                <a:spcPts val="1440"/>
              </a:spcBef>
              <a:spcAft>
                <a:spcPts val="0"/>
              </a:spcAft>
              <a:buClr>
                <a:schemeClr val="dk1"/>
              </a:buClr>
              <a:buSzPct val="100000"/>
              <a:buFont typeface="Times New Roman"/>
              <a:buChar char="•"/>
            </a:pPr>
            <a:r>
              <a:rPr b="0" i="0" lang="zh-TW" sz="1500" u="none" cap="none" strike="noStrike">
                <a:solidFill>
                  <a:schemeClr val="dk1"/>
                </a:solidFill>
                <a:latin typeface="Times New Roman"/>
                <a:ea typeface="Times New Roman"/>
                <a:cs typeface="Times New Roman"/>
                <a:sym typeface="Times New Roman"/>
              </a:rPr>
              <a:t>Execute next run with </a:t>
            </a:r>
            <a:r>
              <a:rPr b="0" i="0" lang="zh-TW" sz="1500" u="none" cap="none" strike="noStrike">
                <a:solidFill>
                  <a:schemeClr val="dk2"/>
                </a:solidFill>
                <a:latin typeface="Times New Roman"/>
                <a:ea typeface="Times New Roman"/>
                <a:cs typeface="Times New Roman"/>
                <a:sym typeface="Times New Roman"/>
              </a:rPr>
              <a:t>x = 3</a:t>
            </a:r>
            <a:r>
              <a:rPr b="0" i="0" lang="zh-TW" sz="1500" u="none" cap="none" strike="noStrike">
                <a:solidFill>
                  <a:schemeClr val="dk1"/>
                </a:solidFill>
                <a:latin typeface="Times New Roman"/>
                <a:ea typeface="Times New Roman"/>
                <a:cs typeface="Times New Roman"/>
                <a:sym typeface="Times New Roman"/>
              </a:rPr>
              <a:t> and </a:t>
            </a:r>
            <a:r>
              <a:rPr b="0" i="0" lang="zh-TW" sz="1500" u="none" cap="none" strike="noStrike">
                <a:solidFill>
                  <a:schemeClr val="dk2"/>
                </a:solidFill>
                <a:latin typeface="Times New Roman"/>
                <a:ea typeface="Times New Roman"/>
                <a:cs typeface="Times New Roman"/>
                <a:sym typeface="Times New Roman"/>
              </a:rPr>
              <a:t>y = 27</a:t>
            </a:r>
          </a:p>
          <a:p>
            <a:pPr indent="-323850" lvl="0" marL="342900" marR="0" rtl="0" algn="l">
              <a:lnSpc>
                <a:spcPct val="90000"/>
              </a:lnSpc>
              <a:spcBef>
                <a:spcPts val="1600"/>
              </a:spcBef>
              <a:spcAft>
                <a:spcPts val="0"/>
              </a:spcAft>
              <a:buClr>
                <a:schemeClr val="dk1"/>
              </a:buClr>
              <a:buSzPct val="100000"/>
              <a:buFont typeface="Times New Roman"/>
              <a:buChar char="•"/>
            </a:pPr>
            <a:r>
              <a:rPr b="0" i="0" lang="zh-TW" sz="1700" u="none" cap="none" strike="noStrike">
                <a:solidFill>
                  <a:schemeClr val="dk1"/>
                </a:solidFill>
                <a:latin typeface="Times New Roman"/>
                <a:ea typeface="Times New Roman"/>
                <a:cs typeface="Times New Roman"/>
                <a:sym typeface="Times New Roman"/>
              </a:rPr>
              <a:t>DART finds the error!</a:t>
            </a:r>
          </a:p>
        </p:txBody>
      </p:sp>
      <p:sp>
        <p:nvSpPr>
          <p:cNvPr id="479" name="Shape 479"/>
          <p:cNvSpPr/>
          <p:nvPr/>
        </p:nvSpPr>
        <p:spPr>
          <a:xfrm>
            <a:off x="685800" y="2409825"/>
            <a:ext cx="3657600" cy="1714500"/>
          </a:xfrm>
          <a:prstGeom prst="wedgeRoundRectCallout">
            <a:avLst>
              <a:gd fmla="val 78602" name="adj1"/>
              <a:gd fmla="val -39028" name="adj2"/>
              <a:gd fmla="val 16667" name="adj3"/>
            </a:avLst>
          </a:prstGeom>
          <a:solidFill>
            <a:srgbClr val="CCFFFF"/>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rgbClr val="FF3300"/>
              </a:buClr>
              <a:buSzPct val="25000"/>
              <a:buFont typeface="Arial"/>
              <a:buNone/>
            </a:pPr>
            <a:r>
              <a:rPr b="0" i="0" lang="zh-TW" sz="1800" u="none" cap="none" strike="noStrike">
                <a:solidFill>
                  <a:srgbClr val="FF3300"/>
                </a:solidFill>
                <a:latin typeface="Arial"/>
                <a:ea typeface="Arial"/>
                <a:cs typeface="Arial"/>
                <a:sym typeface="Arial"/>
              </a:rPr>
              <a:t>Replace</a:t>
            </a:r>
            <a:r>
              <a:rPr b="0" i="0" lang="zh-TW" sz="1800" u="none" cap="none" strike="noStrike">
                <a:solidFill>
                  <a:schemeClr val="dk1"/>
                </a:solidFill>
                <a:latin typeface="Arial"/>
                <a:ea typeface="Arial"/>
                <a:cs typeface="Arial"/>
                <a:sym typeface="Arial"/>
              </a:rPr>
              <a:t> </a:t>
            </a:r>
            <a:r>
              <a:rPr b="0" i="0" lang="zh-TW" sz="1800" u="none" cap="none" strike="noStrike">
                <a:solidFill>
                  <a:schemeClr val="dk2"/>
                </a:solidFill>
                <a:latin typeface="Arial"/>
                <a:ea typeface="Arial"/>
                <a:cs typeface="Arial"/>
                <a:sym typeface="Arial"/>
              </a:rPr>
              <a:t>symbolic expression</a:t>
            </a:r>
            <a:r>
              <a:rPr b="0" i="0" lang="zh-TW" sz="1800" u="none" cap="none" strike="noStrike">
                <a:solidFill>
                  <a:schemeClr val="dk1"/>
                </a:solidFill>
                <a:latin typeface="Arial"/>
                <a:ea typeface="Arial"/>
                <a:cs typeface="Arial"/>
                <a:sym typeface="Arial"/>
              </a:rPr>
              <a:t> by </a:t>
            </a:r>
            <a:r>
              <a:rPr b="0" i="0" lang="zh-TW" sz="1800" u="none" cap="none" strike="noStrike">
                <a:solidFill>
                  <a:srgbClr val="FF3300"/>
                </a:solidFill>
                <a:latin typeface="Arial"/>
                <a:ea typeface="Arial"/>
                <a:cs typeface="Arial"/>
                <a:sym typeface="Arial"/>
              </a:rPr>
              <a:t>concrete value</a:t>
            </a:r>
            <a:r>
              <a:rPr b="0" i="0" lang="zh-TW" sz="1800" u="none" cap="none" strike="noStrike">
                <a:solidFill>
                  <a:schemeClr val="dk1"/>
                </a:solidFill>
                <a:latin typeface="Arial"/>
                <a:ea typeface="Arial"/>
                <a:cs typeface="Arial"/>
                <a:sym typeface="Arial"/>
              </a:rPr>
              <a:t> when symbolic expression becomes </a:t>
            </a:r>
            <a:r>
              <a:rPr b="0" i="0" lang="zh-TW" sz="1800" u="none" cap="none" strike="noStrike">
                <a:solidFill>
                  <a:srgbClr val="FF3300"/>
                </a:solidFill>
                <a:latin typeface="Arial"/>
                <a:ea typeface="Arial"/>
                <a:cs typeface="Arial"/>
                <a:sym typeface="Arial"/>
              </a:rPr>
              <a:t>unmanageable</a:t>
            </a:r>
            <a:r>
              <a:rPr b="0" i="0" lang="zh-TW" sz="1800" u="none" cap="none" strike="noStrike">
                <a:solidFill>
                  <a:schemeClr val="dk1"/>
                </a:solidFill>
                <a:latin typeface="Arial"/>
                <a:ea typeface="Arial"/>
                <a:cs typeface="Arial"/>
                <a:sym typeface="Arial"/>
              </a:rPr>
              <a:t> (e.g. non-linear)</a:t>
            </a:r>
          </a:p>
        </p:txBody>
      </p:sp>
      <p:sp>
        <p:nvSpPr>
          <p:cNvPr id="480" name="Shape 480"/>
          <p:cNvSpPr txBox="1"/>
          <p:nvPr/>
        </p:nvSpPr>
        <p:spPr>
          <a:xfrm>
            <a:off x="225425" y="4208859"/>
            <a:ext cx="4421188" cy="526256"/>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Clr>
                <a:schemeClr val="dk2"/>
              </a:buClr>
              <a:buSzPct val="25000"/>
              <a:buFont typeface="Times New Roman"/>
              <a:buNone/>
            </a:pPr>
            <a:r>
              <a:rPr b="0" i="0" lang="zh-TW" sz="2000" u="none" cap="none" strike="noStrike">
                <a:solidFill>
                  <a:schemeClr val="dk2"/>
                </a:solidFill>
                <a:latin typeface="Times New Roman"/>
                <a:ea typeface="Times New Roman"/>
                <a:cs typeface="Times New Roman"/>
                <a:sym typeface="Times New Roman"/>
              </a:rPr>
              <a:t>NOTE: whenever symbolic execution is stuck, </a:t>
            </a:r>
            <a:r>
              <a:rPr b="0" i="0" lang="zh-TW" sz="2000" u="none" cap="none" strike="noStrike">
                <a:solidFill>
                  <a:srgbClr val="FF3300"/>
                </a:solidFill>
                <a:latin typeface="Times New Roman"/>
                <a:ea typeface="Times New Roman"/>
                <a:cs typeface="Times New Roman"/>
                <a:sym typeface="Times New Roman"/>
              </a:rPr>
              <a:t>static analysis</a:t>
            </a:r>
            <a:r>
              <a:rPr b="0" i="0" lang="zh-TW" sz="2000" u="none" cap="none" strike="noStrike">
                <a:solidFill>
                  <a:schemeClr val="dk2"/>
                </a:solidFill>
                <a:latin typeface="Times New Roman"/>
                <a:ea typeface="Times New Roman"/>
                <a:cs typeface="Times New Roman"/>
                <a:sym typeface="Times New Roman"/>
              </a:rPr>
              <a:t> becomes imprecise!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CUTE</a:t>
            </a:r>
          </a:p>
        </p:txBody>
      </p:sp>
      <p:sp>
        <p:nvSpPr>
          <p:cNvPr id="486" name="Shape 486"/>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CUTE (Concolic Unit Testing Engine)</a:t>
            </a:r>
          </a:p>
          <a:p>
            <a:pPr indent="-400050" lvl="0" marL="457200" rtl="0">
              <a:spcBef>
                <a:spcPts val="0"/>
              </a:spcBef>
              <a:buSzPct val="207692"/>
            </a:pPr>
            <a:r>
              <a:rPr lang="zh-TW" sz="1300">
                <a:solidFill>
                  <a:srgbClr val="222222"/>
                </a:solidFill>
                <a:highlight>
                  <a:srgbClr val="FFFFFF"/>
                </a:highlight>
                <a:latin typeface="Arial"/>
                <a:ea typeface="Arial"/>
                <a:cs typeface="Arial"/>
                <a:sym typeface="Arial"/>
              </a:rPr>
              <a:t>Sen, Koushik, Darko Marinov, and Gul Agha. "CUTE: a concolic unit testing engine for C." </a:t>
            </a:r>
            <a:r>
              <a:rPr i="1" lang="zh-TW" sz="1300">
                <a:solidFill>
                  <a:srgbClr val="222222"/>
                </a:solidFill>
                <a:highlight>
                  <a:srgbClr val="FFFFFF"/>
                </a:highlight>
                <a:latin typeface="Arial"/>
                <a:ea typeface="Arial"/>
                <a:cs typeface="Arial"/>
                <a:sym typeface="Arial"/>
              </a:rPr>
              <a:t>ACM SIGSOFT Software Engineering Notes</a:t>
            </a:r>
            <a:r>
              <a:rPr lang="zh-TW" sz="1300">
                <a:solidFill>
                  <a:srgbClr val="222222"/>
                </a:solidFill>
                <a:highlight>
                  <a:srgbClr val="FFFFFF"/>
                </a:highlight>
                <a:latin typeface="Arial"/>
                <a:ea typeface="Arial"/>
                <a:cs typeface="Arial"/>
                <a:sym typeface="Arial"/>
              </a:rPr>
              <a:t>. Vol. 30. No. 5. ACM, 2005.</a:t>
            </a:r>
          </a:p>
          <a:p>
            <a:pPr indent="-311150" lvl="0" marL="457200" rtl="0">
              <a:spcBef>
                <a:spcPts val="0"/>
              </a:spcBef>
              <a:buClr>
                <a:srgbClr val="222222"/>
              </a:buClr>
              <a:buSzPct val="54166"/>
              <a:buFont typeface="Arial"/>
            </a:pPr>
            <a:r>
              <a:rPr lang="zh-TW"/>
              <a:t>Extends DART to handle multi-threaded programs</a:t>
            </a:r>
          </a:p>
          <a:p>
            <a:pPr indent="-228600" lvl="1" marL="914400" rtl="0">
              <a:spcBef>
                <a:spcPts val="0"/>
              </a:spcBef>
            </a:pPr>
            <a:r>
              <a:rPr lang="zh-TW"/>
              <a:t>dynamic data structures using pointer operations</a:t>
            </a:r>
          </a:p>
          <a:p>
            <a:pPr indent="-228600" lvl="1" marL="914400" rtl="0">
              <a:spcBef>
                <a:spcPts val="0"/>
              </a:spcBef>
            </a:pPr>
            <a:r>
              <a:rPr lang="zh-TW"/>
              <a:t>pointer analysis by representing and solving pointer constraints approximately</a:t>
            </a:r>
          </a:p>
          <a:p>
            <a:pPr indent="-228600" lvl="1" marL="914400" rtl="0">
              <a:spcBef>
                <a:spcPts val="0"/>
              </a:spcBef>
            </a:pPr>
            <a:r>
              <a:rPr lang="zh-TW"/>
              <a:t>systematically generate both test inputs and thread schedules</a:t>
            </a:r>
          </a:p>
          <a:p>
            <a:pPr indent="-228600" lvl="0" marL="457200">
              <a:spcBef>
                <a:spcPts val="0"/>
              </a:spcBef>
            </a:pPr>
            <a:r>
              <a:rPr lang="zh-TW"/>
              <a:t>Test java.util library and JDK 1.4 (by jCUTE)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Execution Paths of a Program</a:t>
            </a:r>
          </a:p>
        </p:txBody>
      </p:sp>
      <p:sp>
        <p:nvSpPr>
          <p:cNvPr id="492" name="Shape 492"/>
          <p:cNvSpPr txBox="1"/>
          <p:nvPr>
            <p:ph idx="1" type="body"/>
          </p:nvPr>
        </p:nvSpPr>
        <p:spPr>
          <a:xfrm>
            <a:off x="3810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Can be seen as a </a:t>
            </a:r>
            <a:r>
              <a:rPr b="0" i="0" lang="zh-TW" sz="2000" u="none" cap="none" strike="noStrike">
                <a:solidFill>
                  <a:srgbClr val="000099"/>
                </a:solidFill>
                <a:latin typeface="Arial"/>
                <a:ea typeface="Arial"/>
                <a:cs typeface="Arial"/>
                <a:sym typeface="Arial"/>
              </a:rPr>
              <a:t>binary tree</a:t>
            </a:r>
            <a:r>
              <a:rPr b="0" i="0" lang="zh-TW" sz="2000" u="none" cap="none" strike="noStrike">
                <a:solidFill>
                  <a:schemeClr val="dk1"/>
                </a:solidFill>
                <a:latin typeface="Arial"/>
                <a:ea typeface="Arial"/>
                <a:cs typeface="Arial"/>
                <a:sym typeface="Arial"/>
              </a:rPr>
              <a:t> with possibly infinite depth</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rgbClr val="008000"/>
                </a:solidFill>
                <a:latin typeface="Arial"/>
                <a:ea typeface="Arial"/>
                <a:cs typeface="Arial"/>
                <a:sym typeface="Arial"/>
              </a:rPr>
              <a:t>Computation tree</a:t>
            </a:r>
          </a:p>
          <a:p>
            <a:pPr indent="-342900" lvl="0" marL="342900" marR="0" rtl="0" algn="l">
              <a:lnSpc>
                <a:spcPct val="90000"/>
              </a:lnSpc>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Each </a:t>
            </a:r>
            <a:r>
              <a:rPr b="0" i="0" lang="zh-TW" sz="2000" u="none" cap="none" strike="noStrike">
                <a:solidFill>
                  <a:srgbClr val="000099"/>
                </a:solidFill>
                <a:latin typeface="Arial"/>
                <a:ea typeface="Arial"/>
                <a:cs typeface="Arial"/>
                <a:sym typeface="Arial"/>
              </a:rPr>
              <a:t>node</a:t>
            </a:r>
            <a:r>
              <a:rPr b="0" i="0" lang="zh-TW" sz="2000" u="none" cap="none" strike="noStrike">
                <a:solidFill>
                  <a:schemeClr val="dk1"/>
                </a:solidFill>
                <a:latin typeface="Arial"/>
                <a:ea typeface="Arial"/>
                <a:cs typeface="Arial"/>
                <a:sym typeface="Arial"/>
              </a:rPr>
              <a:t> represents the execution of a </a:t>
            </a:r>
            <a:r>
              <a:rPr b="0" i="0" lang="zh-TW" sz="2000" u="none" cap="none" strike="noStrike">
                <a:solidFill>
                  <a:srgbClr val="FF3300"/>
                </a:solidFill>
                <a:latin typeface="Arial"/>
                <a:ea typeface="Arial"/>
                <a:cs typeface="Arial"/>
                <a:sym typeface="Arial"/>
              </a:rPr>
              <a:t>“if then else”</a:t>
            </a:r>
            <a:r>
              <a:rPr b="0" i="0" lang="zh-TW" sz="2000" u="none" cap="none" strike="noStrike">
                <a:solidFill>
                  <a:schemeClr val="dk1"/>
                </a:solidFill>
                <a:latin typeface="Arial"/>
                <a:ea typeface="Arial"/>
                <a:cs typeface="Arial"/>
                <a:sym typeface="Arial"/>
              </a:rPr>
              <a:t> statement</a:t>
            </a:r>
          </a:p>
          <a:p>
            <a:pPr indent="-342900" lvl="0" marL="342900" marR="0" rtl="0" algn="l">
              <a:lnSpc>
                <a:spcPct val="90000"/>
              </a:lnSpc>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Each </a:t>
            </a:r>
            <a:r>
              <a:rPr b="0" i="0" lang="zh-TW" sz="2000" u="none" cap="none" strike="noStrike">
                <a:solidFill>
                  <a:srgbClr val="000099"/>
                </a:solidFill>
                <a:latin typeface="Arial"/>
                <a:ea typeface="Arial"/>
                <a:cs typeface="Arial"/>
                <a:sym typeface="Arial"/>
              </a:rPr>
              <a:t>edge</a:t>
            </a:r>
            <a:r>
              <a:rPr b="0" i="0" lang="zh-TW" sz="2000" u="none" cap="none" strike="noStrike">
                <a:solidFill>
                  <a:schemeClr val="dk1"/>
                </a:solidFill>
                <a:latin typeface="Arial"/>
                <a:ea typeface="Arial"/>
                <a:cs typeface="Arial"/>
                <a:sym typeface="Arial"/>
              </a:rPr>
              <a:t> represents the execution of a sequence of non-conditional statements</a:t>
            </a:r>
          </a:p>
          <a:p>
            <a:pPr indent="-342900" lvl="0" marL="342900" marR="0" rtl="0" algn="l">
              <a:lnSpc>
                <a:spcPct val="90000"/>
              </a:lnSpc>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Each path in the tree represents an equivalence class of inputs</a:t>
            </a:r>
          </a:p>
        </p:txBody>
      </p:sp>
      <p:grpSp>
        <p:nvGrpSpPr>
          <p:cNvPr id="493" name="Shape 493"/>
          <p:cNvGrpSpPr/>
          <p:nvPr/>
        </p:nvGrpSpPr>
        <p:grpSpPr>
          <a:xfrm>
            <a:off x="4670374" y="1570049"/>
            <a:ext cx="3849453" cy="3543300"/>
            <a:chOff x="3263" y="815"/>
            <a:chExt cx="2424" cy="2976"/>
          </a:xfrm>
        </p:grpSpPr>
        <p:sp>
          <p:nvSpPr>
            <p:cNvPr id="494" name="Shape 494"/>
            <p:cNvSpPr/>
            <p:nvPr/>
          </p:nvSpPr>
          <p:spPr>
            <a:xfrm>
              <a:off x="4224" y="815"/>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Shape 495"/>
            <p:cNvSpPr/>
            <p:nvPr/>
          </p:nvSpPr>
          <p:spPr>
            <a:xfrm>
              <a:off x="4656" y="1920"/>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Shape 496"/>
            <p:cNvSpPr/>
            <p:nvPr/>
          </p:nvSpPr>
          <p:spPr>
            <a:xfrm>
              <a:off x="4991" y="1343"/>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Shape 497"/>
            <p:cNvSpPr/>
            <p:nvPr/>
          </p:nvSpPr>
          <p:spPr>
            <a:xfrm>
              <a:off x="3600" y="1343"/>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Shape 498"/>
            <p:cNvSpPr/>
            <p:nvPr/>
          </p:nvSpPr>
          <p:spPr>
            <a:xfrm>
              <a:off x="3936" y="1968"/>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Shape 499"/>
            <p:cNvSpPr/>
            <p:nvPr/>
          </p:nvSpPr>
          <p:spPr>
            <a:xfrm>
              <a:off x="3263" y="1968"/>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Shape 500"/>
            <p:cNvSpPr/>
            <p:nvPr/>
          </p:nvSpPr>
          <p:spPr>
            <a:xfrm>
              <a:off x="4368" y="2447"/>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Shape 501"/>
            <p:cNvSpPr/>
            <p:nvPr/>
          </p:nvSpPr>
          <p:spPr>
            <a:xfrm>
              <a:off x="4895" y="2495"/>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Shape 502"/>
            <p:cNvSpPr/>
            <p:nvPr/>
          </p:nvSpPr>
          <p:spPr>
            <a:xfrm>
              <a:off x="5184" y="3071"/>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Shape 503"/>
            <p:cNvSpPr/>
            <p:nvPr/>
          </p:nvSpPr>
          <p:spPr>
            <a:xfrm>
              <a:off x="4943" y="3552"/>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Shape 504"/>
            <p:cNvSpPr/>
            <p:nvPr/>
          </p:nvSpPr>
          <p:spPr>
            <a:xfrm>
              <a:off x="5424" y="3552"/>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Shape 505"/>
            <p:cNvSpPr/>
            <p:nvPr/>
          </p:nvSpPr>
          <p:spPr>
            <a:xfrm>
              <a:off x="5279" y="1823"/>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Shape 506"/>
            <p:cNvSpPr/>
            <p:nvPr/>
          </p:nvSpPr>
          <p:spPr>
            <a:xfrm>
              <a:off x="3456" y="2544"/>
              <a:ext cx="239" cy="239"/>
            </a:xfrm>
            <a:prstGeom prst="ellipse">
              <a:avLst/>
            </a:prstGeom>
            <a:solidFill>
              <a:schemeClr val="accen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07" name="Shape 507"/>
            <p:cNvCxnSpPr>
              <a:stCxn id="494" idx="2"/>
              <a:endCxn id="508" idx="2"/>
            </p:cNvCxnSpPr>
            <p:nvPr/>
          </p:nvCxnSpPr>
          <p:spPr>
            <a:xfrm flipH="1">
              <a:off x="3924" y="936"/>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09" name="Shape 509"/>
            <p:cNvCxnSpPr>
              <a:stCxn id="494" idx="6"/>
              <a:endCxn id="496" idx="1"/>
            </p:cNvCxnSpPr>
            <p:nvPr/>
          </p:nvCxnSpPr>
          <p:spPr>
            <a:xfrm>
              <a:off x="4464" y="936"/>
              <a:ext cx="600" cy="300"/>
            </a:xfrm>
            <a:prstGeom prst="straightConnector1">
              <a:avLst/>
            </a:prstGeom>
            <a:noFill/>
            <a:ln cap="flat" cmpd="sng" w="25400">
              <a:solidFill>
                <a:schemeClr val="dk1"/>
              </a:solidFill>
              <a:prstDash val="solid"/>
              <a:round/>
              <a:headEnd len="med" w="med" type="none"/>
              <a:tailEnd len="lg" w="lg" type="triangle"/>
            </a:ln>
          </p:spPr>
        </p:cxnSp>
        <p:cxnSp>
          <p:nvCxnSpPr>
            <p:cNvPr id="510" name="Shape 510"/>
            <p:cNvCxnSpPr>
              <a:stCxn id="497" idx="3"/>
              <a:endCxn id="499" idx="0"/>
            </p:cNvCxnSpPr>
            <p:nvPr/>
          </p:nvCxnSpPr>
          <p:spPr>
            <a:xfrm flipH="1">
              <a:off x="3335" y="1548"/>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1" name="Shape 511"/>
            <p:cNvCxnSpPr>
              <a:stCxn id="497" idx="5"/>
              <a:endCxn id="498" idx="0"/>
            </p:cNvCxnSpPr>
            <p:nvPr/>
          </p:nvCxnSpPr>
          <p:spPr>
            <a:xfrm>
              <a:off x="3804" y="1548"/>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2" name="Shape 512"/>
            <p:cNvCxnSpPr>
              <a:stCxn id="499" idx="5"/>
              <a:endCxn id="506" idx="0"/>
            </p:cNvCxnSpPr>
            <p:nvPr/>
          </p:nvCxnSpPr>
          <p:spPr>
            <a:xfrm>
              <a:off x="3468" y="2172"/>
              <a:ext cx="0" cy="300"/>
            </a:xfrm>
            <a:prstGeom prst="straightConnector1">
              <a:avLst/>
            </a:prstGeom>
            <a:noFill/>
            <a:ln cap="flat" cmpd="sng" w="25400">
              <a:solidFill>
                <a:schemeClr val="dk1"/>
              </a:solidFill>
              <a:prstDash val="solid"/>
              <a:round/>
              <a:headEnd len="med" w="med" type="none"/>
              <a:tailEnd len="lg" w="lg" type="triangle"/>
            </a:ln>
          </p:spPr>
        </p:cxnSp>
        <p:cxnSp>
          <p:nvCxnSpPr>
            <p:cNvPr id="513" name="Shape 513"/>
            <p:cNvCxnSpPr>
              <a:stCxn id="496" idx="3"/>
              <a:endCxn id="495" idx="0"/>
            </p:cNvCxnSpPr>
            <p:nvPr/>
          </p:nvCxnSpPr>
          <p:spPr>
            <a:xfrm flipH="1">
              <a:off x="4727" y="1548"/>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4" name="Shape 514"/>
            <p:cNvCxnSpPr>
              <a:stCxn id="496" idx="5"/>
              <a:endCxn id="505" idx="0"/>
            </p:cNvCxnSpPr>
            <p:nvPr/>
          </p:nvCxnSpPr>
          <p:spPr>
            <a:xfrm>
              <a:off x="5196" y="1548"/>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5" name="Shape 515"/>
            <p:cNvCxnSpPr>
              <a:stCxn id="495" idx="3"/>
              <a:endCxn id="500" idx="0"/>
            </p:cNvCxnSpPr>
            <p:nvPr/>
          </p:nvCxnSpPr>
          <p:spPr>
            <a:xfrm flipH="1">
              <a:off x="4391" y="2124"/>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6" name="Shape 516"/>
            <p:cNvCxnSpPr>
              <a:stCxn id="495" idx="5"/>
              <a:endCxn id="501" idx="0"/>
            </p:cNvCxnSpPr>
            <p:nvPr/>
          </p:nvCxnSpPr>
          <p:spPr>
            <a:xfrm>
              <a:off x="4860" y="2124"/>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7" name="Shape 517"/>
            <p:cNvCxnSpPr>
              <a:stCxn id="501" idx="5"/>
              <a:endCxn id="502" idx="0"/>
            </p:cNvCxnSpPr>
            <p:nvPr/>
          </p:nvCxnSpPr>
          <p:spPr>
            <a:xfrm>
              <a:off x="5100" y="2700"/>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8" name="Shape 518"/>
            <p:cNvCxnSpPr>
              <a:stCxn id="502" idx="3"/>
              <a:endCxn id="503" idx="0"/>
            </p:cNvCxnSpPr>
            <p:nvPr/>
          </p:nvCxnSpPr>
          <p:spPr>
            <a:xfrm flipH="1">
              <a:off x="4919" y="3276"/>
              <a:ext cx="300" cy="300"/>
            </a:xfrm>
            <a:prstGeom prst="straightConnector1">
              <a:avLst/>
            </a:prstGeom>
            <a:noFill/>
            <a:ln cap="flat" cmpd="sng" w="25400">
              <a:solidFill>
                <a:schemeClr val="dk1"/>
              </a:solidFill>
              <a:prstDash val="solid"/>
              <a:round/>
              <a:headEnd len="med" w="med" type="none"/>
              <a:tailEnd len="lg" w="lg" type="triangle"/>
            </a:ln>
          </p:spPr>
        </p:cxnSp>
        <p:cxnSp>
          <p:nvCxnSpPr>
            <p:cNvPr id="519" name="Shape 519"/>
            <p:cNvCxnSpPr>
              <a:stCxn id="502" idx="5"/>
              <a:endCxn id="504" idx="0"/>
            </p:cNvCxnSpPr>
            <p:nvPr/>
          </p:nvCxnSpPr>
          <p:spPr>
            <a:xfrm>
              <a:off x="5388" y="3276"/>
              <a:ext cx="300" cy="300"/>
            </a:xfrm>
            <a:prstGeom prst="straightConnector1">
              <a:avLst/>
            </a:prstGeom>
            <a:noFill/>
            <a:ln cap="flat" cmpd="sng" w="25400">
              <a:solidFill>
                <a:schemeClr val="dk1"/>
              </a:solidFill>
              <a:prstDash val="solid"/>
              <a:round/>
              <a:headEnd len="med" w="med" type="none"/>
              <a:tailEnd len="lg" w="lg" type="triangle"/>
            </a:ln>
          </p:spPr>
        </p:cxnSp>
        <p:sp>
          <p:nvSpPr>
            <p:cNvPr id="508" name="Shape 508"/>
            <p:cNvSpPr txBox="1"/>
            <p:nvPr/>
          </p:nvSpPr>
          <p:spPr>
            <a:xfrm>
              <a:off x="3791" y="1007"/>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0</a:t>
              </a:r>
            </a:p>
          </p:txBody>
        </p:sp>
        <p:sp>
          <p:nvSpPr>
            <p:cNvPr id="520" name="Shape 520"/>
            <p:cNvSpPr txBox="1"/>
            <p:nvPr/>
          </p:nvSpPr>
          <p:spPr>
            <a:xfrm>
              <a:off x="4704" y="960"/>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21" name="Shape 521"/>
            <p:cNvSpPr txBox="1"/>
            <p:nvPr/>
          </p:nvSpPr>
          <p:spPr>
            <a:xfrm>
              <a:off x="3311" y="1584"/>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0</a:t>
              </a:r>
            </a:p>
          </p:txBody>
        </p:sp>
        <p:sp>
          <p:nvSpPr>
            <p:cNvPr id="522" name="Shape 522"/>
            <p:cNvSpPr txBox="1"/>
            <p:nvPr/>
          </p:nvSpPr>
          <p:spPr>
            <a:xfrm>
              <a:off x="4704" y="1584"/>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0</a:t>
              </a:r>
            </a:p>
          </p:txBody>
        </p:sp>
        <p:sp>
          <p:nvSpPr>
            <p:cNvPr id="523" name="Shape 523"/>
            <p:cNvSpPr txBox="1"/>
            <p:nvPr/>
          </p:nvSpPr>
          <p:spPr>
            <a:xfrm>
              <a:off x="4368" y="2112"/>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0</a:t>
              </a:r>
            </a:p>
          </p:txBody>
        </p:sp>
        <p:sp>
          <p:nvSpPr>
            <p:cNvPr id="524" name="Shape 524"/>
            <p:cNvSpPr txBox="1"/>
            <p:nvPr/>
          </p:nvSpPr>
          <p:spPr>
            <a:xfrm>
              <a:off x="4895" y="3215"/>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0</a:t>
              </a:r>
            </a:p>
          </p:txBody>
        </p:sp>
        <p:sp>
          <p:nvSpPr>
            <p:cNvPr id="525" name="Shape 525"/>
            <p:cNvSpPr txBox="1"/>
            <p:nvPr/>
          </p:nvSpPr>
          <p:spPr>
            <a:xfrm>
              <a:off x="5136" y="2687"/>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26" name="Shape 526"/>
            <p:cNvSpPr txBox="1"/>
            <p:nvPr/>
          </p:nvSpPr>
          <p:spPr>
            <a:xfrm>
              <a:off x="3888" y="1584"/>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27" name="Shape 527"/>
            <p:cNvSpPr txBox="1"/>
            <p:nvPr/>
          </p:nvSpPr>
          <p:spPr>
            <a:xfrm>
              <a:off x="3456" y="2160"/>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28" name="Shape 528"/>
            <p:cNvSpPr txBox="1"/>
            <p:nvPr/>
          </p:nvSpPr>
          <p:spPr>
            <a:xfrm>
              <a:off x="5231" y="1488"/>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29" name="Shape 529"/>
            <p:cNvSpPr txBox="1"/>
            <p:nvPr/>
          </p:nvSpPr>
          <p:spPr>
            <a:xfrm>
              <a:off x="4895" y="2112"/>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sp>
          <p:nvSpPr>
            <p:cNvPr id="530" name="Shape 530"/>
            <p:cNvSpPr txBox="1"/>
            <p:nvPr/>
          </p:nvSpPr>
          <p:spPr>
            <a:xfrm>
              <a:off x="5375" y="3215"/>
              <a:ext cx="288" cy="23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1</a:t>
              </a:r>
            </a:p>
          </p:txBody>
        </p:sp>
      </p:grpSp>
      <p:cxnSp>
        <p:nvCxnSpPr>
          <p:cNvPr id="531" name="Shape 531"/>
          <p:cNvCxnSpPr/>
          <p:nvPr/>
        </p:nvCxnSpPr>
        <p:spPr>
          <a:xfrm>
            <a:off x="6372825" y="1170000"/>
            <a:ext cx="0" cy="399900"/>
          </a:xfrm>
          <a:prstGeom prst="straightConnector1">
            <a:avLst/>
          </a:prstGeom>
          <a:noFill/>
          <a:ln cap="flat" cmpd="sng" w="25400">
            <a:solidFill>
              <a:schemeClr val="dk1"/>
            </a:solidFill>
            <a:prstDash val="solid"/>
            <a:round/>
            <a:headEnd len="med" w="med"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Concrete Execution Path (example)</a:t>
            </a:r>
          </a:p>
        </p:txBody>
      </p:sp>
      <p:pic>
        <p:nvPicPr>
          <p:cNvPr id="537" name="Shape 537"/>
          <p:cNvPicPr preferRelativeResize="0"/>
          <p:nvPr/>
        </p:nvPicPr>
        <p:blipFill rotWithShape="1">
          <a:blip r:embed="rId3">
            <a:alphaModFix/>
          </a:blip>
          <a:srcRect b="0" l="0" r="0" t="0"/>
          <a:stretch/>
        </p:blipFill>
        <p:spPr>
          <a:xfrm>
            <a:off x="838200" y="1885950"/>
            <a:ext cx="7315200" cy="23431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Symbolic Execution Path (example)</a:t>
            </a:r>
          </a:p>
        </p:txBody>
      </p:sp>
      <p:pic>
        <p:nvPicPr>
          <p:cNvPr id="543" name="Shape 543"/>
          <p:cNvPicPr preferRelativeResize="0"/>
          <p:nvPr>
            <p:ph idx="1" type="body"/>
          </p:nvPr>
        </p:nvPicPr>
        <p:blipFill rotWithShape="1">
          <a:blip r:embed="rId3">
            <a:alphaModFix/>
          </a:blip>
          <a:srcRect b="0" l="0" r="0" t="0"/>
          <a:stretch/>
        </p:blipFill>
        <p:spPr>
          <a:xfrm>
            <a:off x="838200" y="1485900"/>
            <a:ext cx="7543800" cy="291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Concolic Execution</a:t>
            </a:r>
          </a:p>
        </p:txBody>
      </p:sp>
      <p:sp>
        <p:nvSpPr>
          <p:cNvPr id="549" name="Shape 549"/>
          <p:cNvSpPr txBox="1"/>
          <p:nvPr>
            <p:ph idx="1" type="body"/>
          </p:nvPr>
        </p:nvSpPr>
        <p:spPr>
          <a:xfrm>
            <a:off x="457200" y="1485900"/>
            <a:ext cx="8229600" cy="35820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Automated </a:t>
            </a:r>
            <a:r>
              <a:rPr b="0" i="0" lang="zh-TW" sz="2400" u="none" cap="none" strike="noStrike">
                <a:solidFill>
                  <a:srgbClr val="000099"/>
                </a:solidFill>
                <a:latin typeface="Arial"/>
                <a:ea typeface="Arial"/>
                <a:cs typeface="Arial"/>
                <a:sym typeface="Arial"/>
              </a:rPr>
              <a:t>Scalable</a:t>
            </a:r>
            <a:r>
              <a:rPr b="0" i="0" lang="zh-TW" sz="2400" u="none" cap="none" strike="noStrike">
                <a:solidFill>
                  <a:schemeClr val="dk1"/>
                </a:solidFill>
                <a:latin typeface="Arial"/>
                <a:ea typeface="Arial"/>
                <a:cs typeface="Arial"/>
                <a:sym typeface="Arial"/>
              </a:rPr>
              <a:t> Unit Testing of real-world C Programs</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Generate test inputs</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Execute unit under test on generated test inputs</a:t>
            </a:r>
          </a:p>
          <a:p>
            <a:pPr indent="-228600" lvl="2" marL="1143000" marR="0" rtl="0" algn="l">
              <a:lnSpc>
                <a:spcPct val="90000"/>
              </a:lnSpc>
              <a:spcBef>
                <a:spcPts val="360"/>
              </a:spcBef>
              <a:spcAft>
                <a:spcPts val="0"/>
              </a:spcAft>
              <a:buClr>
                <a:schemeClr val="lt2"/>
              </a:buClr>
              <a:buSzPct val="64999"/>
              <a:buFont typeface="Noto Sans Symbols"/>
              <a:buChar char="■"/>
            </a:pPr>
            <a:r>
              <a:rPr b="0" i="0" lang="zh-TW" sz="1800" u="none" cap="none" strike="noStrike">
                <a:solidFill>
                  <a:srgbClr val="FF3300"/>
                </a:solidFill>
                <a:latin typeface="Arial"/>
                <a:ea typeface="Arial"/>
                <a:cs typeface="Arial"/>
                <a:sym typeface="Arial"/>
              </a:rPr>
              <a:t>so that all reachable statements are executed</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Any assertion violation gets caught</a:t>
            </a:r>
          </a:p>
          <a:p>
            <a:pPr indent="-342900" lvl="0" marL="342900" marR="0" rtl="0" algn="l">
              <a:lnSpc>
                <a:spcPct val="90000"/>
              </a:lnSpc>
              <a:spcBef>
                <a:spcPts val="480"/>
              </a:spcBef>
              <a:spcAft>
                <a:spcPts val="0"/>
              </a:spcAft>
              <a:buClr>
                <a:schemeClr val="lt2"/>
              </a:buClr>
              <a:buSzPct val="75000"/>
              <a:buFont typeface="Noto Sans Symbols"/>
              <a:buChar char="■"/>
            </a:pPr>
            <a:r>
              <a:rPr lang="zh-TW" sz="2400"/>
              <a:t>Concolic </a:t>
            </a:r>
            <a:r>
              <a:rPr b="0" i="0" lang="zh-TW" sz="2400" u="none" cap="none" strike="noStrike">
                <a:solidFill>
                  <a:schemeClr val="dk1"/>
                </a:solidFill>
                <a:latin typeface="Arial"/>
                <a:ea typeface="Arial"/>
                <a:cs typeface="Arial"/>
                <a:sym typeface="Arial"/>
              </a:rPr>
              <a:t>Approach:</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Explore all execution paths of an Unit for all possible inputs</a:t>
            </a:r>
          </a:p>
          <a:p>
            <a:pPr indent="-228600" lvl="2" marL="1143000" marR="0" rtl="0" algn="l">
              <a:lnSpc>
                <a:spcPct val="90000"/>
              </a:lnSpc>
              <a:spcBef>
                <a:spcPts val="400"/>
              </a:spcBef>
              <a:spcAft>
                <a:spcPts val="0"/>
              </a:spcAft>
              <a:buClr>
                <a:schemeClr val="lt2"/>
              </a:buClr>
              <a:buSzPct val="64999"/>
              <a:buFont typeface="Noto Sans Symbols"/>
              <a:buChar char="■"/>
            </a:pPr>
            <a:r>
              <a:rPr b="0" i="0" lang="zh-TW" sz="2000" u="none" cap="none" strike="noStrike">
                <a:solidFill>
                  <a:schemeClr val="dk1"/>
                </a:solidFill>
                <a:latin typeface="Arial"/>
                <a:ea typeface="Arial"/>
                <a:cs typeface="Arial"/>
                <a:sym typeface="Arial"/>
              </a:rPr>
              <a:t>Exploring all execution paths ensure that all reachable statements are executed</a:t>
            </a:r>
          </a:p>
          <a:p>
            <a:pPr indent="-285750" lvl="1" marL="742950" marR="0" rtl="0" algn="l">
              <a:lnSpc>
                <a:spcPct val="90000"/>
              </a:lnSpc>
              <a:spcBef>
                <a:spcPts val="400"/>
              </a:spcBef>
              <a:spcAft>
                <a:spcPts val="0"/>
              </a:spcAft>
              <a:buClr>
                <a:schemeClr val="accent2"/>
              </a:buClr>
              <a:buSzPct val="800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33" name="Shape 233"/>
          <p:cNvSpPr txBox="1"/>
          <p:nvPr>
            <p:ph idx="1" type="body"/>
          </p:nvPr>
        </p:nvSpPr>
        <p:spPr>
          <a:xfrm>
            <a:off x="311700" y="590325"/>
            <a:ext cx="8520600" cy="4354500"/>
          </a:xfrm>
          <a:prstGeom prst="rect">
            <a:avLst/>
          </a:prstGeom>
        </p:spPr>
        <p:txBody>
          <a:bodyPr anchorCtr="0" anchor="t" bIns="91425" lIns="91425" rIns="91425" tIns="91425">
            <a:noAutofit/>
          </a:bodyPr>
          <a:lstStyle/>
          <a:p>
            <a:pPr indent="-384175" lvl="0" marL="457200">
              <a:spcBef>
                <a:spcPts val="0"/>
              </a:spcBef>
              <a:buClr>
                <a:schemeClr val="dk1"/>
              </a:buClr>
              <a:buSzPct val="98000"/>
            </a:pPr>
            <a:r>
              <a:rPr i="1" lang="zh-TW" sz="2450">
                <a:solidFill>
                  <a:schemeClr val="dk1"/>
                </a:solidFill>
              </a:rPr>
              <a:t>“Things like even software verification, this has been the Holy Grail of computer science for many decades but now in some very key areas, for example, driver verification we’re building tools that can do actual proof about the software and how it works in order to guarantee the reliability.”</a:t>
            </a:r>
            <a:r>
              <a:rPr lang="zh-TW" sz="2450">
                <a:solidFill>
                  <a:schemeClr val="dk1"/>
                </a:solidFill>
              </a:rPr>
              <a:t> Bill Gates, April 18, 2002. </a:t>
            </a:r>
            <a:r>
              <a:rPr lang="zh-TW" sz="2450">
                <a:solidFill>
                  <a:srgbClr val="0060AC"/>
                </a:solidFill>
                <a:hlinkClick r:id="rId3"/>
              </a:rPr>
              <a:t>Keynote address</a:t>
            </a:r>
            <a:r>
              <a:rPr lang="zh-TW" sz="2450">
                <a:solidFill>
                  <a:schemeClr val="dk1"/>
                </a:solidFill>
              </a:rPr>
              <a:t> at </a:t>
            </a:r>
            <a:r>
              <a:rPr lang="zh-TW" sz="2450">
                <a:solidFill>
                  <a:srgbClr val="0060AC"/>
                </a:solidFill>
                <a:hlinkClick r:id="rId4"/>
              </a:rPr>
              <a:t>WinHec 2002</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just">
              <a:spcBef>
                <a:spcPts val="0"/>
              </a:spcBef>
              <a:spcAft>
                <a:spcPts val="0"/>
              </a:spcAft>
              <a:buSzPct val="25000"/>
              <a:buNone/>
            </a:pPr>
            <a:r>
              <a:rPr b="0" i="0" lang="zh-TW" sz="4400" u="none" cap="none" strike="noStrike">
                <a:solidFill>
                  <a:schemeClr val="dk1"/>
                </a:solidFill>
                <a:latin typeface="Arial"/>
                <a:ea typeface="Arial"/>
                <a:cs typeface="Arial"/>
                <a:sym typeface="Arial"/>
              </a:rPr>
              <a:t>Concolic Execution</a:t>
            </a:r>
          </a:p>
        </p:txBody>
      </p:sp>
      <p:sp>
        <p:nvSpPr>
          <p:cNvPr id="555" name="Shape 555"/>
          <p:cNvSpPr txBox="1"/>
          <p:nvPr>
            <p:ph idx="1" type="body"/>
          </p:nvPr>
        </p:nvSpPr>
        <p:spPr>
          <a:xfrm>
            <a:off x="353025" y="1114425"/>
            <a:ext cx="8229600" cy="29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Combine concrete and symbolic execution for unit testing</a:t>
            </a:r>
          </a:p>
          <a:p>
            <a:pPr indent="-285750" lvl="1" marL="742950" marR="0" rtl="0" algn="l">
              <a:lnSpc>
                <a:spcPct val="90000"/>
              </a:lnSpc>
              <a:spcBef>
                <a:spcPts val="400"/>
              </a:spcBef>
              <a:spcAft>
                <a:spcPts val="0"/>
              </a:spcAft>
              <a:buClr>
                <a:schemeClr val="accent2"/>
              </a:buClr>
              <a:buSzPct val="80000"/>
              <a:buFont typeface="Noto Sans Symbols"/>
              <a:buChar char="◻"/>
            </a:pPr>
            <a:r>
              <a:rPr b="1" i="0" lang="zh-TW" sz="2000" u="none" cap="none" strike="noStrike">
                <a:solidFill>
                  <a:srgbClr val="000099"/>
                </a:solidFill>
                <a:latin typeface="Arial"/>
                <a:ea typeface="Arial"/>
                <a:cs typeface="Arial"/>
                <a:sym typeface="Arial"/>
              </a:rPr>
              <a:t>Conc</a:t>
            </a:r>
            <a:r>
              <a:rPr b="0" i="0" lang="zh-TW" sz="2000" u="none" cap="none" strike="noStrike">
                <a:solidFill>
                  <a:schemeClr val="dk1"/>
                </a:solidFill>
                <a:latin typeface="Arial"/>
                <a:ea typeface="Arial"/>
                <a:cs typeface="Arial"/>
                <a:sym typeface="Arial"/>
              </a:rPr>
              <a:t>rete + Symb</a:t>
            </a:r>
            <a:r>
              <a:rPr b="1" i="0" lang="zh-TW" sz="2000" u="none" cap="none" strike="noStrike">
                <a:solidFill>
                  <a:srgbClr val="000099"/>
                </a:solidFill>
                <a:latin typeface="Arial"/>
                <a:ea typeface="Arial"/>
                <a:cs typeface="Arial"/>
                <a:sym typeface="Arial"/>
              </a:rPr>
              <a:t>olic</a:t>
            </a:r>
            <a:r>
              <a:rPr b="0" i="0" lang="zh-TW" sz="2000" u="none" cap="none" strike="noStrike">
                <a:solidFill>
                  <a:schemeClr val="dk1"/>
                </a:solidFill>
                <a:latin typeface="Arial"/>
                <a:ea typeface="Arial"/>
                <a:cs typeface="Arial"/>
                <a:sym typeface="Arial"/>
              </a:rPr>
              <a:t> = </a:t>
            </a:r>
            <a:r>
              <a:rPr b="0" i="0" lang="zh-TW" sz="2000" u="none" cap="none" strike="noStrike">
                <a:solidFill>
                  <a:srgbClr val="000099"/>
                </a:solidFill>
                <a:latin typeface="Arial"/>
                <a:ea typeface="Arial"/>
                <a:cs typeface="Arial"/>
                <a:sym typeface="Arial"/>
              </a:rPr>
              <a:t>Concolic</a:t>
            </a:r>
          </a:p>
          <a:p>
            <a:pPr indent="-342900" lvl="0" marL="342900" marR="0" rtl="0" algn="l">
              <a:lnSpc>
                <a:spcPct val="90000"/>
              </a:lnSpc>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In a nutshell</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Use concrete execution over a concrete input to </a:t>
            </a:r>
            <a:r>
              <a:rPr b="0" i="0" lang="zh-TW" sz="2000" u="none" cap="none" strike="noStrike">
                <a:solidFill>
                  <a:srgbClr val="CC0000"/>
                </a:solidFill>
                <a:latin typeface="Arial"/>
                <a:ea typeface="Arial"/>
                <a:cs typeface="Arial"/>
                <a:sym typeface="Arial"/>
              </a:rPr>
              <a:t>guide</a:t>
            </a:r>
            <a:r>
              <a:rPr b="0" i="0" lang="zh-TW" sz="2000" u="none" cap="none" strike="noStrike">
                <a:solidFill>
                  <a:schemeClr val="dk1"/>
                </a:solidFill>
                <a:latin typeface="Arial"/>
                <a:ea typeface="Arial"/>
                <a:cs typeface="Arial"/>
                <a:sym typeface="Arial"/>
              </a:rPr>
              <a:t> symbolic execution</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Concrete execution helps Symbolic execution to simplify complex and </a:t>
            </a:r>
            <a:r>
              <a:rPr b="0" i="0" lang="zh-TW" sz="2000" u="none" cap="none" strike="noStrike">
                <a:solidFill>
                  <a:srgbClr val="CC0000"/>
                </a:solidFill>
                <a:latin typeface="Arial"/>
                <a:ea typeface="Arial"/>
                <a:cs typeface="Arial"/>
                <a:sym typeface="Arial"/>
              </a:rPr>
              <a:t>unmanageable</a:t>
            </a:r>
            <a:r>
              <a:rPr b="0" i="0" lang="zh-TW" sz="2000" u="none" cap="none" strike="noStrike">
                <a:solidFill>
                  <a:schemeClr val="dk1"/>
                </a:solidFill>
                <a:latin typeface="Arial"/>
                <a:ea typeface="Arial"/>
                <a:cs typeface="Arial"/>
                <a:sym typeface="Arial"/>
              </a:rPr>
              <a:t> symbolic expressions</a:t>
            </a:r>
          </a:p>
          <a:p>
            <a:pPr indent="-228600" lvl="2" marL="1143000" marR="0" rtl="0" algn="l">
              <a:lnSpc>
                <a:spcPct val="90000"/>
              </a:lnSpc>
              <a:spcBef>
                <a:spcPts val="400"/>
              </a:spcBef>
              <a:spcAft>
                <a:spcPts val="0"/>
              </a:spcAft>
              <a:buClr>
                <a:schemeClr val="lt2"/>
              </a:buClr>
              <a:buSzPct val="64999"/>
              <a:buFont typeface="Noto Sans Symbols"/>
              <a:buChar char="■"/>
            </a:pPr>
            <a:r>
              <a:rPr b="0" i="0" lang="zh-TW" sz="2000" u="none" cap="none" strike="noStrike">
                <a:solidFill>
                  <a:schemeClr val="dk1"/>
                </a:solidFill>
                <a:latin typeface="Arial"/>
                <a:ea typeface="Arial"/>
                <a:cs typeface="Arial"/>
                <a:sym typeface="Arial"/>
              </a:rPr>
              <a:t>by replacing symbolic values by concrete values</a:t>
            </a:r>
          </a:p>
          <a:p>
            <a:pPr indent="-342900" lvl="0" marL="342900" marR="0" rtl="0" algn="l">
              <a:lnSpc>
                <a:spcPct val="90000"/>
              </a:lnSpc>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Achieves Scalability</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Higher branch coverage than random testing</a:t>
            </a:r>
          </a:p>
          <a:p>
            <a:pPr indent="-285750" lvl="1" marL="742950" marR="0" rtl="0" algn="l">
              <a:lnSpc>
                <a:spcPct val="90000"/>
              </a:lnSpc>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No false positives or scalability issue like in symbolic execution based testing</a:t>
            </a:r>
          </a:p>
          <a:p>
            <a:pPr indent="-342900" lvl="0" marL="342900" marR="0" rtl="0" algn="l">
              <a:lnSpc>
                <a:spcPct val="90000"/>
              </a:lnSpc>
              <a:spcBef>
                <a:spcPts val="400"/>
              </a:spcBef>
              <a:spcAft>
                <a:spcPts val="0"/>
              </a:spcAft>
              <a:buClr>
                <a:schemeClr val="lt2"/>
              </a:buClr>
              <a:buSzPct val="750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Concolic Execution Process</a:t>
            </a:r>
          </a:p>
        </p:txBody>
      </p:sp>
      <p:sp>
        <p:nvSpPr>
          <p:cNvPr id="561" name="Shape 561"/>
          <p:cNvSpPr txBox="1"/>
          <p:nvPr>
            <p:ph idx="1" type="body"/>
          </p:nvPr>
        </p:nvSpPr>
        <p:spPr>
          <a:xfrm>
            <a:off x="457200" y="148590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CUTE generates concrete inputs one by one.</a:t>
            </a:r>
          </a:p>
          <a:p>
            <a:pPr indent="-342900" lvl="0" marL="342900" marR="0" rtl="0" algn="l">
              <a:lnSpc>
                <a:spcPct val="90000"/>
              </a:lnSpc>
              <a:spcBef>
                <a:spcPts val="48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The program is executed on that input simultaneously (both concretely &amp; symbolically)</a:t>
            </a:r>
          </a:p>
          <a:p>
            <a:pPr indent="-342900" lvl="0" marL="342900" marR="0" rtl="0" algn="l">
              <a:lnSpc>
                <a:spcPct val="90000"/>
              </a:lnSpc>
              <a:spcBef>
                <a:spcPts val="48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The symb. ex. follows the path taken by the concrete ex.           maintains a symb. state, generates path constraints.</a:t>
            </a:r>
          </a:p>
          <a:p>
            <a:pPr indent="-342900" lvl="0" marL="342900" marR="0" rtl="0" algn="l">
              <a:lnSpc>
                <a:spcPct val="90000"/>
              </a:lnSpc>
              <a:spcBef>
                <a:spcPts val="48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The info. collected by the concrete ex. </a:t>
            </a:r>
            <a:r>
              <a:rPr b="0" i="0" lang="zh-TW" sz="2400" u="none" cap="none" strike="noStrike">
                <a:solidFill>
                  <a:srgbClr val="009900"/>
                </a:solidFill>
                <a:latin typeface="Arial"/>
                <a:ea typeface="Arial"/>
                <a:cs typeface="Arial"/>
                <a:sym typeface="Arial"/>
              </a:rPr>
              <a:t>guided</a:t>
            </a:r>
            <a:r>
              <a:rPr b="0" i="0" lang="zh-TW" sz="2400" u="none" cap="none" strike="noStrike">
                <a:solidFill>
                  <a:schemeClr val="dk1"/>
                </a:solidFill>
                <a:latin typeface="Arial"/>
                <a:ea typeface="Arial"/>
                <a:cs typeface="Arial"/>
                <a:sym typeface="Arial"/>
              </a:rPr>
              <a:t> symb. ex. is then used to generate inputs for the next ex.</a:t>
            </a:r>
          </a:p>
          <a:p>
            <a:pPr indent="-342900" lvl="0" marL="342900" marR="0" rtl="0" algn="l">
              <a:lnSpc>
                <a:spcPct val="90000"/>
              </a:lnSpc>
              <a:spcBef>
                <a:spcPts val="48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This process continues </a:t>
            </a:r>
            <a:r>
              <a:rPr b="0" i="0" lang="zh-TW" sz="2400" u="sng" cap="none" strike="noStrike">
                <a:solidFill>
                  <a:schemeClr val="dk1"/>
                </a:solidFill>
                <a:latin typeface="Arial"/>
                <a:ea typeface="Arial"/>
                <a:cs typeface="Arial"/>
                <a:sym typeface="Arial"/>
              </a:rPr>
              <a:t>until</a:t>
            </a:r>
            <a:r>
              <a:rPr b="0" i="0" lang="zh-TW" sz="2400" u="none" cap="none" strike="noStrike">
                <a:solidFill>
                  <a:schemeClr val="dk1"/>
                </a:solidFill>
                <a:latin typeface="Arial"/>
                <a:ea typeface="Arial"/>
                <a:cs typeface="Arial"/>
                <a:sym typeface="Arial"/>
              </a:rPr>
              <a:t> all different feasible paths are executed once.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209800" y="82450"/>
            <a:ext cx="8229600" cy="10287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Example</a:t>
            </a:r>
          </a:p>
        </p:txBody>
      </p:sp>
      <p:sp>
        <p:nvSpPr>
          <p:cNvPr id="567" name="Shape 567"/>
          <p:cNvSpPr txBox="1"/>
          <p:nvPr>
            <p:ph idx="1" type="body"/>
          </p:nvPr>
        </p:nvSpPr>
        <p:spPr>
          <a:xfrm>
            <a:off x="209800" y="952500"/>
            <a:ext cx="4038600" cy="44652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int </a:t>
            </a:r>
            <a:r>
              <a:rPr b="0" i="0" lang="zh-TW" sz="1400" u="none" cap="none" strike="noStrike">
                <a:solidFill>
                  <a:srgbClr val="008000"/>
                </a:solidFill>
                <a:latin typeface="Arial"/>
                <a:ea typeface="Arial"/>
                <a:cs typeface="Arial"/>
                <a:sym typeface="Arial"/>
              </a:rPr>
              <a:t>testme</a:t>
            </a:r>
            <a:r>
              <a:rPr b="0" i="0" lang="zh-TW" sz="14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400" u="none" cap="none" strike="noStrike">
              <a:solidFill>
                <a:schemeClr val="dk1"/>
              </a:solidFill>
              <a:latin typeface="Arial"/>
              <a:ea typeface="Arial"/>
              <a:cs typeface="Arial"/>
              <a:sym typeface="Arial"/>
            </a:endParaRPr>
          </a:p>
        </p:txBody>
      </p:sp>
      <p:sp>
        <p:nvSpPr>
          <p:cNvPr id="568" name="Shape 568"/>
          <p:cNvSpPr txBox="1"/>
          <p:nvPr/>
        </p:nvSpPr>
        <p:spPr>
          <a:xfrm>
            <a:off x="3255375" y="876300"/>
            <a:ext cx="5820600" cy="3631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100000"/>
              <a:buFont typeface="Arial"/>
              <a:buChar char="•"/>
            </a:pPr>
            <a:r>
              <a:rPr lang="zh-TW" sz="2400">
                <a:solidFill>
                  <a:schemeClr val="dk1"/>
                </a:solidFill>
                <a:latin typeface="Arial"/>
                <a:ea typeface="Arial"/>
                <a:cs typeface="Arial"/>
                <a:sym typeface="Arial"/>
              </a:rPr>
              <a:t> </a:t>
            </a:r>
            <a:r>
              <a:rPr lang="zh-TW" sz="1800">
                <a:solidFill>
                  <a:schemeClr val="dk1"/>
                </a:solidFill>
                <a:latin typeface="Arial"/>
                <a:ea typeface="Arial"/>
                <a:cs typeface="Arial"/>
                <a:sym typeface="Arial"/>
              </a:rPr>
              <a:t>Random Test Driver:</a:t>
            </a:r>
          </a:p>
          <a:p>
            <a:pPr indent="38100" lvl="1" marL="457200" marR="0" rtl="0" algn="l">
              <a:spcBef>
                <a:spcPts val="1200"/>
              </a:spcBef>
              <a:spcAft>
                <a:spcPts val="0"/>
              </a:spcAft>
              <a:buClr>
                <a:schemeClr val="dk1"/>
              </a:buClr>
              <a:buSzPct val="100000"/>
              <a:buFont typeface="Arial"/>
              <a:buChar char="•"/>
            </a:pPr>
            <a:r>
              <a:rPr b="0" i="0" lang="zh-TW" sz="1800" u="none" cap="none" strike="noStrike">
                <a:solidFill>
                  <a:schemeClr val="dk1"/>
                </a:solidFill>
                <a:latin typeface="Arial"/>
                <a:ea typeface="Arial"/>
                <a:cs typeface="Arial"/>
                <a:sym typeface="Arial"/>
              </a:rPr>
              <a:t>  random memory graph</a:t>
            </a:r>
            <a:r>
              <a:rPr lang="zh-TW" sz="1800">
                <a:solidFill>
                  <a:schemeClr val="dk1"/>
                </a:solidFill>
              </a:rPr>
              <a:t> </a:t>
            </a:r>
            <a:r>
              <a:rPr b="0" i="0" lang="zh-TW" sz="1800" u="none" cap="none" strike="noStrike">
                <a:solidFill>
                  <a:schemeClr val="dk1"/>
                </a:solidFill>
                <a:latin typeface="Arial"/>
                <a:ea typeface="Arial"/>
                <a:cs typeface="Arial"/>
                <a:sym typeface="Arial"/>
              </a:rPr>
              <a:t>reachable from p</a:t>
            </a:r>
          </a:p>
          <a:p>
            <a:pPr indent="38100" lvl="1" marL="457200" marR="0" rtl="0" algn="l">
              <a:spcBef>
                <a:spcPts val="1200"/>
              </a:spcBef>
              <a:spcAft>
                <a:spcPts val="0"/>
              </a:spcAft>
              <a:buClr>
                <a:schemeClr val="dk1"/>
              </a:buClr>
              <a:buSzPct val="100000"/>
              <a:buFont typeface="Arial"/>
              <a:buChar char="•"/>
            </a:pPr>
            <a:r>
              <a:rPr b="0" i="0" lang="zh-TW" sz="1800" u="none" cap="none" strike="noStrike">
                <a:solidFill>
                  <a:schemeClr val="dk1"/>
                </a:solidFill>
                <a:latin typeface="Arial"/>
                <a:ea typeface="Arial"/>
                <a:cs typeface="Arial"/>
                <a:sym typeface="Arial"/>
              </a:rPr>
              <a:t>  random value for x</a:t>
            </a:r>
          </a:p>
          <a:p>
            <a:pPr indent="38100" lvl="0" marL="0" marR="0" rtl="0" algn="l">
              <a:spcBef>
                <a:spcPts val="1200"/>
              </a:spcBef>
              <a:spcAft>
                <a:spcPts val="0"/>
              </a:spcAft>
              <a:buClr>
                <a:schemeClr val="dk1"/>
              </a:buClr>
              <a:buSzPct val="100000"/>
              <a:buFont typeface="Arial"/>
              <a:buChar char="•"/>
            </a:pPr>
            <a:r>
              <a:rPr lang="zh-TW" sz="1800">
                <a:solidFill>
                  <a:schemeClr val="dk1"/>
                </a:solidFill>
                <a:latin typeface="Arial"/>
                <a:ea typeface="Arial"/>
                <a:cs typeface="Arial"/>
                <a:sym typeface="Arial"/>
              </a:rPr>
              <a:t> Probability of reaching </a:t>
            </a:r>
            <a:r>
              <a:rPr lang="zh-TW" sz="1800">
                <a:solidFill>
                  <a:srgbClr val="FF3300"/>
                </a:solidFill>
                <a:latin typeface="Arial"/>
                <a:ea typeface="Arial"/>
                <a:cs typeface="Arial"/>
                <a:sym typeface="Arial"/>
              </a:rPr>
              <a:t>abort( )</a:t>
            </a:r>
            <a:r>
              <a:rPr lang="zh-TW" sz="1800">
                <a:solidFill>
                  <a:schemeClr val="dk1"/>
                </a:solidFill>
                <a:latin typeface="Arial"/>
                <a:ea typeface="Arial"/>
                <a:cs typeface="Arial"/>
                <a:sym typeface="Arial"/>
              </a:rPr>
              <a:t> is</a:t>
            </a:r>
            <a:r>
              <a:rPr lang="zh-TW" sz="1800">
                <a:solidFill>
                  <a:schemeClr val="dk1"/>
                </a:solidFill>
              </a:rPr>
              <a:t> </a:t>
            </a:r>
            <a:r>
              <a:rPr lang="zh-TW" sz="1800">
                <a:solidFill>
                  <a:schemeClr val="dk1"/>
                </a:solidFill>
                <a:latin typeface="Arial"/>
                <a:ea typeface="Arial"/>
                <a:cs typeface="Arial"/>
                <a:sym typeface="Arial"/>
              </a:rPr>
              <a:t>extremely low</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574" name="Shape 574"/>
          <p:cNvSpPr txBox="1"/>
          <p:nvPr>
            <p:ph idx="1" type="body"/>
          </p:nvPr>
        </p:nvSpPr>
        <p:spPr>
          <a:xfrm>
            <a:off x="457200" y="1257300"/>
            <a:ext cx="4038599" cy="31432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575" name="Shape 575"/>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576" name="Shape 576"/>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577" name="Shape 577"/>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578" name="Shape 578"/>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579" name="Shape 579"/>
          <p:cNvGrpSpPr/>
          <p:nvPr/>
        </p:nvGrpSpPr>
        <p:grpSpPr>
          <a:xfrm>
            <a:off x="4267199" y="1257300"/>
            <a:ext cx="4876800" cy="526256"/>
            <a:chOff x="2687" y="960"/>
            <a:chExt cx="3072" cy="442"/>
          </a:xfrm>
        </p:grpSpPr>
        <p:sp>
          <p:nvSpPr>
            <p:cNvPr id="580" name="Shape 580"/>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581" name="Shape 581"/>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582" name="Shape 582"/>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583" name="Shape 583"/>
          <p:cNvGrpSpPr/>
          <p:nvPr/>
        </p:nvGrpSpPr>
        <p:grpSpPr>
          <a:xfrm>
            <a:off x="3505200" y="2777199"/>
            <a:ext cx="4114799" cy="754856"/>
            <a:chOff x="2112" y="2015"/>
            <a:chExt cx="2591" cy="633"/>
          </a:xfrm>
        </p:grpSpPr>
        <p:sp>
          <p:nvSpPr>
            <p:cNvPr id="584" name="Shape 584"/>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585" name="Shape 585"/>
            <p:cNvGrpSpPr/>
            <p:nvPr/>
          </p:nvGrpSpPr>
          <p:grpSpPr>
            <a:xfrm>
              <a:off x="2112" y="2015"/>
              <a:ext cx="1487" cy="633"/>
              <a:chOff x="2112" y="2015"/>
              <a:chExt cx="1487" cy="633"/>
            </a:xfrm>
          </p:grpSpPr>
          <p:sp>
            <p:nvSpPr>
              <p:cNvPr id="586" name="Shape 586"/>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Shape 587"/>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588" name="Shape 588"/>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594" name="Shape 594"/>
          <p:cNvSpPr txBox="1"/>
          <p:nvPr>
            <p:ph idx="1" type="body"/>
          </p:nvPr>
        </p:nvSpPr>
        <p:spPr>
          <a:xfrm>
            <a:off x="457200" y="1200150"/>
            <a:ext cx="4038599" cy="32003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595" name="Shape 595"/>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596" name="Shape 596"/>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597" name="Shape 597"/>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598" name="Shape 598"/>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599" name="Shape 599"/>
          <p:cNvGrpSpPr/>
          <p:nvPr/>
        </p:nvGrpSpPr>
        <p:grpSpPr>
          <a:xfrm>
            <a:off x="4267199" y="1257300"/>
            <a:ext cx="4876800" cy="526256"/>
            <a:chOff x="2687" y="960"/>
            <a:chExt cx="3072" cy="442"/>
          </a:xfrm>
        </p:grpSpPr>
        <p:sp>
          <p:nvSpPr>
            <p:cNvPr id="600" name="Shape 600"/>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601" name="Shape 601"/>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602" name="Shape 602"/>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603" name="Shape 603"/>
          <p:cNvGrpSpPr/>
          <p:nvPr/>
        </p:nvGrpSpPr>
        <p:grpSpPr>
          <a:xfrm>
            <a:off x="3352800" y="2971799"/>
            <a:ext cx="4114799" cy="754856"/>
            <a:chOff x="2112" y="2015"/>
            <a:chExt cx="2591" cy="633"/>
          </a:xfrm>
        </p:grpSpPr>
        <p:sp>
          <p:nvSpPr>
            <p:cNvPr id="604" name="Shape 604"/>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605" name="Shape 605"/>
            <p:cNvGrpSpPr/>
            <p:nvPr/>
          </p:nvGrpSpPr>
          <p:grpSpPr>
            <a:xfrm>
              <a:off x="2112" y="2015"/>
              <a:ext cx="1487" cy="633"/>
              <a:chOff x="2112" y="2015"/>
              <a:chExt cx="1487" cy="633"/>
            </a:xfrm>
          </p:grpSpPr>
          <p:sp>
            <p:nvSpPr>
              <p:cNvPr id="606" name="Shape 606"/>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Shape 607"/>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608" name="Shape 608"/>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614" name="Shape 614"/>
          <p:cNvSpPr txBox="1"/>
          <p:nvPr>
            <p:ph idx="1" type="body"/>
          </p:nvPr>
        </p:nvSpPr>
        <p:spPr>
          <a:xfrm>
            <a:off x="381000" y="13144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615" name="Shape 615"/>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616" name="Shape 616"/>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617" name="Shape 617"/>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618" name="Shape 618"/>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619" name="Shape 619"/>
          <p:cNvGrpSpPr/>
          <p:nvPr/>
        </p:nvGrpSpPr>
        <p:grpSpPr>
          <a:xfrm>
            <a:off x="4267199" y="1257300"/>
            <a:ext cx="4876800" cy="526256"/>
            <a:chOff x="2687" y="960"/>
            <a:chExt cx="3072" cy="442"/>
          </a:xfrm>
        </p:grpSpPr>
        <p:sp>
          <p:nvSpPr>
            <p:cNvPr id="620" name="Shape 620"/>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621" name="Shape 621"/>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622" name="Shape 622"/>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623" name="Shape 623"/>
          <p:cNvSpPr txBox="1"/>
          <p:nvPr/>
        </p:nvSpPr>
        <p:spPr>
          <a:xfrm>
            <a:off x="7620000" y="3619500"/>
            <a:ext cx="1524000" cy="297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grpSp>
        <p:nvGrpSpPr>
          <p:cNvPr id="624" name="Shape 624"/>
          <p:cNvGrpSpPr/>
          <p:nvPr/>
        </p:nvGrpSpPr>
        <p:grpSpPr>
          <a:xfrm>
            <a:off x="3352800" y="3314699"/>
            <a:ext cx="4114799" cy="754856"/>
            <a:chOff x="2112" y="2015"/>
            <a:chExt cx="2591" cy="633"/>
          </a:xfrm>
        </p:grpSpPr>
        <p:sp>
          <p:nvSpPr>
            <p:cNvPr id="625" name="Shape 625"/>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626" name="Shape 626"/>
            <p:cNvGrpSpPr/>
            <p:nvPr/>
          </p:nvGrpSpPr>
          <p:grpSpPr>
            <a:xfrm>
              <a:off x="2112" y="2015"/>
              <a:ext cx="1487" cy="633"/>
              <a:chOff x="2112" y="2015"/>
              <a:chExt cx="1487" cy="633"/>
            </a:xfrm>
          </p:grpSpPr>
          <p:sp>
            <p:nvSpPr>
              <p:cNvPr id="627" name="Shape 627"/>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Shape 628"/>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629" name="Shape 629"/>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635" name="Shape 635"/>
          <p:cNvSpPr txBox="1"/>
          <p:nvPr>
            <p:ph idx="1" type="body"/>
          </p:nvPr>
        </p:nvSpPr>
        <p:spPr>
          <a:xfrm>
            <a:off x="381000" y="13716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636" name="Shape 636"/>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637" name="Shape 637"/>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638" name="Shape 638"/>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639" name="Shape 639"/>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640" name="Shape 640"/>
          <p:cNvGrpSpPr/>
          <p:nvPr/>
        </p:nvGrpSpPr>
        <p:grpSpPr>
          <a:xfrm>
            <a:off x="4267199" y="1257300"/>
            <a:ext cx="4876800" cy="526256"/>
            <a:chOff x="2687" y="960"/>
            <a:chExt cx="3072" cy="442"/>
          </a:xfrm>
        </p:grpSpPr>
        <p:sp>
          <p:nvSpPr>
            <p:cNvPr id="641" name="Shape 641"/>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642" name="Shape 642"/>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643" name="Shape 643"/>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644" name="Shape 644"/>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grpSp>
        <p:nvGrpSpPr>
          <p:cNvPr id="645" name="Shape 645"/>
          <p:cNvGrpSpPr/>
          <p:nvPr/>
        </p:nvGrpSpPr>
        <p:grpSpPr>
          <a:xfrm>
            <a:off x="3352800" y="4388643"/>
            <a:ext cx="4114799" cy="754856"/>
            <a:chOff x="2112" y="2015"/>
            <a:chExt cx="2591" cy="633"/>
          </a:xfrm>
        </p:grpSpPr>
        <p:sp>
          <p:nvSpPr>
            <p:cNvPr id="646" name="Shape 646"/>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647" name="Shape 647"/>
            <p:cNvGrpSpPr/>
            <p:nvPr/>
          </p:nvGrpSpPr>
          <p:grpSpPr>
            <a:xfrm>
              <a:off x="2112" y="2015"/>
              <a:ext cx="1487" cy="633"/>
              <a:chOff x="2112" y="2015"/>
              <a:chExt cx="1487" cy="633"/>
            </a:xfrm>
          </p:grpSpPr>
          <p:sp>
            <p:nvSpPr>
              <p:cNvPr id="648" name="Shape 648"/>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Shape 649"/>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650" name="Shape 650"/>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
        <p:nvSpPr>
          <p:cNvPr id="651" name="Shape 651"/>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!=NULL)</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657" name="Shape 657"/>
          <p:cNvSpPr txBox="1"/>
          <p:nvPr>
            <p:ph idx="1" type="body"/>
          </p:nvPr>
        </p:nvSpPr>
        <p:spPr>
          <a:xfrm>
            <a:off x="457200" y="1257300"/>
            <a:ext cx="4038599" cy="31432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658" name="Shape 658"/>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659" name="Shape 659"/>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660" name="Shape 660"/>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661" name="Shape 661"/>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662" name="Shape 662"/>
          <p:cNvGrpSpPr/>
          <p:nvPr/>
        </p:nvGrpSpPr>
        <p:grpSpPr>
          <a:xfrm>
            <a:off x="4267199" y="1257300"/>
            <a:ext cx="4876800" cy="526256"/>
            <a:chOff x="2687" y="960"/>
            <a:chExt cx="3072" cy="442"/>
          </a:xfrm>
        </p:grpSpPr>
        <p:sp>
          <p:nvSpPr>
            <p:cNvPr id="663" name="Shape 663"/>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664" name="Shape 664"/>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665" name="Shape 665"/>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666" name="Shape 666"/>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grpSp>
        <p:nvGrpSpPr>
          <p:cNvPr id="667" name="Shape 667"/>
          <p:cNvGrpSpPr/>
          <p:nvPr/>
        </p:nvGrpSpPr>
        <p:grpSpPr>
          <a:xfrm>
            <a:off x="3352800" y="4388643"/>
            <a:ext cx="4114799" cy="754856"/>
            <a:chOff x="2112" y="2015"/>
            <a:chExt cx="2591" cy="633"/>
          </a:xfrm>
        </p:grpSpPr>
        <p:sp>
          <p:nvSpPr>
            <p:cNvPr id="668" name="Shape 668"/>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669" name="Shape 669"/>
            <p:cNvGrpSpPr/>
            <p:nvPr/>
          </p:nvGrpSpPr>
          <p:grpSpPr>
            <a:xfrm>
              <a:off x="2112" y="2015"/>
              <a:ext cx="1487" cy="633"/>
              <a:chOff x="2112" y="2015"/>
              <a:chExt cx="1487" cy="633"/>
            </a:xfrm>
          </p:grpSpPr>
          <p:sp>
            <p:nvSpPr>
              <p:cNvPr id="670" name="Shape 670"/>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Shape 671"/>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672" name="Shape 672"/>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
        <p:nvSpPr>
          <p:cNvPr id="673" name="Shape 673"/>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=NULL</a:t>
            </a:r>
          </a:p>
        </p:txBody>
      </p:sp>
      <p:sp>
        <p:nvSpPr>
          <p:cNvPr id="674" name="Shape 674"/>
          <p:cNvSpPr/>
          <p:nvPr/>
        </p:nvSpPr>
        <p:spPr>
          <a:xfrm>
            <a:off x="4191000" y="1771650"/>
            <a:ext cx="3352799" cy="1257299"/>
          </a:xfrm>
          <a:prstGeom prst="wedgeRectCallout">
            <a:avLst>
              <a:gd fmla="val -99764" name="adj1"/>
              <a:gd fmla="val 78505"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75" name="Shape 675"/>
          <p:cNvSpPr/>
          <p:nvPr/>
        </p:nvSpPr>
        <p:spPr>
          <a:xfrm>
            <a:off x="4191000" y="1600200"/>
            <a:ext cx="3352799" cy="1428749"/>
          </a:xfrm>
          <a:prstGeom prst="wedgeRectCallout">
            <a:avLst>
              <a:gd fmla="val 58759" name="adj1"/>
              <a:gd fmla="val 79250"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NULL</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681" name="Shape 681"/>
          <p:cNvSpPr txBox="1"/>
          <p:nvPr>
            <p:ph idx="1" type="body"/>
          </p:nvPr>
        </p:nvSpPr>
        <p:spPr>
          <a:xfrm>
            <a:off x="381000" y="11430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int </a:t>
            </a:r>
            <a:r>
              <a:rPr b="0" i="0" lang="zh-TW" sz="1400" u="none" cap="none" strike="noStrike">
                <a:solidFill>
                  <a:srgbClr val="008000"/>
                </a:solidFill>
                <a:latin typeface="Arial"/>
                <a:ea typeface="Arial"/>
                <a:cs typeface="Arial"/>
                <a:sym typeface="Arial"/>
              </a:rPr>
              <a:t>testme</a:t>
            </a:r>
            <a:r>
              <a:rPr b="0" i="0" lang="zh-TW" sz="14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4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400" u="none" cap="none" strike="noStrike">
              <a:solidFill>
                <a:schemeClr val="dk1"/>
              </a:solidFill>
              <a:latin typeface="Arial"/>
              <a:ea typeface="Arial"/>
              <a:cs typeface="Arial"/>
              <a:sym typeface="Arial"/>
            </a:endParaRPr>
          </a:p>
        </p:txBody>
      </p:sp>
      <p:cxnSp>
        <p:nvCxnSpPr>
          <p:cNvPr id="682" name="Shape 682"/>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683" name="Shape 683"/>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684" name="Shape 684"/>
          <p:cNvSpPr txBox="1"/>
          <p:nvPr/>
        </p:nvSpPr>
        <p:spPr>
          <a:xfrm>
            <a:off x="5105400" y="3810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685" name="Shape 685"/>
          <p:cNvSpPr txBox="1"/>
          <p:nvPr/>
        </p:nvSpPr>
        <p:spPr>
          <a:xfrm>
            <a:off x="6934200" y="3810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686" name="Shape 686"/>
          <p:cNvGrpSpPr/>
          <p:nvPr/>
        </p:nvGrpSpPr>
        <p:grpSpPr>
          <a:xfrm>
            <a:off x="4049700" y="876300"/>
            <a:ext cx="4999049" cy="433387"/>
            <a:chOff x="2550" y="640"/>
            <a:chExt cx="3149" cy="363"/>
          </a:xfrm>
        </p:grpSpPr>
        <p:sp>
          <p:nvSpPr>
            <p:cNvPr id="687" name="Shape 687"/>
            <p:cNvSpPr txBox="1"/>
            <p:nvPr/>
          </p:nvSpPr>
          <p:spPr>
            <a:xfrm>
              <a:off x="2550" y="703"/>
              <a:ext cx="1199" cy="2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688" name="Shape 688"/>
            <p:cNvSpPr txBox="1"/>
            <p:nvPr/>
          </p:nvSpPr>
          <p:spPr>
            <a:xfrm>
              <a:off x="3936" y="640"/>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689" name="Shape 689"/>
            <p:cNvSpPr txBox="1"/>
            <p:nvPr/>
          </p:nvSpPr>
          <p:spPr>
            <a:xfrm>
              <a:off x="4800" y="703"/>
              <a:ext cx="900" cy="2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690" name="Shape 690"/>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grpSp>
        <p:nvGrpSpPr>
          <p:cNvPr id="691" name="Shape 691"/>
          <p:cNvGrpSpPr/>
          <p:nvPr/>
        </p:nvGrpSpPr>
        <p:grpSpPr>
          <a:xfrm>
            <a:off x="3352800" y="4229099"/>
            <a:ext cx="4114799" cy="754856"/>
            <a:chOff x="2112" y="2015"/>
            <a:chExt cx="2591" cy="633"/>
          </a:xfrm>
        </p:grpSpPr>
        <p:sp>
          <p:nvSpPr>
            <p:cNvPr id="692" name="Shape 692"/>
            <p:cNvSpPr txBox="1"/>
            <p:nvPr/>
          </p:nvSpPr>
          <p:spPr>
            <a:xfrm>
              <a:off x="3743" y="2207"/>
              <a:ext cx="959" cy="24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p>
          </p:txBody>
        </p:sp>
        <p:grpSp>
          <p:nvGrpSpPr>
            <p:cNvPr id="693" name="Shape 693"/>
            <p:cNvGrpSpPr/>
            <p:nvPr/>
          </p:nvGrpSpPr>
          <p:grpSpPr>
            <a:xfrm>
              <a:off x="2112" y="2015"/>
              <a:ext cx="1487" cy="633"/>
              <a:chOff x="2112" y="2015"/>
              <a:chExt cx="1487" cy="633"/>
            </a:xfrm>
          </p:grpSpPr>
          <p:sp>
            <p:nvSpPr>
              <p:cNvPr id="694" name="Shape 694"/>
              <p:cNvSpPr/>
              <p:nvPr/>
            </p:nvSpPr>
            <p:spPr>
              <a:xfrm>
                <a:off x="2112" y="2255"/>
                <a:ext cx="288" cy="95"/>
              </a:xfrm>
              <a:prstGeom prst="leftArrow">
                <a:avLst>
                  <a:gd fmla="val 50000" name="adj1"/>
                  <a:gd fmla="val 75000"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Shape 695"/>
              <p:cNvSpPr txBox="1"/>
              <p:nvPr/>
            </p:nvSpPr>
            <p:spPr>
              <a:xfrm>
                <a:off x="2495" y="2015"/>
                <a:ext cx="1104" cy="63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NULL</a:t>
                </a:r>
              </a:p>
            </p:txBody>
          </p:sp>
          <p:cxnSp>
            <p:nvCxnSpPr>
              <p:cNvPr id="696" name="Shape 696"/>
              <p:cNvCxnSpPr/>
              <p:nvPr/>
            </p:nvCxnSpPr>
            <p:spPr>
              <a:xfrm>
                <a:off x="2687" y="2255"/>
                <a:ext cx="95" cy="144"/>
              </a:xfrm>
              <a:prstGeom prst="straightConnector1">
                <a:avLst/>
              </a:prstGeom>
              <a:noFill/>
              <a:ln cap="flat" cmpd="sng" w="25400">
                <a:solidFill>
                  <a:schemeClr val="dk1"/>
                </a:solidFill>
                <a:prstDash val="solid"/>
                <a:round/>
                <a:headEnd len="med" w="med" type="none"/>
                <a:tailEnd len="lg" w="lg" type="triangle"/>
              </a:ln>
            </p:spPr>
          </p:cxnSp>
        </p:grpSp>
      </p:grpSp>
      <p:sp>
        <p:nvSpPr>
          <p:cNvPr id="697" name="Shape 697"/>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=NULL</a:t>
            </a:r>
          </a:p>
        </p:txBody>
      </p:sp>
      <p:sp>
        <p:nvSpPr>
          <p:cNvPr id="698" name="Shape 698"/>
          <p:cNvSpPr/>
          <p:nvPr/>
        </p:nvSpPr>
        <p:spPr>
          <a:xfrm>
            <a:off x="4191000" y="1771650"/>
            <a:ext cx="3352799" cy="1257299"/>
          </a:xfrm>
          <a:prstGeom prst="wedgeRectCallout">
            <a:avLst>
              <a:gd fmla="val -99764" name="adj1"/>
              <a:gd fmla="val 78505"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9" name="Shape 699"/>
          <p:cNvSpPr/>
          <p:nvPr/>
        </p:nvSpPr>
        <p:spPr>
          <a:xfrm>
            <a:off x="4191000" y="1686000"/>
            <a:ext cx="3352800" cy="1428600"/>
          </a:xfrm>
          <a:prstGeom prst="wedgeRectCallout">
            <a:avLst>
              <a:gd fmla="val 58759" name="adj1"/>
              <a:gd fmla="val 79250"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NULL</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=236, p</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p:txBody>
      </p:sp>
      <p:grpSp>
        <p:nvGrpSpPr>
          <p:cNvPr id="700" name="Shape 700"/>
          <p:cNvGrpSpPr/>
          <p:nvPr/>
        </p:nvGrpSpPr>
        <p:grpSpPr>
          <a:xfrm>
            <a:off x="6172200" y="2628899"/>
            <a:ext cx="990599" cy="325041"/>
            <a:chOff x="3888" y="2207"/>
            <a:chExt cx="623" cy="273"/>
          </a:xfrm>
        </p:grpSpPr>
        <p:sp>
          <p:nvSpPr>
            <p:cNvPr id="701" name="Shape 701"/>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702" name="Shape 702"/>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cxnSp>
        <p:nvCxnSpPr>
          <p:cNvPr id="703" name="Shape 703"/>
          <p:cNvCxnSpPr/>
          <p:nvPr/>
        </p:nvCxnSpPr>
        <p:spPr>
          <a:xfrm>
            <a:off x="6248400" y="2457450"/>
            <a:ext cx="228600" cy="114299"/>
          </a:xfrm>
          <a:prstGeom prst="straightConnector1">
            <a:avLst/>
          </a:prstGeom>
          <a:noFill/>
          <a:ln cap="flat" cmpd="sng" w="25400">
            <a:solidFill>
              <a:schemeClr val="dk1"/>
            </a:solidFill>
            <a:prstDash val="solid"/>
            <a:round/>
            <a:headEnd len="med" w="med" type="none"/>
            <a:tailEnd len="lg" w="lg" type="triangle"/>
          </a:ln>
        </p:spPr>
      </p:cxnSp>
      <p:cxnSp>
        <p:nvCxnSpPr>
          <p:cNvPr id="704" name="Shape 704"/>
          <p:cNvCxnSpPr/>
          <p:nvPr/>
        </p:nvCxnSpPr>
        <p:spPr>
          <a:xfrm flipH="1" rot="10800000">
            <a:off x="6934200" y="2457449"/>
            <a:ext cx="76199" cy="342900"/>
          </a:xfrm>
          <a:prstGeom prst="straightConnector1">
            <a:avLst/>
          </a:prstGeom>
          <a:noFill/>
          <a:ln cap="flat" cmpd="sng" w="25400">
            <a:solidFill>
              <a:schemeClr val="dk1"/>
            </a:solidFill>
            <a:prstDash val="solid"/>
            <a:round/>
            <a:headEnd len="med" w="med" type="none"/>
            <a:tailEnd len="lg" w="lg" type="triangle"/>
          </a:ln>
        </p:spPr>
      </p:cxnSp>
      <p:sp>
        <p:nvSpPr>
          <p:cNvPr id="705" name="Shape 705"/>
          <p:cNvSpPr txBox="1"/>
          <p:nvPr/>
        </p:nvSpPr>
        <p:spPr>
          <a:xfrm>
            <a:off x="6629400" y="2171700"/>
            <a:ext cx="9144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ph type="title"/>
          </p:nvPr>
        </p:nvSpPr>
        <p:spPr>
          <a:xfrm>
            <a:off x="228600" y="228600"/>
            <a:ext cx="6248399" cy="571500"/>
          </a:xfrm>
          <a:prstGeom prst="rect">
            <a:avLst/>
          </a:prstGeom>
          <a:noFill/>
          <a:ln>
            <a:noFill/>
          </a:ln>
        </p:spPr>
        <p:txBody>
          <a:bodyPr anchorCtr="0" anchor="ctr" bIns="46025" lIns="92075" rIns="92075" tIns="46025">
            <a:noAutofit/>
          </a:bodyPr>
          <a:lstStyle/>
          <a:p>
            <a:pPr indent="0" lvl="0" marL="0" marR="0" rtl="0" algn="l">
              <a:spcBef>
                <a:spcPts val="0"/>
              </a:spcBef>
              <a:spcAft>
                <a:spcPts val="0"/>
              </a:spcAft>
              <a:buSzPct val="25000"/>
              <a:buNone/>
            </a:pPr>
            <a:r>
              <a:rPr b="0" i="0" lang="zh-TW" sz="3200" u="none" cap="none" strike="noStrike">
                <a:solidFill>
                  <a:schemeClr val="dk2"/>
                </a:solidFill>
                <a:latin typeface="Times New Roman"/>
                <a:ea typeface="Times New Roman"/>
                <a:cs typeface="Times New Roman"/>
                <a:sym typeface="Times New Roman"/>
              </a:rPr>
              <a:t>DART Step (3): Directed Search</a:t>
            </a:r>
          </a:p>
        </p:txBody>
      </p:sp>
      <p:sp>
        <p:nvSpPr>
          <p:cNvPr id="711" name="Shape 711"/>
          <p:cNvSpPr/>
          <p:nvPr/>
        </p:nvSpPr>
        <p:spPr>
          <a:xfrm>
            <a:off x="342900" y="866775"/>
            <a:ext cx="3949700" cy="386714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main(){</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t1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t2 = randomInt();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test_me(t1,t2);</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a:p>
            <a:pPr indent="-342900" lvl="0" marL="342900" marR="0" rtl="0" algn="l">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int double(int x) {return 2 * x; }</a:t>
            </a:r>
          </a:p>
          <a:p>
            <a:pPr indent="0" lvl="0" marL="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void </a:t>
            </a:r>
            <a:r>
              <a:rPr b="0" i="0" lang="zh-TW" sz="1400" u="none" cap="none" strike="noStrike">
                <a:solidFill>
                  <a:srgbClr val="FF3300"/>
                </a:solidFill>
                <a:latin typeface="Arial"/>
                <a:ea typeface="Arial"/>
                <a:cs typeface="Arial"/>
                <a:sym typeface="Arial"/>
              </a:rPr>
              <a:t>test_me</a:t>
            </a:r>
            <a:r>
              <a:rPr b="0" i="0" lang="zh-TW" sz="1400" u="none" cap="none" strike="noStrike">
                <a:solidFill>
                  <a:schemeClr val="dk1"/>
                </a:solidFill>
                <a:latin typeface="Arial"/>
                <a:ea typeface="Arial"/>
                <a:cs typeface="Arial"/>
                <a:sym typeface="Arial"/>
              </a:rPr>
              <a:t>(int x, int 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int z = double(x);</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(z==y)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if (y == x+10)</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r>
              <a:rPr b="0" i="0" lang="zh-TW" sz="1400" u="none" cap="none" strike="noStrike">
                <a:solidFill>
                  <a:srgbClr val="FF3300"/>
                </a:solidFill>
                <a:latin typeface="Arial"/>
                <a:ea typeface="Arial"/>
                <a:cs typeface="Arial"/>
                <a:sym typeface="Arial"/>
              </a:rPr>
              <a:t>abort(); /* error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  }</a:t>
            </a:r>
          </a:p>
          <a:p>
            <a:pPr indent="-342900" lvl="0" marL="342900" marR="0" rtl="0" algn="l">
              <a:lnSpc>
                <a:spcPct val="90000"/>
              </a:lnSpc>
              <a:spcBef>
                <a:spcPts val="1120"/>
              </a:spcBef>
              <a:spcAft>
                <a:spcPts val="0"/>
              </a:spcAft>
              <a:buClr>
                <a:schemeClr val="dk1"/>
              </a:buClr>
              <a:buSzPct val="25000"/>
              <a:buFont typeface="Arial"/>
              <a:buNone/>
            </a:pPr>
            <a:r>
              <a:rPr b="0" i="0" lang="zh-TW" sz="1400" u="none" cap="none" strike="noStrike">
                <a:solidFill>
                  <a:schemeClr val="dk1"/>
                </a:solidFill>
                <a:latin typeface="Arial"/>
                <a:ea typeface="Arial"/>
                <a:cs typeface="Arial"/>
                <a:sym typeface="Arial"/>
              </a:rPr>
              <a:t>}</a:t>
            </a:r>
          </a:p>
        </p:txBody>
      </p:sp>
      <p:cxnSp>
        <p:nvCxnSpPr>
          <p:cNvPr id="712" name="Shape 712"/>
          <p:cNvCxnSpPr/>
          <p:nvPr/>
        </p:nvCxnSpPr>
        <p:spPr>
          <a:xfrm>
            <a:off x="4533900" y="1466850"/>
            <a:ext cx="0" cy="3076575"/>
          </a:xfrm>
          <a:prstGeom prst="straightConnector1">
            <a:avLst/>
          </a:prstGeom>
          <a:noFill/>
          <a:ln cap="flat" cmpd="sng" w="19050">
            <a:solidFill>
              <a:schemeClr val="dk1"/>
            </a:solidFill>
            <a:prstDash val="solid"/>
            <a:round/>
            <a:headEnd len="med" w="med" type="none"/>
            <a:tailEnd len="lg" w="lg" type="triangle"/>
          </a:ln>
        </p:spPr>
      </p:cxnSp>
      <p:cxnSp>
        <p:nvCxnSpPr>
          <p:cNvPr id="713" name="Shape 713"/>
          <p:cNvCxnSpPr/>
          <p:nvPr/>
        </p:nvCxnSpPr>
        <p:spPr>
          <a:xfrm>
            <a:off x="6286500" y="1466850"/>
            <a:ext cx="0" cy="3038475"/>
          </a:xfrm>
          <a:prstGeom prst="straightConnector1">
            <a:avLst/>
          </a:prstGeom>
          <a:noFill/>
          <a:ln cap="flat" cmpd="sng" w="19050">
            <a:solidFill>
              <a:schemeClr val="dk1"/>
            </a:solidFill>
            <a:prstDash val="solid"/>
            <a:round/>
            <a:headEnd len="med" w="med" type="none"/>
            <a:tailEnd len="lg" w="lg" type="triangle"/>
          </a:ln>
        </p:spPr>
      </p:cxnSp>
      <p:sp>
        <p:nvSpPr>
          <p:cNvPr id="714" name="Shape 714"/>
          <p:cNvSpPr txBox="1"/>
          <p:nvPr/>
        </p:nvSpPr>
        <p:spPr>
          <a:xfrm>
            <a:off x="37719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Concrete Execution</a:t>
            </a:r>
          </a:p>
        </p:txBody>
      </p:sp>
      <p:sp>
        <p:nvSpPr>
          <p:cNvPr id="715" name="Shape 715"/>
          <p:cNvSpPr txBox="1"/>
          <p:nvPr/>
        </p:nvSpPr>
        <p:spPr>
          <a:xfrm>
            <a:off x="5600700" y="895350"/>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Symbolic Execution</a:t>
            </a:r>
          </a:p>
        </p:txBody>
      </p:sp>
      <p:sp>
        <p:nvSpPr>
          <p:cNvPr id="716" name="Shape 716"/>
          <p:cNvSpPr txBox="1"/>
          <p:nvPr/>
        </p:nvSpPr>
        <p:spPr>
          <a:xfrm>
            <a:off x="7150100" y="885825"/>
            <a:ext cx="1524000" cy="4810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rPr b="0" i="0" lang="zh-TW" sz="1800" u="none" cap="none" strike="noStrike">
                <a:solidFill>
                  <a:schemeClr val="dk1"/>
                </a:solidFill>
                <a:latin typeface="Arial"/>
                <a:ea typeface="Arial"/>
                <a:cs typeface="Arial"/>
                <a:sym typeface="Arial"/>
              </a:rPr>
              <a:t> Path Constraint</a:t>
            </a:r>
          </a:p>
        </p:txBody>
      </p:sp>
      <p:cxnSp>
        <p:nvCxnSpPr>
          <p:cNvPr id="717" name="Shape 717"/>
          <p:cNvCxnSpPr/>
          <p:nvPr/>
        </p:nvCxnSpPr>
        <p:spPr>
          <a:xfrm>
            <a:off x="7861300" y="1476375"/>
            <a:ext cx="0" cy="3038475"/>
          </a:xfrm>
          <a:prstGeom prst="straightConnector1">
            <a:avLst/>
          </a:prstGeom>
          <a:noFill/>
          <a:ln cap="flat" cmpd="sng" w="19050">
            <a:solidFill>
              <a:schemeClr val="dk1"/>
            </a:solidFill>
            <a:prstDash val="solid"/>
            <a:round/>
            <a:headEnd len="med" w="med" type="none"/>
            <a:tailEnd len="lg" w="lg" type="triangle"/>
          </a:ln>
        </p:spPr>
      </p:cxnSp>
      <p:cxnSp>
        <p:nvCxnSpPr>
          <p:cNvPr id="718" name="Shape 718"/>
          <p:cNvCxnSpPr/>
          <p:nvPr/>
        </p:nvCxnSpPr>
        <p:spPr>
          <a:xfrm rot="10800000">
            <a:off x="419100" y="3657600"/>
            <a:ext cx="2857499" cy="0"/>
          </a:xfrm>
          <a:prstGeom prst="straightConnector1">
            <a:avLst/>
          </a:prstGeom>
          <a:noFill/>
          <a:ln cap="flat" cmpd="sng" w="38100">
            <a:solidFill>
              <a:schemeClr val="dk1"/>
            </a:solidFill>
            <a:prstDash val="solid"/>
            <a:round/>
            <a:headEnd len="med" w="med" type="none"/>
            <a:tailEnd len="lg" w="lg" type="triangle"/>
          </a:ln>
        </p:spPr>
      </p:cxnSp>
      <p:sp>
        <p:nvSpPr>
          <p:cNvPr id="719" name="Shape 719"/>
          <p:cNvSpPr txBox="1"/>
          <p:nvPr/>
        </p:nvSpPr>
        <p:spPr>
          <a:xfrm>
            <a:off x="5051425" y="2875359"/>
            <a:ext cx="1306513" cy="388143"/>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create symbolic</a:t>
            </a:r>
          </a:p>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variables x, y </a:t>
            </a:r>
          </a:p>
        </p:txBody>
      </p:sp>
      <p:sp>
        <p:nvSpPr>
          <p:cNvPr id="720" name="Shape 720"/>
          <p:cNvSpPr txBox="1"/>
          <p:nvPr/>
        </p:nvSpPr>
        <p:spPr>
          <a:xfrm>
            <a:off x="3552825" y="3532584"/>
            <a:ext cx="1452562"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x = 1, y = 2, z = 2</a:t>
            </a:r>
          </a:p>
        </p:txBody>
      </p:sp>
      <p:sp>
        <p:nvSpPr>
          <p:cNvPr id="721" name="Shape 721"/>
          <p:cNvSpPr txBox="1"/>
          <p:nvPr/>
        </p:nvSpPr>
        <p:spPr>
          <a:xfrm>
            <a:off x="5432425" y="3542109"/>
            <a:ext cx="808037"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z = 2 * x</a:t>
            </a:r>
          </a:p>
        </p:txBody>
      </p:sp>
      <p:sp>
        <p:nvSpPr>
          <p:cNvPr id="722" name="Shape 722"/>
          <p:cNvSpPr txBox="1"/>
          <p:nvPr/>
        </p:nvSpPr>
        <p:spPr>
          <a:xfrm>
            <a:off x="6943725" y="3465909"/>
            <a:ext cx="917575" cy="228599"/>
          </a:xfrm>
          <a:prstGeom prst="rect">
            <a:avLst/>
          </a:prstGeom>
          <a:noFill/>
          <a:ln>
            <a:noFill/>
          </a:ln>
        </p:spPr>
        <p:txBody>
          <a:bodyPr anchorCtr="0" anchor="t" bIns="46025" lIns="92075" rIns="92075" tIns="46025">
            <a:noAutofit/>
          </a:bodyPr>
          <a:lstStyle/>
          <a:p>
            <a:pPr indent="0" lvl="0" marL="0" marR="0" rtl="0" algn="l">
              <a:spcBef>
                <a:spcPts val="0"/>
              </a:spcBef>
              <a:spcAft>
                <a:spcPts val="0"/>
              </a:spcAft>
              <a:buSzPct val="25000"/>
              <a:buNone/>
            </a:pPr>
            <a:r>
              <a:rPr b="0" i="0" lang="zh-TW" sz="1400" u="none" cap="none" strike="noStrike">
                <a:solidFill>
                  <a:schemeClr val="dk2"/>
                </a:solidFill>
                <a:latin typeface="Times New Roman"/>
                <a:ea typeface="Times New Roman"/>
                <a:cs typeface="Times New Roman"/>
                <a:sym typeface="Times New Roman"/>
              </a:rPr>
              <a:t>2 * x == 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reverse and binary analysis by angr</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zh-TW"/>
              <a:t>angr 第一個範例, 惡意軟體分析:</a:t>
            </a:r>
            <a:br>
              <a:rPr lang="zh-TW"/>
            </a:br>
            <a:r>
              <a:rPr lang="zh-TW"/>
              <a:t>&gt;&gt;&gt; import angr</a:t>
            </a:r>
            <a:br>
              <a:rPr lang="zh-TW"/>
            </a:br>
            <a:r>
              <a:rPr lang="zh-TW"/>
              <a:t>&gt;&gt;&gt; proj = angr.Project('./fauxware')</a:t>
            </a:r>
            <a:br>
              <a:rPr lang="zh-TW"/>
            </a:br>
            <a:r>
              <a:rPr lang="zh-TW"/>
              <a:t>&gt;&gt;&gt; cfg = proj.analyses.CFG()</a:t>
            </a:r>
            <a:br>
              <a:rPr lang="zh-TW"/>
            </a:br>
            <a:r>
              <a:rPr lang="zh-TW"/>
              <a:t>&gt;&gt;&gt; dict(proj.kb.functions)</a:t>
            </a:r>
            <a:br>
              <a:rPr lang="zh-TW"/>
            </a:br>
            <a:r>
              <a:rPr lang="zh-TW"/>
              <a:t>....</a:t>
            </a:r>
            <a:br>
              <a:rPr lang="zh-TW"/>
            </a:br>
            <a:r>
              <a:rPr lang="zh-TW"/>
              <a:t>&gt;&gt;&gt; pg = proj.factory.path_group().explore(find=0x80485c9)</a:t>
            </a:r>
            <a:br>
              <a:rPr lang="zh-TW"/>
            </a:br>
            <a:r>
              <a:rPr lang="zh-TW"/>
              <a:t>&gt;&gt;&gt; pg.found[0].state.posix.dumps(0)</a:t>
            </a:r>
            <a:br>
              <a:rPr lang="zh-TW"/>
            </a:br>
            <a:r>
              <a:rPr lang="zh-TW"/>
              <a:t>'\x00\x00\x00\x00\x00\x00\x00\x00\x00SOSNEAKY\x00'</a:t>
            </a:r>
            <a:br>
              <a:rPr lang="zh-TW"/>
            </a:b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728" name="Shape 728"/>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2200" u="none" cap="none" strike="noStrike">
              <a:solidFill>
                <a:schemeClr val="dk1"/>
              </a:solidFill>
              <a:latin typeface="Arial"/>
              <a:ea typeface="Arial"/>
              <a:cs typeface="Arial"/>
              <a:sym typeface="Arial"/>
            </a:endParaRPr>
          </a:p>
        </p:txBody>
      </p:sp>
      <p:cxnSp>
        <p:nvCxnSpPr>
          <p:cNvPr id="729" name="Shape 729"/>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730" name="Shape 730"/>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731" name="Shape 731"/>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732" name="Shape 732"/>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733" name="Shape 733"/>
          <p:cNvGrpSpPr/>
          <p:nvPr/>
        </p:nvGrpSpPr>
        <p:grpSpPr>
          <a:xfrm>
            <a:off x="4267199" y="1257300"/>
            <a:ext cx="4876800" cy="526256"/>
            <a:chOff x="2687" y="960"/>
            <a:chExt cx="3072" cy="442"/>
          </a:xfrm>
        </p:grpSpPr>
        <p:sp>
          <p:nvSpPr>
            <p:cNvPr id="734" name="Shape 734"/>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735" name="Shape 735"/>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736" name="Shape 736"/>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737" name="Shape 737"/>
          <p:cNvGrpSpPr/>
          <p:nvPr/>
        </p:nvGrpSpPr>
        <p:grpSpPr>
          <a:xfrm>
            <a:off x="3276600" y="2686050"/>
            <a:ext cx="4306887" cy="839390"/>
            <a:chOff x="2087" y="2015"/>
            <a:chExt cx="2712" cy="704"/>
          </a:xfrm>
        </p:grpSpPr>
        <p:sp>
          <p:nvSpPr>
            <p:cNvPr id="738" name="Shape 738"/>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739" name="Shape 739"/>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0" name="Shape 740"/>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741" name="Shape 741"/>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742" name="Shape 742"/>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743" name="Shape 743"/>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744" name="Shape 744"/>
            <p:cNvGrpSpPr/>
            <p:nvPr/>
          </p:nvGrpSpPr>
          <p:grpSpPr>
            <a:xfrm>
              <a:off x="2496" y="2447"/>
              <a:ext cx="623" cy="273"/>
              <a:chOff x="3888" y="2207"/>
              <a:chExt cx="623" cy="273"/>
            </a:xfrm>
          </p:grpSpPr>
          <p:sp>
            <p:nvSpPr>
              <p:cNvPr id="745" name="Shape 745"/>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746" name="Shape 746"/>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752" name="Shape 752"/>
          <p:cNvSpPr txBox="1"/>
          <p:nvPr>
            <p:ph idx="1" type="body"/>
          </p:nvPr>
        </p:nvSpPr>
        <p:spPr>
          <a:xfrm>
            <a:off x="457200" y="13144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753" name="Shape 753"/>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754" name="Shape 754"/>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755" name="Shape 755"/>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756" name="Shape 756"/>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757" name="Shape 757"/>
          <p:cNvGrpSpPr/>
          <p:nvPr/>
        </p:nvGrpSpPr>
        <p:grpSpPr>
          <a:xfrm>
            <a:off x="4267199" y="1257300"/>
            <a:ext cx="4876800" cy="526256"/>
            <a:chOff x="2687" y="960"/>
            <a:chExt cx="3072" cy="442"/>
          </a:xfrm>
        </p:grpSpPr>
        <p:sp>
          <p:nvSpPr>
            <p:cNvPr id="758" name="Shape 758"/>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759" name="Shape 759"/>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760" name="Shape 760"/>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761" name="Shape 761"/>
          <p:cNvGrpSpPr/>
          <p:nvPr/>
        </p:nvGrpSpPr>
        <p:grpSpPr>
          <a:xfrm>
            <a:off x="3352800" y="3143249"/>
            <a:ext cx="4306887" cy="839390"/>
            <a:chOff x="2087" y="2015"/>
            <a:chExt cx="2712" cy="704"/>
          </a:xfrm>
        </p:grpSpPr>
        <p:sp>
          <p:nvSpPr>
            <p:cNvPr id="762" name="Shape 762"/>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763" name="Shape 763"/>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Shape 764"/>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765" name="Shape 765"/>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766" name="Shape 766"/>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767" name="Shape 767"/>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768" name="Shape 768"/>
            <p:cNvGrpSpPr/>
            <p:nvPr/>
          </p:nvGrpSpPr>
          <p:grpSpPr>
            <a:xfrm>
              <a:off x="2496" y="2447"/>
              <a:ext cx="623" cy="273"/>
              <a:chOff x="3888" y="2207"/>
              <a:chExt cx="623" cy="273"/>
            </a:xfrm>
          </p:grpSpPr>
          <p:sp>
            <p:nvSpPr>
              <p:cNvPr id="769" name="Shape 769"/>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770" name="Shape 770"/>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771" name="Shape 771"/>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777" name="Shape 777"/>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778" name="Shape 778"/>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779" name="Shape 779"/>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780" name="Shape 780"/>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781" name="Shape 781"/>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782" name="Shape 782"/>
          <p:cNvGrpSpPr/>
          <p:nvPr/>
        </p:nvGrpSpPr>
        <p:grpSpPr>
          <a:xfrm>
            <a:off x="4267199" y="1257300"/>
            <a:ext cx="4876800" cy="526256"/>
            <a:chOff x="2687" y="960"/>
            <a:chExt cx="3072" cy="442"/>
          </a:xfrm>
        </p:grpSpPr>
        <p:sp>
          <p:nvSpPr>
            <p:cNvPr id="783" name="Shape 783"/>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784" name="Shape 784"/>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785" name="Shape 785"/>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786" name="Shape 786"/>
          <p:cNvGrpSpPr/>
          <p:nvPr/>
        </p:nvGrpSpPr>
        <p:grpSpPr>
          <a:xfrm>
            <a:off x="3352800" y="3314699"/>
            <a:ext cx="4306887" cy="839390"/>
            <a:chOff x="2087" y="2015"/>
            <a:chExt cx="2712" cy="704"/>
          </a:xfrm>
        </p:grpSpPr>
        <p:sp>
          <p:nvSpPr>
            <p:cNvPr id="787" name="Shape 787"/>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788" name="Shape 788"/>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Shape 789"/>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790" name="Shape 790"/>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791" name="Shape 791"/>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792" name="Shape 792"/>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793" name="Shape 793"/>
            <p:cNvGrpSpPr/>
            <p:nvPr/>
          </p:nvGrpSpPr>
          <p:grpSpPr>
            <a:xfrm>
              <a:off x="2496" y="2447"/>
              <a:ext cx="623" cy="273"/>
              <a:chOff x="3888" y="2207"/>
              <a:chExt cx="623" cy="273"/>
            </a:xfrm>
          </p:grpSpPr>
          <p:sp>
            <p:nvSpPr>
              <p:cNvPr id="794" name="Shape 794"/>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795" name="Shape 795"/>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796" name="Shape 796"/>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797" name="Shape 797"/>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803" name="Shape 803"/>
          <p:cNvSpPr txBox="1"/>
          <p:nvPr>
            <p:ph idx="1" type="body"/>
          </p:nvPr>
        </p:nvSpPr>
        <p:spPr>
          <a:xfrm>
            <a:off x="457200" y="1257300"/>
            <a:ext cx="4038599" cy="31432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804" name="Shape 804"/>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805" name="Shape 805"/>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806" name="Shape 806"/>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807" name="Shape 807"/>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808" name="Shape 808"/>
          <p:cNvGrpSpPr/>
          <p:nvPr/>
        </p:nvGrpSpPr>
        <p:grpSpPr>
          <a:xfrm>
            <a:off x="4267199" y="1257300"/>
            <a:ext cx="4876800" cy="526256"/>
            <a:chOff x="2687" y="960"/>
            <a:chExt cx="3072" cy="442"/>
          </a:xfrm>
        </p:grpSpPr>
        <p:sp>
          <p:nvSpPr>
            <p:cNvPr id="809" name="Shape 809"/>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810" name="Shape 810"/>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811" name="Shape 811"/>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812" name="Shape 812"/>
          <p:cNvGrpSpPr/>
          <p:nvPr/>
        </p:nvGrpSpPr>
        <p:grpSpPr>
          <a:xfrm>
            <a:off x="3352800" y="3600449"/>
            <a:ext cx="4306887" cy="839390"/>
            <a:chOff x="2087" y="2015"/>
            <a:chExt cx="2712" cy="704"/>
          </a:xfrm>
        </p:grpSpPr>
        <p:sp>
          <p:nvSpPr>
            <p:cNvPr id="813" name="Shape 813"/>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814" name="Shape 814"/>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Shape 815"/>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816" name="Shape 816"/>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817" name="Shape 817"/>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818" name="Shape 818"/>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819" name="Shape 819"/>
            <p:cNvGrpSpPr/>
            <p:nvPr/>
          </p:nvGrpSpPr>
          <p:grpSpPr>
            <a:xfrm>
              <a:off x="2496" y="2447"/>
              <a:ext cx="623" cy="273"/>
              <a:chOff x="3888" y="2207"/>
              <a:chExt cx="623" cy="273"/>
            </a:xfrm>
          </p:grpSpPr>
          <p:sp>
            <p:nvSpPr>
              <p:cNvPr id="820" name="Shape 820"/>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821" name="Shape 821"/>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822" name="Shape 822"/>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823" name="Shape 823"/>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824" name="Shape 824"/>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8" name="Shape 828"/>
        <p:cNvGrpSpPr/>
        <p:nvPr/>
      </p:nvGrpSpPr>
      <p:grpSpPr>
        <a:xfrm>
          <a:off x="0" y="0"/>
          <a:ext cx="0" cy="0"/>
          <a:chOff x="0" y="0"/>
          <a:chExt cx="0" cy="0"/>
        </a:xfrm>
      </p:grpSpPr>
      <p:sp>
        <p:nvSpPr>
          <p:cNvPr id="829" name="Shape 829"/>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830" name="Shape 830"/>
          <p:cNvSpPr txBox="1"/>
          <p:nvPr>
            <p:ph idx="1" type="body"/>
          </p:nvPr>
        </p:nvSpPr>
        <p:spPr>
          <a:xfrm>
            <a:off x="457200" y="11430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831" name="Shape 831"/>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832" name="Shape 832"/>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833" name="Shape 833"/>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834" name="Shape 834"/>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835" name="Shape 835"/>
          <p:cNvGrpSpPr/>
          <p:nvPr/>
        </p:nvGrpSpPr>
        <p:grpSpPr>
          <a:xfrm>
            <a:off x="4267199" y="1257300"/>
            <a:ext cx="4876800" cy="526256"/>
            <a:chOff x="2687" y="960"/>
            <a:chExt cx="3072" cy="442"/>
          </a:xfrm>
        </p:grpSpPr>
        <p:sp>
          <p:nvSpPr>
            <p:cNvPr id="836" name="Shape 836"/>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837" name="Shape 837"/>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838" name="Shape 838"/>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839" name="Shape 839"/>
          <p:cNvGrpSpPr/>
          <p:nvPr/>
        </p:nvGrpSpPr>
        <p:grpSpPr>
          <a:xfrm>
            <a:off x="3352800" y="4171950"/>
            <a:ext cx="4306887" cy="839390"/>
            <a:chOff x="2087" y="2015"/>
            <a:chExt cx="2712" cy="704"/>
          </a:xfrm>
        </p:grpSpPr>
        <p:sp>
          <p:nvSpPr>
            <p:cNvPr id="840" name="Shape 840"/>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841" name="Shape 841"/>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Shape 842"/>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843" name="Shape 843"/>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844" name="Shape 844"/>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845" name="Shape 845"/>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846" name="Shape 846"/>
            <p:cNvGrpSpPr/>
            <p:nvPr/>
          </p:nvGrpSpPr>
          <p:grpSpPr>
            <a:xfrm>
              <a:off x="2496" y="2447"/>
              <a:ext cx="623" cy="273"/>
              <a:chOff x="3888" y="2207"/>
              <a:chExt cx="623" cy="273"/>
            </a:xfrm>
          </p:grpSpPr>
          <p:sp>
            <p:nvSpPr>
              <p:cNvPr id="847" name="Shape 847"/>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848" name="Shape 848"/>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849" name="Shape 849"/>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850" name="Shape 850"/>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851" name="Shape 851"/>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5" name="Shape 855"/>
        <p:cNvGrpSpPr/>
        <p:nvPr/>
      </p:nvGrpSpPr>
      <p:grpSpPr>
        <a:xfrm>
          <a:off x="0" y="0"/>
          <a:ext cx="0" cy="0"/>
          <a:chOff x="0" y="0"/>
          <a:chExt cx="0" cy="0"/>
        </a:xfrm>
      </p:grpSpPr>
      <p:sp>
        <p:nvSpPr>
          <p:cNvPr id="856" name="Shape 856"/>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857" name="Shape 857"/>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858" name="Shape 858"/>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859" name="Shape 859"/>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860" name="Shape 860"/>
          <p:cNvSpPr txBox="1"/>
          <p:nvPr/>
        </p:nvSpPr>
        <p:spPr>
          <a:xfrm>
            <a:off x="4871000" y="18375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861" name="Shape 861"/>
          <p:cNvSpPr txBox="1"/>
          <p:nvPr/>
        </p:nvSpPr>
        <p:spPr>
          <a:xfrm>
            <a:off x="6934200" y="31325"/>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862" name="Shape 862"/>
          <p:cNvGrpSpPr/>
          <p:nvPr/>
        </p:nvGrpSpPr>
        <p:grpSpPr>
          <a:xfrm>
            <a:off x="4267199" y="692949"/>
            <a:ext cx="4781550" cy="557206"/>
            <a:chOff x="2687" y="934"/>
            <a:chExt cx="3012" cy="467"/>
          </a:xfrm>
        </p:grpSpPr>
        <p:sp>
          <p:nvSpPr>
            <p:cNvPr id="863" name="Shape 863"/>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864" name="Shape 864"/>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865" name="Shape 865"/>
            <p:cNvSpPr txBox="1"/>
            <p:nvPr/>
          </p:nvSpPr>
          <p:spPr>
            <a:xfrm>
              <a:off x="4800" y="934"/>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866" name="Shape 866"/>
          <p:cNvGrpSpPr/>
          <p:nvPr/>
        </p:nvGrpSpPr>
        <p:grpSpPr>
          <a:xfrm>
            <a:off x="3352800" y="4304109"/>
            <a:ext cx="4306887" cy="839390"/>
            <a:chOff x="2087" y="2015"/>
            <a:chExt cx="2712" cy="704"/>
          </a:xfrm>
        </p:grpSpPr>
        <p:sp>
          <p:nvSpPr>
            <p:cNvPr id="867" name="Shape 867"/>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868" name="Shape 868"/>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Shape 869"/>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870" name="Shape 870"/>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871" name="Shape 871"/>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872" name="Shape 872"/>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873" name="Shape 873"/>
            <p:cNvGrpSpPr/>
            <p:nvPr/>
          </p:nvGrpSpPr>
          <p:grpSpPr>
            <a:xfrm>
              <a:off x="2496" y="2447"/>
              <a:ext cx="623" cy="273"/>
              <a:chOff x="3888" y="2207"/>
              <a:chExt cx="623" cy="273"/>
            </a:xfrm>
          </p:grpSpPr>
          <p:sp>
            <p:nvSpPr>
              <p:cNvPr id="874" name="Shape 874"/>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875" name="Shape 875"/>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876" name="Shape 876"/>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877" name="Shape 877"/>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878" name="Shape 878"/>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p:txBody>
      </p:sp>
      <p:sp>
        <p:nvSpPr>
          <p:cNvPr id="879" name="Shape 879"/>
          <p:cNvSpPr/>
          <p:nvPr/>
        </p:nvSpPr>
        <p:spPr>
          <a:xfrm>
            <a:off x="4191000" y="1943100"/>
            <a:ext cx="3352799" cy="1257299"/>
          </a:xfrm>
          <a:prstGeom prst="wedgeRectCallout">
            <a:avLst>
              <a:gd fmla="val -95264" name="adj1"/>
              <a:gd fmla="val 8967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80" name="Shape 880"/>
          <p:cNvSpPr/>
          <p:nvPr/>
        </p:nvSpPr>
        <p:spPr>
          <a:xfrm>
            <a:off x="4191000" y="1543050"/>
            <a:ext cx="3352799" cy="1657349"/>
          </a:xfrm>
          <a:prstGeom prst="wedgeRectCallout">
            <a:avLst>
              <a:gd fmla="val 59519" name="adj1"/>
              <a:gd fmla="val 8311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 and 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4" name="Shape 884"/>
        <p:cNvGrpSpPr/>
        <p:nvPr/>
      </p:nvGrpSpPr>
      <p:grpSpPr>
        <a:xfrm>
          <a:off x="0" y="0"/>
          <a:ext cx="0" cy="0"/>
          <a:chOff x="0" y="0"/>
          <a:chExt cx="0" cy="0"/>
        </a:xfrm>
      </p:grpSpPr>
      <p:sp>
        <p:nvSpPr>
          <p:cNvPr id="885" name="Shape 885"/>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886" name="Shape 886"/>
          <p:cNvSpPr txBox="1"/>
          <p:nvPr>
            <p:ph idx="1" type="body"/>
          </p:nvPr>
        </p:nvSpPr>
        <p:spPr>
          <a:xfrm>
            <a:off x="457200" y="1143000"/>
            <a:ext cx="4038599" cy="32575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887" name="Shape 887"/>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888" name="Shape 888"/>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889" name="Shape 889"/>
          <p:cNvSpPr txBox="1"/>
          <p:nvPr/>
        </p:nvSpPr>
        <p:spPr>
          <a:xfrm>
            <a:off x="5105400" y="1524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890" name="Shape 890"/>
          <p:cNvSpPr txBox="1"/>
          <p:nvPr/>
        </p:nvSpPr>
        <p:spPr>
          <a:xfrm>
            <a:off x="6934200" y="1524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891" name="Shape 891"/>
          <p:cNvGrpSpPr/>
          <p:nvPr/>
        </p:nvGrpSpPr>
        <p:grpSpPr>
          <a:xfrm>
            <a:off x="4267200" y="723900"/>
            <a:ext cx="4781550" cy="509587"/>
            <a:chOff x="2688" y="512"/>
            <a:chExt cx="3012" cy="428"/>
          </a:xfrm>
        </p:grpSpPr>
        <p:sp>
          <p:nvSpPr>
            <p:cNvPr id="892" name="Shape 892"/>
            <p:cNvSpPr txBox="1"/>
            <p:nvPr/>
          </p:nvSpPr>
          <p:spPr>
            <a:xfrm>
              <a:off x="2688" y="576"/>
              <a:ext cx="899"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893" name="Shape 893"/>
            <p:cNvSpPr txBox="1"/>
            <p:nvPr/>
          </p:nvSpPr>
          <p:spPr>
            <a:xfrm>
              <a:off x="3936" y="511"/>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894" name="Shape 894"/>
            <p:cNvSpPr txBox="1"/>
            <p:nvPr/>
          </p:nvSpPr>
          <p:spPr>
            <a:xfrm>
              <a:off x="4800" y="640"/>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895" name="Shape 895"/>
          <p:cNvGrpSpPr/>
          <p:nvPr/>
        </p:nvGrpSpPr>
        <p:grpSpPr>
          <a:xfrm>
            <a:off x="3352800" y="4171950"/>
            <a:ext cx="4306887" cy="839390"/>
            <a:chOff x="2087" y="2015"/>
            <a:chExt cx="2712" cy="704"/>
          </a:xfrm>
        </p:grpSpPr>
        <p:sp>
          <p:nvSpPr>
            <p:cNvPr id="896" name="Shape 896"/>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897" name="Shape 897"/>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Shape 898"/>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x=236 </a:t>
              </a:r>
            </a:p>
          </p:txBody>
        </p:sp>
        <p:cxnSp>
          <p:nvCxnSpPr>
            <p:cNvPr id="899" name="Shape 899"/>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900" name="Shape 900"/>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901" name="Shape 901"/>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902" name="Shape 902"/>
            <p:cNvGrpSpPr/>
            <p:nvPr/>
          </p:nvGrpSpPr>
          <p:grpSpPr>
            <a:xfrm>
              <a:off x="2496" y="2447"/>
              <a:ext cx="623" cy="273"/>
              <a:chOff x="3888" y="2207"/>
              <a:chExt cx="623" cy="273"/>
            </a:xfrm>
          </p:grpSpPr>
          <p:sp>
            <p:nvSpPr>
              <p:cNvPr id="903" name="Shape 903"/>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634</a:t>
                </a:r>
              </a:p>
            </p:txBody>
          </p:sp>
          <p:cxnSp>
            <p:nvCxnSpPr>
              <p:cNvPr id="904" name="Shape 904"/>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905" name="Shape 905"/>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906" name="Shape 906"/>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907" name="Shape 907"/>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p:txBody>
      </p:sp>
      <p:sp>
        <p:nvSpPr>
          <p:cNvPr id="908" name="Shape 908"/>
          <p:cNvSpPr/>
          <p:nvPr/>
        </p:nvSpPr>
        <p:spPr>
          <a:xfrm>
            <a:off x="4191000" y="1943100"/>
            <a:ext cx="3352799" cy="1257299"/>
          </a:xfrm>
          <a:prstGeom prst="wedgeRectCallout">
            <a:avLst>
              <a:gd fmla="val -95264" name="adj1"/>
              <a:gd fmla="val 8967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09" name="Shape 909"/>
          <p:cNvSpPr/>
          <p:nvPr/>
        </p:nvSpPr>
        <p:spPr>
          <a:xfrm>
            <a:off x="4191000" y="1543050"/>
            <a:ext cx="3352800" cy="1657200"/>
          </a:xfrm>
          <a:prstGeom prst="wedgeRectCallout">
            <a:avLst>
              <a:gd fmla="val 59519" name="adj1"/>
              <a:gd fmla="val 8311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 and 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a:t>
            </a:r>
            <a:r>
              <a:rPr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v</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 p</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p:txBody>
      </p:sp>
      <p:grpSp>
        <p:nvGrpSpPr>
          <p:cNvPr id="910" name="Shape 910"/>
          <p:cNvGrpSpPr/>
          <p:nvPr/>
        </p:nvGrpSpPr>
        <p:grpSpPr>
          <a:xfrm>
            <a:off x="6172200" y="2800349"/>
            <a:ext cx="990599" cy="325041"/>
            <a:chOff x="3888" y="2207"/>
            <a:chExt cx="623" cy="273"/>
          </a:xfrm>
        </p:grpSpPr>
        <p:sp>
          <p:nvSpPr>
            <p:cNvPr id="911" name="Shape 911"/>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912" name="Shape 912"/>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cxnSp>
        <p:nvCxnSpPr>
          <p:cNvPr id="913" name="Shape 913"/>
          <p:cNvCxnSpPr/>
          <p:nvPr/>
        </p:nvCxnSpPr>
        <p:spPr>
          <a:xfrm>
            <a:off x="6248400" y="2628900"/>
            <a:ext cx="228600" cy="114299"/>
          </a:xfrm>
          <a:prstGeom prst="straightConnector1">
            <a:avLst/>
          </a:prstGeom>
          <a:noFill/>
          <a:ln cap="flat" cmpd="sng" w="25400">
            <a:solidFill>
              <a:schemeClr val="dk1"/>
            </a:solidFill>
            <a:prstDash val="solid"/>
            <a:round/>
            <a:headEnd len="med" w="med" type="none"/>
            <a:tailEnd len="lg" w="lg" type="triangle"/>
          </a:ln>
        </p:spPr>
      </p:cxnSp>
      <p:cxnSp>
        <p:nvCxnSpPr>
          <p:cNvPr id="914" name="Shape 914"/>
          <p:cNvCxnSpPr/>
          <p:nvPr/>
        </p:nvCxnSpPr>
        <p:spPr>
          <a:xfrm flipH="1" rot="10800000">
            <a:off x="6934200" y="2628899"/>
            <a:ext cx="76199" cy="342900"/>
          </a:xfrm>
          <a:prstGeom prst="straightConnector1">
            <a:avLst/>
          </a:prstGeom>
          <a:noFill/>
          <a:ln cap="flat" cmpd="sng" w="25400">
            <a:solidFill>
              <a:schemeClr val="dk1"/>
            </a:solidFill>
            <a:prstDash val="solid"/>
            <a:round/>
            <a:headEnd len="med" w="med" type="none"/>
            <a:tailEnd len="lg" w="lg" type="triangle"/>
          </a:ln>
        </p:spPr>
      </p:cxnSp>
      <p:sp>
        <p:nvSpPr>
          <p:cNvPr id="915" name="Shape 915"/>
          <p:cNvSpPr txBox="1"/>
          <p:nvPr/>
        </p:nvSpPr>
        <p:spPr>
          <a:xfrm>
            <a:off x="6629400" y="2343150"/>
            <a:ext cx="9144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921" name="Shape 921"/>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922" name="Shape 922"/>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923" name="Shape 923"/>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924" name="Shape 924"/>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925" name="Shape 925"/>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926" name="Shape 926"/>
          <p:cNvGrpSpPr/>
          <p:nvPr/>
        </p:nvGrpSpPr>
        <p:grpSpPr>
          <a:xfrm>
            <a:off x="4267199" y="1257300"/>
            <a:ext cx="4876800" cy="526256"/>
            <a:chOff x="2687" y="960"/>
            <a:chExt cx="3072" cy="442"/>
          </a:xfrm>
        </p:grpSpPr>
        <p:sp>
          <p:nvSpPr>
            <p:cNvPr id="927" name="Shape 927"/>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928" name="Shape 928"/>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929" name="Shape 929"/>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930" name="Shape 930"/>
          <p:cNvGrpSpPr/>
          <p:nvPr/>
        </p:nvGrpSpPr>
        <p:grpSpPr>
          <a:xfrm>
            <a:off x="3276600" y="2686050"/>
            <a:ext cx="4306887" cy="839390"/>
            <a:chOff x="2087" y="2015"/>
            <a:chExt cx="2712" cy="704"/>
          </a:xfrm>
        </p:grpSpPr>
        <p:sp>
          <p:nvSpPr>
            <p:cNvPr id="931" name="Shape 931"/>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932" name="Shape 932"/>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Shape 933"/>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934" name="Shape 934"/>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935" name="Shape 935"/>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936" name="Shape 936"/>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937" name="Shape 937"/>
            <p:cNvGrpSpPr/>
            <p:nvPr/>
          </p:nvGrpSpPr>
          <p:grpSpPr>
            <a:xfrm>
              <a:off x="2496" y="2447"/>
              <a:ext cx="623" cy="273"/>
              <a:chOff x="3888" y="2207"/>
              <a:chExt cx="623" cy="273"/>
            </a:xfrm>
          </p:grpSpPr>
          <p:sp>
            <p:nvSpPr>
              <p:cNvPr id="938" name="Shape 938"/>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939" name="Shape 939"/>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3" name="Shape 943"/>
        <p:cNvGrpSpPr/>
        <p:nvPr/>
      </p:nvGrpSpPr>
      <p:grpSpPr>
        <a:xfrm>
          <a:off x="0" y="0"/>
          <a:ext cx="0" cy="0"/>
          <a:chOff x="0" y="0"/>
          <a:chExt cx="0" cy="0"/>
        </a:xfrm>
      </p:grpSpPr>
      <p:sp>
        <p:nvSpPr>
          <p:cNvPr id="944" name="Shape 94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945" name="Shape 945"/>
          <p:cNvSpPr txBox="1"/>
          <p:nvPr>
            <p:ph idx="1" type="body"/>
          </p:nvPr>
        </p:nvSpPr>
        <p:spPr>
          <a:xfrm>
            <a:off x="457200" y="1200150"/>
            <a:ext cx="4038599" cy="33146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946" name="Shape 946"/>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947" name="Shape 947"/>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948" name="Shape 948"/>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949" name="Shape 949"/>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950" name="Shape 950"/>
          <p:cNvGrpSpPr/>
          <p:nvPr/>
        </p:nvGrpSpPr>
        <p:grpSpPr>
          <a:xfrm>
            <a:off x="4267199" y="1257300"/>
            <a:ext cx="4876800" cy="526256"/>
            <a:chOff x="2687" y="960"/>
            <a:chExt cx="3072" cy="442"/>
          </a:xfrm>
        </p:grpSpPr>
        <p:sp>
          <p:nvSpPr>
            <p:cNvPr id="951" name="Shape 951"/>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952" name="Shape 952"/>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953" name="Shape 953"/>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954" name="Shape 954"/>
          <p:cNvGrpSpPr/>
          <p:nvPr/>
        </p:nvGrpSpPr>
        <p:grpSpPr>
          <a:xfrm>
            <a:off x="3352800" y="3028949"/>
            <a:ext cx="4306887" cy="839390"/>
            <a:chOff x="2087" y="2015"/>
            <a:chExt cx="2712" cy="704"/>
          </a:xfrm>
        </p:grpSpPr>
        <p:sp>
          <p:nvSpPr>
            <p:cNvPr id="955" name="Shape 955"/>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956" name="Shape 956"/>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Shape 957"/>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958" name="Shape 958"/>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959" name="Shape 959"/>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960" name="Shape 960"/>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961" name="Shape 961"/>
            <p:cNvGrpSpPr/>
            <p:nvPr/>
          </p:nvGrpSpPr>
          <p:grpSpPr>
            <a:xfrm>
              <a:off x="2496" y="2447"/>
              <a:ext cx="623" cy="273"/>
              <a:chOff x="3888" y="2207"/>
              <a:chExt cx="623" cy="273"/>
            </a:xfrm>
          </p:grpSpPr>
          <p:sp>
            <p:nvSpPr>
              <p:cNvPr id="962" name="Shape 962"/>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963" name="Shape 963"/>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964" name="Shape 964"/>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8" name="Shape 968"/>
        <p:cNvGrpSpPr/>
        <p:nvPr/>
      </p:nvGrpSpPr>
      <p:grpSpPr>
        <a:xfrm>
          <a:off x="0" y="0"/>
          <a:ext cx="0" cy="0"/>
          <a:chOff x="0" y="0"/>
          <a:chExt cx="0" cy="0"/>
        </a:xfrm>
      </p:grpSpPr>
      <p:sp>
        <p:nvSpPr>
          <p:cNvPr id="969" name="Shape 969"/>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970" name="Shape 970"/>
          <p:cNvSpPr txBox="1"/>
          <p:nvPr>
            <p:ph idx="1" type="body"/>
          </p:nvPr>
        </p:nvSpPr>
        <p:spPr>
          <a:xfrm>
            <a:off x="457200" y="1314450"/>
            <a:ext cx="4038599" cy="30861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971" name="Shape 971"/>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972" name="Shape 972"/>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973" name="Shape 973"/>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974" name="Shape 974"/>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975" name="Shape 975"/>
          <p:cNvGrpSpPr/>
          <p:nvPr/>
        </p:nvGrpSpPr>
        <p:grpSpPr>
          <a:xfrm>
            <a:off x="4267199" y="1257300"/>
            <a:ext cx="4876800" cy="526256"/>
            <a:chOff x="2687" y="960"/>
            <a:chExt cx="3072" cy="442"/>
          </a:xfrm>
        </p:grpSpPr>
        <p:sp>
          <p:nvSpPr>
            <p:cNvPr id="976" name="Shape 976"/>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977" name="Shape 977"/>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978" name="Shape 978"/>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979" name="Shape 979"/>
          <p:cNvGrpSpPr/>
          <p:nvPr/>
        </p:nvGrpSpPr>
        <p:grpSpPr>
          <a:xfrm>
            <a:off x="3352800" y="3143249"/>
            <a:ext cx="4306887" cy="839390"/>
            <a:chOff x="2087" y="2015"/>
            <a:chExt cx="2712" cy="704"/>
          </a:xfrm>
        </p:grpSpPr>
        <p:sp>
          <p:nvSpPr>
            <p:cNvPr id="980" name="Shape 980"/>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981" name="Shape 981"/>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Shape 982"/>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983" name="Shape 983"/>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984" name="Shape 984"/>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985" name="Shape 985"/>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986" name="Shape 986"/>
            <p:cNvGrpSpPr/>
            <p:nvPr/>
          </p:nvGrpSpPr>
          <p:grpSpPr>
            <a:xfrm>
              <a:off x="2496" y="2447"/>
              <a:ext cx="623" cy="273"/>
              <a:chOff x="3888" y="2207"/>
              <a:chExt cx="623" cy="273"/>
            </a:xfrm>
          </p:grpSpPr>
          <p:sp>
            <p:nvSpPr>
              <p:cNvPr id="987" name="Shape 987"/>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988" name="Shape 988"/>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989" name="Shape 989"/>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990" name="Shape 990"/>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ctrTitle"/>
          </p:nvPr>
        </p:nvSpPr>
        <p:spPr>
          <a:xfrm>
            <a:off x="311700" y="449100"/>
            <a:ext cx="8520600" cy="2348100"/>
          </a:xfrm>
          <a:prstGeom prst="rect">
            <a:avLst/>
          </a:prstGeom>
        </p:spPr>
        <p:txBody>
          <a:bodyPr anchorCtr="0" anchor="b" bIns="91425" lIns="91425" rIns="91425" tIns="91425">
            <a:noAutofit/>
          </a:bodyPr>
          <a:lstStyle/>
          <a:p>
            <a:pPr lvl="0">
              <a:lnSpc>
                <a:spcPct val="115000"/>
              </a:lnSpc>
              <a:spcBef>
                <a:spcPts val="0"/>
              </a:spcBef>
              <a:spcAft>
                <a:spcPts val="1600"/>
              </a:spcAft>
              <a:buNone/>
            </a:pPr>
            <a:r>
              <a:rPr b="1" lang="zh-TW" sz="3700">
                <a:solidFill>
                  <a:schemeClr val="dk2"/>
                </a:solidFill>
              </a:rPr>
              <a:t>Determine what Inputs execute a designated part of a program</a:t>
            </a:r>
          </a:p>
          <a:p>
            <a:pPr lvl="0">
              <a:spcBef>
                <a:spcPts val="0"/>
              </a:spcBef>
              <a:buNone/>
            </a:pPr>
            <a:r>
              <a:t/>
            </a:r>
            <a:endParaRPr/>
          </a:p>
        </p:txBody>
      </p:sp>
      <p:sp>
        <p:nvSpPr>
          <p:cNvPr id="245" name="Shape 245"/>
          <p:cNvSpPr txBox="1"/>
          <p:nvPr>
            <p:ph idx="1" type="subTitle"/>
          </p:nvPr>
        </p:nvSpPr>
        <p:spPr>
          <a:xfrm>
            <a:off x="311700" y="2834125"/>
            <a:ext cx="8520600" cy="1568700"/>
          </a:xfrm>
          <a:prstGeom prst="rect">
            <a:avLst/>
          </a:prstGeom>
        </p:spPr>
        <p:txBody>
          <a:bodyPr anchorCtr="0" anchor="t" bIns="91425" lIns="91425" rIns="91425" tIns="91425">
            <a:noAutofit/>
          </a:bodyPr>
          <a:lstStyle/>
          <a:p>
            <a:pPr lvl="0">
              <a:spcBef>
                <a:spcPts val="0"/>
              </a:spcBef>
              <a:buNone/>
            </a:pPr>
            <a:r>
              <a:rPr lang="zh-TW"/>
              <a:t>Symbolic Execution: </a:t>
            </a:r>
          </a:p>
          <a:p>
            <a:pPr lvl="0" algn="l">
              <a:spcBef>
                <a:spcPts val="0"/>
              </a:spcBef>
              <a:buNone/>
            </a:pPr>
            <a:r>
              <a:rPr lang="zh-TW"/>
              <a:t>Generalized Symbolic Execution</a:t>
            </a:r>
          </a:p>
          <a:p>
            <a:pPr lvl="0" algn="l">
              <a:spcBef>
                <a:spcPts val="0"/>
              </a:spcBef>
              <a:buNone/>
            </a:pPr>
            <a:r>
              <a:rPr lang="zh-TW"/>
              <a:t>Dynamic Test Generation (Concolic)</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4" name="Shape 994"/>
        <p:cNvGrpSpPr/>
        <p:nvPr/>
      </p:nvGrpSpPr>
      <p:grpSpPr>
        <a:xfrm>
          <a:off x="0" y="0"/>
          <a:ext cx="0" cy="0"/>
          <a:chOff x="0" y="0"/>
          <a:chExt cx="0" cy="0"/>
        </a:xfrm>
      </p:grpSpPr>
      <p:sp>
        <p:nvSpPr>
          <p:cNvPr id="995" name="Shape 995"/>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996" name="Shape 996"/>
          <p:cNvSpPr txBox="1"/>
          <p:nvPr>
            <p:ph idx="1" type="body"/>
          </p:nvPr>
        </p:nvSpPr>
        <p:spPr>
          <a:xfrm>
            <a:off x="457200" y="1200150"/>
            <a:ext cx="4038599" cy="32003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997" name="Shape 997"/>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998" name="Shape 998"/>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999" name="Shape 999"/>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000" name="Shape 1000"/>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001" name="Shape 1001"/>
          <p:cNvGrpSpPr/>
          <p:nvPr/>
        </p:nvGrpSpPr>
        <p:grpSpPr>
          <a:xfrm>
            <a:off x="4267199" y="1257300"/>
            <a:ext cx="4876800" cy="526256"/>
            <a:chOff x="2687" y="960"/>
            <a:chExt cx="3072" cy="442"/>
          </a:xfrm>
        </p:grpSpPr>
        <p:sp>
          <p:nvSpPr>
            <p:cNvPr id="1002" name="Shape 1002"/>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003" name="Shape 1003"/>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004" name="Shape 1004"/>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1005" name="Shape 1005"/>
          <p:cNvGrpSpPr/>
          <p:nvPr/>
        </p:nvGrpSpPr>
        <p:grpSpPr>
          <a:xfrm>
            <a:off x="3352800" y="3257549"/>
            <a:ext cx="4306887" cy="839390"/>
            <a:chOff x="2087" y="2015"/>
            <a:chExt cx="2712" cy="704"/>
          </a:xfrm>
        </p:grpSpPr>
        <p:sp>
          <p:nvSpPr>
            <p:cNvPr id="1006" name="Shape 1006"/>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007" name="Shape 1007"/>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Shape 1008"/>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009" name="Shape 1009"/>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1010" name="Shape 1010"/>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1011" name="Shape 1011"/>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1012" name="Shape 1012"/>
            <p:cNvGrpSpPr/>
            <p:nvPr/>
          </p:nvGrpSpPr>
          <p:grpSpPr>
            <a:xfrm>
              <a:off x="2496" y="2447"/>
              <a:ext cx="623" cy="273"/>
              <a:chOff x="3888" y="2207"/>
              <a:chExt cx="623" cy="273"/>
            </a:xfrm>
          </p:grpSpPr>
          <p:sp>
            <p:nvSpPr>
              <p:cNvPr id="1013" name="Shape 1013"/>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014" name="Shape 1014"/>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015" name="Shape 1015"/>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016" name="Shape 1016"/>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017" name="Shape 1017"/>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1" name="Shape 1021"/>
        <p:cNvGrpSpPr/>
        <p:nvPr/>
      </p:nvGrpSpPr>
      <p:grpSpPr>
        <a:xfrm>
          <a:off x="0" y="0"/>
          <a:ext cx="0" cy="0"/>
          <a:chOff x="0" y="0"/>
          <a:chExt cx="0" cy="0"/>
        </a:xfrm>
      </p:grpSpPr>
      <p:sp>
        <p:nvSpPr>
          <p:cNvPr id="1022" name="Shape 1022"/>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023" name="Shape 1023"/>
          <p:cNvSpPr txBox="1"/>
          <p:nvPr>
            <p:ph idx="1" type="body"/>
          </p:nvPr>
        </p:nvSpPr>
        <p:spPr>
          <a:xfrm>
            <a:off x="5334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024" name="Shape 1024"/>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025" name="Shape 1025"/>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026" name="Shape 1026"/>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027" name="Shape 1027"/>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028" name="Shape 1028"/>
          <p:cNvGrpSpPr/>
          <p:nvPr/>
        </p:nvGrpSpPr>
        <p:grpSpPr>
          <a:xfrm>
            <a:off x="4267199" y="1257300"/>
            <a:ext cx="4876800" cy="526256"/>
            <a:chOff x="2687" y="960"/>
            <a:chExt cx="3072" cy="442"/>
          </a:xfrm>
        </p:grpSpPr>
        <p:sp>
          <p:nvSpPr>
            <p:cNvPr id="1029" name="Shape 1029"/>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030" name="Shape 1030"/>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031" name="Shape 1031"/>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1032" name="Shape 1032"/>
          <p:cNvGrpSpPr/>
          <p:nvPr/>
        </p:nvGrpSpPr>
        <p:grpSpPr>
          <a:xfrm>
            <a:off x="3352800" y="3543299"/>
            <a:ext cx="4306887" cy="839390"/>
            <a:chOff x="2087" y="2015"/>
            <a:chExt cx="2712" cy="704"/>
          </a:xfrm>
        </p:grpSpPr>
        <p:sp>
          <p:nvSpPr>
            <p:cNvPr id="1033" name="Shape 1033"/>
            <p:cNvSpPr txBox="1"/>
            <p:nvPr/>
          </p:nvSpPr>
          <p:spPr>
            <a:xfrm>
              <a:off x="3695" y="2063"/>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034" name="Shape 1034"/>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Shape 1035"/>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036" name="Shape 1036"/>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1037" name="Shape 1037"/>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1038" name="Shape 1038"/>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1039" name="Shape 1039"/>
            <p:cNvGrpSpPr/>
            <p:nvPr/>
          </p:nvGrpSpPr>
          <p:grpSpPr>
            <a:xfrm>
              <a:off x="2496" y="2447"/>
              <a:ext cx="623" cy="273"/>
              <a:chOff x="3888" y="2207"/>
              <a:chExt cx="623" cy="273"/>
            </a:xfrm>
          </p:grpSpPr>
          <p:sp>
            <p:nvSpPr>
              <p:cNvPr id="1040" name="Shape 1040"/>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041" name="Shape 1041"/>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042" name="Shape 1042"/>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043" name="Shape 1043"/>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044" name="Shape 1044"/>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
        <p:nvSpPr>
          <p:cNvPr id="1045" name="Shape 1045"/>
          <p:cNvSpPr txBox="1"/>
          <p:nvPr/>
        </p:nvSpPr>
        <p:spPr>
          <a:xfrm>
            <a:off x="7620000" y="37719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9" name="Shape 1049"/>
        <p:cNvGrpSpPr/>
        <p:nvPr/>
      </p:nvGrpSpPr>
      <p:grpSpPr>
        <a:xfrm>
          <a:off x="0" y="0"/>
          <a:ext cx="0" cy="0"/>
          <a:chOff x="0" y="0"/>
          <a:chExt cx="0" cy="0"/>
        </a:xfrm>
      </p:grpSpPr>
      <p:sp>
        <p:nvSpPr>
          <p:cNvPr id="1050" name="Shape 105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051" name="Shape 1051"/>
          <p:cNvSpPr txBox="1"/>
          <p:nvPr>
            <p:ph idx="1" type="body"/>
          </p:nvPr>
        </p:nvSpPr>
        <p:spPr>
          <a:xfrm>
            <a:off x="457200" y="1257300"/>
            <a:ext cx="4038599" cy="31432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052" name="Shape 1052"/>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053" name="Shape 1053"/>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054" name="Shape 1054"/>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055" name="Shape 1055"/>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056" name="Shape 1056"/>
          <p:cNvGrpSpPr/>
          <p:nvPr/>
        </p:nvGrpSpPr>
        <p:grpSpPr>
          <a:xfrm>
            <a:off x="4267199" y="1257300"/>
            <a:ext cx="4876800" cy="526256"/>
            <a:chOff x="2687" y="960"/>
            <a:chExt cx="3072" cy="442"/>
          </a:xfrm>
        </p:grpSpPr>
        <p:sp>
          <p:nvSpPr>
            <p:cNvPr id="1057" name="Shape 1057"/>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058" name="Shape 1058"/>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059" name="Shape 1059"/>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grpSp>
        <p:nvGrpSpPr>
          <p:cNvPr id="1060" name="Shape 1060"/>
          <p:cNvGrpSpPr/>
          <p:nvPr/>
        </p:nvGrpSpPr>
        <p:grpSpPr>
          <a:xfrm>
            <a:off x="3352800" y="4132659"/>
            <a:ext cx="4459288" cy="1010840"/>
            <a:chOff x="2087" y="1872"/>
            <a:chExt cx="2808" cy="848"/>
          </a:xfrm>
        </p:grpSpPr>
        <p:sp>
          <p:nvSpPr>
            <p:cNvPr id="1061" name="Shape 1061"/>
            <p:cNvSpPr txBox="1"/>
            <p:nvPr/>
          </p:nvSpPr>
          <p:spPr>
            <a:xfrm>
              <a:off x="3696" y="1872"/>
              <a:ext cx="1200" cy="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062" name="Shape 1062"/>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Shape 1063"/>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064" name="Shape 1064"/>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1065" name="Shape 1065"/>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1066" name="Shape 1066"/>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1067" name="Shape 1067"/>
            <p:cNvGrpSpPr/>
            <p:nvPr/>
          </p:nvGrpSpPr>
          <p:grpSpPr>
            <a:xfrm>
              <a:off x="2496" y="2447"/>
              <a:ext cx="623" cy="273"/>
              <a:chOff x="3888" y="2207"/>
              <a:chExt cx="623" cy="273"/>
            </a:xfrm>
          </p:grpSpPr>
          <p:sp>
            <p:nvSpPr>
              <p:cNvPr id="1068" name="Shape 1068"/>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069" name="Shape 1069"/>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070" name="Shape 1070"/>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071" name="Shape 1071"/>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072" name="Shape 1072"/>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
        <p:nvSpPr>
          <p:cNvPr id="1073" name="Shape 1073"/>
          <p:cNvSpPr txBox="1"/>
          <p:nvPr/>
        </p:nvSpPr>
        <p:spPr>
          <a:xfrm>
            <a:off x="7620000" y="37719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7" name="Shape 1077"/>
        <p:cNvGrpSpPr/>
        <p:nvPr/>
      </p:nvGrpSpPr>
      <p:grpSpPr>
        <a:xfrm>
          <a:off x="0" y="0"/>
          <a:ext cx="0" cy="0"/>
          <a:chOff x="0" y="0"/>
          <a:chExt cx="0" cy="0"/>
        </a:xfrm>
      </p:grpSpPr>
      <p:sp>
        <p:nvSpPr>
          <p:cNvPr id="1078" name="Shape 1078"/>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079" name="Shape 1079"/>
          <p:cNvSpPr txBox="1"/>
          <p:nvPr>
            <p:ph idx="1" type="body"/>
          </p:nvPr>
        </p:nvSpPr>
        <p:spPr>
          <a:xfrm>
            <a:off x="381000" y="13144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1080" name="Shape 1080"/>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081" name="Shape 1081"/>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082" name="Shape 1082"/>
          <p:cNvSpPr txBox="1"/>
          <p:nvPr/>
        </p:nvSpPr>
        <p:spPr>
          <a:xfrm>
            <a:off x="5105400" y="3048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083" name="Shape 1083"/>
          <p:cNvSpPr txBox="1"/>
          <p:nvPr/>
        </p:nvSpPr>
        <p:spPr>
          <a:xfrm>
            <a:off x="6934200" y="3048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084" name="Shape 1084"/>
          <p:cNvGrpSpPr/>
          <p:nvPr/>
        </p:nvGrpSpPr>
        <p:grpSpPr>
          <a:xfrm>
            <a:off x="4267200" y="1123926"/>
            <a:ext cx="4781550" cy="386962"/>
            <a:chOff x="2688" y="847"/>
            <a:chExt cx="3012" cy="325"/>
          </a:xfrm>
        </p:grpSpPr>
        <p:sp>
          <p:nvSpPr>
            <p:cNvPr id="1085" name="Shape 1085"/>
            <p:cNvSpPr txBox="1"/>
            <p:nvPr/>
          </p:nvSpPr>
          <p:spPr>
            <a:xfrm>
              <a:off x="2688" y="847"/>
              <a:ext cx="899"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086" name="Shape 1086"/>
            <p:cNvSpPr txBox="1"/>
            <p:nvPr/>
          </p:nvSpPr>
          <p:spPr>
            <a:xfrm>
              <a:off x="3936" y="847"/>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087" name="Shape 1087"/>
            <p:cNvSpPr txBox="1"/>
            <p:nvPr/>
          </p:nvSpPr>
          <p:spPr>
            <a:xfrm>
              <a:off x="4800" y="872"/>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088" name="Shape 1088"/>
          <p:cNvSpPr/>
          <p:nvPr/>
        </p:nvSpPr>
        <p:spPr>
          <a:xfrm>
            <a:off x="4191000" y="1943100"/>
            <a:ext cx="3352799" cy="1257299"/>
          </a:xfrm>
          <a:prstGeom prst="wedgeRectCallout">
            <a:avLst>
              <a:gd fmla="val -87833" name="adj1"/>
              <a:gd fmla="val 11136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89" name="Shape 1089"/>
          <p:cNvSpPr/>
          <p:nvPr/>
        </p:nvSpPr>
        <p:spPr>
          <a:xfrm>
            <a:off x="4191000" y="1943100"/>
            <a:ext cx="3352799" cy="1657349"/>
          </a:xfrm>
          <a:prstGeom prst="wedgeRectCallout">
            <a:avLst>
              <a:gd fmla="val 64773" name="adj1"/>
              <a:gd fmla="val 7880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 and 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 </a:t>
            </a:r>
            <a:r>
              <a:rPr lang="zh-TW" sz="2000">
                <a:solidFill>
                  <a:schemeClr val="dk1"/>
                </a:solidFill>
                <a:latin typeface="Arial"/>
                <a:ea typeface="Arial"/>
                <a:cs typeface="Arial"/>
                <a:sym typeface="Arial"/>
              </a:rPr>
              <a:t>and n</a:t>
            </a:r>
            <a:r>
              <a:rPr baseline="-25000" lang="zh-TW" sz="2000">
                <a:solidFill>
                  <a:schemeClr val="dk1"/>
                </a:solidFill>
                <a:latin typeface="Arial"/>
                <a:ea typeface="Arial"/>
                <a:cs typeface="Arial"/>
                <a:sym typeface="Arial"/>
              </a:rPr>
              <a:t>0</a:t>
            </a:r>
            <a:r>
              <a:rPr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a:t>
            </a: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p:txBody>
      </p:sp>
      <p:grpSp>
        <p:nvGrpSpPr>
          <p:cNvPr id="1090" name="Shape 1090"/>
          <p:cNvGrpSpPr/>
          <p:nvPr/>
        </p:nvGrpSpPr>
        <p:grpSpPr>
          <a:xfrm>
            <a:off x="3352800" y="4132659"/>
            <a:ext cx="4459288" cy="1010840"/>
            <a:chOff x="2087" y="1872"/>
            <a:chExt cx="2808" cy="848"/>
          </a:xfrm>
        </p:grpSpPr>
        <p:sp>
          <p:nvSpPr>
            <p:cNvPr id="1091" name="Shape 1091"/>
            <p:cNvSpPr txBox="1"/>
            <p:nvPr/>
          </p:nvSpPr>
          <p:spPr>
            <a:xfrm>
              <a:off x="3696" y="1872"/>
              <a:ext cx="1200" cy="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092" name="Shape 1092"/>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3" name="Shape 1093"/>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094" name="Shape 1094"/>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1095" name="Shape 1095"/>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1096" name="Shape 1096"/>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1097" name="Shape 1097"/>
            <p:cNvGrpSpPr/>
            <p:nvPr/>
          </p:nvGrpSpPr>
          <p:grpSpPr>
            <a:xfrm>
              <a:off x="2496" y="2447"/>
              <a:ext cx="623" cy="273"/>
              <a:chOff x="3888" y="2207"/>
              <a:chExt cx="623" cy="273"/>
            </a:xfrm>
          </p:grpSpPr>
          <p:sp>
            <p:nvSpPr>
              <p:cNvPr id="1098" name="Shape 1098"/>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099" name="Shape 1099"/>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100" name="Shape 1100"/>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101" name="Shape 1101"/>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102" name="Shape 1102"/>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
        <p:nvSpPr>
          <p:cNvPr id="1103" name="Shape 1103"/>
          <p:cNvSpPr txBox="1"/>
          <p:nvPr/>
        </p:nvSpPr>
        <p:spPr>
          <a:xfrm>
            <a:off x="7620000" y="37719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7" name="Shape 1107"/>
        <p:cNvGrpSpPr/>
        <p:nvPr/>
      </p:nvGrpSpPr>
      <p:grpSpPr>
        <a:xfrm>
          <a:off x="0" y="0"/>
          <a:ext cx="0" cy="0"/>
          <a:chOff x="0" y="0"/>
          <a:chExt cx="0" cy="0"/>
        </a:xfrm>
      </p:grpSpPr>
      <p:sp>
        <p:nvSpPr>
          <p:cNvPr id="1108" name="Shape 1108"/>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109" name="Shape 1109"/>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110" name="Shape 1110"/>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111" name="Shape 1111"/>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112" name="Shape 1112"/>
          <p:cNvSpPr txBox="1"/>
          <p:nvPr/>
        </p:nvSpPr>
        <p:spPr>
          <a:xfrm>
            <a:off x="5105400" y="3048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113" name="Shape 1113"/>
          <p:cNvSpPr txBox="1"/>
          <p:nvPr/>
        </p:nvSpPr>
        <p:spPr>
          <a:xfrm>
            <a:off x="6934200" y="304800"/>
            <a:ext cx="1524000" cy="52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114" name="Shape 1114"/>
          <p:cNvGrpSpPr/>
          <p:nvPr/>
        </p:nvGrpSpPr>
        <p:grpSpPr>
          <a:xfrm>
            <a:off x="4267200" y="1123926"/>
            <a:ext cx="4876799" cy="431030"/>
            <a:chOff x="2688" y="847"/>
            <a:chExt cx="3071" cy="362"/>
          </a:xfrm>
        </p:grpSpPr>
        <p:sp>
          <p:nvSpPr>
            <p:cNvPr id="1115" name="Shape 1115"/>
            <p:cNvSpPr txBox="1"/>
            <p:nvPr/>
          </p:nvSpPr>
          <p:spPr>
            <a:xfrm>
              <a:off x="2688" y="847"/>
              <a:ext cx="899"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116" name="Shape 1116"/>
            <p:cNvSpPr txBox="1"/>
            <p:nvPr/>
          </p:nvSpPr>
          <p:spPr>
            <a:xfrm>
              <a:off x="3936" y="847"/>
              <a:ext cx="900" cy="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117" name="Shape 1117"/>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118" name="Shape 1118"/>
          <p:cNvSpPr/>
          <p:nvPr/>
        </p:nvSpPr>
        <p:spPr>
          <a:xfrm>
            <a:off x="4191000" y="1943100"/>
            <a:ext cx="3352799" cy="1257299"/>
          </a:xfrm>
          <a:prstGeom prst="wedgeRectCallout">
            <a:avLst>
              <a:gd fmla="val -87833" name="adj1"/>
              <a:gd fmla="val 11136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19" name="Shape 1119"/>
          <p:cNvSpPr/>
          <p:nvPr/>
        </p:nvSpPr>
        <p:spPr>
          <a:xfrm>
            <a:off x="4191000" y="1943100"/>
            <a:ext cx="3352799" cy="1657349"/>
          </a:xfrm>
          <a:prstGeom prst="wedgeRectCallout">
            <a:avLst>
              <a:gd fmla="val 64773" name="adj1"/>
              <a:gd fmla="val 78806" name="adj2"/>
            </a:avLst>
          </a:prstGeom>
          <a:solidFill>
            <a:srgbClr val="CCFFFF"/>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solve: 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 and 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 and 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 </a:t>
            </a:r>
            <a:r>
              <a:rPr lang="zh-TW" sz="2000">
                <a:solidFill>
                  <a:schemeClr val="dk1"/>
                </a:solidFill>
                <a:latin typeface="Arial"/>
                <a:ea typeface="Arial"/>
                <a:cs typeface="Arial"/>
                <a:sym typeface="Arial"/>
              </a:rPr>
              <a:t>and n</a:t>
            </a:r>
            <a:r>
              <a:rPr baseline="-25000" lang="zh-TW" sz="2000">
                <a:solidFill>
                  <a:schemeClr val="dk1"/>
                </a:solidFill>
                <a:latin typeface="Arial"/>
                <a:ea typeface="Arial"/>
                <a:cs typeface="Arial"/>
                <a:sym typeface="Arial"/>
              </a:rPr>
              <a:t>0</a:t>
            </a:r>
            <a:r>
              <a:rPr lang="zh-TW" sz="2000">
                <a:solidFill>
                  <a:srgbClr val="FF3300"/>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sz="2000">
              <a:solidFill>
                <a:schemeClr val="dk1"/>
              </a:solidFill>
              <a:latin typeface="Arial"/>
              <a:ea typeface="Arial"/>
              <a:cs typeface="Arial"/>
              <a:sym typeface="Arial"/>
            </a:endParaRPr>
          </a:p>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 p</a:t>
            </a:r>
            <a:r>
              <a:rPr baseline="-25000" lang="zh-TW" sz="2000">
                <a:solidFill>
                  <a:schemeClr val="dk1"/>
                </a:solidFill>
                <a:latin typeface="Arial"/>
                <a:ea typeface="Arial"/>
                <a:cs typeface="Arial"/>
                <a:sym typeface="Arial"/>
              </a:rPr>
              <a:t>0</a:t>
            </a: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a:p>
            <a:pPr indent="0" lvl="0" marL="0" marR="0" rtl="0" algn="ctr">
              <a:spcBef>
                <a:spcPts val="0"/>
              </a:spcBef>
              <a:spcAft>
                <a:spcPts val="0"/>
              </a:spcAft>
              <a:buNone/>
            </a:pPr>
            <a:r>
              <a:t/>
            </a:r>
            <a:endParaRPr baseline="-25000" sz="2000">
              <a:solidFill>
                <a:schemeClr val="dk1"/>
              </a:solidFill>
              <a:latin typeface="Arial"/>
              <a:ea typeface="Arial"/>
              <a:cs typeface="Arial"/>
              <a:sym typeface="Arial"/>
            </a:endParaRPr>
          </a:p>
        </p:txBody>
      </p:sp>
      <p:grpSp>
        <p:nvGrpSpPr>
          <p:cNvPr id="1120" name="Shape 1120"/>
          <p:cNvGrpSpPr/>
          <p:nvPr/>
        </p:nvGrpSpPr>
        <p:grpSpPr>
          <a:xfrm>
            <a:off x="6172200" y="3200399"/>
            <a:ext cx="990599" cy="325041"/>
            <a:chOff x="3888" y="2207"/>
            <a:chExt cx="623" cy="273"/>
          </a:xfrm>
        </p:grpSpPr>
        <p:sp>
          <p:nvSpPr>
            <p:cNvPr id="1121" name="Shape 1121"/>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122" name="Shape 1122"/>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cxnSp>
        <p:nvCxnSpPr>
          <p:cNvPr id="1123" name="Shape 1123"/>
          <p:cNvCxnSpPr/>
          <p:nvPr/>
        </p:nvCxnSpPr>
        <p:spPr>
          <a:xfrm>
            <a:off x="6248400" y="3028950"/>
            <a:ext cx="228600" cy="114299"/>
          </a:xfrm>
          <a:prstGeom prst="straightConnector1">
            <a:avLst/>
          </a:prstGeom>
          <a:noFill/>
          <a:ln cap="flat" cmpd="sng" w="25400">
            <a:solidFill>
              <a:schemeClr val="dk1"/>
            </a:solidFill>
            <a:prstDash val="solid"/>
            <a:round/>
            <a:headEnd len="med" w="med" type="none"/>
            <a:tailEnd len="lg" w="lg" type="triangle"/>
          </a:ln>
        </p:spPr>
      </p:cxnSp>
      <p:grpSp>
        <p:nvGrpSpPr>
          <p:cNvPr id="1124" name="Shape 1124"/>
          <p:cNvGrpSpPr/>
          <p:nvPr/>
        </p:nvGrpSpPr>
        <p:grpSpPr>
          <a:xfrm>
            <a:off x="3352800" y="4171959"/>
            <a:ext cx="4419588" cy="971540"/>
            <a:chOff x="2087" y="1905"/>
            <a:chExt cx="2783" cy="815"/>
          </a:xfrm>
        </p:grpSpPr>
        <p:sp>
          <p:nvSpPr>
            <p:cNvPr id="1125" name="Shape 1125"/>
            <p:cNvSpPr txBox="1"/>
            <p:nvPr/>
          </p:nvSpPr>
          <p:spPr>
            <a:xfrm>
              <a:off x="3670" y="1905"/>
              <a:ext cx="1200" cy="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126" name="Shape 1126"/>
            <p:cNvSpPr/>
            <p:nvPr/>
          </p:nvSpPr>
          <p:spPr>
            <a:xfrm>
              <a:off x="2087" y="2255"/>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7" name="Shape 1127"/>
            <p:cNvSpPr txBox="1"/>
            <p:nvPr/>
          </p:nvSpPr>
          <p:spPr>
            <a:xfrm>
              <a:off x="2400" y="2015"/>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128" name="Shape 1128"/>
            <p:cNvCxnSpPr/>
            <p:nvPr/>
          </p:nvCxnSpPr>
          <p:spPr>
            <a:xfrm>
              <a:off x="2639" y="2255"/>
              <a:ext cx="47" cy="144"/>
            </a:xfrm>
            <a:prstGeom prst="straightConnector1">
              <a:avLst/>
            </a:prstGeom>
            <a:noFill/>
            <a:ln cap="flat" cmpd="sng" w="25400">
              <a:solidFill>
                <a:schemeClr val="dk1"/>
              </a:solidFill>
              <a:prstDash val="solid"/>
              <a:round/>
              <a:headEnd len="med" w="med" type="none"/>
              <a:tailEnd len="lg" w="lg" type="triangle"/>
            </a:ln>
          </p:spPr>
        </p:cxnSp>
        <p:cxnSp>
          <p:nvCxnSpPr>
            <p:cNvPr id="1129" name="Shape 1129"/>
            <p:cNvCxnSpPr/>
            <p:nvPr/>
          </p:nvCxnSpPr>
          <p:spPr>
            <a:xfrm flipH="1" rot="10800000">
              <a:off x="2976" y="2256"/>
              <a:ext cx="47" cy="288"/>
            </a:xfrm>
            <a:prstGeom prst="straightConnector1">
              <a:avLst/>
            </a:prstGeom>
            <a:noFill/>
            <a:ln cap="flat" cmpd="sng" w="25400">
              <a:solidFill>
                <a:schemeClr val="dk1"/>
              </a:solidFill>
              <a:prstDash val="solid"/>
              <a:round/>
              <a:headEnd len="med" w="med" type="none"/>
              <a:tailEnd len="lg" w="lg" type="triangle"/>
            </a:ln>
          </p:spPr>
        </p:cxnSp>
        <p:sp>
          <p:nvSpPr>
            <p:cNvPr id="1130" name="Shape 1130"/>
            <p:cNvSpPr txBox="1"/>
            <p:nvPr/>
          </p:nvSpPr>
          <p:spPr>
            <a:xfrm>
              <a:off x="2784" y="2015"/>
              <a:ext cx="576"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NULL</a:t>
              </a:r>
            </a:p>
          </p:txBody>
        </p:sp>
        <p:grpSp>
          <p:nvGrpSpPr>
            <p:cNvPr id="1131" name="Shape 1131"/>
            <p:cNvGrpSpPr/>
            <p:nvPr/>
          </p:nvGrpSpPr>
          <p:grpSpPr>
            <a:xfrm>
              <a:off x="2496" y="2447"/>
              <a:ext cx="623" cy="273"/>
              <a:chOff x="3888" y="2207"/>
              <a:chExt cx="623" cy="273"/>
            </a:xfrm>
          </p:grpSpPr>
          <p:sp>
            <p:nvSpPr>
              <p:cNvPr id="1132" name="Shape 1132"/>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133" name="Shape 1133"/>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134" name="Shape 1134"/>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135" name="Shape 1135"/>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136" name="Shape 1136"/>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
        <p:nvSpPr>
          <p:cNvPr id="1137" name="Shape 1137"/>
          <p:cNvSpPr txBox="1"/>
          <p:nvPr/>
        </p:nvSpPr>
        <p:spPr>
          <a:xfrm>
            <a:off x="7620000" y="37719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p:txBody>
      </p:sp>
      <p:sp>
        <p:nvSpPr>
          <p:cNvPr id="1138" name="Shape 1138"/>
          <p:cNvSpPr/>
          <p:nvPr/>
        </p:nvSpPr>
        <p:spPr>
          <a:xfrm>
            <a:off x="6513512" y="2988468"/>
            <a:ext cx="608011" cy="326231"/>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2" name="Shape 1142"/>
        <p:cNvGrpSpPr/>
        <p:nvPr/>
      </p:nvGrpSpPr>
      <p:grpSpPr>
        <a:xfrm>
          <a:off x="0" y="0"/>
          <a:ext cx="0" cy="0"/>
          <a:chOff x="0" y="0"/>
          <a:chExt cx="0" cy="0"/>
        </a:xfrm>
      </p:grpSpPr>
      <p:sp>
        <p:nvSpPr>
          <p:cNvPr id="1143" name="Shape 114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144" name="Shape 1144"/>
          <p:cNvSpPr txBox="1"/>
          <p:nvPr>
            <p:ph idx="1" type="body"/>
          </p:nvPr>
        </p:nvSpPr>
        <p:spPr>
          <a:xfrm>
            <a:off x="457200" y="12001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145" name="Shape 1145"/>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146" name="Shape 1146"/>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147" name="Shape 1147"/>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148" name="Shape 1148"/>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149" name="Shape 1149"/>
          <p:cNvGrpSpPr/>
          <p:nvPr/>
        </p:nvGrpSpPr>
        <p:grpSpPr>
          <a:xfrm>
            <a:off x="4267199" y="1257300"/>
            <a:ext cx="4876800" cy="526256"/>
            <a:chOff x="2687" y="960"/>
            <a:chExt cx="3072" cy="442"/>
          </a:xfrm>
        </p:grpSpPr>
        <p:sp>
          <p:nvSpPr>
            <p:cNvPr id="1150" name="Shape 1150"/>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151" name="Shape 1151"/>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152" name="Shape 1152"/>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153" name="Shape 1153"/>
          <p:cNvSpPr txBox="1"/>
          <p:nvPr/>
        </p:nvSpPr>
        <p:spPr>
          <a:xfrm>
            <a:off x="5867400" y="2457450"/>
            <a:ext cx="1752600" cy="7548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154" name="Shape 1154"/>
          <p:cNvSpPr/>
          <p:nvPr/>
        </p:nvSpPr>
        <p:spPr>
          <a:xfrm>
            <a:off x="3276600" y="2857500"/>
            <a:ext cx="557213" cy="114299"/>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5" name="Shape 1155"/>
          <p:cNvSpPr txBox="1"/>
          <p:nvPr/>
        </p:nvSpPr>
        <p:spPr>
          <a:xfrm>
            <a:off x="3810000" y="2628900"/>
            <a:ext cx="2133599" cy="52625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156" name="Shape 1156"/>
          <p:cNvCxnSpPr/>
          <p:nvPr/>
        </p:nvCxnSpPr>
        <p:spPr>
          <a:xfrm>
            <a:off x="4191000" y="2686050"/>
            <a:ext cx="76199" cy="171450"/>
          </a:xfrm>
          <a:prstGeom prst="straightConnector1">
            <a:avLst/>
          </a:prstGeom>
          <a:noFill/>
          <a:ln cap="flat" cmpd="sng" w="25400">
            <a:solidFill>
              <a:schemeClr val="dk1"/>
            </a:solidFill>
            <a:prstDash val="solid"/>
            <a:round/>
            <a:headEnd len="med" w="med" type="none"/>
            <a:tailEnd len="lg" w="lg" type="triangle"/>
          </a:ln>
        </p:spPr>
      </p:cxnSp>
      <p:grpSp>
        <p:nvGrpSpPr>
          <p:cNvPr id="1157" name="Shape 1157"/>
          <p:cNvGrpSpPr/>
          <p:nvPr/>
        </p:nvGrpSpPr>
        <p:grpSpPr>
          <a:xfrm>
            <a:off x="3962400" y="2914649"/>
            <a:ext cx="990599" cy="325041"/>
            <a:chOff x="3888" y="2207"/>
            <a:chExt cx="623" cy="273"/>
          </a:xfrm>
        </p:grpSpPr>
        <p:sp>
          <p:nvSpPr>
            <p:cNvPr id="1158" name="Shape 1158"/>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159" name="Shape 1159"/>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sp>
        <p:nvSpPr>
          <p:cNvPr id="1160" name="Shape 1160"/>
          <p:cNvSpPr/>
          <p:nvPr/>
        </p:nvSpPr>
        <p:spPr>
          <a:xfrm>
            <a:off x="4267987" y="2494362"/>
            <a:ext cx="608100" cy="326100"/>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4" name="Shape 1164"/>
        <p:cNvGrpSpPr/>
        <p:nvPr/>
      </p:nvGrpSpPr>
      <p:grpSpPr>
        <a:xfrm>
          <a:off x="0" y="0"/>
          <a:ext cx="0" cy="0"/>
          <a:chOff x="0" y="0"/>
          <a:chExt cx="0" cy="0"/>
        </a:xfrm>
      </p:grpSpPr>
      <p:sp>
        <p:nvSpPr>
          <p:cNvPr id="1165" name="Shape 1165"/>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166" name="Shape 1166"/>
          <p:cNvSpPr txBox="1"/>
          <p:nvPr>
            <p:ph idx="1" type="body"/>
          </p:nvPr>
        </p:nvSpPr>
        <p:spPr>
          <a:xfrm>
            <a:off x="457200" y="12001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167" name="Shape 1167"/>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168" name="Shape 1168"/>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169" name="Shape 1169"/>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170" name="Shape 1170"/>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171" name="Shape 1171"/>
          <p:cNvGrpSpPr/>
          <p:nvPr/>
        </p:nvGrpSpPr>
        <p:grpSpPr>
          <a:xfrm>
            <a:off x="4267199" y="1257300"/>
            <a:ext cx="4876800" cy="526256"/>
            <a:chOff x="2687" y="960"/>
            <a:chExt cx="3072" cy="442"/>
          </a:xfrm>
        </p:grpSpPr>
        <p:sp>
          <p:nvSpPr>
            <p:cNvPr id="1172" name="Shape 1172"/>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173" name="Shape 1173"/>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174" name="Shape 1174"/>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175" name="Shape 1175"/>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grpSp>
        <p:nvGrpSpPr>
          <p:cNvPr id="1176" name="Shape 1176"/>
          <p:cNvGrpSpPr/>
          <p:nvPr/>
        </p:nvGrpSpPr>
        <p:grpSpPr>
          <a:xfrm>
            <a:off x="3313100" y="3009899"/>
            <a:ext cx="4306887" cy="839390"/>
            <a:chOff x="2112" y="2400"/>
            <a:chExt cx="2712" cy="704"/>
          </a:xfrm>
        </p:grpSpPr>
        <p:sp>
          <p:nvSpPr>
            <p:cNvPr id="1177" name="Shape 1177"/>
            <p:cNvSpPr txBox="1"/>
            <p:nvPr/>
          </p:nvSpPr>
          <p:spPr>
            <a:xfrm>
              <a:off x="3720" y="2447"/>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178" name="Shape 1178"/>
            <p:cNvSpPr/>
            <p:nvPr/>
          </p:nvSpPr>
          <p:spPr>
            <a:xfrm>
              <a:off x="2112" y="2639"/>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9" name="Shape 1179"/>
            <p:cNvSpPr txBox="1"/>
            <p:nvPr/>
          </p:nvSpPr>
          <p:spPr>
            <a:xfrm>
              <a:off x="2425" y="2400"/>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180" name="Shape 1180"/>
            <p:cNvCxnSpPr/>
            <p:nvPr/>
          </p:nvCxnSpPr>
          <p:spPr>
            <a:xfrm>
              <a:off x="2664" y="2639"/>
              <a:ext cx="47" cy="144"/>
            </a:xfrm>
            <a:prstGeom prst="straightConnector1">
              <a:avLst/>
            </a:prstGeom>
            <a:noFill/>
            <a:ln cap="flat" cmpd="sng" w="25400">
              <a:solidFill>
                <a:schemeClr val="dk1"/>
              </a:solidFill>
              <a:prstDash val="solid"/>
              <a:round/>
              <a:headEnd len="med" w="med" type="none"/>
              <a:tailEnd len="lg" w="lg" type="triangle"/>
            </a:ln>
          </p:spPr>
        </p:cxnSp>
        <p:grpSp>
          <p:nvGrpSpPr>
            <p:cNvPr id="1181" name="Shape 1181"/>
            <p:cNvGrpSpPr/>
            <p:nvPr/>
          </p:nvGrpSpPr>
          <p:grpSpPr>
            <a:xfrm>
              <a:off x="2521" y="2831"/>
              <a:ext cx="623" cy="273"/>
              <a:chOff x="3888" y="2207"/>
              <a:chExt cx="623" cy="273"/>
            </a:xfrm>
          </p:grpSpPr>
          <p:sp>
            <p:nvSpPr>
              <p:cNvPr id="1182" name="Shape 1182"/>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183" name="Shape 1183"/>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sp>
          <p:nvSpPr>
            <p:cNvPr id="1184" name="Shape 1184"/>
            <p:cNvSpPr/>
            <p:nvPr/>
          </p:nvSpPr>
          <p:spPr>
            <a:xfrm>
              <a:off x="2736" y="2639"/>
              <a:ext cx="383" cy="274"/>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8" name="Shape 1188"/>
        <p:cNvGrpSpPr/>
        <p:nvPr/>
      </p:nvGrpSpPr>
      <p:grpSpPr>
        <a:xfrm>
          <a:off x="0" y="0"/>
          <a:ext cx="0" cy="0"/>
          <a:chOff x="0" y="0"/>
          <a:chExt cx="0" cy="0"/>
        </a:xfrm>
      </p:grpSpPr>
      <p:sp>
        <p:nvSpPr>
          <p:cNvPr id="1189" name="Shape 1189"/>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190" name="Shape 1190"/>
          <p:cNvSpPr txBox="1"/>
          <p:nvPr>
            <p:ph idx="1" type="body"/>
          </p:nvPr>
        </p:nvSpPr>
        <p:spPr>
          <a:xfrm>
            <a:off x="457200" y="125730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191" name="Shape 1191"/>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192" name="Shape 1192"/>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193" name="Shape 1193"/>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194" name="Shape 1194"/>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195" name="Shape 1195"/>
          <p:cNvGrpSpPr/>
          <p:nvPr/>
        </p:nvGrpSpPr>
        <p:grpSpPr>
          <a:xfrm>
            <a:off x="4267199" y="1257300"/>
            <a:ext cx="4876800" cy="526256"/>
            <a:chOff x="2687" y="960"/>
            <a:chExt cx="3072" cy="442"/>
          </a:xfrm>
        </p:grpSpPr>
        <p:sp>
          <p:nvSpPr>
            <p:cNvPr id="1196" name="Shape 1196"/>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197" name="Shape 1197"/>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198" name="Shape 1198"/>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199" name="Shape 1199"/>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200" name="Shape 1200"/>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grpSp>
        <p:nvGrpSpPr>
          <p:cNvPr id="1201" name="Shape 1201"/>
          <p:cNvGrpSpPr/>
          <p:nvPr/>
        </p:nvGrpSpPr>
        <p:grpSpPr>
          <a:xfrm>
            <a:off x="3352800" y="3257550"/>
            <a:ext cx="4306887" cy="839390"/>
            <a:chOff x="2112" y="2592"/>
            <a:chExt cx="2712" cy="704"/>
          </a:xfrm>
        </p:grpSpPr>
        <p:sp>
          <p:nvSpPr>
            <p:cNvPr id="1202" name="Shape 1202"/>
            <p:cNvSpPr txBox="1"/>
            <p:nvPr/>
          </p:nvSpPr>
          <p:spPr>
            <a:xfrm>
              <a:off x="3720" y="2639"/>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203" name="Shape 1203"/>
            <p:cNvSpPr/>
            <p:nvPr/>
          </p:nvSpPr>
          <p:spPr>
            <a:xfrm>
              <a:off x="2112" y="2831"/>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4" name="Shape 1204"/>
            <p:cNvSpPr txBox="1"/>
            <p:nvPr/>
          </p:nvSpPr>
          <p:spPr>
            <a:xfrm>
              <a:off x="2425" y="2592"/>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205" name="Shape 1205"/>
            <p:cNvCxnSpPr/>
            <p:nvPr/>
          </p:nvCxnSpPr>
          <p:spPr>
            <a:xfrm>
              <a:off x="2664" y="2831"/>
              <a:ext cx="47" cy="144"/>
            </a:xfrm>
            <a:prstGeom prst="straightConnector1">
              <a:avLst/>
            </a:prstGeom>
            <a:noFill/>
            <a:ln cap="flat" cmpd="sng" w="25400">
              <a:solidFill>
                <a:schemeClr val="dk1"/>
              </a:solidFill>
              <a:prstDash val="solid"/>
              <a:round/>
              <a:headEnd len="med" w="med" type="none"/>
              <a:tailEnd len="lg" w="lg" type="triangle"/>
            </a:ln>
          </p:spPr>
        </p:cxnSp>
        <p:grpSp>
          <p:nvGrpSpPr>
            <p:cNvPr id="1206" name="Shape 1206"/>
            <p:cNvGrpSpPr/>
            <p:nvPr/>
          </p:nvGrpSpPr>
          <p:grpSpPr>
            <a:xfrm>
              <a:off x="2521" y="3023"/>
              <a:ext cx="623" cy="273"/>
              <a:chOff x="3888" y="2207"/>
              <a:chExt cx="623" cy="273"/>
            </a:xfrm>
          </p:grpSpPr>
          <p:sp>
            <p:nvSpPr>
              <p:cNvPr id="1207" name="Shape 1207"/>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208" name="Shape 1208"/>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sp>
          <p:nvSpPr>
            <p:cNvPr id="1209" name="Shape 1209"/>
            <p:cNvSpPr/>
            <p:nvPr/>
          </p:nvSpPr>
          <p:spPr>
            <a:xfrm>
              <a:off x="2736" y="2831"/>
              <a:ext cx="383" cy="274"/>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3" name="Shape 1213"/>
        <p:cNvGrpSpPr/>
        <p:nvPr/>
      </p:nvGrpSpPr>
      <p:grpSpPr>
        <a:xfrm>
          <a:off x="0" y="0"/>
          <a:ext cx="0" cy="0"/>
          <a:chOff x="0" y="0"/>
          <a:chExt cx="0" cy="0"/>
        </a:xfrm>
      </p:grpSpPr>
      <p:sp>
        <p:nvSpPr>
          <p:cNvPr id="1214" name="Shape 121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215" name="Shape 1215"/>
          <p:cNvSpPr txBox="1"/>
          <p:nvPr>
            <p:ph idx="1" type="body"/>
          </p:nvPr>
        </p:nvSpPr>
        <p:spPr>
          <a:xfrm>
            <a:off x="381000" y="12001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cxnSp>
        <p:nvCxnSpPr>
          <p:cNvPr id="1216" name="Shape 1216"/>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217" name="Shape 1217"/>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218" name="Shape 1218"/>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219" name="Shape 1219"/>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220" name="Shape 1220"/>
          <p:cNvGrpSpPr/>
          <p:nvPr/>
        </p:nvGrpSpPr>
        <p:grpSpPr>
          <a:xfrm>
            <a:off x="4267199" y="1257300"/>
            <a:ext cx="4876800" cy="526256"/>
            <a:chOff x="2687" y="960"/>
            <a:chExt cx="3072" cy="442"/>
          </a:xfrm>
        </p:grpSpPr>
        <p:sp>
          <p:nvSpPr>
            <p:cNvPr id="1221" name="Shape 1221"/>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222" name="Shape 1222"/>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223" name="Shape 1223"/>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224" name="Shape 1224"/>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225" name="Shape 1225"/>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226" name="Shape 1226"/>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grpSp>
        <p:nvGrpSpPr>
          <p:cNvPr id="1227" name="Shape 1227"/>
          <p:cNvGrpSpPr/>
          <p:nvPr/>
        </p:nvGrpSpPr>
        <p:grpSpPr>
          <a:xfrm>
            <a:off x="3352800" y="3486150"/>
            <a:ext cx="4306887" cy="839390"/>
            <a:chOff x="2112" y="2784"/>
            <a:chExt cx="2712" cy="704"/>
          </a:xfrm>
        </p:grpSpPr>
        <p:sp>
          <p:nvSpPr>
            <p:cNvPr id="1228" name="Shape 1228"/>
            <p:cNvSpPr txBox="1"/>
            <p:nvPr/>
          </p:nvSpPr>
          <p:spPr>
            <a:xfrm>
              <a:off x="3720" y="2831"/>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229" name="Shape 1229"/>
            <p:cNvSpPr/>
            <p:nvPr/>
          </p:nvSpPr>
          <p:spPr>
            <a:xfrm>
              <a:off x="2112" y="3023"/>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0" name="Shape 1230"/>
            <p:cNvSpPr txBox="1"/>
            <p:nvPr/>
          </p:nvSpPr>
          <p:spPr>
            <a:xfrm>
              <a:off x="2425" y="2784"/>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231" name="Shape 1231"/>
            <p:cNvCxnSpPr/>
            <p:nvPr/>
          </p:nvCxnSpPr>
          <p:spPr>
            <a:xfrm>
              <a:off x="2664" y="3023"/>
              <a:ext cx="47" cy="144"/>
            </a:xfrm>
            <a:prstGeom prst="straightConnector1">
              <a:avLst/>
            </a:prstGeom>
            <a:noFill/>
            <a:ln cap="flat" cmpd="sng" w="25400">
              <a:solidFill>
                <a:schemeClr val="dk1"/>
              </a:solidFill>
              <a:prstDash val="solid"/>
              <a:round/>
              <a:headEnd len="med" w="med" type="none"/>
              <a:tailEnd len="lg" w="lg" type="triangle"/>
            </a:ln>
          </p:spPr>
        </p:cxnSp>
        <p:grpSp>
          <p:nvGrpSpPr>
            <p:cNvPr id="1232" name="Shape 1232"/>
            <p:cNvGrpSpPr/>
            <p:nvPr/>
          </p:nvGrpSpPr>
          <p:grpSpPr>
            <a:xfrm>
              <a:off x="2521" y="3215"/>
              <a:ext cx="623" cy="273"/>
              <a:chOff x="3888" y="2207"/>
              <a:chExt cx="623" cy="273"/>
            </a:xfrm>
          </p:grpSpPr>
          <p:sp>
            <p:nvSpPr>
              <p:cNvPr id="1233" name="Shape 1233"/>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234" name="Shape 1234"/>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sp>
          <p:nvSpPr>
            <p:cNvPr id="1235" name="Shape 1235"/>
            <p:cNvSpPr/>
            <p:nvPr/>
          </p:nvSpPr>
          <p:spPr>
            <a:xfrm>
              <a:off x="2736" y="3023"/>
              <a:ext cx="383" cy="274"/>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9" name="Shape 1239"/>
        <p:cNvGrpSpPr/>
        <p:nvPr/>
      </p:nvGrpSpPr>
      <p:grpSpPr>
        <a:xfrm>
          <a:off x="0" y="0"/>
          <a:ext cx="0" cy="0"/>
          <a:chOff x="0" y="0"/>
          <a:chExt cx="0" cy="0"/>
        </a:xfrm>
      </p:grpSpPr>
      <p:sp>
        <p:nvSpPr>
          <p:cNvPr id="1240" name="Shape 124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CUTE Approach</a:t>
            </a:r>
          </a:p>
        </p:txBody>
      </p:sp>
      <p:sp>
        <p:nvSpPr>
          <p:cNvPr id="1241" name="Shape 1241"/>
          <p:cNvSpPr txBox="1"/>
          <p:nvPr>
            <p:ph idx="1" type="body"/>
          </p:nvPr>
        </p:nvSpPr>
        <p:spPr>
          <a:xfrm>
            <a:off x="304800" y="1314450"/>
            <a:ext cx="4038599" cy="291465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2200" u="none" cap="none" strike="noStrike">
                <a:solidFill>
                  <a:schemeClr val="dk1"/>
                </a:solidFill>
                <a:latin typeface="Arial"/>
                <a:ea typeface="Arial"/>
                <a:cs typeface="Arial"/>
                <a:sym typeface="Arial"/>
              </a:rPr>
              <a:t>t</a:t>
            </a:r>
            <a:r>
              <a:rPr b="0" i="0" lang="zh-TW" sz="1200" u="none" cap="none" strike="noStrike">
                <a:solidFill>
                  <a:schemeClr val="dk1"/>
                </a:solidFill>
                <a:latin typeface="Arial"/>
                <a:ea typeface="Arial"/>
                <a:cs typeface="Arial"/>
                <a:sym typeface="Arial"/>
              </a:rPr>
              <a: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int </a:t>
            </a:r>
            <a:r>
              <a:rPr b="0" i="0" lang="zh-TW" sz="1200" u="none" cap="none" strike="noStrike">
                <a:solidFill>
                  <a:srgbClr val="008000"/>
                </a:solidFill>
                <a:latin typeface="Arial"/>
                <a:ea typeface="Arial"/>
                <a:cs typeface="Arial"/>
                <a:sym typeface="Arial"/>
              </a:rPr>
              <a:t>testme</a:t>
            </a:r>
            <a:r>
              <a:rPr b="0" i="0" lang="zh-TW" sz="12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a:t>
            </a:r>
            <a:r>
              <a:rPr b="0" i="0" lang="zh-TW" sz="12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2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200" u="none" cap="none" strike="noStrike">
              <a:solidFill>
                <a:schemeClr val="dk1"/>
              </a:solidFill>
              <a:latin typeface="Arial"/>
              <a:ea typeface="Arial"/>
              <a:cs typeface="Arial"/>
              <a:sym typeface="Arial"/>
            </a:endParaRPr>
          </a:p>
        </p:txBody>
      </p:sp>
      <p:cxnSp>
        <p:nvCxnSpPr>
          <p:cNvPr id="1242" name="Shape 1242"/>
          <p:cNvCxnSpPr/>
          <p:nvPr/>
        </p:nvCxnSpPr>
        <p:spPr>
          <a:xfrm>
            <a:off x="5867400" y="1371600"/>
            <a:ext cx="0" cy="3429000"/>
          </a:xfrm>
          <a:prstGeom prst="straightConnector1">
            <a:avLst/>
          </a:prstGeom>
          <a:noFill/>
          <a:ln cap="flat" cmpd="sng" w="19050">
            <a:solidFill>
              <a:schemeClr val="dk1"/>
            </a:solidFill>
            <a:prstDash val="solid"/>
            <a:round/>
            <a:headEnd len="med" w="med" type="none"/>
            <a:tailEnd len="lg" w="lg" type="triangle"/>
          </a:ln>
        </p:spPr>
      </p:cxnSp>
      <p:cxnSp>
        <p:nvCxnSpPr>
          <p:cNvPr id="1243" name="Shape 1243"/>
          <p:cNvCxnSpPr/>
          <p:nvPr/>
        </p:nvCxnSpPr>
        <p:spPr>
          <a:xfrm>
            <a:off x="7620000" y="1371600"/>
            <a:ext cx="0" cy="3429000"/>
          </a:xfrm>
          <a:prstGeom prst="straightConnector1">
            <a:avLst/>
          </a:prstGeom>
          <a:noFill/>
          <a:ln cap="flat" cmpd="sng" w="19050">
            <a:solidFill>
              <a:schemeClr val="dk1"/>
            </a:solidFill>
            <a:prstDash val="solid"/>
            <a:round/>
            <a:headEnd len="med" w="med" type="none"/>
            <a:tailEnd len="lg" w="lg" type="triangle"/>
          </a:ln>
        </p:spPr>
      </p:cxnSp>
      <p:sp>
        <p:nvSpPr>
          <p:cNvPr id="1244" name="Shape 1244"/>
          <p:cNvSpPr txBox="1"/>
          <p:nvPr/>
        </p:nvSpPr>
        <p:spPr>
          <a:xfrm>
            <a:off x="51054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Concrete Execution</a:t>
            </a:r>
          </a:p>
        </p:txBody>
      </p:sp>
      <p:sp>
        <p:nvSpPr>
          <p:cNvPr id="1245" name="Shape 1245"/>
          <p:cNvSpPr txBox="1"/>
          <p:nvPr/>
        </p:nvSpPr>
        <p:spPr>
          <a:xfrm>
            <a:off x="6934200" y="685800"/>
            <a:ext cx="1524000" cy="5262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Symbolic Execution</a:t>
            </a:r>
          </a:p>
        </p:txBody>
      </p:sp>
      <p:grpSp>
        <p:nvGrpSpPr>
          <p:cNvPr id="1246" name="Shape 1246"/>
          <p:cNvGrpSpPr/>
          <p:nvPr/>
        </p:nvGrpSpPr>
        <p:grpSpPr>
          <a:xfrm>
            <a:off x="4267199" y="1257300"/>
            <a:ext cx="4876800" cy="526256"/>
            <a:chOff x="2687" y="960"/>
            <a:chExt cx="3072" cy="442"/>
          </a:xfrm>
        </p:grpSpPr>
        <p:sp>
          <p:nvSpPr>
            <p:cNvPr id="1247" name="Shape 1247"/>
            <p:cNvSpPr txBox="1"/>
            <p:nvPr/>
          </p:nvSpPr>
          <p:spPr>
            <a:xfrm>
              <a:off x="2687"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concrete state</a:t>
              </a:r>
            </a:p>
          </p:txBody>
        </p:sp>
        <p:sp>
          <p:nvSpPr>
            <p:cNvPr id="1248" name="Shape 1248"/>
            <p:cNvSpPr txBox="1"/>
            <p:nvPr/>
          </p:nvSpPr>
          <p:spPr>
            <a:xfrm>
              <a:off x="3936" y="960"/>
              <a:ext cx="864" cy="44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symbolic state</a:t>
              </a:r>
            </a:p>
          </p:txBody>
        </p:sp>
        <p:sp>
          <p:nvSpPr>
            <p:cNvPr id="1249" name="Shape 1249"/>
            <p:cNvSpPr txBox="1"/>
            <p:nvPr/>
          </p:nvSpPr>
          <p:spPr>
            <a:xfrm>
              <a:off x="4800" y="960"/>
              <a:ext cx="959" cy="24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hlink"/>
                  </a:solidFill>
                  <a:latin typeface="Arial"/>
                  <a:ea typeface="Arial"/>
                  <a:cs typeface="Arial"/>
                  <a:sym typeface="Arial"/>
                </a:rPr>
                <a:t>constraints</a:t>
              </a:r>
            </a:p>
          </p:txBody>
        </p:sp>
      </p:grpSp>
      <p:sp>
        <p:nvSpPr>
          <p:cNvPr id="1250" name="Shape 1250"/>
          <p:cNvSpPr txBox="1"/>
          <p:nvPr/>
        </p:nvSpPr>
        <p:spPr>
          <a:xfrm>
            <a:off x="7620000" y="28575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&gt;0</a:t>
            </a:r>
          </a:p>
        </p:txBody>
      </p:sp>
      <p:sp>
        <p:nvSpPr>
          <p:cNvPr id="1251" name="Shape 1251"/>
          <p:cNvSpPr txBox="1"/>
          <p:nvPr/>
        </p:nvSpPr>
        <p:spPr>
          <a:xfrm>
            <a:off x="7620000" y="31432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r>
              <a:rPr b="1" lang="zh-TW" sz="2000">
                <a:solidFill>
                  <a:schemeClr val="dk1"/>
                </a:solidFill>
                <a:latin typeface="Arial"/>
                <a:ea typeface="Arial"/>
                <a:cs typeface="Arial"/>
                <a:sym typeface="Arial"/>
              </a:rPr>
              <a:t>≠</a:t>
            </a:r>
            <a:r>
              <a:rPr lang="zh-TW" sz="2000">
                <a:solidFill>
                  <a:schemeClr val="dk1"/>
                </a:solidFill>
                <a:latin typeface="Arial"/>
                <a:ea typeface="Arial"/>
                <a:cs typeface="Arial"/>
                <a:sym typeface="Arial"/>
              </a:rPr>
              <a:t>NULL</a:t>
            </a:r>
          </a:p>
        </p:txBody>
      </p:sp>
      <p:sp>
        <p:nvSpPr>
          <p:cNvPr id="1252" name="Shape 1252"/>
          <p:cNvSpPr txBox="1"/>
          <p:nvPr/>
        </p:nvSpPr>
        <p:spPr>
          <a:xfrm>
            <a:off x="7620000" y="348615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2x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+1=v</a:t>
            </a:r>
            <a:r>
              <a:rPr baseline="-25000" lang="zh-TW" sz="2000">
                <a:solidFill>
                  <a:schemeClr val="dk1"/>
                </a:solidFill>
                <a:latin typeface="Arial"/>
                <a:ea typeface="Arial"/>
                <a:cs typeface="Arial"/>
                <a:sym typeface="Arial"/>
              </a:rPr>
              <a:t>0</a:t>
            </a:r>
          </a:p>
        </p:txBody>
      </p:sp>
      <p:sp>
        <p:nvSpPr>
          <p:cNvPr id="1253" name="Shape 1253"/>
          <p:cNvSpPr txBox="1"/>
          <p:nvPr/>
        </p:nvSpPr>
        <p:spPr>
          <a:xfrm>
            <a:off x="7620000" y="3771900"/>
            <a:ext cx="1524000" cy="29765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n</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=p</a:t>
            </a:r>
            <a:r>
              <a:rPr baseline="-25000" lang="zh-TW" sz="2000">
                <a:solidFill>
                  <a:schemeClr val="dk1"/>
                </a:solidFill>
                <a:latin typeface="Arial"/>
                <a:ea typeface="Arial"/>
                <a:cs typeface="Arial"/>
                <a:sym typeface="Arial"/>
              </a:rPr>
              <a:t>0</a:t>
            </a:r>
          </a:p>
        </p:txBody>
      </p:sp>
      <p:grpSp>
        <p:nvGrpSpPr>
          <p:cNvPr id="1254" name="Shape 1254"/>
          <p:cNvGrpSpPr/>
          <p:nvPr/>
        </p:nvGrpSpPr>
        <p:grpSpPr>
          <a:xfrm>
            <a:off x="3352800" y="3886199"/>
            <a:ext cx="4306887" cy="839391"/>
            <a:chOff x="2112" y="3071"/>
            <a:chExt cx="2712" cy="705"/>
          </a:xfrm>
        </p:grpSpPr>
        <p:grpSp>
          <p:nvGrpSpPr>
            <p:cNvPr id="1255" name="Shape 1255"/>
            <p:cNvGrpSpPr/>
            <p:nvPr/>
          </p:nvGrpSpPr>
          <p:grpSpPr>
            <a:xfrm>
              <a:off x="2112" y="3071"/>
              <a:ext cx="2712" cy="705"/>
              <a:chOff x="2112" y="3311"/>
              <a:chExt cx="2712" cy="705"/>
            </a:xfrm>
          </p:grpSpPr>
          <p:sp>
            <p:nvSpPr>
              <p:cNvPr id="1256" name="Shape 1256"/>
              <p:cNvSpPr txBox="1"/>
              <p:nvPr/>
            </p:nvSpPr>
            <p:spPr>
              <a:xfrm>
                <a:off x="3720" y="3359"/>
                <a:ext cx="1104" cy="633"/>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lang="zh-TW" sz="2000">
                    <a:solidFill>
                      <a:schemeClr val="dk1"/>
                    </a:solidFill>
                    <a:latin typeface="Arial"/>
                    <a:ea typeface="Arial"/>
                    <a:cs typeface="Arial"/>
                    <a:sym typeface="Arial"/>
                  </a:rPr>
                  <a:t>p=p</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 x=x</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p-&gt;v =v</a:t>
                </a:r>
                <a:r>
                  <a:rPr baseline="-25000" lang="zh-TW" sz="2000">
                    <a:solidFill>
                      <a:schemeClr val="dk1"/>
                    </a:solidFill>
                    <a:latin typeface="Arial"/>
                    <a:ea typeface="Arial"/>
                    <a:cs typeface="Arial"/>
                    <a:sym typeface="Arial"/>
                  </a:rPr>
                  <a:t>0</a:t>
                </a:r>
                <a:r>
                  <a:rPr lang="zh-TW" sz="2000">
                    <a:solidFill>
                      <a:schemeClr val="dk1"/>
                    </a:solidFill>
                    <a:latin typeface="Arial"/>
                    <a:ea typeface="Arial"/>
                    <a:cs typeface="Arial"/>
                    <a:sym typeface="Arial"/>
                  </a:rPr>
                  <a:t>,</a:t>
                </a:r>
                <a:r>
                  <a:rPr baseline="-25000" lang="zh-TW" sz="2000">
                    <a:solidFill>
                      <a:schemeClr val="dk1"/>
                    </a:solidFill>
                    <a:latin typeface="Arial"/>
                    <a:ea typeface="Arial"/>
                    <a:cs typeface="Arial"/>
                    <a:sym typeface="Arial"/>
                  </a:rPr>
                  <a:t> </a:t>
                </a:r>
                <a:br>
                  <a:rPr baseline="-25000"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p-&gt;next=n</a:t>
                </a:r>
                <a:r>
                  <a:rPr baseline="-25000" lang="zh-TW" sz="2000">
                    <a:solidFill>
                      <a:schemeClr val="dk1"/>
                    </a:solidFill>
                    <a:latin typeface="Arial"/>
                    <a:ea typeface="Arial"/>
                    <a:cs typeface="Arial"/>
                    <a:sym typeface="Arial"/>
                  </a:rPr>
                  <a:t>0</a:t>
                </a:r>
              </a:p>
            </p:txBody>
          </p:sp>
          <p:sp>
            <p:nvSpPr>
              <p:cNvPr id="1257" name="Shape 1257"/>
              <p:cNvSpPr/>
              <p:nvPr/>
            </p:nvSpPr>
            <p:spPr>
              <a:xfrm>
                <a:off x="2112" y="3552"/>
                <a:ext cx="351" cy="95"/>
              </a:xfrm>
              <a:prstGeom prst="leftArrow">
                <a:avLst>
                  <a:gd fmla="val 50000" name="adj1"/>
                  <a:gd fmla="val 91406" name="adj2"/>
                </a:avLst>
              </a:prstGeom>
              <a:solidFill>
                <a:srgbClr val="800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8" name="Shape 1258"/>
              <p:cNvSpPr txBox="1"/>
              <p:nvPr/>
            </p:nvSpPr>
            <p:spPr>
              <a:xfrm>
                <a:off x="2425" y="3311"/>
                <a:ext cx="1344" cy="44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p</a:t>
                </a:r>
                <a:br>
                  <a:rPr lang="zh-TW" sz="2000">
                    <a:solidFill>
                      <a:schemeClr val="dk1"/>
                    </a:solidFill>
                    <a:latin typeface="Arial"/>
                    <a:ea typeface="Arial"/>
                    <a:cs typeface="Arial"/>
                    <a:sym typeface="Arial"/>
                  </a:rPr>
                </a:br>
                <a:r>
                  <a:rPr lang="zh-TW" sz="2000">
                    <a:solidFill>
                      <a:schemeClr val="dk1"/>
                    </a:solidFill>
                    <a:latin typeface="Arial"/>
                    <a:ea typeface="Arial"/>
                    <a:cs typeface="Arial"/>
                    <a:sym typeface="Arial"/>
                  </a:rPr>
                  <a:t>               , x=1 </a:t>
                </a:r>
              </a:p>
            </p:txBody>
          </p:sp>
          <p:cxnSp>
            <p:nvCxnSpPr>
              <p:cNvPr id="1259" name="Shape 1259"/>
              <p:cNvCxnSpPr/>
              <p:nvPr/>
            </p:nvCxnSpPr>
            <p:spPr>
              <a:xfrm>
                <a:off x="2664" y="3552"/>
                <a:ext cx="47" cy="144"/>
              </a:xfrm>
              <a:prstGeom prst="straightConnector1">
                <a:avLst/>
              </a:prstGeom>
              <a:noFill/>
              <a:ln cap="flat" cmpd="sng" w="25400">
                <a:solidFill>
                  <a:schemeClr val="dk1"/>
                </a:solidFill>
                <a:prstDash val="solid"/>
                <a:round/>
                <a:headEnd len="med" w="med" type="none"/>
                <a:tailEnd len="lg" w="lg" type="triangle"/>
              </a:ln>
            </p:spPr>
          </p:cxnSp>
          <p:grpSp>
            <p:nvGrpSpPr>
              <p:cNvPr id="1260" name="Shape 1260"/>
              <p:cNvGrpSpPr/>
              <p:nvPr/>
            </p:nvGrpSpPr>
            <p:grpSpPr>
              <a:xfrm>
                <a:off x="2521" y="3743"/>
                <a:ext cx="623" cy="273"/>
                <a:chOff x="3888" y="2207"/>
                <a:chExt cx="623" cy="273"/>
              </a:xfrm>
            </p:grpSpPr>
            <p:sp>
              <p:nvSpPr>
                <p:cNvPr id="1261" name="Shape 1261"/>
                <p:cNvSpPr txBox="1"/>
                <p:nvPr/>
              </p:nvSpPr>
              <p:spPr>
                <a:xfrm>
                  <a:off x="3888" y="2207"/>
                  <a:ext cx="623" cy="267"/>
                </a:xfrm>
                <a:prstGeom prst="rect">
                  <a:avLst/>
                </a:prstGeom>
                <a:noFill/>
                <a:ln cap="flat" cmpd="sng" w="25400">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lang="zh-TW" sz="2000">
                      <a:solidFill>
                        <a:schemeClr val="dk1"/>
                      </a:solidFill>
                      <a:latin typeface="Arial"/>
                      <a:ea typeface="Arial"/>
                      <a:cs typeface="Arial"/>
                      <a:sym typeface="Arial"/>
                    </a:rPr>
                    <a:t>  3</a:t>
                  </a:r>
                </a:p>
              </p:txBody>
            </p:sp>
            <p:cxnSp>
              <p:nvCxnSpPr>
                <p:cNvPr id="1262" name="Shape 1262"/>
                <p:cNvCxnSpPr/>
                <p:nvPr/>
              </p:nvCxnSpPr>
              <p:spPr>
                <a:xfrm rot="10800000">
                  <a:off x="4256" y="2207"/>
                  <a:ext cx="0" cy="273"/>
                </a:xfrm>
                <a:prstGeom prst="straightConnector1">
                  <a:avLst/>
                </a:prstGeom>
                <a:noFill/>
                <a:ln cap="flat" cmpd="sng" w="25400">
                  <a:solidFill>
                    <a:schemeClr val="dk1"/>
                  </a:solidFill>
                  <a:prstDash val="solid"/>
                  <a:round/>
                  <a:headEnd len="med" w="med" type="none"/>
                  <a:tailEnd len="med" w="med" type="none"/>
                </a:ln>
              </p:spPr>
            </p:cxnSp>
          </p:grpSp>
        </p:grpSp>
        <p:sp>
          <p:nvSpPr>
            <p:cNvPr id="1263" name="Shape 1263"/>
            <p:cNvSpPr/>
            <p:nvPr/>
          </p:nvSpPr>
          <p:spPr>
            <a:xfrm>
              <a:off x="2736" y="3311"/>
              <a:ext cx="383" cy="274"/>
            </a:xfrm>
            <a:custGeom>
              <a:pathLst>
                <a:path extrusionOk="0" h="120000" w="120000">
                  <a:moveTo>
                    <a:pt x="83028" y="120000"/>
                  </a:moveTo>
                  <a:cubicBezTo>
                    <a:pt x="86788" y="101605"/>
                    <a:pt x="120000" y="20145"/>
                    <a:pt x="106214" y="10072"/>
                  </a:cubicBezTo>
                  <a:cubicBezTo>
                    <a:pt x="92428" y="0"/>
                    <a:pt x="22245" y="48175"/>
                    <a:pt x="0" y="58248"/>
                  </a:cubicBezTo>
                </a:path>
              </a:pathLst>
            </a:custGeom>
            <a:no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64" name="Shape 1264"/>
          <p:cNvSpPr/>
          <p:nvPr/>
        </p:nvSpPr>
        <p:spPr>
          <a:xfrm>
            <a:off x="3886200" y="2124075"/>
            <a:ext cx="3048000" cy="1885949"/>
          </a:xfrm>
          <a:prstGeom prst="star16">
            <a:avLst>
              <a:gd fmla="val 37500" name="adj"/>
            </a:avLst>
          </a:prstGeom>
          <a:solidFill>
            <a:srgbClr val="FFCC99"/>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lang="zh-TW" sz="1800">
                <a:solidFill>
                  <a:schemeClr val="dk1"/>
                </a:solidFill>
                <a:latin typeface="Arial"/>
                <a:ea typeface="Arial"/>
                <a:cs typeface="Arial"/>
                <a:sym typeface="Arial"/>
              </a:rPr>
              <a:t>Program Error</a:t>
            </a:r>
          </a:p>
        </p:txBody>
      </p:sp>
      <p:pic>
        <p:nvPicPr>
          <p:cNvPr descr="j0286034" id="1265" name="Shape 1265"/>
          <p:cNvPicPr preferRelativeResize="0"/>
          <p:nvPr/>
        </p:nvPicPr>
        <p:blipFill rotWithShape="1">
          <a:blip r:embed="rId3">
            <a:alphaModFix/>
          </a:blip>
          <a:srcRect b="0" l="0" r="0" t="0"/>
          <a:stretch/>
        </p:blipFill>
        <p:spPr>
          <a:xfrm>
            <a:off x="6934200" y="2628900"/>
            <a:ext cx="919162" cy="6643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ctrTitle"/>
          </p:nvPr>
        </p:nvSpPr>
        <p:spPr>
          <a:xfrm>
            <a:off x="311700" y="135300"/>
            <a:ext cx="8520600" cy="4579500"/>
          </a:xfrm>
          <a:prstGeom prst="rect">
            <a:avLst/>
          </a:prstGeom>
        </p:spPr>
        <p:txBody>
          <a:bodyPr anchorCtr="0" anchor="b" bIns="91425" lIns="91425" rIns="91425" tIns="91425">
            <a:noAutofit/>
          </a:bodyPr>
          <a:lstStyle/>
          <a:p>
            <a:pPr lvl="0" rtl="0">
              <a:spcBef>
                <a:spcPts val="0"/>
              </a:spcBef>
              <a:buNone/>
            </a:pPr>
            <a:r>
              <a:rPr lang="zh-TW" sz="4400"/>
              <a:t>暖身</a:t>
            </a:r>
          </a:p>
          <a:p>
            <a:pPr indent="-425450" lvl="0" marL="457200" rtl="0" algn="l">
              <a:spcBef>
                <a:spcPts val="0"/>
              </a:spcBef>
              <a:buSzPct val="100000"/>
              <a:buChar char="●"/>
            </a:pPr>
            <a:r>
              <a:rPr lang="zh-TW" sz="3100"/>
              <a:t>install klee docker and exercise</a:t>
            </a:r>
          </a:p>
          <a:p>
            <a:pPr indent="-425450" lvl="1" marL="914400" rtl="0" algn="l">
              <a:spcBef>
                <a:spcPts val="0"/>
              </a:spcBef>
              <a:buSzPct val="100000"/>
              <a:buChar char="○"/>
            </a:pPr>
            <a:r>
              <a:rPr lang="zh-TW" sz="3100" u="sng">
                <a:solidFill>
                  <a:schemeClr val="hlink"/>
                </a:solidFill>
                <a:hlinkClick r:id="rId3"/>
              </a:rPr>
              <a:t>http://klee.github.io/docker/</a:t>
            </a:r>
            <a:r>
              <a:rPr lang="zh-TW" sz="3100"/>
              <a:t> </a:t>
            </a:r>
          </a:p>
          <a:p>
            <a:pPr indent="-425450" lvl="1" marL="914400" rtl="0" algn="l">
              <a:spcBef>
                <a:spcPts val="0"/>
              </a:spcBef>
              <a:buSzPct val="100000"/>
              <a:buChar char="○"/>
            </a:pPr>
            <a:r>
              <a:rPr lang="zh-TW" sz="3100"/>
              <a:t>docker -it klee/klee</a:t>
            </a:r>
          </a:p>
          <a:p>
            <a:pPr indent="-425450" lvl="1" marL="914400" rtl="0" algn="l">
              <a:spcBef>
                <a:spcPts val="0"/>
              </a:spcBef>
              <a:buSzPct val="100000"/>
              <a:buChar char="○"/>
            </a:pPr>
            <a:r>
              <a:rPr lang="zh-TW" sz="3100"/>
              <a:t>problem 0x06</a:t>
            </a:r>
          </a:p>
          <a:p>
            <a:pPr indent="-425450" lvl="0" marL="457200" rtl="0" algn="l">
              <a:spcBef>
                <a:spcPts val="0"/>
              </a:spcBef>
              <a:buSzPct val="100000"/>
              <a:buChar char="●"/>
            </a:pPr>
            <a:r>
              <a:rPr lang="zh-TW" sz="3100"/>
              <a:t>install angr docker and exercise</a:t>
            </a:r>
          </a:p>
          <a:p>
            <a:pPr indent="-425450" lvl="1" marL="914400" rtl="0" algn="l">
              <a:spcBef>
                <a:spcPts val="0"/>
              </a:spcBef>
              <a:buSzPct val="100000"/>
              <a:buChar char="○"/>
            </a:pPr>
            <a:r>
              <a:rPr lang="zh-TW" sz="3100" u="sng">
                <a:solidFill>
                  <a:schemeClr val="accent5"/>
                </a:solidFill>
                <a:hlinkClick r:id="rId4"/>
              </a:rPr>
              <a:t>http://angr.io/install.html</a:t>
            </a:r>
          </a:p>
          <a:p>
            <a:pPr indent="-425450" lvl="1" marL="914400" rtl="0" algn="l">
              <a:spcBef>
                <a:spcPts val="0"/>
              </a:spcBef>
              <a:buSzPct val="100000"/>
              <a:buChar char="○"/>
            </a:pPr>
            <a:r>
              <a:rPr lang="zh-TW" sz="3100"/>
              <a:t>docker -it angr/angr</a:t>
            </a:r>
          </a:p>
          <a:p>
            <a:pPr indent="-425450" lvl="1" marL="914400" algn="l">
              <a:spcBef>
                <a:spcPts val="0"/>
              </a:spcBef>
              <a:buSzPct val="100000"/>
              <a:buChar char="○"/>
            </a:pPr>
            <a:r>
              <a:rPr lang="zh-TW" sz="3100"/>
              <a:t>problem 0x07</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9" name="Shape 1269"/>
        <p:cNvGrpSpPr/>
        <p:nvPr/>
      </p:nvGrpSpPr>
      <p:grpSpPr>
        <a:xfrm>
          <a:off x="0" y="0"/>
          <a:ext cx="0" cy="0"/>
          <a:chOff x="0" y="0"/>
          <a:chExt cx="0" cy="0"/>
        </a:xfrm>
      </p:grpSpPr>
      <p:sp>
        <p:nvSpPr>
          <p:cNvPr id="1270" name="Shape 127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000" u="none" cap="none" strike="noStrike">
                <a:solidFill>
                  <a:schemeClr val="dk1"/>
                </a:solidFill>
                <a:latin typeface="Arial"/>
                <a:ea typeface="Arial"/>
                <a:cs typeface="Arial"/>
                <a:sym typeface="Arial"/>
              </a:rPr>
              <a:t>Pointer Inputs: Input Graph</a:t>
            </a:r>
          </a:p>
        </p:txBody>
      </p:sp>
      <p:sp>
        <p:nvSpPr>
          <p:cNvPr id="1271" name="Shape 1271"/>
          <p:cNvSpPr txBox="1"/>
          <p:nvPr>
            <p:ph idx="1" type="body"/>
          </p:nvPr>
        </p:nvSpPr>
        <p:spPr>
          <a:xfrm>
            <a:off x="457200" y="1200150"/>
            <a:ext cx="4038599" cy="320039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lt2"/>
              </a:buClr>
              <a:buSzPct val="25000"/>
              <a:buFont typeface="Noto Sans Symbols"/>
              <a:buNone/>
            </a:pPr>
            <a:r>
              <a:rPr b="0" i="0" lang="zh-TW" sz="2200" u="none" cap="none" strike="noStrike">
                <a:solidFill>
                  <a:schemeClr val="dk1"/>
                </a:solidFill>
                <a:latin typeface="Arial"/>
                <a:ea typeface="Arial"/>
                <a:cs typeface="Arial"/>
                <a:sym typeface="Arial"/>
              </a:rPr>
              <a:t>t</a:t>
            </a:r>
            <a:r>
              <a:rPr b="0" i="0" lang="zh-TW" sz="1300" u="none" cap="none" strike="noStrike">
                <a:solidFill>
                  <a:schemeClr val="dk1"/>
                </a:solidFill>
                <a:latin typeface="Arial"/>
                <a:ea typeface="Arial"/>
                <a:cs typeface="Arial"/>
                <a:sym typeface="Arial"/>
              </a:rPr>
              <a:t>ypedef struct cell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int v;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struct cell *next;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cell;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f(int v) {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2*v + 1;</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int </a:t>
            </a:r>
            <a:r>
              <a:rPr b="0" i="0" lang="zh-TW" sz="1300" u="none" cap="none" strike="noStrike">
                <a:solidFill>
                  <a:srgbClr val="008000"/>
                </a:solidFill>
                <a:latin typeface="Arial"/>
                <a:ea typeface="Arial"/>
                <a:cs typeface="Arial"/>
                <a:sym typeface="Arial"/>
              </a:rPr>
              <a:t>testme</a:t>
            </a:r>
            <a:r>
              <a:rPr b="0" i="0" lang="zh-TW" sz="1300" u="none" cap="none" strike="noStrike">
                <a:solidFill>
                  <a:schemeClr val="dk1"/>
                </a:solidFill>
                <a:latin typeface="Arial"/>
                <a:ea typeface="Arial"/>
                <a:cs typeface="Arial"/>
                <a:sym typeface="Arial"/>
              </a:rPr>
              <a:t>(cell *p, int x) {</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(x &gt;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 != NULL)</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(f(x) == p-&gt;v)</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if (p-&gt;next == p)</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a:t>
            </a:r>
            <a:r>
              <a:rPr b="0" i="0" lang="zh-TW" sz="1300" u="none" cap="none" strike="noStrike">
                <a:solidFill>
                  <a:srgbClr val="FF3300"/>
                </a:solidFill>
                <a:latin typeface="Arial"/>
                <a:ea typeface="Arial"/>
                <a:cs typeface="Arial"/>
                <a:sym typeface="Arial"/>
              </a:rPr>
              <a:t>abort();</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  return 0;</a:t>
            </a:r>
          </a:p>
          <a:p>
            <a:pPr indent="-342900" lvl="0" marL="342900" marR="0" rtl="0" algn="l">
              <a:lnSpc>
                <a:spcPct val="80000"/>
              </a:lnSpc>
              <a:spcBef>
                <a:spcPts val="440"/>
              </a:spcBef>
              <a:spcAft>
                <a:spcPts val="0"/>
              </a:spcAft>
              <a:buClr>
                <a:schemeClr val="lt2"/>
              </a:buClr>
              <a:buSzPct val="25000"/>
              <a:buFont typeface="Noto Sans Symbols"/>
              <a:buNone/>
            </a:pPr>
            <a:r>
              <a:rPr b="0" i="0" lang="zh-TW" sz="1300" u="none" cap="none" strike="noStrike">
                <a:solidFill>
                  <a:schemeClr val="dk1"/>
                </a:solidFill>
                <a:latin typeface="Arial"/>
                <a:ea typeface="Arial"/>
                <a:cs typeface="Arial"/>
                <a:sym typeface="Arial"/>
              </a:rPr>
              <a:t>}</a:t>
            </a:r>
          </a:p>
          <a:p>
            <a:pPr indent="-342900" lvl="0" marL="342900" marR="0" rtl="0" algn="l">
              <a:lnSpc>
                <a:spcPct val="80000"/>
              </a:lnSpc>
              <a:spcBef>
                <a:spcPts val="440"/>
              </a:spcBef>
              <a:spcAft>
                <a:spcPts val="0"/>
              </a:spcAft>
              <a:buClr>
                <a:schemeClr val="lt2"/>
              </a:buClr>
              <a:buSzPct val="25000"/>
              <a:buFont typeface="Noto Sans Symbols"/>
              <a:buNone/>
            </a:pPr>
            <a:r>
              <a:t/>
            </a:r>
            <a:endParaRPr b="0" i="0" sz="1300" u="none" cap="none" strike="noStrike">
              <a:solidFill>
                <a:schemeClr val="dk1"/>
              </a:solidFill>
              <a:latin typeface="Arial"/>
              <a:ea typeface="Arial"/>
              <a:cs typeface="Arial"/>
              <a:sym typeface="Arial"/>
            </a:endParaRPr>
          </a:p>
        </p:txBody>
      </p:sp>
      <p:pic>
        <p:nvPicPr>
          <p:cNvPr id="1272" name="Shape 1272"/>
          <p:cNvPicPr preferRelativeResize="0"/>
          <p:nvPr>
            <p:ph idx="2" type="body"/>
          </p:nvPr>
        </p:nvPicPr>
        <p:blipFill rotWithShape="1">
          <a:blip r:embed="rId3">
            <a:alphaModFix/>
          </a:blip>
          <a:srcRect b="19811" l="25835" r="52831" t="23686"/>
          <a:stretch/>
        </p:blipFill>
        <p:spPr>
          <a:xfrm>
            <a:off x="4572000" y="1527572"/>
            <a:ext cx="2800350" cy="27479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6" name="Shape 1276"/>
        <p:cNvGrpSpPr/>
        <p:nvPr/>
      </p:nvGrpSpPr>
      <p:grpSpPr>
        <a:xfrm>
          <a:off x="0" y="0"/>
          <a:ext cx="0" cy="0"/>
          <a:chOff x="0" y="0"/>
          <a:chExt cx="0" cy="0"/>
        </a:xfrm>
      </p:grpSpPr>
      <p:sp>
        <p:nvSpPr>
          <p:cNvPr id="1277" name="Shape 1277"/>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278" name="Shape 1278"/>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Generate concrete inputs one by one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2" name="Shape 1282"/>
        <p:cNvGrpSpPr/>
        <p:nvPr/>
      </p:nvGrpSpPr>
      <p:grpSpPr>
        <a:xfrm>
          <a:off x="0" y="0"/>
          <a:ext cx="0" cy="0"/>
          <a:chOff x="0" y="0"/>
          <a:chExt cx="0" cy="0"/>
        </a:xfrm>
      </p:grpSpPr>
      <p:sp>
        <p:nvSpPr>
          <p:cNvPr id="1283" name="Shape 128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284" name="Shape 1284"/>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Generate concrete inputs one by one</a:t>
            </a:r>
          </a:p>
          <a:p>
            <a:pPr indent="-342900" lvl="0" marL="342900" marR="0" rtl="0" algn="l">
              <a:lnSpc>
                <a:spcPct val="90000"/>
              </a:lnSpc>
              <a:spcBef>
                <a:spcPts val="50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On each input execute program both </a:t>
            </a:r>
            <a:r>
              <a:rPr b="0" i="0" lang="zh-TW" sz="2500" u="none" cap="none" strike="noStrike">
                <a:solidFill>
                  <a:srgbClr val="00CC00"/>
                </a:solidFill>
                <a:latin typeface="Arial"/>
                <a:ea typeface="Arial"/>
                <a:cs typeface="Arial"/>
                <a:sym typeface="Arial"/>
              </a:rPr>
              <a:t>concretely</a:t>
            </a:r>
            <a:r>
              <a:rPr b="0" i="0" lang="zh-TW" sz="2500" u="none" cap="none" strike="noStrike">
                <a:solidFill>
                  <a:schemeClr val="dk1"/>
                </a:solidFill>
                <a:latin typeface="Arial"/>
                <a:ea typeface="Arial"/>
                <a:cs typeface="Arial"/>
                <a:sym typeface="Arial"/>
              </a:rPr>
              <a:t> and </a:t>
            </a:r>
            <a:r>
              <a:rPr b="0" i="0" lang="zh-TW" sz="2500" u="none" cap="none" strike="noStrike">
                <a:solidFill>
                  <a:srgbClr val="00CC00"/>
                </a:solidFill>
                <a:latin typeface="Arial"/>
                <a:ea typeface="Arial"/>
                <a:cs typeface="Arial"/>
                <a:sym typeface="Arial"/>
              </a:rPr>
              <a:t>symbolically</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8" name="Shape 1288"/>
        <p:cNvGrpSpPr/>
        <p:nvPr/>
      </p:nvGrpSpPr>
      <p:grpSpPr>
        <a:xfrm>
          <a:off x="0" y="0"/>
          <a:ext cx="0" cy="0"/>
          <a:chOff x="0" y="0"/>
          <a:chExt cx="0" cy="0"/>
        </a:xfrm>
      </p:grpSpPr>
      <p:sp>
        <p:nvSpPr>
          <p:cNvPr id="1289" name="Shape 1289"/>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290" name="Shape 1290"/>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Generate concrete inputs one by one</a:t>
            </a:r>
          </a:p>
          <a:p>
            <a:pPr indent="-342900" lvl="0" marL="342900" marR="0" rtl="0" algn="l">
              <a:lnSpc>
                <a:spcPct val="90000"/>
              </a:lnSpc>
              <a:spcBef>
                <a:spcPts val="50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On each input execute program both </a:t>
            </a:r>
            <a:r>
              <a:rPr b="0" i="0" lang="zh-TW" sz="2500" u="none" cap="none" strike="noStrike">
                <a:solidFill>
                  <a:srgbClr val="00CC00"/>
                </a:solidFill>
                <a:latin typeface="Arial"/>
                <a:ea typeface="Arial"/>
                <a:cs typeface="Arial"/>
                <a:sym typeface="Arial"/>
              </a:rPr>
              <a:t>concretely</a:t>
            </a:r>
            <a:r>
              <a:rPr b="0" i="0" lang="zh-TW" sz="2500" u="none" cap="none" strike="noStrike">
                <a:solidFill>
                  <a:schemeClr val="dk1"/>
                </a:solidFill>
                <a:latin typeface="Arial"/>
                <a:ea typeface="Arial"/>
                <a:cs typeface="Arial"/>
                <a:sym typeface="Arial"/>
              </a:rPr>
              <a:t> and </a:t>
            </a:r>
            <a:r>
              <a:rPr b="0" i="0" lang="zh-TW" sz="2500" u="none" cap="none" strike="noStrike">
                <a:solidFill>
                  <a:srgbClr val="00CC00"/>
                </a:solidFill>
                <a:latin typeface="Arial"/>
                <a:ea typeface="Arial"/>
                <a:cs typeface="Arial"/>
                <a:sym typeface="Arial"/>
              </a:rPr>
              <a:t>symbolically</a:t>
            </a:r>
          </a:p>
          <a:p>
            <a:pPr indent="-285750" lvl="1" marL="742950" marR="0" rtl="0" algn="l">
              <a:lnSpc>
                <a:spcPct val="90000"/>
              </a:lnSpc>
              <a:spcBef>
                <a:spcPts val="480"/>
              </a:spcBef>
              <a:spcAft>
                <a:spcPts val="0"/>
              </a:spcAft>
              <a:buClr>
                <a:schemeClr val="accent2"/>
              </a:buClr>
              <a:buSzPct val="80000"/>
              <a:buFont typeface="Noto Sans Symbols"/>
              <a:buChar char="◻"/>
            </a:pPr>
            <a:r>
              <a:rPr b="0" i="0" lang="zh-TW" sz="2400" u="none" cap="none" strike="noStrike">
                <a:solidFill>
                  <a:schemeClr val="dk1"/>
                </a:solidFill>
                <a:latin typeface="Arial"/>
                <a:ea typeface="Arial"/>
                <a:cs typeface="Arial"/>
                <a:sym typeface="Arial"/>
              </a:rPr>
              <a:t>Both </a:t>
            </a:r>
            <a:r>
              <a:rPr b="0" i="0" lang="zh-TW" sz="2400" u="none" cap="none" strike="noStrike">
                <a:solidFill>
                  <a:srgbClr val="008000"/>
                </a:solidFill>
                <a:latin typeface="Arial"/>
                <a:ea typeface="Arial"/>
                <a:cs typeface="Arial"/>
                <a:sym typeface="Arial"/>
              </a:rPr>
              <a:t>cooperate</a:t>
            </a:r>
            <a:r>
              <a:rPr b="0" i="0" lang="zh-TW" sz="2400" u="none" cap="none" strike="noStrike">
                <a:solidFill>
                  <a:schemeClr val="dk1"/>
                </a:solidFill>
                <a:latin typeface="Arial"/>
                <a:ea typeface="Arial"/>
                <a:cs typeface="Arial"/>
                <a:sym typeface="Arial"/>
              </a:rPr>
              <a:t> with each other</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4" name="Shape 1294"/>
        <p:cNvGrpSpPr/>
        <p:nvPr/>
      </p:nvGrpSpPr>
      <p:grpSpPr>
        <a:xfrm>
          <a:off x="0" y="0"/>
          <a:ext cx="0" cy="0"/>
          <a:chOff x="0" y="0"/>
          <a:chExt cx="0" cy="0"/>
        </a:xfrm>
      </p:grpSpPr>
      <p:sp>
        <p:nvSpPr>
          <p:cNvPr id="1295" name="Shape 1295"/>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296" name="Shape 1296"/>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Generate concrete inputs one by one</a:t>
            </a:r>
          </a:p>
          <a:p>
            <a:pPr indent="-342900" lvl="0" marL="342900" marR="0" rtl="0" algn="l">
              <a:lnSpc>
                <a:spcPct val="90000"/>
              </a:lnSpc>
              <a:spcBef>
                <a:spcPts val="50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On each input execute program both </a:t>
            </a:r>
            <a:r>
              <a:rPr b="0" i="0" lang="zh-TW" sz="2500" u="none" cap="none" strike="noStrike">
                <a:solidFill>
                  <a:srgbClr val="00CC00"/>
                </a:solidFill>
                <a:latin typeface="Arial"/>
                <a:ea typeface="Arial"/>
                <a:cs typeface="Arial"/>
                <a:sym typeface="Arial"/>
              </a:rPr>
              <a:t>concretely</a:t>
            </a:r>
            <a:r>
              <a:rPr b="0" i="0" lang="zh-TW" sz="2500" u="none" cap="none" strike="noStrike">
                <a:solidFill>
                  <a:schemeClr val="dk1"/>
                </a:solidFill>
                <a:latin typeface="Arial"/>
                <a:ea typeface="Arial"/>
                <a:cs typeface="Arial"/>
                <a:sym typeface="Arial"/>
              </a:rPr>
              <a:t> and </a:t>
            </a:r>
            <a:r>
              <a:rPr b="0" i="0" lang="zh-TW" sz="2500" u="none" cap="none" strike="noStrike">
                <a:solidFill>
                  <a:srgbClr val="00CC00"/>
                </a:solidFill>
                <a:latin typeface="Arial"/>
                <a:ea typeface="Arial"/>
                <a:cs typeface="Arial"/>
                <a:sym typeface="Arial"/>
              </a:rPr>
              <a:t>symbolically</a:t>
            </a:r>
          </a:p>
          <a:p>
            <a:pPr indent="-285750" lvl="1" marL="742950" marR="0" rtl="0" algn="l">
              <a:lnSpc>
                <a:spcPct val="90000"/>
              </a:lnSpc>
              <a:spcBef>
                <a:spcPts val="480"/>
              </a:spcBef>
              <a:spcAft>
                <a:spcPts val="0"/>
              </a:spcAft>
              <a:buClr>
                <a:schemeClr val="accent2"/>
              </a:buClr>
              <a:buSzPct val="80000"/>
              <a:buFont typeface="Noto Sans Symbols"/>
              <a:buChar char="◻"/>
            </a:pPr>
            <a:r>
              <a:rPr b="0" i="0" lang="zh-TW" sz="2400" u="none" cap="none" strike="noStrike">
                <a:solidFill>
                  <a:schemeClr val="dk1"/>
                </a:solidFill>
                <a:latin typeface="Arial"/>
                <a:ea typeface="Arial"/>
                <a:cs typeface="Arial"/>
                <a:sym typeface="Arial"/>
              </a:rPr>
              <a:t>Both </a:t>
            </a:r>
            <a:r>
              <a:rPr b="0" i="0" lang="zh-TW" sz="2400" u="none" cap="none" strike="noStrike">
                <a:solidFill>
                  <a:srgbClr val="008000"/>
                </a:solidFill>
                <a:latin typeface="Arial"/>
                <a:ea typeface="Arial"/>
                <a:cs typeface="Arial"/>
                <a:sym typeface="Arial"/>
              </a:rPr>
              <a:t>cooperate</a:t>
            </a:r>
            <a:r>
              <a:rPr b="0" i="0" lang="zh-TW" sz="2400" u="none" cap="none" strike="noStrike">
                <a:solidFill>
                  <a:schemeClr val="dk1"/>
                </a:solidFill>
                <a:latin typeface="Arial"/>
                <a:ea typeface="Arial"/>
                <a:cs typeface="Arial"/>
                <a:sym typeface="Arial"/>
              </a:rPr>
              <a:t> with each other</a:t>
            </a:r>
          </a:p>
          <a:p>
            <a:pPr indent="-228600" lvl="2" marL="1143000" marR="0" rtl="0" algn="l">
              <a:lnSpc>
                <a:spcPct val="90000"/>
              </a:lnSpc>
              <a:spcBef>
                <a:spcPts val="480"/>
              </a:spcBef>
              <a:spcAft>
                <a:spcPts val="0"/>
              </a:spcAft>
              <a:buClr>
                <a:schemeClr val="lt2"/>
              </a:buClr>
              <a:buSzPct val="65000"/>
              <a:buFont typeface="Noto Sans Symbols"/>
              <a:buChar char="■"/>
            </a:pPr>
            <a:r>
              <a:rPr b="0" i="0" lang="zh-TW" sz="2400" u="none" cap="none" strike="noStrike">
                <a:solidFill>
                  <a:schemeClr val="dk1"/>
                </a:solidFill>
                <a:latin typeface="Arial"/>
                <a:ea typeface="Arial"/>
                <a:cs typeface="Arial"/>
                <a:sym typeface="Arial"/>
              </a:rPr>
              <a:t>concrete execution </a:t>
            </a:r>
            <a:r>
              <a:rPr b="0" i="0" lang="zh-TW" sz="2400" u="none" cap="none" strike="noStrike">
                <a:solidFill>
                  <a:srgbClr val="FF3300"/>
                </a:solidFill>
                <a:latin typeface="Arial"/>
                <a:ea typeface="Arial"/>
                <a:cs typeface="Arial"/>
                <a:sym typeface="Arial"/>
              </a:rPr>
              <a:t>guides</a:t>
            </a:r>
            <a:r>
              <a:rPr b="0" i="0" lang="zh-TW" sz="2400" u="none" cap="none" strike="noStrike">
                <a:solidFill>
                  <a:schemeClr val="dk1"/>
                </a:solidFill>
                <a:latin typeface="Arial"/>
                <a:ea typeface="Arial"/>
                <a:cs typeface="Arial"/>
                <a:sym typeface="Arial"/>
              </a:rPr>
              <a:t> the symbolic execution</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0" name="Shape 1300"/>
        <p:cNvGrpSpPr/>
        <p:nvPr/>
      </p:nvGrpSpPr>
      <p:grpSpPr>
        <a:xfrm>
          <a:off x="0" y="0"/>
          <a:ext cx="0" cy="0"/>
          <a:chOff x="0" y="0"/>
          <a:chExt cx="0" cy="0"/>
        </a:xfrm>
      </p:grpSpPr>
      <p:sp>
        <p:nvSpPr>
          <p:cNvPr id="1301" name="Shape 1301"/>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302" name="Shape 1302"/>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Generate concrete inputs one by one</a:t>
            </a:r>
          </a:p>
          <a:p>
            <a:pPr indent="-342900" lvl="0" marL="342900" marR="0" rtl="0" algn="l">
              <a:lnSpc>
                <a:spcPct val="90000"/>
              </a:lnSpc>
              <a:spcBef>
                <a:spcPts val="500"/>
              </a:spcBef>
              <a:spcAft>
                <a:spcPts val="0"/>
              </a:spcAft>
              <a:buClr>
                <a:schemeClr val="lt2"/>
              </a:buClr>
              <a:buSzPct val="75000"/>
              <a:buFont typeface="Noto Sans Symbols"/>
              <a:buChar char="■"/>
            </a:pPr>
            <a:r>
              <a:rPr b="0" i="0" lang="zh-TW" sz="2500" u="none" cap="none" strike="noStrike">
                <a:solidFill>
                  <a:schemeClr val="dk1"/>
                </a:solidFill>
                <a:latin typeface="Arial"/>
                <a:ea typeface="Arial"/>
                <a:cs typeface="Arial"/>
                <a:sym typeface="Arial"/>
              </a:rPr>
              <a:t>On each input execute program both </a:t>
            </a:r>
            <a:r>
              <a:rPr b="0" i="0" lang="zh-TW" sz="2500" u="none" cap="none" strike="noStrike">
                <a:solidFill>
                  <a:srgbClr val="00CC00"/>
                </a:solidFill>
                <a:latin typeface="Arial"/>
                <a:ea typeface="Arial"/>
                <a:cs typeface="Arial"/>
                <a:sym typeface="Arial"/>
              </a:rPr>
              <a:t>concretely</a:t>
            </a:r>
            <a:r>
              <a:rPr b="0" i="0" lang="zh-TW" sz="2500" u="none" cap="none" strike="noStrike">
                <a:solidFill>
                  <a:schemeClr val="dk1"/>
                </a:solidFill>
                <a:latin typeface="Arial"/>
                <a:ea typeface="Arial"/>
                <a:cs typeface="Arial"/>
                <a:sym typeface="Arial"/>
              </a:rPr>
              <a:t> and </a:t>
            </a:r>
            <a:r>
              <a:rPr b="0" i="0" lang="zh-TW" sz="2500" u="none" cap="none" strike="noStrike">
                <a:solidFill>
                  <a:srgbClr val="00CC00"/>
                </a:solidFill>
                <a:latin typeface="Arial"/>
                <a:ea typeface="Arial"/>
                <a:cs typeface="Arial"/>
                <a:sym typeface="Arial"/>
              </a:rPr>
              <a:t>symbolically</a:t>
            </a:r>
          </a:p>
          <a:p>
            <a:pPr indent="-285750" lvl="1" marL="742950" marR="0" rtl="0" algn="l">
              <a:lnSpc>
                <a:spcPct val="90000"/>
              </a:lnSpc>
              <a:spcBef>
                <a:spcPts val="480"/>
              </a:spcBef>
              <a:spcAft>
                <a:spcPts val="0"/>
              </a:spcAft>
              <a:buClr>
                <a:schemeClr val="accent2"/>
              </a:buClr>
              <a:buSzPct val="80000"/>
              <a:buFont typeface="Noto Sans Symbols"/>
              <a:buChar char="◻"/>
            </a:pPr>
            <a:r>
              <a:rPr b="0" i="0" lang="zh-TW" sz="2400" u="none" cap="none" strike="noStrike">
                <a:solidFill>
                  <a:schemeClr val="dk1"/>
                </a:solidFill>
                <a:latin typeface="Arial"/>
                <a:ea typeface="Arial"/>
                <a:cs typeface="Arial"/>
                <a:sym typeface="Arial"/>
              </a:rPr>
              <a:t>Both </a:t>
            </a:r>
            <a:r>
              <a:rPr b="0" i="0" lang="zh-TW" sz="2400" u="none" cap="none" strike="noStrike">
                <a:solidFill>
                  <a:srgbClr val="008000"/>
                </a:solidFill>
                <a:latin typeface="Arial"/>
                <a:ea typeface="Arial"/>
                <a:cs typeface="Arial"/>
                <a:sym typeface="Arial"/>
              </a:rPr>
              <a:t>cooperate</a:t>
            </a:r>
            <a:r>
              <a:rPr b="0" i="0" lang="zh-TW" sz="2400" u="none" cap="none" strike="noStrike">
                <a:solidFill>
                  <a:schemeClr val="dk1"/>
                </a:solidFill>
                <a:latin typeface="Arial"/>
                <a:ea typeface="Arial"/>
                <a:cs typeface="Arial"/>
                <a:sym typeface="Arial"/>
              </a:rPr>
              <a:t> with each other</a:t>
            </a:r>
          </a:p>
          <a:p>
            <a:pPr indent="-228600" lvl="2" marL="1143000" marR="0" rtl="0" algn="l">
              <a:lnSpc>
                <a:spcPct val="90000"/>
              </a:lnSpc>
              <a:spcBef>
                <a:spcPts val="480"/>
              </a:spcBef>
              <a:spcAft>
                <a:spcPts val="0"/>
              </a:spcAft>
              <a:buClr>
                <a:schemeClr val="lt2"/>
              </a:buClr>
              <a:buSzPct val="65000"/>
              <a:buFont typeface="Noto Sans Symbols"/>
              <a:buChar char="■"/>
            </a:pPr>
            <a:r>
              <a:rPr b="0" i="0" lang="zh-TW" sz="2400" u="none" cap="none" strike="noStrike">
                <a:solidFill>
                  <a:schemeClr val="dk1"/>
                </a:solidFill>
                <a:latin typeface="Arial"/>
                <a:ea typeface="Arial"/>
                <a:cs typeface="Arial"/>
                <a:sym typeface="Arial"/>
              </a:rPr>
              <a:t>concrete execution </a:t>
            </a:r>
            <a:r>
              <a:rPr b="0" i="0" lang="zh-TW" sz="2400" u="none" cap="none" strike="noStrike">
                <a:solidFill>
                  <a:srgbClr val="FF3300"/>
                </a:solidFill>
                <a:latin typeface="Arial"/>
                <a:ea typeface="Arial"/>
                <a:cs typeface="Arial"/>
                <a:sym typeface="Arial"/>
              </a:rPr>
              <a:t>guides</a:t>
            </a:r>
            <a:r>
              <a:rPr b="0" i="0" lang="zh-TW" sz="2400" u="none" cap="none" strike="noStrike">
                <a:solidFill>
                  <a:schemeClr val="dk1"/>
                </a:solidFill>
                <a:latin typeface="Arial"/>
                <a:ea typeface="Arial"/>
                <a:cs typeface="Arial"/>
                <a:sym typeface="Arial"/>
              </a:rPr>
              <a:t> the symbolic execution</a:t>
            </a:r>
          </a:p>
          <a:p>
            <a:pPr indent="-228600" lvl="2" marL="1143000" marR="0" rtl="0" algn="l">
              <a:lnSpc>
                <a:spcPct val="90000"/>
              </a:lnSpc>
              <a:spcBef>
                <a:spcPts val="480"/>
              </a:spcBef>
              <a:spcAft>
                <a:spcPts val="0"/>
              </a:spcAft>
              <a:buClr>
                <a:schemeClr val="lt2"/>
              </a:buClr>
              <a:buSzPct val="65000"/>
              <a:buFont typeface="Noto Sans Symbols"/>
              <a:buChar char="■"/>
            </a:pPr>
            <a:r>
              <a:rPr b="0" i="0" lang="zh-TW" sz="2400" u="none" cap="none" strike="noStrike">
                <a:solidFill>
                  <a:schemeClr val="dk1"/>
                </a:solidFill>
                <a:latin typeface="Arial"/>
                <a:ea typeface="Arial"/>
                <a:cs typeface="Arial"/>
                <a:sym typeface="Arial"/>
              </a:rPr>
              <a:t>concrete execution </a:t>
            </a:r>
            <a:r>
              <a:rPr b="0" i="0" lang="zh-TW" sz="2400" u="none" cap="none" strike="noStrike">
                <a:solidFill>
                  <a:srgbClr val="FF3300"/>
                </a:solidFill>
                <a:latin typeface="Arial"/>
                <a:ea typeface="Arial"/>
                <a:cs typeface="Arial"/>
                <a:sym typeface="Arial"/>
              </a:rPr>
              <a:t>enables</a:t>
            </a:r>
            <a:r>
              <a:rPr b="0" i="0" lang="zh-TW" sz="2400" u="none" cap="none" strike="noStrike">
                <a:solidFill>
                  <a:schemeClr val="dk1"/>
                </a:solidFill>
                <a:latin typeface="Arial"/>
                <a:ea typeface="Arial"/>
                <a:cs typeface="Arial"/>
                <a:sym typeface="Arial"/>
              </a:rPr>
              <a:t> symbolic execution to overcome incompleteness of theorem prover</a:t>
            </a:r>
          </a:p>
          <a:p>
            <a:pPr indent="-228600" lvl="3" marL="1600200" marR="0" rtl="0" algn="l">
              <a:lnSpc>
                <a:spcPct val="90000"/>
              </a:lnSpc>
              <a:spcBef>
                <a:spcPts val="480"/>
              </a:spcBef>
              <a:spcAft>
                <a:spcPts val="0"/>
              </a:spcAft>
              <a:buClr>
                <a:schemeClr val="accent2"/>
              </a:buClr>
              <a:buSzPct val="25000"/>
              <a:buFont typeface="Noto Sans Symbols"/>
              <a:buNone/>
            </a:pPr>
            <a:r>
              <a:rPr b="0" i="0" lang="zh-TW" sz="2400" u="none" cap="none" strike="noStrike">
                <a:solidFill>
                  <a:srgbClr val="CC0000"/>
                </a:solidFill>
                <a:latin typeface="Arial"/>
                <a:ea typeface="Arial"/>
                <a:cs typeface="Arial"/>
                <a:sym typeface="Arial"/>
              </a:rPr>
              <a:t>e.x:</a:t>
            </a:r>
            <a:r>
              <a:rPr b="0" i="0" lang="zh-TW" sz="2400" u="none" cap="none" strike="noStrike">
                <a:solidFill>
                  <a:schemeClr val="dk1"/>
                </a:solidFill>
                <a:latin typeface="Arial"/>
                <a:ea typeface="Arial"/>
                <a:cs typeface="Arial"/>
                <a:sym typeface="Arial"/>
              </a:rPr>
              <a:t> replace symbolic expressions by concrete values if symbolic expressions become complex </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6" name="Shape 1306"/>
        <p:cNvGrpSpPr/>
        <p:nvPr/>
      </p:nvGrpSpPr>
      <p:grpSpPr>
        <a:xfrm>
          <a:off x="0" y="0"/>
          <a:ext cx="0" cy="0"/>
          <a:chOff x="0" y="0"/>
          <a:chExt cx="0" cy="0"/>
        </a:xfrm>
      </p:grpSpPr>
      <p:sp>
        <p:nvSpPr>
          <p:cNvPr id="1307" name="Shape 1307"/>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chemeClr val="dk1"/>
                </a:solidFill>
                <a:latin typeface="Arial"/>
                <a:ea typeface="Arial"/>
                <a:cs typeface="Arial"/>
                <a:sym typeface="Arial"/>
              </a:rPr>
              <a:t>CUTE in a Nutshell</a:t>
            </a:r>
          </a:p>
        </p:txBody>
      </p:sp>
      <p:sp>
        <p:nvSpPr>
          <p:cNvPr id="1308" name="Shape 1308"/>
          <p:cNvSpPr txBox="1"/>
          <p:nvPr>
            <p:ph idx="1" type="body"/>
          </p:nvPr>
        </p:nvSpPr>
        <p:spPr>
          <a:xfrm>
            <a:off x="381000" y="1085850"/>
            <a:ext cx="8229600" cy="2914650"/>
          </a:xfrm>
          <a:prstGeom prst="rect">
            <a:avLst/>
          </a:prstGeom>
          <a:noFill/>
          <a:ln>
            <a:noFill/>
          </a:ln>
        </p:spPr>
        <p:txBody>
          <a:bodyPr anchorCtr="0" anchor="t" bIns="45700" lIns="91425" rIns="91425" tIns="45700">
            <a:noAutofit/>
          </a:bodyPr>
          <a:lstStyle/>
          <a:p>
            <a:pPr indent="-317500" lvl="0" marL="342900" marR="0" rtl="0" algn="l">
              <a:lnSpc>
                <a:spcPct val="90000"/>
              </a:lnSpc>
              <a:spcBef>
                <a:spcPts val="0"/>
              </a:spcBef>
              <a:spcAft>
                <a:spcPts val="0"/>
              </a:spcAft>
              <a:buClr>
                <a:schemeClr val="lt2"/>
              </a:buClr>
              <a:buSzPct val="70238"/>
              <a:buFont typeface="Noto Sans Symbols"/>
              <a:buChar char="■"/>
            </a:pPr>
            <a:r>
              <a:rPr b="0" i="0" lang="zh-TW" sz="2100" u="none" cap="none" strike="noStrike">
                <a:solidFill>
                  <a:schemeClr val="dk1"/>
                </a:solidFill>
                <a:latin typeface="Arial"/>
                <a:ea typeface="Arial"/>
                <a:cs typeface="Arial"/>
                <a:sym typeface="Arial"/>
              </a:rPr>
              <a:t>Generate concrete inputs one by one</a:t>
            </a:r>
          </a:p>
          <a:p>
            <a:pPr indent="-317500" lvl="0" marL="342900" marR="0" rtl="0" algn="l">
              <a:lnSpc>
                <a:spcPct val="90000"/>
              </a:lnSpc>
              <a:spcBef>
                <a:spcPts val="500"/>
              </a:spcBef>
              <a:spcAft>
                <a:spcPts val="0"/>
              </a:spcAft>
              <a:buClr>
                <a:schemeClr val="lt2"/>
              </a:buClr>
              <a:buSzPct val="70238"/>
              <a:buFont typeface="Noto Sans Symbols"/>
              <a:buChar char="■"/>
            </a:pPr>
            <a:r>
              <a:rPr b="0" i="0" lang="zh-TW" sz="2100" u="none" cap="none" strike="noStrike">
                <a:solidFill>
                  <a:schemeClr val="dk1"/>
                </a:solidFill>
                <a:latin typeface="Arial"/>
                <a:ea typeface="Arial"/>
                <a:cs typeface="Arial"/>
                <a:sym typeface="Arial"/>
              </a:rPr>
              <a:t>On each input execute program both </a:t>
            </a:r>
            <a:r>
              <a:rPr b="0" i="0" lang="zh-TW" sz="2100" u="none" cap="none" strike="noStrike">
                <a:solidFill>
                  <a:srgbClr val="00CC00"/>
                </a:solidFill>
                <a:latin typeface="Arial"/>
                <a:ea typeface="Arial"/>
                <a:cs typeface="Arial"/>
                <a:sym typeface="Arial"/>
              </a:rPr>
              <a:t>concretely</a:t>
            </a:r>
            <a:r>
              <a:rPr b="0" i="0" lang="zh-TW" sz="2100" u="none" cap="none" strike="noStrike">
                <a:solidFill>
                  <a:schemeClr val="dk1"/>
                </a:solidFill>
                <a:latin typeface="Arial"/>
                <a:ea typeface="Arial"/>
                <a:cs typeface="Arial"/>
                <a:sym typeface="Arial"/>
              </a:rPr>
              <a:t> and </a:t>
            </a:r>
            <a:r>
              <a:rPr b="0" i="0" lang="zh-TW" sz="2100" u="none" cap="none" strike="noStrike">
                <a:solidFill>
                  <a:srgbClr val="00CC00"/>
                </a:solidFill>
                <a:latin typeface="Arial"/>
                <a:ea typeface="Arial"/>
                <a:cs typeface="Arial"/>
                <a:sym typeface="Arial"/>
              </a:rPr>
              <a:t>symbolically</a:t>
            </a:r>
          </a:p>
          <a:p>
            <a:pPr indent="-260350" lvl="1" marL="742950" marR="0" rtl="0" algn="l">
              <a:lnSpc>
                <a:spcPct val="90000"/>
              </a:lnSpc>
              <a:spcBef>
                <a:spcPts val="480"/>
              </a:spcBef>
              <a:spcAft>
                <a:spcPts val="0"/>
              </a:spcAft>
              <a:buClr>
                <a:schemeClr val="accent2"/>
              </a:buClr>
              <a:buSzPct val="76000"/>
              <a:buFont typeface="Noto Sans Symbols"/>
              <a:buChar char="◻"/>
            </a:pPr>
            <a:r>
              <a:rPr b="0" i="0" lang="zh-TW" sz="2000" u="none" cap="none" strike="noStrike">
                <a:solidFill>
                  <a:schemeClr val="dk1"/>
                </a:solidFill>
                <a:latin typeface="Arial"/>
                <a:ea typeface="Arial"/>
                <a:cs typeface="Arial"/>
                <a:sym typeface="Arial"/>
              </a:rPr>
              <a:t>Both </a:t>
            </a:r>
            <a:r>
              <a:rPr b="0" i="0" lang="zh-TW" sz="2000" u="none" cap="none" strike="noStrike">
                <a:solidFill>
                  <a:srgbClr val="008000"/>
                </a:solidFill>
                <a:latin typeface="Arial"/>
                <a:ea typeface="Arial"/>
                <a:cs typeface="Arial"/>
                <a:sym typeface="Arial"/>
              </a:rPr>
              <a:t>cooperate</a:t>
            </a:r>
            <a:r>
              <a:rPr b="0" i="0" lang="zh-TW" sz="2000" u="none" cap="none" strike="noStrike">
                <a:solidFill>
                  <a:schemeClr val="dk1"/>
                </a:solidFill>
                <a:latin typeface="Arial"/>
                <a:ea typeface="Arial"/>
                <a:cs typeface="Arial"/>
                <a:sym typeface="Arial"/>
              </a:rPr>
              <a:t> with each other</a:t>
            </a:r>
          </a:p>
          <a:p>
            <a:pPr indent="-203200" lvl="2" marL="1143000" marR="0" rtl="0" algn="l">
              <a:lnSpc>
                <a:spcPct val="90000"/>
              </a:lnSpc>
              <a:spcBef>
                <a:spcPts val="480"/>
              </a:spcBef>
              <a:spcAft>
                <a:spcPts val="0"/>
              </a:spcAft>
              <a:buClr>
                <a:schemeClr val="lt2"/>
              </a:buClr>
              <a:buSzPct val="58000"/>
              <a:buFont typeface="Noto Sans Symbols"/>
              <a:buChar char="■"/>
            </a:pPr>
            <a:r>
              <a:rPr b="0" i="0" lang="zh-TW" sz="2000" u="none" cap="none" strike="noStrike">
                <a:solidFill>
                  <a:schemeClr val="dk1"/>
                </a:solidFill>
                <a:latin typeface="Arial"/>
                <a:ea typeface="Arial"/>
                <a:cs typeface="Arial"/>
                <a:sym typeface="Arial"/>
              </a:rPr>
              <a:t>concrete execution </a:t>
            </a:r>
            <a:r>
              <a:rPr b="0" i="0" lang="zh-TW" sz="2000" u="none" cap="none" strike="noStrike">
                <a:solidFill>
                  <a:srgbClr val="FF3300"/>
                </a:solidFill>
                <a:latin typeface="Arial"/>
                <a:ea typeface="Arial"/>
                <a:cs typeface="Arial"/>
                <a:sym typeface="Arial"/>
              </a:rPr>
              <a:t>guides</a:t>
            </a:r>
            <a:r>
              <a:rPr b="0" i="0" lang="zh-TW" sz="2000" u="none" cap="none" strike="noStrike">
                <a:solidFill>
                  <a:schemeClr val="dk1"/>
                </a:solidFill>
                <a:latin typeface="Arial"/>
                <a:ea typeface="Arial"/>
                <a:cs typeface="Arial"/>
                <a:sym typeface="Arial"/>
              </a:rPr>
              <a:t> the symbolic execution</a:t>
            </a:r>
          </a:p>
          <a:p>
            <a:pPr indent="-203200" lvl="2" marL="1143000" marR="0" rtl="0" algn="l">
              <a:lnSpc>
                <a:spcPct val="90000"/>
              </a:lnSpc>
              <a:spcBef>
                <a:spcPts val="480"/>
              </a:spcBef>
              <a:spcAft>
                <a:spcPts val="0"/>
              </a:spcAft>
              <a:buClr>
                <a:schemeClr val="lt2"/>
              </a:buClr>
              <a:buSzPct val="58000"/>
              <a:buFont typeface="Noto Sans Symbols"/>
              <a:buChar char="■"/>
            </a:pPr>
            <a:r>
              <a:rPr b="0" i="0" lang="zh-TW" sz="2000" u="none" cap="none" strike="noStrike">
                <a:solidFill>
                  <a:schemeClr val="dk1"/>
                </a:solidFill>
                <a:latin typeface="Arial"/>
                <a:ea typeface="Arial"/>
                <a:cs typeface="Arial"/>
                <a:sym typeface="Arial"/>
              </a:rPr>
              <a:t>concrete execution </a:t>
            </a:r>
            <a:r>
              <a:rPr b="0" i="0" lang="zh-TW" sz="2000" u="none" cap="none" strike="noStrike">
                <a:solidFill>
                  <a:srgbClr val="FF3300"/>
                </a:solidFill>
                <a:latin typeface="Arial"/>
                <a:ea typeface="Arial"/>
                <a:cs typeface="Arial"/>
                <a:sym typeface="Arial"/>
              </a:rPr>
              <a:t>enables</a:t>
            </a:r>
            <a:r>
              <a:rPr b="0" i="0" lang="zh-TW" sz="2000" u="none" cap="none" strike="noStrike">
                <a:solidFill>
                  <a:schemeClr val="dk1"/>
                </a:solidFill>
                <a:latin typeface="Arial"/>
                <a:ea typeface="Arial"/>
                <a:cs typeface="Arial"/>
                <a:sym typeface="Arial"/>
              </a:rPr>
              <a:t> symbolic execution to overcome incompleteness of theorem prover</a:t>
            </a:r>
          </a:p>
          <a:p>
            <a:pPr indent="-228600" lvl="3" marL="1600200" marR="0" rtl="0" algn="l">
              <a:lnSpc>
                <a:spcPct val="90000"/>
              </a:lnSpc>
              <a:spcBef>
                <a:spcPts val="480"/>
              </a:spcBef>
              <a:spcAft>
                <a:spcPts val="0"/>
              </a:spcAft>
              <a:buClr>
                <a:schemeClr val="accent2"/>
              </a:buClr>
              <a:buSzPct val="25000"/>
              <a:buFont typeface="Noto Sans Symbols"/>
              <a:buNone/>
            </a:pPr>
            <a:r>
              <a:rPr b="0" i="0" lang="zh-TW" u="none" cap="none" strike="noStrike">
                <a:solidFill>
                  <a:srgbClr val="CC0000"/>
                </a:solidFill>
                <a:latin typeface="Arial"/>
                <a:ea typeface="Arial"/>
                <a:cs typeface="Arial"/>
                <a:sym typeface="Arial"/>
              </a:rPr>
              <a:t>e.x:</a:t>
            </a:r>
            <a:r>
              <a:rPr b="0" i="0" lang="zh-TW" u="none" cap="none" strike="noStrike">
                <a:solidFill>
                  <a:schemeClr val="dk1"/>
                </a:solidFill>
                <a:latin typeface="Arial"/>
                <a:ea typeface="Arial"/>
                <a:cs typeface="Arial"/>
                <a:sym typeface="Arial"/>
              </a:rPr>
              <a:t> replace symbolic expressions by concrete values if symbolic expressions become complex </a:t>
            </a:r>
          </a:p>
          <a:p>
            <a:pPr indent="-203200" lvl="2" marL="1143000" marR="0" rtl="0" algn="l">
              <a:lnSpc>
                <a:spcPct val="90000"/>
              </a:lnSpc>
              <a:spcBef>
                <a:spcPts val="480"/>
              </a:spcBef>
              <a:spcAft>
                <a:spcPts val="0"/>
              </a:spcAft>
              <a:buClr>
                <a:schemeClr val="lt2"/>
              </a:buClr>
              <a:buSzPct val="58000"/>
              <a:buFont typeface="Noto Sans Symbols"/>
              <a:buChar char="■"/>
            </a:pPr>
            <a:r>
              <a:rPr b="0" i="0" lang="zh-TW" sz="2000" u="none" cap="none" strike="noStrike">
                <a:solidFill>
                  <a:schemeClr val="dk1"/>
                </a:solidFill>
                <a:latin typeface="Arial"/>
                <a:ea typeface="Arial"/>
                <a:cs typeface="Arial"/>
                <a:sym typeface="Arial"/>
              </a:rPr>
              <a:t>symbolic execution </a:t>
            </a:r>
            <a:r>
              <a:rPr b="0" i="0" lang="zh-TW" sz="2000" u="none" cap="none" strike="noStrike">
                <a:solidFill>
                  <a:srgbClr val="FF3300"/>
                </a:solidFill>
                <a:latin typeface="Arial"/>
                <a:ea typeface="Arial"/>
                <a:cs typeface="Arial"/>
                <a:sym typeface="Arial"/>
              </a:rPr>
              <a:t>helps to generate</a:t>
            </a:r>
            <a:r>
              <a:rPr b="0" i="0" lang="zh-TW" sz="2000" u="none" cap="none" strike="noStrike">
                <a:solidFill>
                  <a:schemeClr val="dk1"/>
                </a:solidFill>
                <a:latin typeface="Arial"/>
                <a:ea typeface="Arial"/>
                <a:cs typeface="Arial"/>
                <a:sym typeface="Arial"/>
              </a:rPr>
              <a:t> concrete input for next execution</a:t>
            </a:r>
          </a:p>
          <a:p>
            <a:pPr indent="-203200" lvl="3" marL="1600200" marR="0" rtl="0" algn="l">
              <a:lnSpc>
                <a:spcPct val="90000"/>
              </a:lnSpc>
              <a:spcBef>
                <a:spcPts val="480"/>
              </a:spcBef>
              <a:spcAft>
                <a:spcPts val="0"/>
              </a:spcAft>
              <a:buClr>
                <a:schemeClr val="accent2"/>
              </a:buClr>
              <a:buSzPct val="67368"/>
              <a:buFont typeface="Noto Sans Symbols"/>
              <a:buChar char="◻"/>
            </a:pPr>
            <a:r>
              <a:rPr b="0" i="0" lang="zh-TW" u="none" cap="none" strike="noStrike">
                <a:solidFill>
                  <a:schemeClr val="dk1"/>
                </a:solidFill>
                <a:latin typeface="Arial"/>
                <a:ea typeface="Arial"/>
                <a:cs typeface="Arial"/>
                <a:sym typeface="Arial"/>
              </a:rPr>
              <a:t>increases coverage</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2" name="Shape 1312"/>
        <p:cNvGrpSpPr/>
        <p:nvPr/>
      </p:nvGrpSpPr>
      <p:grpSpPr>
        <a:xfrm>
          <a:off x="0" y="0"/>
          <a:ext cx="0" cy="0"/>
          <a:chOff x="0" y="0"/>
          <a:chExt cx="0" cy="0"/>
        </a:xfrm>
      </p:grpSpPr>
      <p:sp>
        <p:nvSpPr>
          <p:cNvPr id="1313" name="Shape 1313"/>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14" name="Shape 1314"/>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15" name="Shape 1315"/>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Let initially </a:t>
            </a:r>
            <a:r>
              <a:rPr b="0" i="0" lang="zh-TW" sz="2400" u="none" cap="none" strike="noStrike">
                <a:solidFill>
                  <a:schemeClr val="dk2"/>
                </a:solidFill>
                <a:latin typeface="Arial"/>
                <a:ea typeface="Arial"/>
                <a:cs typeface="Arial"/>
                <a:sym typeface="Arial"/>
              </a:rPr>
              <a:t>x = -3</a:t>
            </a:r>
            <a:r>
              <a:rPr b="0" i="0" lang="zh-TW" sz="2400" u="none" cap="none" strike="noStrike">
                <a:solidFill>
                  <a:schemeClr val="dk1"/>
                </a:solidFill>
                <a:latin typeface="Arial"/>
                <a:ea typeface="Arial"/>
                <a:cs typeface="Arial"/>
                <a:sym typeface="Arial"/>
              </a:rPr>
              <a:t> and </a:t>
            </a:r>
            <a:r>
              <a:rPr b="0" i="0" lang="zh-TW" sz="2400" u="none" cap="none" strike="noStrike">
                <a:solidFill>
                  <a:schemeClr val="dk2"/>
                </a:solidFill>
                <a:latin typeface="Arial"/>
                <a:ea typeface="Arial"/>
                <a:cs typeface="Arial"/>
                <a:sym typeface="Arial"/>
              </a:rPr>
              <a:t>y = 7</a:t>
            </a:r>
            <a:r>
              <a:rPr b="0" i="0" lang="zh-TW" sz="2400" u="none" cap="none" strike="noStrike">
                <a:solidFill>
                  <a:schemeClr val="dk1"/>
                </a:solidFill>
                <a:latin typeface="Arial"/>
                <a:ea typeface="Arial"/>
                <a:cs typeface="Arial"/>
                <a:sym typeface="Arial"/>
              </a:rPr>
              <a:t> generated by random test-driver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9" name="Shape 1319"/>
        <p:cNvGrpSpPr/>
        <p:nvPr/>
      </p:nvGrpSpPr>
      <p:grpSpPr>
        <a:xfrm>
          <a:off x="0" y="0"/>
          <a:ext cx="0" cy="0"/>
          <a:chOff x="0" y="0"/>
          <a:chExt cx="0" cy="0"/>
        </a:xfrm>
      </p:grpSpPr>
      <p:sp>
        <p:nvSpPr>
          <p:cNvPr id="1320" name="Shape 1320"/>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21" name="Shape 1321"/>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22" name="Shape 1322"/>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Let initially </a:t>
            </a:r>
            <a:r>
              <a:rPr b="0" i="0" lang="zh-TW" sz="2400" u="none" cap="none" strike="noStrike">
                <a:solidFill>
                  <a:schemeClr val="dk2"/>
                </a:solidFill>
                <a:latin typeface="Arial"/>
                <a:ea typeface="Arial"/>
                <a:cs typeface="Arial"/>
                <a:sym typeface="Arial"/>
              </a:rPr>
              <a:t>x = -3</a:t>
            </a:r>
            <a:r>
              <a:rPr b="0" i="0" lang="zh-TW" sz="2400" u="none" cap="none" strike="noStrike">
                <a:solidFill>
                  <a:schemeClr val="dk1"/>
                </a:solidFill>
                <a:latin typeface="Arial"/>
                <a:ea typeface="Arial"/>
                <a:cs typeface="Arial"/>
                <a:sym typeface="Arial"/>
              </a:rPr>
              <a:t> and </a:t>
            </a:r>
            <a:r>
              <a:rPr b="0" i="0" lang="zh-TW" sz="2400" u="none" cap="none" strike="noStrike">
                <a:solidFill>
                  <a:schemeClr val="dk2"/>
                </a:solidFill>
                <a:latin typeface="Arial"/>
                <a:ea typeface="Arial"/>
                <a:cs typeface="Arial"/>
                <a:sym typeface="Arial"/>
              </a:rPr>
              <a:t>y = 7</a:t>
            </a:r>
            <a:r>
              <a:rPr b="0" i="0" lang="zh-TW" sz="2400" u="none" cap="none" strike="noStrike">
                <a:solidFill>
                  <a:schemeClr val="dk1"/>
                </a:solidFill>
                <a:latin typeface="Arial"/>
                <a:ea typeface="Arial"/>
                <a:cs typeface="Arial"/>
                <a:sym typeface="Arial"/>
              </a:rPr>
              <a:t> generated by random test-driver</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concrete z = 9</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symbolic z = x*x*x + 3*x*x+9</a:t>
            </a:r>
          </a:p>
          <a:p>
            <a:pPr indent="-342900" lvl="0" marL="342900" marR="0" rtl="0" algn="l">
              <a:spcBef>
                <a:spcPts val="48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take </a:t>
            </a:r>
            <a:r>
              <a:rPr b="0" i="0" lang="zh-TW" sz="2400" u="none" cap="none" strike="noStrike">
                <a:solidFill>
                  <a:schemeClr val="dk2"/>
                </a:solidFill>
                <a:latin typeface="Arial"/>
                <a:ea typeface="Arial"/>
                <a:cs typeface="Arial"/>
                <a:sym typeface="Arial"/>
              </a:rPr>
              <a:t>then</a:t>
            </a:r>
            <a:r>
              <a:rPr b="0" i="0" lang="zh-TW" sz="2400" u="none" cap="none" strike="noStrike">
                <a:solidFill>
                  <a:schemeClr val="dk1"/>
                </a:solidFill>
                <a:latin typeface="Arial"/>
                <a:ea typeface="Arial"/>
                <a:cs typeface="Arial"/>
                <a:sym typeface="Arial"/>
              </a:rPr>
              <a:t> branch with constraint </a:t>
            </a:r>
            <a:r>
              <a:rPr b="0" i="0" lang="zh-TW" sz="2200" u="none" cap="none" strike="noStrike">
                <a:solidFill>
                  <a:schemeClr val="dk2"/>
                </a:solidFill>
                <a:latin typeface="Arial"/>
                <a:ea typeface="Arial"/>
                <a:cs typeface="Arial"/>
                <a:sym typeface="Arial"/>
              </a:rPr>
              <a:t>x*x*x+ 3*x*x+9 </a:t>
            </a:r>
            <a:r>
              <a:rPr b="0" i="0" lang="zh-TW" sz="2400" u="none" cap="none" strike="noStrike">
                <a:solidFill>
                  <a:schemeClr val="dk2"/>
                </a:solidFill>
                <a:latin typeface="Arial"/>
                <a:ea typeface="Arial"/>
                <a:cs typeface="Arial"/>
                <a:sym typeface="Arial"/>
              </a:rPr>
              <a:t>!= y</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6" name="Shape 1326"/>
        <p:cNvGrpSpPr/>
        <p:nvPr/>
      </p:nvGrpSpPr>
      <p:grpSpPr>
        <a:xfrm>
          <a:off x="0" y="0"/>
          <a:ext cx="0" cy="0"/>
          <a:chOff x="0" y="0"/>
          <a:chExt cx="0" cy="0"/>
        </a:xfrm>
      </p:grpSpPr>
      <p:sp>
        <p:nvSpPr>
          <p:cNvPr id="1327" name="Shape 1327"/>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28" name="Shape 1328"/>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29" name="Shape 1329"/>
          <p:cNvSpPr txBox="1"/>
          <p:nvPr>
            <p:ph idx="2" type="body"/>
          </p:nvPr>
        </p:nvSpPr>
        <p:spPr>
          <a:xfrm>
            <a:off x="4648200" y="10287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Let initially </a:t>
            </a:r>
            <a:r>
              <a:rPr b="0" i="0" lang="zh-TW" sz="2000" u="none" cap="none" strike="noStrike">
                <a:solidFill>
                  <a:schemeClr val="dk2"/>
                </a:solidFill>
                <a:latin typeface="Arial"/>
                <a:ea typeface="Arial"/>
                <a:cs typeface="Arial"/>
                <a:sym typeface="Arial"/>
              </a:rPr>
              <a:t>x = -3</a:t>
            </a:r>
            <a:r>
              <a:rPr b="0" i="0" lang="zh-TW" sz="2000" u="none" cap="none" strike="noStrike">
                <a:solidFill>
                  <a:schemeClr val="dk1"/>
                </a:solidFill>
                <a:latin typeface="Arial"/>
                <a:ea typeface="Arial"/>
                <a:cs typeface="Arial"/>
                <a:sym typeface="Arial"/>
              </a:rPr>
              <a:t> and </a:t>
            </a:r>
            <a:r>
              <a:rPr b="0" i="0" lang="zh-TW" sz="2000" u="none" cap="none" strike="noStrike">
                <a:solidFill>
                  <a:schemeClr val="dk2"/>
                </a:solidFill>
                <a:latin typeface="Arial"/>
                <a:ea typeface="Arial"/>
                <a:cs typeface="Arial"/>
                <a:sym typeface="Arial"/>
              </a:rPr>
              <a:t>y = 7</a:t>
            </a:r>
            <a:r>
              <a:rPr b="0" i="0" lang="zh-TW" sz="2000" u="none" cap="none" strike="noStrike">
                <a:solidFill>
                  <a:schemeClr val="dk1"/>
                </a:solidFill>
                <a:latin typeface="Arial"/>
                <a:ea typeface="Arial"/>
                <a:cs typeface="Arial"/>
                <a:sym typeface="Arial"/>
              </a:rPr>
              <a:t> generated by random test-driver</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concrete z = 9</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symbolic z = x*x*x + 3*x*x+9</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take </a:t>
            </a:r>
            <a:r>
              <a:rPr b="0" i="0" lang="zh-TW" sz="2000" u="none" cap="none" strike="noStrike">
                <a:solidFill>
                  <a:schemeClr val="dk2"/>
                </a:solidFill>
                <a:latin typeface="Arial"/>
                <a:ea typeface="Arial"/>
                <a:cs typeface="Arial"/>
                <a:sym typeface="Arial"/>
              </a:rPr>
              <a:t>then</a:t>
            </a:r>
            <a:r>
              <a:rPr b="0" i="0" lang="zh-TW" sz="2000" u="none" cap="none" strike="noStrike">
                <a:solidFill>
                  <a:schemeClr val="dk1"/>
                </a:solidFill>
                <a:latin typeface="Arial"/>
                <a:ea typeface="Arial"/>
                <a:cs typeface="Arial"/>
                <a:sym typeface="Arial"/>
              </a:rPr>
              <a:t> branch with constraint </a:t>
            </a:r>
            <a:r>
              <a:rPr b="0" i="0" lang="zh-TW" sz="2000" u="none" cap="none" strike="noStrike">
                <a:solidFill>
                  <a:schemeClr val="dk2"/>
                </a:solidFill>
                <a:latin typeface="Arial"/>
                <a:ea typeface="Arial"/>
                <a:cs typeface="Arial"/>
                <a:sym typeface="Arial"/>
              </a:rPr>
              <a:t>x*x*x+ 3*x*x+9 != y</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solve x*x*x+ 3*x*x+9 = y</a:t>
            </a:r>
            <a:r>
              <a:rPr b="0" i="0" lang="zh-TW" sz="2000" u="none" cap="none" strike="noStrike">
                <a:solidFill>
                  <a:schemeClr val="dk1"/>
                </a:solidFill>
                <a:latin typeface="Arial"/>
                <a:ea typeface="Arial"/>
                <a:cs typeface="Arial"/>
                <a:sym typeface="Arial"/>
              </a:rPr>
              <a:t> to take </a:t>
            </a:r>
            <a:r>
              <a:rPr b="0" i="0" lang="zh-TW" sz="2000" u="none" cap="none" strike="noStrike">
                <a:solidFill>
                  <a:schemeClr val="dk2"/>
                </a:solidFill>
                <a:latin typeface="Arial"/>
                <a:ea typeface="Arial"/>
                <a:cs typeface="Arial"/>
                <a:sym typeface="Arial"/>
              </a:rPr>
              <a:t>else</a:t>
            </a:r>
            <a:r>
              <a:rPr b="0" i="0" lang="zh-TW" sz="2000" u="none" cap="none" strike="noStrike">
                <a:solidFill>
                  <a:schemeClr val="dk1"/>
                </a:solidFill>
                <a:latin typeface="Arial"/>
                <a:ea typeface="Arial"/>
                <a:cs typeface="Arial"/>
                <a:sym typeface="Arial"/>
              </a:rPr>
              <a:t> branch</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Don’t know how to solve !!</a:t>
            </a:r>
          </a:p>
          <a:p>
            <a:pPr indent="-285750" lvl="1" marL="742950" marR="0" rtl="0" algn="l">
              <a:spcBef>
                <a:spcPts val="400"/>
              </a:spcBef>
              <a:spcAft>
                <a:spcPts val="0"/>
              </a:spcAft>
              <a:buClr>
                <a:schemeClr val="accent2"/>
              </a:buClr>
              <a:buSzPct val="80000"/>
              <a:buFont typeface="Noto Sans Symbols"/>
              <a:buChar char="◻"/>
            </a:pPr>
            <a:r>
              <a:rPr b="1" i="0" lang="zh-TW" sz="2000" u="none" cap="none" strike="noStrike">
                <a:solidFill>
                  <a:srgbClr val="FF3300"/>
                </a:solidFill>
                <a:latin typeface="Arial"/>
                <a:ea typeface="Arial"/>
                <a:cs typeface="Arial"/>
                <a:sym typeface="Arial"/>
              </a:rPr>
              <a:t>Stuck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Symbolic Execution</a:t>
            </a:r>
          </a:p>
        </p:txBody>
      </p:sp>
      <p:sp>
        <p:nvSpPr>
          <p:cNvPr id="256" name="Shape 256"/>
          <p:cNvSpPr txBox="1"/>
          <p:nvPr>
            <p:ph idx="1" type="body"/>
          </p:nvPr>
        </p:nvSpPr>
        <p:spPr>
          <a:xfrm>
            <a:off x="311700" y="1152475"/>
            <a:ext cx="8520600" cy="3768300"/>
          </a:xfrm>
          <a:prstGeom prst="rect">
            <a:avLst/>
          </a:prstGeom>
        </p:spPr>
        <p:txBody>
          <a:bodyPr anchorCtr="0" anchor="t" bIns="91425" lIns="91425" rIns="91425" tIns="91425">
            <a:noAutofit/>
          </a:bodyPr>
          <a:lstStyle/>
          <a:p>
            <a:pPr indent="-228600" lvl="0" marL="457200" rtl="0">
              <a:spcBef>
                <a:spcPts val="0"/>
              </a:spcBef>
            </a:pPr>
            <a:r>
              <a:rPr lang="zh-TW"/>
              <a:t>Symbolic State</a:t>
            </a:r>
          </a:p>
          <a:p>
            <a:pPr indent="-228600" lvl="1" marL="914400" rtl="0">
              <a:spcBef>
                <a:spcPts val="0"/>
              </a:spcBef>
            </a:pPr>
            <a:r>
              <a:rPr lang="zh-TW"/>
              <a:t>variables ⇒ symbolic expressions</a:t>
            </a:r>
          </a:p>
          <a:p>
            <a:pPr indent="-228600" lvl="1" marL="914400" rtl="0">
              <a:spcBef>
                <a:spcPts val="0"/>
              </a:spcBef>
            </a:pPr>
            <a:r>
              <a:rPr lang="zh-TW"/>
              <a:t>symbolic path constraint PC</a:t>
            </a:r>
          </a:p>
          <a:p>
            <a:pPr indent="-228600" lvl="0" marL="457200" rtl="0">
              <a:spcBef>
                <a:spcPts val="0"/>
              </a:spcBef>
            </a:pPr>
            <a:r>
              <a:rPr lang="zh-TW"/>
              <a:t>Every conditional statement</a:t>
            </a:r>
          </a:p>
          <a:p>
            <a:pPr indent="-228600" lvl="1" marL="914400" rtl="0">
              <a:spcBef>
                <a:spcPts val="0"/>
              </a:spcBef>
            </a:pPr>
            <a:r>
              <a:rPr lang="zh-TW"/>
              <a:t>if (e) S1 else S2</a:t>
            </a:r>
          </a:p>
          <a:p>
            <a:pPr indent="-228600" lvl="2" marL="1371600" rtl="0">
              <a:spcBef>
                <a:spcPts val="0"/>
              </a:spcBef>
            </a:pPr>
            <a:r>
              <a:rPr lang="zh-TW"/>
              <a:t>PC ← PC ∧ 𝞼(e) (“than” branch)</a:t>
            </a:r>
          </a:p>
          <a:p>
            <a:pPr indent="-228600" lvl="2" marL="1371600" rtl="0">
              <a:spcBef>
                <a:spcPts val="0"/>
              </a:spcBef>
            </a:pPr>
            <a:r>
              <a:rPr lang="zh-TW"/>
              <a:t>PC’ ← PC ∧ ¬𝞼(e) (“else” branch)</a:t>
            </a:r>
          </a:p>
          <a:p>
            <a:pPr indent="-228600" lvl="2" marL="1371600" rtl="0">
              <a:spcBef>
                <a:spcPts val="0"/>
              </a:spcBef>
            </a:pPr>
            <a:r>
              <a:rPr lang="zh-TW"/>
              <a:t>𝞼(e) denotes the symbolic predicate by evaluating e in symbolic state 𝞼</a:t>
            </a:r>
          </a:p>
          <a:p>
            <a:pPr indent="-228600" lvl="2" marL="1371600" rtl="0">
              <a:spcBef>
                <a:spcPts val="0"/>
              </a:spcBef>
            </a:pPr>
            <a:r>
              <a:rPr lang="zh-TW"/>
              <a:t>If PC or PC’ becomes un-satisfiable, symbolic execution terminates</a:t>
            </a:r>
          </a:p>
          <a:p>
            <a:pPr indent="-228600" lvl="0" marL="457200" rtl="0">
              <a:spcBef>
                <a:spcPts val="0"/>
              </a:spcBef>
            </a:pPr>
            <a:r>
              <a:rPr lang="zh-TW"/>
              <a:t>Whenever symbolic exectuion along a path terminates, ccurent PC is solved and the solution is the test inputs</a:t>
            </a:r>
          </a:p>
          <a:p>
            <a:pPr indent="-228600" lvl="1" marL="914400" rtl="0">
              <a:spcBef>
                <a:spcPts val="0"/>
              </a:spcBef>
            </a:pPr>
            <a:r>
              <a:rPr lang="zh-TW"/>
              <a:t>If the program executes on the test inputs, it will take the same path as the symboli execution and terminate</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3" name="Shape 1333"/>
        <p:cNvGrpSpPr/>
        <p:nvPr/>
      </p:nvGrpSpPr>
      <p:grpSpPr>
        <a:xfrm>
          <a:off x="0" y="0"/>
          <a:ext cx="0" cy="0"/>
          <a:chOff x="0" y="0"/>
          <a:chExt cx="0" cy="0"/>
        </a:xfrm>
      </p:grpSpPr>
      <p:sp>
        <p:nvSpPr>
          <p:cNvPr id="1334" name="Shape 133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35" name="Shape 1335"/>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36" name="Shape 1336"/>
          <p:cNvSpPr txBox="1"/>
          <p:nvPr>
            <p:ph idx="2" type="body"/>
          </p:nvPr>
        </p:nvSpPr>
        <p:spPr>
          <a:xfrm>
            <a:off x="4572000" y="85725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Let initially </a:t>
            </a:r>
            <a:r>
              <a:rPr b="0" i="0" lang="zh-TW" sz="2000" u="none" cap="none" strike="noStrike">
                <a:solidFill>
                  <a:schemeClr val="dk2"/>
                </a:solidFill>
                <a:latin typeface="Arial"/>
                <a:ea typeface="Arial"/>
                <a:cs typeface="Arial"/>
                <a:sym typeface="Arial"/>
              </a:rPr>
              <a:t>x = -3</a:t>
            </a:r>
            <a:r>
              <a:rPr b="0" i="0" lang="zh-TW" sz="2000" u="none" cap="none" strike="noStrike">
                <a:solidFill>
                  <a:schemeClr val="dk1"/>
                </a:solidFill>
                <a:latin typeface="Arial"/>
                <a:ea typeface="Arial"/>
                <a:cs typeface="Arial"/>
                <a:sym typeface="Arial"/>
              </a:rPr>
              <a:t> and </a:t>
            </a:r>
            <a:r>
              <a:rPr b="0" i="0" lang="zh-TW" sz="2000" u="none" cap="none" strike="noStrike">
                <a:solidFill>
                  <a:schemeClr val="dk2"/>
                </a:solidFill>
                <a:latin typeface="Arial"/>
                <a:ea typeface="Arial"/>
                <a:cs typeface="Arial"/>
                <a:sym typeface="Arial"/>
              </a:rPr>
              <a:t>y = 7</a:t>
            </a:r>
            <a:r>
              <a:rPr b="0" i="0" lang="zh-TW" sz="2000" u="none" cap="none" strike="noStrike">
                <a:solidFill>
                  <a:schemeClr val="dk1"/>
                </a:solidFill>
                <a:latin typeface="Arial"/>
                <a:ea typeface="Arial"/>
                <a:cs typeface="Arial"/>
                <a:sym typeface="Arial"/>
              </a:rPr>
              <a:t> generated by random test-driver</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concrete z = 9</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symbolic z = x*x*x + 3*x*x+9</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take </a:t>
            </a:r>
            <a:r>
              <a:rPr b="0" i="0" lang="zh-TW" sz="2000" u="none" cap="none" strike="noStrike">
                <a:solidFill>
                  <a:schemeClr val="dk2"/>
                </a:solidFill>
                <a:latin typeface="Arial"/>
                <a:ea typeface="Arial"/>
                <a:cs typeface="Arial"/>
                <a:sym typeface="Arial"/>
              </a:rPr>
              <a:t>then</a:t>
            </a:r>
            <a:r>
              <a:rPr b="0" i="0" lang="zh-TW" sz="2000" u="none" cap="none" strike="noStrike">
                <a:solidFill>
                  <a:schemeClr val="dk1"/>
                </a:solidFill>
                <a:latin typeface="Arial"/>
                <a:ea typeface="Arial"/>
                <a:cs typeface="Arial"/>
                <a:sym typeface="Arial"/>
              </a:rPr>
              <a:t> branch with constraint </a:t>
            </a:r>
            <a:r>
              <a:rPr b="0" i="0" lang="zh-TW" sz="2000" u="none" cap="none" strike="noStrike">
                <a:solidFill>
                  <a:schemeClr val="dk2"/>
                </a:solidFill>
                <a:latin typeface="Arial"/>
                <a:ea typeface="Arial"/>
                <a:cs typeface="Arial"/>
                <a:sym typeface="Arial"/>
              </a:rPr>
              <a:t>x*x*x+ 3*x*x+9 != y</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2"/>
                </a:solidFill>
                <a:latin typeface="Arial"/>
                <a:ea typeface="Arial"/>
                <a:cs typeface="Arial"/>
                <a:sym typeface="Arial"/>
              </a:rPr>
              <a:t>solve x*x*x+ 3*x*x+9 = y</a:t>
            </a:r>
            <a:r>
              <a:rPr b="0" i="0" lang="zh-TW" sz="2000" u="none" cap="none" strike="noStrike">
                <a:solidFill>
                  <a:schemeClr val="dk1"/>
                </a:solidFill>
                <a:latin typeface="Arial"/>
                <a:ea typeface="Arial"/>
                <a:cs typeface="Arial"/>
                <a:sym typeface="Arial"/>
              </a:rPr>
              <a:t> to take </a:t>
            </a:r>
            <a:r>
              <a:rPr b="0" i="0" lang="zh-TW" sz="2000" u="none" cap="none" strike="noStrike">
                <a:solidFill>
                  <a:schemeClr val="dk2"/>
                </a:solidFill>
                <a:latin typeface="Arial"/>
                <a:ea typeface="Arial"/>
                <a:cs typeface="Arial"/>
                <a:sym typeface="Arial"/>
              </a:rPr>
              <a:t>else</a:t>
            </a:r>
            <a:r>
              <a:rPr b="0" i="0" lang="zh-TW" sz="2000" u="none" cap="none" strike="noStrike">
                <a:solidFill>
                  <a:schemeClr val="dk1"/>
                </a:solidFill>
                <a:latin typeface="Arial"/>
                <a:ea typeface="Arial"/>
                <a:cs typeface="Arial"/>
                <a:sym typeface="Arial"/>
              </a:rPr>
              <a:t> branch</a:t>
            </a:r>
          </a:p>
          <a:p>
            <a:pPr indent="-342900" lvl="0" marL="342900" marR="0" rtl="0" algn="l">
              <a:spcBef>
                <a:spcPts val="400"/>
              </a:spcBef>
              <a:spcAft>
                <a:spcPts val="0"/>
              </a:spcAft>
              <a:buClr>
                <a:schemeClr val="lt2"/>
              </a:buClr>
              <a:buSzPct val="75000"/>
              <a:buFont typeface="Noto Sans Symbols"/>
              <a:buChar char="■"/>
            </a:pPr>
            <a:r>
              <a:rPr b="0" i="0" lang="zh-TW" sz="2000" u="none" cap="none" strike="noStrike">
                <a:solidFill>
                  <a:schemeClr val="dk1"/>
                </a:solidFill>
                <a:latin typeface="Arial"/>
                <a:ea typeface="Arial"/>
                <a:cs typeface="Arial"/>
                <a:sym typeface="Arial"/>
              </a:rPr>
              <a:t>Don’t know how to solve !!</a:t>
            </a:r>
          </a:p>
          <a:p>
            <a:pPr indent="-285750" lvl="1" marL="742950" marR="0" rtl="0" algn="l">
              <a:spcBef>
                <a:spcPts val="400"/>
              </a:spcBef>
              <a:spcAft>
                <a:spcPts val="0"/>
              </a:spcAft>
              <a:buClr>
                <a:schemeClr val="accent2"/>
              </a:buClr>
              <a:buSzPct val="80000"/>
              <a:buFont typeface="Noto Sans Symbols"/>
              <a:buChar char="◻"/>
            </a:pPr>
            <a:r>
              <a:rPr b="0" i="0" lang="zh-TW" sz="2000" u="none" cap="none" strike="noStrike">
                <a:solidFill>
                  <a:schemeClr val="dk1"/>
                </a:solidFill>
                <a:latin typeface="Arial"/>
                <a:ea typeface="Arial"/>
                <a:cs typeface="Arial"/>
                <a:sym typeface="Arial"/>
              </a:rPr>
              <a:t>Stuck ?</a:t>
            </a:r>
          </a:p>
          <a:p>
            <a:pPr indent="-285750" lvl="1" marL="742950" marR="0" rtl="0" algn="l">
              <a:spcBef>
                <a:spcPts val="400"/>
              </a:spcBef>
              <a:spcAft>
                <a:spcPts val="0"/>
              </a:spcAft>
              <a:buClr>
                <a:schemeClr val="accent2"/>
              </a:buClr>
              <a:buSzPct val="80000"/>
              <a:buFont typeface="Noto Sans Symbols"/>
              <a:buChar char="◻"/>
            </a:pPr>
            <a:r>
              <a:rPr b="0" i="0" lang="zh-TW" sz="2000" u="none" cap="none" strike="noStrike">
                <a:solidFill>
                  <a:srgbClr val="0066CC"/>
                </a:solidFill>
                <a:latin typeface="Arial"/>
                <a:ea typeface="Arial"/>
                <a:cs typeface="Arial"/>
                <a:sym typeface="Arial"/>
              </a:rPr>
              <a:t>NO : CUTE handles this smartly</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0" name="Shape 1340"/>
        <p:cNvGrpSpPr/>
        <p:nvPr/>
      </p:nvGrpSpPr>
      <p:grpSpPr>
        <a:xfrm>
          <a:off x="0" y="0"/>
          <a:ext cx="0" cy="0"/>
          <a:chOff x="0" y="0"/>
          <a:chExt cx="0" cy="0"/>
        </a:xfrm>
      </p:grpSpPr>
      <p:sp>
        <p:nvSpPr>
          <p:cNvPr id="1341" name="Shape 1341"/>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42" name="Shape 1342"/>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43" name="Shape 1343"/>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Let initially </a:t>
            </a:r>
            <a:r>
              <a:rPr b="0" i="0" lang="zh-TW" sz="2400" u="none" cap="none" strike="noStrike">
                <a:solidFill>
                  <a:schemeClr val="dk2"/>
                </a:solidFill>
                <a:latin typeface="Arial"/>
                <a:ea typeface="Arial"/>
                <a:cs typeface="Arial"/>
                <a:sym typeface="Arial"/>
              </a:rPr>
              <a:t>x = -3</a:t>
            </a:r>
            <a:r>
              <a:rPr b="0" i="0" lang="zh-TW" sz="2400" u="none" cap="none" strike="noStrike">
                <a:solidFill>
                  <a:schemeClr val="dk1"/>
                </a:solidFill>
                <a:latin typeface="Arial"/>
                <a:ea typeface="Arial"/>
                <a:cs typeface="Arial"/>
                <a:sym typeface="Arial"/>
              </a:rPr>
              <a:t> and </a:t>
            </a:r>
            <a:r>
              <a:rPr b="0" i="0" lang="zh-TW" sz="2400" u="none" cap="none" strike="noStrike">
                <a:solidFill>
                  <a:schemeClr val="dk2"/>
                </a:solidFill>
                <a:latin typeface="Arial"/>
                <a:ea typeface="Arial"/>
                <a:cs typeface="Arial"/>
                <a:sym typeface="Arial"/>
              </a:rPr>
              <a:t>y = 7</a:t>
            </a:r>
            <a:r>
              <a:rPr b="0" i="0" lang="zh-TW" sz="2400" u="none" cap="none" strike="noStrike">
                <a:solidFill>
                  <a:schemeClr val="dk1"/>
                </a:solidFill>
                <a:latin typeface="Arial"/>
                <a:ea typeface="Arial"/>
                <a:cs typeface="Arial"/>
                <a:sym typeface="Arial"/>
              </a:rPr>
              <a:t> generated by random test-driver</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7" name="Shape 1347"/>
        <p:cNvGrpSpPr/>
        <p:nvPr/>
      </p:nvGrpSpPr>
      <p:grpSpPr>
        <a:xfrm>
          <a:off x="0" y="0"/>
          <a:ext cx="0" cy="0"/>
          <a:chOff x="0" y="0"/>
          <a:chExt cx="0" cy="0"/>
        </a:xfrm>
      </p:grpSpPr>
      <p:sp>
        <p:nvSpPr>
          <p:cNvPr id="1348" name="Shape 1348"/>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49" name="Shape 1349"/>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50" name="Shape 1350"/>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Let initially </a:t>
            </a:r>
            <a:r>
              <a:rPr b="0" i="0" lang="zh-TW" sz="2400" u="none" cap="none" strike="noStrike">
                <a:solidFill>
                  <a:schemeClr val="dk2"/>
                </a:solidFill>
                <a:latin typeface="Arial"/>
                <a:ea typeface="Arial"/>
                <a:cs typeface="Arial"/>
                <a:sym typeface="Arial"/>
              </a:rPr>
              <a:t>x = -3</a:t>
            </a:r>
            <a:r>
              <a:rPr b="0" i="0" lang="zh-TW" sz="2400" u="none" cap="none" strike="noStrike">
                <a:solidFill>
                  <a:schemeClr val="dk1"/>
                </a:solidFill>
                <a:latin typeface="Arial"/>
                <a:ea typeface="Arial"/>
                <a:cs typeface="Arial"/>
                <a:sym typeface="Arial"/>
              </a:rPr>
              <a:t> and </a:t>
            </a:r>
            <a:r>
              <a:rPr b="0" i="0" lang="zh-TW" sz="2400" u="none" cap="none" strike="noStrike">
                <a:solidFill>
                  <a:schemeClr val="dk2"/>
                </a:solidFill>
                <a:latin typeface="Arial"/>
                <a:ea typeface="Arial"/>
                <a:cs typeface="Arial"/>
                <a:sym typeface="Arial"/>
              </a:rPr>
              <a:t>y = 7</a:t>
            </a:r>
            <a:r>
              <a:rPr b="0" i="0" lang="zh-TW" sz="2400" u="none" cap="none" strike="noStrike">
                <a:solidFill>
                  <a:schemeClr val="dk1"/>
                </a:solidFill>
                <a:latin typeface="Arial"/>
                <a:ea typeface="Arial"/>
                <a:cs typeface="Arial"/>
                <a:sym typeface="Arial"/>
              </a:rPr>
              <a:t> generated by random test-driver</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concrete z = 9</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symbolic z = x*x*x + 3*x*x+9</a:t>
            </a:r>
          </a:p>
          <a:p>
            <a:pPr indent="-285750" lvl="1" marL="742950" marR="0" rtl="0" algn="l">
              <a:spcBef>
                <a:spcPts val="440"/>
              </a:spcBef>
              <a:spcAft>
                <a:spcPts val="0"/>
              </a:spcAft>
              <a:buClr>
                <a:schemeClr val="accent2"/>
              </a:buClr>
              <a:buSzPct val="80000"/>
              <a:buFont typeface="Noto Sans Symbols"/>
              <a:buChar char="◻"/>
            </a:pPr>
            <a:r>
              <a:rPr b="0" i="0" lang="zh-TW" sz="2200" u="none" cap="none" strike="noStrike">
                <a:solidFill>
                  <a:schemeClr val="dk1"/>
                </a:solidFill>
                <a:latin typeface="Arial"/>
                <a:ea typeface="Arial"/>
                <a:cs typeface="Arial"/>
                <a:sym typeface="Arial"/>
              </a:rPr>
              <a:t>cannot handle symbolic value of </a:t>
            </a:r>
            <a:r>
              <a:rPr b="0" i="0" lang="zh-TW" sz="2200" u="none" cap="none" strike="noStrike">
                <a:solidFill>
                  <a:schemeClr val="dk2"/>
                </a:solidFill>
                <a:latin typeface="Arial"/>
                <a:ea typeface="Arial"/>
                <a:cs typeface="Arial"/>
                <a:sym typeface="Arial"/>
              </a:rPr>
              <a:t>z</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4" name="Shape 1354"/>
        <p:cNvGrpSpPr/>
        <p:nvPr/>
      </p:nvGrpSpPr>
      <p:grpSpPr>
        <a:xfrm>
          <a:off x="0" y="0"/>
          <a:ext cx="0" cy="0"/>
          <a:chOff x="0" y="0"/>
          <a:chExt cx="0" cy="0"/>
        </a:xfrm>
      </p:grpSpPr>
      <p:sp>
        <p:nvSpPr>
          <p:cNvPr id="1355" name="Shape 1355"/>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56" name="Shape 1356"/>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void </a:t>
            </a:r>
            <a:r>
              <a:rPr b="0" i="0" lang="zh-TW" sz="2400" u="none" cap="none" strike="noStrike">
                <a:solidFill>
                  <a:srgbClr val="FF3300"/>
                </a:solidFill>
                <a:latin typeface="Arial"/>
                <a:ea typeface="Arial"/>
                <a:cs typeface="Arial"/>
                <a:sym typeface="Arial"/>
              </a:rPr>
              <a:t>again_test_me</a:t>
            </a:r>
            <a:r>
              <a:rPr b="0" i="0" lang="zh-TW" sz="24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00CC00"/>
                </a:solidFill>
                <a:latin typeface="Arial"/>
                <a:ea typeface="Arial"/>
                <a:cs typeface="Arial"/>
                <a:sym typeface="Arial"/>
              </a:rPr>
              <a:t>“Good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printf(</a:t>
            </a:r>
            <a:r>
              <a:rPr b="0" i="0" lang="zh-TW" sz="2400" u="none" cap="none" strike="noStrike">
                <a:solidFill>
                  <a:srgbClr val="FF3300"/>
                </a:solidFill>
                <a:latin typeface="Arial"/>
                <a:ea typeface="Arial"/>
                <a:cs typeface="Arial"/>
                <a:sym typeface="Arial"/>
              </a:rPr>
              <a:t>“Bad branch”</a:t>
            </a: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r>
              <a:rPr b="0" i="0" lang="zh-TW" sz="24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57" name="Shape 1357"/>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2400" u="none" cap="none" strike="noStrike">
                <a:solidFill>
                  <a:schemeClr val="dk1"/>
                </a:solidFill>
                <a:latin typeface="Arial"/>
                <a:ea typeface="Arial"/>
                <a:cs typeface="Arial"/>
                <a:sym typeface="Arial"/>
              </a:rPr>
              <a:t>Let initially </a:t>
            </a:r>
            <a:r>
              <a:rPr b="0" i="0" lang="zh-TW" sz="2400" u="none" cap="none" strike="noStrike">
                <a:solidFill>
                  <a:schemeClr val="dk2"/>
                </a:solidFill>
                <a:latin typeface="Arial"/>
                <a:ea typeface="Arial"/>
                <a:cs typeface="Arial"/>
                <a:sym typeface="Arial"/>
              </a:rPr>
              <a:t>x = -3</a:t>
            </a:r>
            <a:r>
              <a:rPr b="0" i="0" lang="zh-TW" sz="2400" u="none" cap="none" strike="noStrike">
                <a:solidFill>
                  <a:schemeClr val="dk1"/>
                </a:solidFill>
                <a:latin typeface="Arial"/>
                <a:ea typeface="Arial"/>
                <a:cs typeface="Arial"/>
                <a:sym typeface="Arial"/>
              </a:rPr>
              <a:t> and </a:t>
            </a:r>
            <a:r>
              <a:rPr b="0" i="0" lang="zh-TW" sz="2400" u="none" cap="none" strike="noStrike">
                <a:solidFill>
                  <a:schemeClr val="dk2"/>
                </a:solidFill>
                <a:latin typeface="Arial"/>
                <a:ea typeface="Arial"/>
                <a:cs typeface="Arial"/>
                <a:sym typeface="Arial"/>
              </a:rPr>
              <a:t>y = 7</a:t>
            </a:r>
            <a:r>
              <a:rPr b="0" i="0" lang="zh-TW" sz="2400" u="none" cap="none" strike="noStrike">
                <a:solidFill>
                  <a:schemeClr val="dk1"/>
                </a:solidFill>
                <a:latin typeface="Arial"/>
                <a:ea typeface="Arial"/>
                <a:cs typeface="Arial"/>
                <a:sym typeface="Arial"/>
              </a:rPr>
              <a:t> generated by random test-driver</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concrete z = 9</a:t>
            </a:r>
          </a:p>
          <a:p>
            <a:pPr indent="-342900" lvl="0" marL="342900" marR="0" rtl="0" algn="l">
              <a:spcBef>
                <a:spcPts val="440"/>
              </a:spcBef>
              <a:spcAft>
                <a:spcPts val="0"/>
              </a:spcAft>
              <a:buClr>
                <a:schemeClr val="lt2"/>
              </a:buClr>
              <a:buSzPct val="75000"/>
              <a:buFont typeface="Noto Sans Symbols"/>
              <a:buChar char="■"/>
            </a:pPr>
            <a:r>
              <a:rPr b="0" i="0" lang="zh-TW" sz="2200" u="none" cap="none" strike="noStrike">
                <a:solidFill>
                  <a:schemeClr val="dk2"/>
                </a:solidFill>
                <a:latin typeface="Arial"/>
                <a:ea typeface="Arial"/>
                <a:cs typeface="Arial"/>
                <a:sym typeface="Arial"/>
              </a:rPr>
              <a:t>symbolic z = x*x*x + 3*x*x+9</a:t>
            </a:r>
          </a:p>
          <a:p>
            <a:pPr indent="-285750" lvl="1" marL="742950" marR="0" rtl="0" algn="l">
              <a:spcBef>
                <a:spcPts val="440"/>
              </a:spcBef>
              <a:spcAft>
                <a:spcPts val="0"/>
              </a:spcAft>
              <a:buClr>
                <a:schemeClr val="accent2"/>
              </a:buClr>
              <a:buSzPct val="80000"/>
              <a:buFont typeface="Noto Sans Symbols"/>
              <a:buChar char="◻"/>
            </a:pPr>
            <a:r>
              <a:rPr b="0" i="0" lang="zh-TW" sz="2200" u="none" cap="none" strike="noStrike">
                <a:solidFill>
                  <a:schemeClr val="dk1"/>
                </a:solidFill>
                <a:latin typeface="Arial"/>
                <a:ea typeface="Arial"/>
                <a:cs typeface="Arial"/>
                <a:sym typeface="Arial"/>
              </a:rPr>
              <a:t>cannot handle symbolic value of </a:t>
            </a:r>
            <a:r>
              <a:rPr b="0" i="0" lang="zh-TW" sz="2200" u="none" cap="none" strike="noStrike">
                <a:solidFill>
                  <a:schemeClr val="dk2"/>
                </a:solidFill>
                <a:latin typeface="Arial"/>
                <a:ea typeface="Arial"/>
                <a:cs typeface="Arial"/>
                <a:sym typeface="Arial"/>
              </a:rPr>
              <a:t>z</a:t>
            </a:r>
          </a:p>
          <a:p>
            <a:pPr indent="-285750" lvl="1" marL="742950" marR="0" rtl="0" algn="l">
              <a:spcBef>
                <a:spcPts val="440"/>
              </a:spcBef>
              <a:spcAft>
                <a:spcPts val="0"/>
              </a:spcAft>
              <a:buClr>
                <a:schemeClr val="accent2"/>
              </a:buClr>
              <a:buSzPct val="80000"/>
              <a:buFont typeface="Noto Sans Symbols"/>
              <a:buChar char="◻"/>
            </a:pPr>
            <a:r>
              <a:rPr b="0" i="0" lang="zh-TW" sz="2200" u="none" cap="none" strike="noStrike">
                <a:solidFill>
                  <a:schemeClr val="dk1"/>
                </a:solidFill>
                <a:latin typeface="Arial"/>
                <a:ea typeface="Arial"/>
                <a:cs typeface="Arial"/>
                <a:sym typeface="Arial"/>
              </a:rPr>
              <a:t>make </a:t>
            </a:r>
            <a:r>
              <a:rPr b="0" i="0" lang="zh-TW" sz="2200" u="none" cap="none" strike="noStrike">
                <a:solidFill>
                  <a:schemeClr val="dk2"/>
                </a:solidFill>
                <a:latin typeface="Arial"/>
                <a:ea typeface="Arial"/>
                <a:cs typeface="Arial"/>
                <a:sym typeface="Arial"/>
              </a:rPr>
              <a:t>symbolic z = 9</a:t>
            </a:r>
            <a:r>
              <a:rPr b="0" i="0" lang="zh-TW" sz="2200" u="none" cap="none" strike="noStrike">
                <a:solidFill>
                  <a:schemeClr val="dk1"/>
                </a:solidFill>
                <a:latin typeface="Arial"/>
                <a:ea typeface="Arial"/>
                <a:cs typeface="Arial"/>
                <a:sym typeface="Arial"/>
              </a:rPr>
              <a:t> and proceed</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1" name="Shape 1361"/>
        <p:cNvGrpSpPr/>
        <p:nvPr/>
      </p:nvGrpSpPr>
      <p:grpSpPr>
        <a:xfrm>
          <a:off x="0" y="0"/>
          <a:ext cx="0" cy="0"/>
          <a:chOff x="0" y="0"/>
          <a:chExt cx="0" cy="0"/>
        </a:xfrm>
      </p:grpSpPr>
      <p:sp>
        <p:nvSpPr>
          <p:cNvPr id="1362" name="Shape 1362"/>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63" name="Shape 1363"/>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void </a:t>
            </a:r>
            <a:r>
              <a:rPr b="0" i="0" lang="zh-TW" sz="2100" u="none" cap="none" strike="noStrike">
                <a:solidFill>
                  <a:srgbClr val="FF3300"/>
                </a:solidFill>
                <a:latin typeface="Arial"/>
                <a:ea typeface="Arial"/>
                <a:cs typeface="Arial"/>
                <a:sym typeface="Arial"/>
              </a:rPr>
              <a:t>again_test_me</a:t>
            </a:r>
            <a:r>
              <a:rPr b="0" i="0" lang="zh-TW" sz="2100" u="none" cap="none" strike="noStrike">
                <a:solidFill>
                  <a:schemeClr val="dk1"/>
                </a:solidFill>
                <a:latin typeface="Arial"/>
                <a:ea typeface="Arial"/>
                <a:cs typeface="Arial"/>
                <a:sym typeface="Arial"/>
              </a:rPr>
              <a:t>(int x,int y){</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z = x*x*x + 3*x*x + 9;</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if(z != y){</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00CC00"/>
                </a:solidFill>
                <a:latin typeface="Arial"/>
                <a:ea typeface="Arial"/>
                <a:cs typeface="Arial"/>
                <a:sym typeface="Arial"/>
              </a:rPr>
              <a:t>“Good branch”</a:t>
            </a:r>
            <a:r>
              <a:rPr b="0" i="0" lang="zh-TW" sz="21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 else {</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FF3300"/>
                </a:solidFill>
                <a:latin typeface="Arial"/>
                <a:ea typeface="Arial"/>
                <a:cs typeface="Arial"/>
                <a:sym typeface="Arial"/>
              </a:rPr>
              <a:t>“Bad branch”</a:t>
            </a:r>
            <a:r>
              <a:rPr b="0" i="0" lang="zh-TW" sz="21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r>
              <a:rPr b="0" i="0" lang="zh-TW" sz="2100" u="none" cap="none" strike="noStrike">
                <a:solidFill>
                  <a:srgbClr val="FF3300"/>
                </a:solidFill>
                <a:latin typeface="Arial"/>
                <a:ea typeface="Arial"/>
                <a:cs typeface="Arial"/>
                <a:sym typeface="Arial"/>
              </a:rPr>
              <a:t>abort();</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p>
          <a:p>
            <a:pPr indent="-342900" lvl="0" marL="342900" marR="0" rtl="0" algn="l">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a:t>
            </a:r>
          </a:p>
          <a:p>
            <a:pPr indent="-342900" lvl="0" marL="342900" marR="0" rtl="0" algn="l">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64" name="Shape 1364"/>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23850" lvl="0" marL="342900" marR="0" rtl="0" algn="l">
              <a:spcBef>
                <a:spcPts val="0"/>
              </a:spcBef>
              <a:spcAft>
                <a:spcPts val="0"/>
              </a:spcAft>
              <a:buClr>
                <a:schemeClr val="lt2"/>
              </a:buClr>
              <a:buSzPct val="71428"/>
              <a:buFont typeface="Noto Sans Symbols"/>
              <a:buChar char="■"/>
            </a:pPr>
            <a:r>
              <a:rPr b="0" i="0" lang="zh-TW" sz="2100" u="none" cap="none" strike="noStrike">
                <a:solidFill>
                  <a:schemeClr val="dk1"/>
                </a:solidFill>
                <a:latin typeface="Arial"/>
                <a:ea typeface="Arial"/>
                <a:cs typeface="Arial"/>
                <a:sym typeface="Arial"/>
              </a:rPr>
              <a:t>Let initially </a:t>
            </a:r>
            <a:r>
              <a:rPr b="0" i="0" lang="zh-TW" sz="2100" u="none" cap="none" strike="noStrike">
                <a:solidFill>
                  <a:schemeClr val="dk2"/>
                </a:solidFill>
                <a:latin typeface="Arial"/>
                <a:ea typeface="Arial"/>
                <a:cs typeface="Arial"/>
                <a:sym typeface="Arial"/>
              </a:rPr>
              <a:t>x = -3</a:t>
            </a:r>
            <a:r>
              <a:rPr b="0" i="0" lang="zh-TW" sz="2100" u="none" cap="none" strike="noStrike">
                <a:solidFill>
                  <a:schemeClr val="dk1"/>
                </a:solidFill>
                <a:latin typeface="Arial"/>
                <a:ea typeface="Arial"/>
                <a:cs typeface="Arial"/>
                <a:sym typeface="Arial"/>
              </a:rPr>
              <a:t> and </a:t>
            </a:r>
            <a:r>
              <a:rPr b="0" i="0" lang="zh-TW" sz="2100" u="none" cap="none" strike="noStrike">
                <a:solidFill>
                  <a:schemeClr val="dk2"/>
                </a:solidFill>
                <a:latin typeface="Arial"/>
                <a:ea typeface="Arial"/>
                <a:cs typeface="Arial"/>
                <a:sym typeface="Arial"/>
              </a:rPr>
              <a:t>y = 7</a:t>
            </a:r>
            <a:r>
              <a:rPr b="0" i="0" lang="zh-TW" sz="2100" u="none" cap="none" strike="noStrike">
                <a:solidFill>
                  <a:schemeClr val="dk1"/>
                </a:solidFill>
                <a:latin typeface="Arial"/>
                <a:ea typeface="Arial"/>
                <a:cs typeface="Arial"/>
                <a:sym typeface="Arial"/>
              </a:rPr>
              <a:t> generated by random test-driver</a:t>
            </a:r>
          </a:p>
          <a:p>
            <a:pPr indent="-323850" lvl="0" marL="342900" marR="0" rtl="0" algn="l">
              <a:spcBef>
                <a:spcPts val="440"/>
              </a:spcBef>
              <a:spcAft>
                <a:spcPts val="0"/>
              </a:spcAft>
              <a:buClr>
                <a:schemeClr val="lt2"/>
              </a:buClr>
              <a:buSzPct val="71052"/>
              <a:buFont typeface="Noto Sans Symbols"/>
              <a:buChar char="■"/>
            </a:pPr>
            <a:r>
              <a:rPr b="0" i="0" lang="zh-TW" sz="1900" u="none" cap="none" strike="noStrike">
                <a:solidFill>
                  <a:schemeClr val="dk2"/>
                </a:solidFill>
                <a:latin typeface="Arial"/>
                <a:ea typeface="Arial"/>
                <a:cs typeface="Arial"/>
                <a:sym typeface="Arial"/>
              </a:rPr>
              <a:t>concrete z = 9</a:t>
            </a:r>
          </a:p>
          <a:p>
            <a:pPr indent="-323850" lvl="0" marL="342900" marR="0" rtl="0" algn="l">
              <a:spcBef>
                <a:spcPts val="440"/>
              </a:spcBef>
              <a:spcAft>
                <a:spcPts val="0"/>
              </a:spcAft>
              <a:buClr>
                <a:schemeClr val="lt2"/>
              </a:buClr>
              <a:buSzPct val="71052"/>
              <a:buFont typeface="Noto Sans Symbols"/>
              <a:buChar char="■"/>
            </a:pPr>
            <a:r>
              <a:rPr b="0" i="0" lang="zh-TW" sz="1900" u="none" cap="none" strike="noStrike">
                <a:solidFill>
                  <a:schemeClr val="dk2"/>
                </a:solidFill>
                <a:latin typeface="Arial"/>
                <a:ea typeface="Arial"/>
                <a:cs typeface="Arial"/>
                <a:sym typeface="Arial"/>
              </a:rPr>
              <a:t>symbolic z = x*x*x + 3*x*x+9</a:t>
            </a:r>
          </a:p>
          <a:p>
            <a:pPr indent="-266700" lvl="1" marL="742950" marR="0" rtl="0" algn="l">
              <a:spcBef>
                <a:spcPts val="440"/>
              </a:spcBef>
              <a:spcAft>
                <a:spcPts val="0"/>
              </a:spcAft>
              <a:buClr>
                <a:schemeClr val="accent2"/>
              </a:buClr>
              <a:buSzPct val="76842"/>
              <a:buFont typeface="Noto Sans Symbols"/>
              <a:buChar char="◻"/>
            </a:pPr>
            <a:r>
              <a:rPr b="0" i="0" lang="zh-TW" sz="1900" u="none" cap="none" strike="noStrike">
                <a:solidFill>
                  <a:schemeClr val="dk1"/>
                </a:solidFill>
                <a:latin typeface="Arial"/>
                <a:ea typeface="Arial"/>
                <a:cs typeface="Arial"/>
                <a:sym typeface="Arial"/>
              </a:rPr>
              <a:t>cannot handle symbolic value of </a:t>
            </a:r>
            <a:r>
              <a:rPr b="0" i="0" lang="zh-TW" sz="1900" u="none" cap="none" strike="noStrike">
                <a:solidFill>
                  <a:schemeClr val="dk2"/>
                </a:solidFill>
                <a:latin typeface="Arial"/>
                <a:ea typeface="Arial"/>
                <a:cs typeface="Arial"/>
                <a:sym typeface="Arial"/>
              </a:rPr>
              <a:t>z</a:t>
            </a:r>
          </a:p>
          <a:p>
            <a:pPr indent="-266700" lvl="1" marL="742950" marR="0" rtl="0" algn="l">
              <a:spcBef>
                <a:spcPts val="440"/>
              </a:spcBef>
              <a:spcAft>
                <a:spcPts val="0"/>
              </a:spcAft>
              <a:buClr>
                <a:schemeClr val="accent2"/>
              </a:buClr>
              <a:buSzPct val="76842"/>
              <a:buFont typeface="Noto Sans Symbols"/>
              <a:buChar char="◻"/>
            </a:pPr>
            <a:r>
              <a:rPr b="0" i="0" lang="zh-TW" sz="1900" u="none" cap="none" strike="noStrike">
                <a:solidFill>
                  <a:schemeClr val="dk1"/>
                </a:solidFill>
                <a:latin typeface="Arial"/>
                <a:ea typeface="Arial"/>
                <a:cs typeface="Arial"/>
                <a:sym typeface="Arial"/>
              </a:rPr>
              <a:t>make </a:t>
            </a:r>
            <a:r>
              <a:rPr b="0" i="0" lang="zh-TW" sz="1900" u="none" cap="none" strike="noStrike">
                <a:solidFill>
                  <a:schemeClr val="dk2"/>
                </a:solidFill>
                <a:latin typeface="Arial"/>
                <a:ea typeface="Arial"/>
                <a:cs typeface="Arial"/>
                <a:sym typeface="Arial"/>
              </a:rPr>
              <a:t>symbolic z = 9</a:t>
            </a:r>
            <a:r>
              <a:rPr b="0" i="0" lang="zh-TW" sz="1900" u="none" cap="none" strike="noStrike">
                <a:solidFill>
                  <a:schemeClr val="dk1"/>
                </a:solidFill>
                <a:latin typeface="Arial"/>
                <a:ea typeface="Arial"/>
                <a:cs typeface="Arial"/>
                <a:sym typeface="Arial"/>
              </a:rPr>
              <a:t> and proceed</a:t>
            </a:r>
          </a:p>
          <a:p>
            <a:pPr indent="-323850" lvl="0" marL="342900" marR="0" rtl="0" algn="l">
              <a:spcBef>
                <a:spcPts val="480"/>
              </a:spcBef>
              <a:spcAft>
                <a:spcPts val="0"/>
              </a:spcAft>
              <a:buClr>
                <a:schemeClr val="lt2"/>
              </a:buClr>
              <a:buSzPct val="71428"/>
              <a:buFont typeface="Noto Sans Symbols"/>
              <a:buChar char="■"/>
            </a:pPr>
            <a:r>
              <a:rPr b="0" i="0" lang="zh-TW" sz="2100" u="none" cap="none" strike="noStrike">
                <a:solidFill>
                  <a:schemeClr val="dk1"/>
                </a:solidFill>
                <a:latin typeface="Arial"/>
                <a:ea typeface="Arial"/>
                <a:cs typeface="Arial"/>
                <a:sym typeface="Arial"/>
              </a:rPr>
              <a:t>take </a:t>
            </a:r>
            <a:r>
              <a:rPr b="0" i="0" lang="zh-TW" sz="2100" u="none" cap="none" strike="noStrike">
                <a:solidFill>
                  <a:schemeClr val="dk2"/>
                </a:solidFill>
                <a:latin typeface="Arial"/>
                <a:ea typeface="Arial"/>
                <a:cs typeface="Arial"/>
                <a:sym typeface="Arial"/>
              </a:rPr>
              <a:t>then</a:t>
            </a:r>
            <a:r>
              <a:rPr b="0" i="0" lang="zh-TW" sz="2100" u="none" cap="none" strike="noStrike">
                <a:solidFill>
                  <a:schemeClr val="dk1"/>
                </a:solidFill>
                <a:latin typeface="Arial"/>
                <a:ea typeface="Arial"/>
                <a:cs typeface="Arial"/>
                <a:sym typeface="Arial"/>
              </a:rPr>
              <a:t> branch with constraint </a:t>
            </a:r>
            <a:r>
              <a:rPr b="0" i="0" lang="zh-TW" sz="2100" u="none" cap="none" strike="noStrike">
                <a:solidFill>
                  <a:schemeClr val="dk2"/>
                </a:solidFill>
                <a:latin typeface="Arial"/>
                <a:ea typeface="Arial"/>
                <a:cs typeface="Arial"/>
                <a:sym typeface="Arial"/>
              </a:rPr>
              <a:t>9 != y</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8" name="Shape 1368"/>
        <p:cNvGrpSpPr/>
        <p:nvPr/>
      </p:nvGrpSpPr>
      <p:grpSpPr>
        <a:xfrm>
          <a:off x="0" y="0"/>
          <a:ext cx="0" cy="0"/>
          <a:chOff x="0" y="0"/>
          <a:chExt cx="0" cy="0"/>
        </a:xfrm>
      </p:grpSpPr>
      <p:sp>
        <p:nvSpPr>
          <p:cNvPr id="1369" name="Shape 1369"/>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70" name="Shape 1370"/>
          <p:cNvSpPr txBox="1"/>
          <p:nvPr>
            <p:ph idx="1" type="body"/>
          </p:nvPr>
        </p:nvSpPr>
        <p:spPr>
          <a:xfrm>
            <a:off x="457200" y="1485900"/>
            <a:ext cx="4038599" cy="291465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void </a:t>
            </a:r>
            <a:r>
              <a:rPr b="0" i="0" lang="zh-TW" sz="2100" u="none" cap="none" strike="noStrike">
                <a:solidFill>
                  <a:srgbClr val="FF3300"/>
                </a:solidFill>
                <a:latin typeface="Arial"/>
                <a:ea typeface="Arial"/>
                <a:cs typeface="Arial"/>
                <a:sym typeface="Arial"/>
              </a:rPr>
              <a:t>again_test_me</a:t>
            </a:r>
            <a:r>
              <a:rPr b="0" i="0" lang="zh-TW" sz="2100" u="none" cap="none" strike="noStrike">
                <a:solidFill>
                  <a:schemeClr val="dk1"/>
                </a:solidFill>
                <a:latin typeface="Arial"/>
                <a:ea typeface="Arial"/>
                <a:cs typeface="Arial"/>
                <a:sym typeface="Arial"/>
              </a:rPr>
              <a:t>(int x,int y){</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z = x*x*x + 3*x*x + 9;</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if(z != y){</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00CC00"/>
                </a:solidFill>
                <a:latin typeface="Arial"/>
                <a:ea typeface="Arial"/>
                <a:cs typeface="Arial"/>
                <a:sym typeface="Arial"/>
              </a:rPr>
              <a:t>“Good branch”</a:t>
            </a: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 else {</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FF3300"/>
                </a:solidFill>
                <a:latin typeface="Arial"/>
                <a:ea typeface="Arial"/>
                <a:cs typeface="Arial"/>
                <a:sym typeface="Arial"/>
              </a:rPr>
              <a:t>“Bad branch”</a:t>
            </a: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r>
              <a:rPr b="0" i="0" lang="zh-TW" sz="2100" u="none" cap="none" strike="noStrike">
                <a:solidFill>
                  <a:srgbClr val="FF3300"/>
                </a:solidFill>
                <a:latin typeface="Arial"/>
                <a:ea typeface="Arial"/>
                <a:cs typeface="Arial"/>
                <a:sym typeface="Arial"/>
              </a:rPr>
              <a:t>abort();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71" name="Shape 1371"/>
          <p:cNvSpPr txBox="1"/>
          <p:nvPr>
            <p:ph idx="2" type="body"/>
          </p:nvPr>
        </p:nvSpPr>
        <p:spPr>
          <a:xfrm>
            <a:off x="4648200" y="1485900"/>
            <a:ext cx="4038599" cy="2914650"/>
          </a:xfrm>
          <a:prstGeom prst="rect">
            <a:avLst/>
          </a:prstGeom>
          <a:noFill/>
          <a:ln>
            <a:noFill/>
          </a:ln>
        </p:spPr>
        <p:txBody>
          <a:bodyPr anchorCtr="0" anchor="t" bIns="45700" lIns="91425" rIns="91425" tIns="45700">
            <a:noAutofit/>
          </a:bodyPr>
          <a:lstStyle/>
          <a:p>
            <a:pPr indent="-317500" lvl="0" marL="342900" marR="0" rtl="0" algn="l">
              <a:lnSpc>
                <a:spcPct val="90000"/>
              </a:lnSpc>
              <a:spcBef>
                <a:spcPts val="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Let initially </a:t>
            </a:r>
            <a:r>
              <a:rPr b="0" i="0" lang="zh-TW" sz="1600" u="none" cap="none" strike="noStrike">
                <a:solidFill>
                  <a:schemeClr val="dk2"/>
                </a:solidFill>
                <a:latin typeface="Arial"/>
                <a:ea typeface="Arial"/>
                <a:cs typeface="Arial"/>
                <a:sym typeface="Arial"/>
              </a:rPr>
              <a:t>x = -3</a:t>
            </a:r>
            <a:r>
              <a:rPr b="0" i="0" lang="zh-TW" sz="1600" u="none" cap="none" strike="noStrike">
                <a:solidFill>
                  <a:schemeClr val="dk1"/>
                </a:solidFill>
                <a:latin typeface="Arial"/>
                <a:ea typeface="Arial"/>
                <a:cs typeface="Arial"/>
                <a:sym typeface="Arial"/>
              </a:rPr>
              <a:t> and </a:t>
            </a:r>
            <a:r>
              <a:rPr b="0" i="0" lang="zh-TW" sz="1600" u="none" cap="none" strike="noStrike">
                <a:solidFill>
                  <a:schemeClr val="dk2"/>
                </a:solidFill>
                <a:latin typeface="Arial"/>
                <a:ea typeface="Arial"/>
                <a:cs typeface="Arial"/>
                <a:sym typeface="Arial"/>
              </a:rPr>
              <a:t>y = 7</a:t>
            </a:r>
            <a:r>
              <a:rPr b="0" i="0" lang="zh-TW" sz="1600" u="none" cap="none" strike="noStrike">
                <a:solidFill>
                  <a:schemeClr val="dk1"/>
                </a:solidFill>
                <a:latin typeface="Arial"/>
                <a:ea typeface="Arial"/>
                <a:cs typeface="Arial"/>
                <a:sym typeface="Arial"/>
              </a:rPr>
              <a:t> generated by random test-driver</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concrete z = 9</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symbolic z = x*x*x + 3*x*x+9</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chemeClr val="dk1"/>
                </a:solidFill>
                <a:latin typeface="Arial"/>
                <a:ea typeface="Arial"/>
                <a:cs typeface="Arial"/>
                <a:sym typeface="Arial"/>
              </a:rPr>
              <a:t>cannot handle symbolic value of </a:t>
            </a:r>
            <a:r>
              <a:rPr b="0" i="0" lang="zh-TW" sz="1600" u="none" cap="none" strike="noStrike">
                <a:solidFill>
                  <a:schemeClr val="dk2"/>
                </a:solidFill>
                <a:latin typeface="Arial"/>
                <a:ea typeface="Arial"/>
                <a:cs typeface="Arial"/>
                <a:sym typeface="Arial"/>
              </a:rPr>
              <a:t>z</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chemeClr val="dk1"/>
                </a:solidFill>
                <a:latin typeface="Arial"/>
                <a:ea typeface="Arial"/>
                <a:cs typeface="Arial"/>
                <a:sym typeface="Arial"/>
              </a:rPr>
              <a:t>make </a:t>
            </a:r>
            <a:r>
              <a:rPr b="0" i="0" lang="zh-TW" sz="1600" u="none" cap="none" strike="noStrike">
                <a:solidFill>
                  <a:schemeClr val="dk2"/>
                </a:solidFill>
                <a:latin typeface="Arial"/>
                <a:ea typeface="Arial"/>
                <a:cs typeface="Arial"/>
                <a:sym typeface="Arial"/>
              </a:rPr>
              <a:t>symbolic z = 9</a:t>
            </a:r>
            <a:r>
              <a:rPr b="0" i="0" lang="zh-TW" sz="1600" u="none" cap="none" strike="noStrike">
                <a:solidFill>
                  <a:schemeClr val="dk1"/>
                </a:solidFill>
                <a:latin typeface="Arial"/>
                <a:ea typeface="Arial"/>
                <a:cs typeface="Arial"/>
                <a:sym typeface="Arial"/>
              </a:rPr>
              <a:t> and proceed</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take </a:t>
            </a:r>
            <a:r>
              <a:rPr b="0" i="0" lang="zh-TW" sz="1600" u="none" cap="none" strike="noStrike">
                <a:solidFill>
                  <a:schemeClr val="dk2"/>
                </a:solidFill>
                <a:latin typeface="Arial"/>
                <a:ea typeface="Arial"/>
                <a:cs typeface="Arial"/>
                <a:sym typeface="Arial"/>
              </a:rPr>
              <a:t>then</a:t>
            </a:r>
            <a:r>
              <a:rPr b="0" i="0" lang="zh-TW" sz="1600" u="none" cap="none" strike="noStrike">
                <a:solidFill>
                  <a:schemeClr val="dk1"/>
                </a:solidFill>
                <a:latin typeface="Arial"/>
                <a:ea typeface="Arial"/>
                <a:cs typeface="Arial"/>
                <a:sym typeface="Arial"/>
              </a:rPr>
              <a:t> branch with constraint </a:t>
            </a:r>
            <a:r>
              <a:rPr b="0" i="0" lang="zh-TW" sz="1600" u="none" cap="none" strike="noStrike">
                <a:solidFill>
                  <a:schemeClr val="dk2"/>
                </a:solidFill>
                <a:latin typeface="Arial"/>
                <a:ea typeface="Arial"/>
                <a:cs typeface="Arial"/>
                <a:sym typeface="Arial"/>
              </a:rPr>
              <a:t>9 != y</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solve 9 = y</a:t>
            </a:r>
            <a:r>
              <a:rPr b="0" i="0" lang="zh-TW" sz="1600" u="none" cap="none" strike="noStrike">
                <a:solidFill>
                  <a:schemeClr val="dk1"/>
                </a:solidFill>
                <a:latin typeface="Arial"/>
                <a:ea typeface="Arial"/>
                <a:cs typeface="Arial"/>
                <a:sym typeface="Arial"/>
              </a:rPr>
              <a:t>  to take </a:t>
            </a:r>
            <a:r>
              <a:rPr b="0" i="0" lang="zh-TW" sz="1600" u="none" cap="none" strike="noStrike">
                <a:solidFill>
                  <a:schemeClr val="dk2"/>
                </a:solidFill>
                <a:latin typeface="Arial"/>
                <a:ea typeface="Arial"/>
                <a:cs typeface="Arial"/>
                <a:sym typeface="Arial"/>
              </a:rPr>
              <a:t>else</a:t>
            </a:r>
            <a:r>
              <a:rPr b="0" i="0" lang="zh-TW" sz="1600" u="none" cap="none" strike="noStrike">
                <a:solidFill>
                  <a:schemeClr val="dk1"/>
                </a:solidFill>
                <a:latin typeface="Arial"/>
                <a:ea typeface="Arial"/>
                <a:cs typeface="Arial"/>
                <a:sym typeface="Arial"/>
              </a:rPr>
              <a:t> branch</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execute next run with </a:t>
            </a:r>
            <a:r>
              <a:rPr b="0" i="0" lang="zh-TW" sz="1600" u="none" cap="none" strike="noStrike">
                <a:solidFill>
                  <a:schemeClr val="dk2"/>
                </a:solidFill>
                <a:latin typeface="Arial"/>
                <a:ea typeface="Arial"/>
                <a:cs typeface="Arial"/>
                <a:sym typeface="Arial"/>
              </a:rPr>
              <a:t>x = -3</a:t>
            </a:r>
            <a:r>
              <a:rPr b="0" i="0" lang="zh-TW" sz="1600" u="none" cap="none" strike="noStrike">
                <a:solidFill>
                  <a:schemeClr val="dk1"/>
                </a:solidFill>
                <a:latin typeface="Arial"/>
                <a:ea typeface="Arial"/>
                <a:cs typeface="Arial"/>
                <a:sym typeface="Arial"/>
              </a:rPr>
              <a:t> and </a:t>
            </a:r>
            <a:r>
              <a:rPr b="0" i="0" lang="zh-TW" sz="1600" u="none" cap="none" strike="noStrike">
                <a:solidFill>
                  <a:schemeClr val="dk2"/>
                </a:solidFill>
                <a:latin typeface="Arial"/>
                <a:ea typeface="Arial"/>
                <a:cs typeface="Arial"/>
                <a:sym typeface="Arial"/>
              </a:rPr>
              <a:t>y= 9</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rgbClr val="FF3300"/>
                </a:solidFill>
                <a:latin typeface="Arial"/>
                <a:ea typeface="Arial"/>
                <a:cs typeface="Arial"/>
                <a:sym typeface="Arial"/>
              </a:rPr>
              <a:t>got error (reaches abort)</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5" name="Shape 1375"/>
        <p:cNvGrpSpPr/>
        <p:nvPr/>
      </p:nvGrpSpPr>
      <p:grpSpPr>
        <a:xfrm>
          <a:off x="0" y="0"/>
          <a:ext cx="0" cy="0"/>
          <a:chOff x="0" y="0"/>
          <a:chExt cx="0" cy="0"/>
        </a:xfrm>
      </p:grpSpPr>
      <p:sp>
        <p:nvSpPr>
          <p:cNvPr id="1376" name="Shape 1376"/>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3400" u="none" cap="none" strike="noStrike">
                <a:solidFill>
                  <a:schemeClr val="dk1"/>
                </a:solidFill>
                <a:latin typeface="Arial"/>
                <a:ea typeface="Arial"/>
                <a:cs typeface="Arial"/>
                <a:sym typeface="Arial"/>
              </a:rPr>
              <a:t>Simultaneous Symbolic &amp; Concrete Execution</a:t>
            </a:r>
          </a:p>
        </p:txBody>
      </p:sp>
      <p:sp>
        <p:nvSpPr>
          <p:cNvPr id="1377" name="Shape 1377"/>
          <p:cNvSpPr txBox="1"/>
          <p:nvPr>
            <p:ph idx="1" type="body"/>
          </p:nvPr>
        </p:nvSpPr>
        <p:spPr>
          <a:xfrm>
            <a:off x="0" y="1485825"/>
            <a:ext cx="4038600" cy="29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void </a:t>
            </a:r>
            <a:r>
              <a:rPr b="0" i="0" lang="zh-TW" sz="2100" u="none" cap="none" strike="noStrike">
                <a:solidFill>
                  <a:srgbClr val="FF3300"/>
                </a:solidFill>
                <a:latin typeface="Arial"/>
                <a:ea typeface="Arial"/>
                <a:cs typeface="Arial"/>
                <a:sym typeface="Arial"/>
              </a:rPr>
              <a:t>again_test_me</a:t>
            </a:r>
            <a:r>
              <a:rPr b="0" i="0" lang="zh-TW" sz="2100" u="none" cap="none" strike="noStrike">
                <a:solidFill>
                  <a:schemeClr val="dk1"/>
                </a:solidFill>
                <a:latin typeface="Arial"/>
                <a:ea typeface="Arial"/>
                <a:cs typeface="Arial"/>
                <a:sym typeface="Arial"/>
              </a:rPr>
              <a:t>(int x,int y){</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z = x*x*x + 3*x*x + 9;</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if(z != y){</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00CC00"/>
                </a:solidFill>
                <a:latin typeface="Arial"/>
                <a:ea typeface="Arial"/>
                <a:cs typeface="Arial"/>
                <a:sym typeface="Arial"/>
              </a:rPr>
              <a:t>“Good branch”</a:t>
            </a: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 else {</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printf(</a:t>
            </a:r>
            <a:r>
              <a:rPr b="0" i="0" lang="zh-TW" sz="2100" u="none" cap="none" strike="noStrike">
                <a:solidFill>
                  <a:srgbClr val="FF3300"/>
                </a:solidFill>
                <a:latin typeface="Arial"/>
                <a:ea typeface="Arial"/>
                <a:cs typeface="Arial"/>
                <a:sym typeface="Arial"/>
              </a:rPr>
              <a:t>“Bad branch”</a:t>
            </a: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r>
              <a:rPr b="0" i="0" lang="zh-TW" sz="2100" u="none" cap="none" strike="noStrike">
                <a:solidFill>
                  <a:srgbClr val="FF3300"/>
                </a:solidFill>
                <a:latin typeface="Arial"/>
                <a:ea typeface="Arial"/>
                <a:cs typeface="Arial"/>
                <a:sym typeface="Arial"/>
              </a:rPr>
              <a:t>abort();</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	}</a:t>
            </a:r>
          </a:p>
          <a:p>
            <a:pPr indent="-342900" lvl="0" marL="342900" marR="0" rtl="0" algn="l">
              <a:lnSpc>
                <a:spcPct val="90000"/>
              </a:lnSpc>
              <a:spcBef>
                <a:spcPts val="480"/>
              </a:spcBef>
              <a:spcAft>
                <a:spcPts val="0"/>
              </a:spcAft>
              <a:buClr>
                <a:schemeClr val="lt2"/>
              </a:buClr>
              <a:buSzPct val="25000"/>
              <a:buFont typeface="Noto Sans Symbols"/>
              <a:buNone/>
            </a:pPr>
            <a:r>
              <a:rPr b="0" i="0" lang="zh-TW" sz="2100" u="none" cap="none" strike="noStrike">
                <a:solidFill>
                  <a:schemeClr val="dk1"/>
                </a:solidFill>
                <a:latin typeface="Arial"/>
                <a:ea typeface="Arial"/>
                <a:cs typeface="Arial"/>
                <a:sym typeface="Arial"/>
              </a:rPr>
              <a:t>}</a:t>
            </a:r>
          </a:p>
          <a:p>
            <a:pPr indent="-342900" lvl="0" marL="342900" marR="0" rtl="0" algn="l">
              <a:lnSpc>
                <a:spcPct val="90000"/>
              </a:lnSpc>
              <a:spcBef>
                <a:spcPts val="480"/>
              </a:spcBef>
              <a:spcAft>
                <a:spcPts val="0"/>
              </a:spcAft>
              <a:buClr>
                <a:schemeClr val="lt2"/>
              </a:buClr>
              <a:buSzPct val="25000"/>
              <a:buFont typeface="Noto Sans Symbols"/>
              <a:buNone/>
            </a:pPr>
            <a:r>
              <a:rPr b="0" i="0" lang="zh-TW" sz="2400" u="none" cap="none" strike="noStrike">
                <a:solidFill>
                  <a:schemeClr val="dk1"/>
                </a:solidFill>
                <a:latin typeface="Arial"/>
                <a:ea typeface="Arial"/>
                <a:cs typeface="Arial"/>
                <a:sym typeface="Arial"/>
              </a:rPr>
              <a:t>		</a:t>
            </a:r>
          </a:p>
        </p:txBody>
      </p:sp>
      <p:sp>
        <p:nvSpPr>
          <p:cNvPr id="1378" name="Shape 1378"/>
          <p:cNvSpPr txBox="1"/>
          <p:nvPr>
            <p:ph idx="2" type="body"/>
          </p:nvPr>
        </p:nvSpPr>
        <p:spPr>
          <a:xfrm>
            <a:off x="5012800" y="1485900"/>
            <a:ext cx="4038600" cy="2914800"/>
          </a:xfrm>
          <a:prstGeom prst="rect">
            <a:avLst/>
          </a:prstGeom>
          <a:noFill/>
          <a:ln>
            <a:noFill/>
          </a:ln>
        </p:spPr>
        <p:txBody>
          <a:bodyPr anchorCtr="0" anchor="t" bIns="45700" lIns="91425" rIns="91425" tIns="45700">
            <a:noAutofit/>
          </a:bodyPr>
          <a:lstStyle/>
          <a:p>
            <a:pPr indent="-317500" lvl="0" marL="342900" marR="0" rtl="0" algn="l">
              <a:lnSpc>
                <a:spcPct val="90000"/>
              </a:lnSpc>
              <a:spcBef>
                <a:spcPts val="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Let initially </a:t>
            </a:r>
            <a:r>
              <a:rPr b="0" i="0" lang="zh-TW" sz="1600" u="none" cap="none" strike="noStrike">
                <a:solidFill>
                  <a:schemeClr val="dk2"/>
                </a:solidFill>
                <a:latin typeface="Arial"/>
                <a:ea typeface="Arial"/>
                <a:cs typeface="Arial"/>
                <a:sym typeface="Arial"/>
              </a:rPr>
              <a:t>x = -3</a:t>
            </a:r>
            <a:r>
              <a:rPr b="0" i="0" lang="zh-TW" sz="1600" u="none" cap="none" strike="noStrike">
                <a:solidFill>
                  <a:schemeClr val="dk1"/>
                </a:solidFill>
                <a:latin typeface="Arial"/>
                <a:ea typeface="Arial"/>
                <a:cs typeface="Arial"/>
                <a:sym typeface="Arial"/>
              </a:rPr>
              <a:t> and </a:t>
            </a:r>
            <a:r>
              <a:rPr b="0" i="0" lang="zh-TW" sz="1600" u="none" cap="none" strike="noStrike">
                <a:solidFill>
                  <a:schemeClr val="dk2"/>
                </a:solidFill>
                <a:latin typeface="Arial"/>
                <a:ea typeface="Arial"/>
                <a:cs typeface="Arial"/>
                <a:sym typeface="Arial"/>
              </a:rPr>
              <a:t>y = 7</a:t>
            </a:r>
            <a:r>
              <a:rPr b="0" i="0" lang="zh-TW" sz="1600" u="none" cap="none" strike="noStrike">
                <a:solidFill>
                  <a:schemeClr val="dk1"/>
                </a:solidFill>
                <a:latin typeface="Arial"/>
                <a:ea typeface="Arial"/>
                <a:cs typeface="Arial"/>
                <a:sym typeface="Arial"/>
              </a:rPr>
              <a:t> generated by random test-driver</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concrete z = 9</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symbolic z = x*x*x + 3*x*x+9</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chemeClr val="dk1"/>
                </a:solidFill>
                <a:latin typeface="Arial"/>
                <a:ea typeface="Arial"/>
                <a:cs typeface="Arial"/>
                <a:sym typeface="Arial"/>
              </a:rPr>
              <a:t>cannot handle symbolic value of </a:t>
            </a:r>
            <a:r>
              <a:rPr b="0" i="0" lang="zh-TW" sz="1600" u="none" cap="none" strike="noStrike">
                <a:solidFill>
                  <a:schemeClr val="dk2"/>
                </a:solidFill>
                <a:latin typeface="Arial"/>
                <a:ea typeface="Arial"/>
                <a:cs typeface="Arial"/>
                <a:sym typeface="Arial"/>
              </a:rPr>
              <a:t>z</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chemeClr val="dk1"/>
                </a:solidFill>
                <a:latin typeface="Arial"/>
                <a:ea typeface="Arial"/>
                <a:cs typeface="Arial"/>
                <a:sym typeface="Arial"/>
              </a:rPr>
              <a:t>make </a:t>
            </a:r>
            <a:r>
              <a:rPr b="0" i="0" lang="zh-TW" sz="1600" u="none" cap="none" strike="noStrike">
                <a:solidFill>
                  <a:schemeClr val="dk2"/>
                </a:solidFill>
                <a:latin typeface="Arial"/>
                <a:ea typeface="Arial"/>
                <a:cs typeface="Arial"/>
                <a:sym typeface="Arial"/>
              </a:rPr>
              <a:t>symbolic z = 9</a:t>
            </a:r>
            <a:r>
              <a:rPr b="0" i="0" lang="zh-TW" sz="1600" u="none" cap="none" strike="noStrike">
                <a:solidFill>
                  <a:schemeClr val="dk1"/>
                </a:solidFill>
                <a:latin typeface="Arial"/>
                <a:ea typeface="Arial"/>
                <a:cs typeface="Arial"/>
                <a:sym typeface="Arial"/>
              </a:rPr>
              <a:t> and proceed</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take </a:t>
            </a:r>
            <a:r>
              <a:rPr b="0" i="0" lang="zh-TW" sz="1600" u="none" cap="none" strike="noStrike">
                <a:solidFill>
                  <a:schemeClr val="dk2"/>
                </a:solidFill>
                <a:latin typeface="Arial"/>
                <a:ea typeface="Arial"/>
                <a:cs typeface="Arial"/>
                <a:sym typeface="Arial"/>
              </a:rPr>
              <a:t>then</a:t>
            </a:r>
            <a:r>
              <a:rPr b="0" i="0" lang="zh-TW" sz="1600" u="none" cap="none" strike="noStrike">
                <a:solidFill>
                  <a:schemeClr val="dk1"/>
                </a:solidFill>
                <a:latin typeface="Arial"/>
                <a:ea typeface="Arial"/>
                <a:cs typeface="Arial"/>
                <a:sym typeface="Arial"/>
              </a:rPr>
              <a:t> branch with constraint </a:t>
            </a:r>
            <a:r>
              <a:rPr b="0" i="0" lang="zh-TW" sz="1600" u="none" cap="none" strike="noStrike">
                <a:solidFill>
                  <a:schemeClr val="dk2"/>
                </a:solidFill>
                <a:latin typeface="Arial"/>
                <a:ea typeface="Arial"/>
                <a:cs typeface="Arial"/>
                <a:sym typeface="Arial"/>
              </a:rPr>
              <a:t>9 != y</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2"/>
                </a:solidFill>
                <a:latin typeface="Arial"/>
                <a:ea typeface="Arial"/>
                <a:cs typeface="Arial"/>
                <a:sym typeface="Arial"/>
              </a:rPr>
              <a:t>solve 9 = y</a:t>
            </a:r>
            <a:r>
              <a:rPr b="0" i="0" lang="zh-TW" sz="1600" u="none" cap="none" strike="noStrike">
                <a:solidFill>
                  <a:schemeClr val="dk1"/>
                </a:solidFill>
                <a:latin typeface="Arial"/>
                <a:ea typeface="Arial"/>
                <a:cs typeface="Arial"/>
                <a:sym typeface="Arial"/>
              </a:rPr>
              <a:t>  to take </a:t>
            </a:r>
            <a:r>
              <a:rPr b="0" i="0" lang="zh-TW" sz="1600" u="none" cap="none" strike="noStrike">
                <a:solidFill>
                  <a:schemeClr val="dk2"/>
                </a:solidFill>
                <a:latin typeface="Arial"/>
                <a:ea typeface="Arial"/>
                <a:cs typeface="Arial"/>
                <a:sym typeface="Arial"/>
              </a:rPr>
              <a:t>else</a:t>
            </a:r>
            <a:r>
              <a:rPr b="0" i="0" lang="zh-TW" sz="1600" u="none" cap="none" strike="noStrike">
                <a:solidFill>
                  <a:schemeClr val="dk1"/>
                </a:solidFill>
                <a:latin typeface="Arial"/>
                <a:ea typeface="Arial"/>
                <a:cs typeface="Arial"/>
                <a:sym typeface="Arial"/>
              </a:rPr>
              <a:t> branch</a:t>
            </a:r>
          </a:p>
          <a:p>
            <a:pPr indent="-317500" lvl="0" marL="342900" marR="0" rtl="0" algn="l">
              <a:lnSpc>
                <a:spcPct val="90000"/>
              </a:lnSpc>
              <a:spcBef>
                <a:spcPts val="400"/>
              </a:spcBef>
              <a:spcAft>
                <a:spcPts val="0"/>
              </a:spcAft>
              <a:buClr>
                <a:schemeClr val="lt2"/>
              </a:buClr>
              <a:buSzPct val="68750"/>
              <a:buFont typeface="Noto Sans Symbols"/>
              <a:buChar char="■"/>
            </a:pPr>
            <a:r>
              <a:rPr b="0" i="0" lang="zh-TW" sz="1600" u="none" cap="none" strike="noStrike">
                <a:solidFill>
                  <a:schemeClr val="dk1"/>
                </a:solidFill>
                <a:latin typeface="Arial"/>
                <a:ea typeface="Arial"/>
                <a:cs typeface="Arial"/>
                <a:sym typeface="Arial"/>
              </a:rPr>
              <a:t>execute next run with </a:t>
            </a:r>
            <a:r>
              <a:rPr b="0" i="0" lang="zh-TW" sz="1600" u="none" cap="none" strike="noStrike">
                <a:solidFill>
                  <a:schemeClr val="dk2"/>
                </a:solidFill>
                <a:latin typeface="Arial"/>
                <a:ea typeface="Arial"/>
                <a:cs typeface="Arial"/>
                <a:sym typeface="Arial"/>
              </a:rPr>
              <a:t>x = -3</a:t>
            </a:r>
            <a:r>
              <a:rPr b="0" i="0" lang="zh-TW" sz="1600" u="none" cap="none" strike="noStrike">
                <a:solidFill>
                  <a:schemeClr val="dk1"/>
                </a:solidFill>
                <a:latin typeface="Arial"/>
                <a:ea typeface="Arial"/>
                <a:cs typeface="Arial"/>
                <a:sym typeface="Arial"/>
              </a:rPr>
              <a:t> and </a:t>
            </a:r>
            <a:r>
              <a:rPr b="0" i="0" lang="zh-TW" sz="1600" u="none" cap="none" strike="noStrike">
                <a:solidFill>
                  <a:schemeClr val="dk2"/>
                </a:solidFill>
                <a:latin typeface="Arial"/>
                <a:ea typeface="Arial"/>
                <a:cs typeface="Arial"/>
                <a:sym typeface="Arial"/>
              </a:rPr>
              <a:t>y= 9</a:t>
            </a:r>
          </a:p>
          <a:p>
            <a:pPr indent="-260350" lvl="1" marL="742950" marR="0" rtl="0" algn="l">
              <a:lnSpc>
                <a:spcPct val="90000"/>
              </a:lnSpc>
              <a:spcBef>
                <a:spcPts val="400"/>
              </a:spcBef>
              <a:spcAft>
                <a:spcPts val="0"/>
              </a:spcAft>
              <a:buClr>
                <a:schemeClr val="accent2"/>
              </a:buClr>
              <a:buSzPct val="75000"/>
              <a:buFont typeface="Noto Sans Symbols"/>
              <a:buChar char="◻"/>
            </a:pPr>
            <a:r>
              <a:rPr b="0" i="0" lang="zh-TW" sz="1600" u="none" cap="none" strike="noStrike">
                <a:solidFill>
                  <a:srgbClr val="FF3300"/>
                </a:solidFill>
                <a:latin typeface="Arial"/>
                <a:ea typeface="Arial"/>
                <a:cs typeface="Arial"/>
                <a:sym typeface="Arial"/>
              </a:rPr>
              <a:t>got error (reaches abort)</a:t>
            </a:r>
          </a:p>
        </p:txBody>
      </p:sp>
      <p:sp>
        <p:nvSpPr>
          <p:cNvPr id="1379" name="Shape 1379"/>
          <p:cNvSpPr/>
          <p:nvPr/>
        </p:nvSpPr>
        <p:spPr>
          <a:xfrm>
            <a:off x="3112150" y="2302200"/>
            <a:ext cx="1787100" cy="1825500"/>
          </a:xfrm>
          <a:prstGeom prst="wedgeRoundRectCallout">
            <a:avLst>
              <a:gd fmla="val 74435" name="adj1"/>
              <a:gd fmla="val -38472" name="adj2"/>
              <a:gd fmla="val 16667" name="adj3"/>
            </a:avLst>
          </a:prstGeom>
          <a:solidFill>
            <a:srgbClr val="CCFFFF"/>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rPr lang="zh-TW">
                <a:solidFill>
                  <a:srgbClr val="FF3300"/>
                </a:solidFill>
                <a:latin typeface="Arial"/>
                <a:ea typeface="Arial"/>
                <a:cs typeface="Arial"/>
                <a:sym typeface="Arial"/>
              </a:rPr>
              <a:t>Replace</a:t>
            </a:r>
            <a:r>
              <a:rPr lang="zh-TW">
                <a:solidFill>
                  <a:schemeClr val="dk1"/>
                </a:solidFill>
                <a:latin typeface="Arial"/>
                <a:ea typeface="Arial"/>
                <a:cs typeface="Arial"/>
                <a:sym typeface="Arial"/>
              </a:rPr>
              <a:t> </a:t>
            </a:r>
            <a:r>
              <a:rPr lang="zh-TW">
                <a:solidFill>
                  <a:schemeClr val="dk2"/>
                </a:solidFill>
                <a:latin typeface="Arial"/>
                <a:ea typeface="Arial"/>
                <a:cs typeface="Arial"/>
                <a:sym typeface="Arial"/>
              </a:rPr>
              <a:t>symbolic expression</a:t>
            </a:r>
            <a:r>
              <a:rPr lang="zh-TW">
                <a:solidFill>
                  <a:schemeClr val="dk1"/>
                </a:solidFill>
                <a:latin typeface="Arial"/>
                <a:ea typeface="Arial"/>
                <a:cs typeface="Arial"/>
                <a:sym typeface="Arial"/>
              </a:rPr>
              <a:t> by </a:t>
            </a:r>
            <a:r>
              <a:rPr lang="zh-TW">
                <a:solidFill>
                  <a:srgbClr val="FF3300"/>
                </a:solidFill>
                <a:latin typeface="Arial"/>
                <a:ea typeface="Arial"/>
                <a:cs typeface="Arial"/>
                <a:sym typeface="Arial"/>
              </a:rPr>
              <a:t>concrete value</a:t>
            </a:r>
            <a:r>
              <a:rPr lang="zh-TW">
                <a:solidFill>
                  <a:schemeClr val="dk1"/>
                </a:solidFill>
                <a:latin typeface="Arial"/>
                <a:ea typeface="Arial"/>
                <a:cs typeface="Arial"/>
                <a:sym typeface="Arial"/>
              </a:rPr>
              <a:t> when symbolic expression becomes </a:t>
            </a:r>
            <a:r>
              <a:rPr lang="zh-TW">
                <a:solidFill>
                  <a:srgbClr val="FF3300"/>
                </a:solidFill>
                <a:latin typeface="Arial"/>
                <a:ea typeface="Arial"/>
                <a:cs typeface="Arial"/>
                <a:sym typeface="Arial"/>
              </a:rPr>
              <a:t>unmanageable</a:t>
            </a:r>
            <a:r>
              <a:rPr lang="zh-TW">
                <a:solidFill>
                  <a:schemeClr val="dk1"/>
                </a:solidFill>
                <a:latin typeface="Arial"/>
                <a:ea typeface="Arial"/>
                <a:cs typeface="Arial"/>
                <a:sym typeface="Arial"/>
              </a:rPr>
              <a:t> (i.e. non-linear)</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3" name="Shape 1383"/>
        <p:cNvGrpSpPr/>
        <p:nvPr/>
      </p:nvGrpSpPr>
      <p:grpSpPr>
        <a:xfrm>
          <a:off x="0" y="0"/>
          <a:ext cx="0" cy="0"/>
          <a:chOff x="0" y="0"/>
          <a:chExt cx="0" cy="0"/>
        </a:xfrm>
      </p:grpSpPr>
      <p:sp>
        <p:nvSpPr>
          <p:cNvPr id="1384" name="Shape 1384"/>
          <p:cNvSpPr txBox="1"/>
          <p:nvPr>
            <p:ph type="title"/>
          </p:nvPr>
        </p:nvSpPr>
        <p:spPr>
          <a:xfrm>
            <a:off x="457200" y="342900"/>
            <a:ext cx="8229600" cy="10286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zh-TW" sz="4400" u="none" cap="none" strike="noStrike">
                <a:solidFill>
                  <a:srgbClr val="CC0000"/>
                </a:solidFill>
                <a:latin typeface="Arial"/>
                <a:ea typeface="Arial"/>
                <a:cs typeface="Arial"/>
                <a:sym typeface="Arial"/>
              </a:rPr>
              <a:t>REFERENCES</a:t>
            </a:r>
          </a:p>
        </p:txBody>
      </p:sp>
      <p:sp>
        <p:nvSpPr>
          <p:cNvPr id="1385" name="Shape 1385"/>
          <p:cNvSpPr txBox="1"/>
          <p:nvPr>
            <p:ph idx="1" type="body"/>
          </p:nvPr>
        </p:nvSpPr>
        <p:spPr>
          <a:xfrm>
            <a:off x="457200" y="1485900"/>
            <a:ext cx="8229600" cy="291465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lt2"/>
              </a:buClr>
              <a:buSzPct val="75000"/>
              <a:buFont typeface="Noto Sans Symbols"/>
              <a:buChar char="■"/>
            </a:pPr>
            <a:r>
              <a:rPr b="0" i="0" lang="zh-TW" sz="3200" u="none" cap="none" strike="noStrike">
                <a:solidFill>
                  <a:schemeClr val="dk1"/>
                </a:solidFill>
                <a:latin typeface="Arial"/>
                <a:ea typeface="Arial"/>
                <a:cs typeface="Arial"/>
                <a:sym typeface="Arial"/>
              </a:rPr>
              <a:t>CUTE: A Concolic Unit Testing Engine for C, Koushik Sen, Darko Marinov, and Gul Agha. </a:t>
            </a:r>
          </a:p>
          <a:p>
            <a:pPr indent="-342900" lvl="0" marL="342900" marR="0" rtl="0" algn="l">
              <a:spcBef>
                <a:spcPts val="640"/>
              </a:spcBef>
              <a:spcAft>
                <a:spcPts val="0"/>
              </a:spcAft>
              <a:buClr>
                <a:schemeClr val="lt2"/>
              </a:buClr>
              <a:buSzPct val="75000"/>
              <a:buFont typeface="Noto Sans Symbols"/>
              <a:buChar char="■"/>
            </a:pPr>
            <a:r>
              <a:rPr b="0" i="0" lang="zh-TW" sz="3200" u="none" cap="none" strike="noStrike">
                <a:solidFill>
                  <a:schemeClr val="dk1"/>
                </a:solidFill>
                <a:latin typeface="Arial"/>
                <a:ea typeface="Arial"/>
                <a:cs typeface="Arial"/>
                <a:sym typeface="Arial"/>
              </a:rPr>
              <a:t>K. Sen and G. Agha, "CUTE and jCUTE : Concolic Unit Testing and Explicit Path Model-Checking Tools" </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9" name="Shape 1389"/>
        <p:cNvGrpSpPr/>
        <p:nvPr/>
      </p:nvGrpSpPr>
      <p:grpSpPr>
        <a:xfrm>
          <a:off x="0" y="0"/>
          <a:ext cx="0" cy="0"/>
          <a:chOff x="0" y="0"/>
          <a:chExt cx="0" cy="0"/>
        </a:xfrm>
      </p:grpSpPr>
      <p:sp>
        <p:nvSpPr>
          <p:cNvPr id="1390" name="Shape 1390"/>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SAGE</a:t>
            </a:r>
          </a:p>
        </p:txBody>
      </p:sp>
      <p:sp>
        <p:nvSpPr>
          <p:cNvPr id="1391" name="Shape 1391"/>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Whitebox fuzzing from unit testing to whole-application testing</a:t>
            </a:r>
          </a:p>
          <a:p>
            <a:pPr indent="-431800" lvl="0" marL="457200" rtl="0">
              <a:spcBef>
                <a:spcPts val="0"/>
              </a:spcBef>
              <a:buSzPct val="177777"/>
            </a:pPr>
            <a:r>
              <a:rPr lang="zh-TW" sz="1800">
                <a:solidFill>
                  <a:srgbClr val="222222"/>
                </a:solidFill>
                <a:highlight>
                  <a:srgbClr val="FFFFFF"/>
                </a:highlight>
                <a:latin typeface="Arial"/>
                <a:ea typeface="Arial"/>
                <a:cs typeface="Arial"/>
                <a:sym typeface="Arial"/>
              </a:rPr>
              <a:t>Godefroid, Patrice, Michael Y. Levin, and David Molnar. "SAGE: whitebox fuzzing for security testing." </a:t>
            </a:r>
            <a:r>
              <a:rPr i="1" lang="zh-TW" sz="1800">
                <a:solidFill>
                  <a:srgbClr val="222222"/>
                </a:solidFill>
                <a:highlight>
                  <a:srgbClr val="FFFFFF"/>
                </a:highlight>
                <a:latin typeface="Arial"/>
                <a:ea typeface="Arial"/>
                <a:cs typeface="Arial"/>
                <a:sym typeface="Arial"/>
              </a:rPr>
              <a:t>Queue</a:t>
            </a:r>
            <a:r>
              <a:rPr lang="zh-TW" sz="1800">
                <a:solidFill>
                  <a:srgbClr val="222222"/>
                </a:solidFill>
                <a:highlight>
                  <a:srgbClr val="FFFFFF"/>
                </a:highlight>
                <a:latin typeface="Arial"/>
                <a:ea typeface="Arial"/>
                <a:cs typeface="Arial"/>
                <a:sym typeface="Arial"/>
              </a:rPr>
              <a:t> 10.1 (2012): 20.</a:t>
            </a:r>
          </a:p>
          <a:p>
            <a:pPr indent="-342900" lvl="1" marL="914400" rtl="0">
              <a:spcBef>
                <a:spcPts val="0"/>
              </a:spcBef>
              <a:buClr>
                <a:srgbClr val="222222"/>
              </a:buClr>
              <a:buSzPct val="100000"/>
              <a:buFont typeface="Arial"/>
            </a:pPr>
            <a:r>
              <a:rPr lang="zh-TW" sz="1800">
                <a:solidFill>
                  <a:srgbClr val="222222"/>
                </a:solidFill>
                <a:highlight>
                  <a:srgbClr val="FFFFFF"/>
                </a:highlight>
                <a:latin typeface="Arial"/>
                <a:ea typeface="Arial"/>
                <a:cs typeface="Arial"/>
                <a:sym typeface="Arial"/>
              </a:rPr>
              <a:t>Catchconv: fuzzing of unix applications</a:t>
            </a:r>
          </a:p>
          <a:p>
            <a:pPr indent="-368300" lvl="1" marL="914400" rtl="0">
              <a:spcBef>
                <a:spcPts val="0"/>
              </a:spcBef>
              <a:buClr>
                <a:srgbClr val="222222"/>
              </a:buClr>
              <a:buSzPct val="157142"/>
              <a:buFont typeface="Arial"/>
            </a:pPr>
            <a:r>
              <a:rPr lang="zh-TW" sz="1400">
                <a:solidFill>
                  <a:srgbClr val="222222"/>
                </a:solidFill>
                <a:highlight>
                  <a:srgbClr val="FFFFFF"/>
                </a:highlight>
                <a:latin typeface="Arial"/>
                <a:ea typeface="Arial"/>
                <a:cs typeface="Arial"/>
                <a:sym typeface="Arial"/>
              </a:rPr>
              <a:t>Molnar, David A., and David Wagner. "Catchconv: Symbolic execution and run-time type inference for integer conversion errors." </a:t>
            </a:r>
            <a:r>
              <a:rPr i="1" lang="zh-TW" sz="1400">
                <a:solidFill>
                  <a:srgbClr val="222222"/>
                </a:solidFill>
                <a:highlight>
                  <a:srgbClr val="FFFFFF"/>
                </a:highlight>
                <a:latin typeface="Arial"/>
                <a:ea typeface="Arial"/>
                <a:cs typeface="Arial"/>
                <a:sym typeface="Arial"/>
              </a:rPr>
              <a:t>UC Berkeley EECS</a:t>
            </a:r>
            <a:r>
              <a:rPr lang="zh-TW" sz="1400">
                <a:solidFill>
                  <a:srgbClr val="222222"/>
                </a:solidFill>
                <a:highlight>
                  <a:srgbClr val="FFFFFF"/>
                </a:highlight>
                <a:latin typeface="Arial"/>
                <a:ea typeface="Arial"/>
                <a:cs typeface="Arial"/>
                <a:sym typeface="Arial"/>
              </a:rPr>
              <a:t> (2007).</a:t>
            </a:r>
          </a:p>
          <a:p>
            <a:pPr indent="-228600" lvl="0" marL="457200" rtl="0">
              <a:spcBef>
                <a:spcPts val="0"/>
              </a:spcBef>
            </a:pPr>
            <a:r>
              <a:rPr lang="zh-TW"/>
              <a:t>Scale to large file parsers with millions of lines of code and execution traces with billions of machine instructions (Microsoft Excel)</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5" name="Shape 1395"/>
        <p:cNvGrpSpPr/>
        <p:nvPr/>
      </p:nvGrpSpPr>
      <p:grpSpPr>
        <a:xfrm>
          <a:off x="0" y="0"/>
          <a:ext cx="0" cy="0"/>
          <a:chOff x="0" y="0"/>
          <a:chExt cx="0" cy="0"/>
        </a:xfrm>
      </p:grpSpPr>
      <p:sp>
        <p:nvSpPr>
          <p:cNvPr id="1396" name="Shape 1396"/>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SAGE</a:t>
            </a:r>
          </a:p>
        </p:txBody>
      </p:sp>
      <p:sp>
        <p:nvSpPr>
          <p:cNvPr id="1397" name="Shape 1397"/>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SAGE found roughly one third of all the bugs discovered by file fuzzing during Microsoft Windows 7’s development</a:t>
            </a:r>
          </a:p>
          <a:p>
            <a:pPr indent="-228600" lvl="0" marL="457200" rtl="0">
              <a:spcBef>
                <a:spcPts val="0"/>
              </a:spcBef>
            </a:pPr>
            <a:r>
              <a:rPr lang="zh-TW"/>
              <a:t>Since 2008, continually running on an average of 100+ machines “fuzzing” hundreds of applications in a dedicated security testing lab</a:t>
            </a:r>
          </a:p>
          <a:p>
            <a:pPr indent="-228600" lvl="0" marL="457200">
              <a:spcBef>
                <a:spcPts val="0"/>
              </a:spcBef>
            </a:pPr>
            <a:r>
              <a:rPr lang="zh-TW"/>
              <a:t>The largest computational usage ever for any SMT solver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Generalized Symbolic Execution</a:t>
            </a:r>
          </a:p>
        </p:txBody>
      </p:sp>
      <p:sp>
        <p:nvSpPr>
          <p:cNvPr id="262" name="Shape 2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zh-TW"/>
              <a:t>classical symbolic execution with multi-threading and inputs with recursive data structures</a:t>
            </a:r>
          </a:p>
          <a:p>
            <a:pPr indent="-228600" lvl="0" marL="457200" rtl="0">
              <a:spcBef>
                <a:spcPts val="0"/>
              </a:spcBef>
            </a:pPr>
            <a:r>
              <a:rPr lang="zh-TW"/>
              <a:t>model checker to handle multi-threading and non-determinism </a:t>
            </a:r>
          </a:p>
          <a:p>
            <a:pPr indent="-228600" lvl="0" marL="457200" rtl="0">
              <a:spcBef>
                <a:spcPts val="0"/>
              </a:spcBef>
            </a:pPr>
            <a:r>
              <a:rPr lang="zh-TW"/>
              <a:t>non-deterministicaly initialize fields when first access to uninitialized fields </a:t>
            </a:r>
          </a:p>
          <a:p>
            <a:pPr indent="-228600" lvl="0" marL="457200" rtl="0">
              <a:spcBef>
                <a:spcPts val="0"/>
              </a:spcBef>
            </a:pPr>
            <a:r>
              <a:rPr lang="zh-TW"/>
              <a:t>Once field initialized, execution proceeds acording to the concrete execution semantics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1" name="Shape 1401"/>
        <p:cNvGrpSpPr/>
        <p:nvPr/>
      </p:nvGrpSpPr>
      <p:grpSpPr>
        <a:xfrm>
          <a:off x="0" y="0"/>
          <a:ext cx="0" cy="0"/>
          <a:chOff x="0" y="0"/>
          <a:chExt cx="0" cy="0"/>
        </a:xfrm>
      </p:grpSpPr>
      <p:sp>
        <p:nvSpPr>
          <p:cNvPr id="1402" name="Shape 1402"/>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EXE</a:t>
            </a:r>
          </a:p>
        </p:txBody>
      </p:sp>
      <p:sp>
        <p:nvSpPr>
          <p:cNvPr id="1403" name="Shape 1403"/>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testing complex software , an emphasis on system code</a:t>
            </a:r>
          </a:p>
          <a:p>
            <a:pPr indent="-419100" lvl="0" marL="457200" rtl="0">
              <a:spcBef>
                <a:spcPts val="0"/>
              </a:spcBef>
              <a:buSzPct val="187500"/>
            </a:pPr>
            <a:r>
              <a:rPr lang="zh-TW" sz="1600">
                <a:solidFill>
                  <a:srgbClr val="222222"/>
                </a:solidFill>
                <a:highlight>
                  <a:srgbClr val="FFFFFF"/>
                </a:highlight>
                <a:latin typeface="Arial"/>
                <a:ea typeface="Arial"/>
                <a:cs typeface="Arial"/>
                <a:sym typeface="Arial"/>
              </a:rPr>
              <a:t>Yang, J., Sar, C., Twohey, P., Cadar, C., &amp; Engler, D. (2006, May). Automatically generating malicious disks using symbolic execution. In </a:t>
            </a:r>
            <a:r>
              <a:rPr i="1" lang="zh-TW" sz="1600">
                <a:solidFill>
                  <a:srgbClr val="222222"/>
                </a:solidFill>
                <a:highlight>
                  <a:srgbClr val="FFFFFF"/>
                </a:highlight>
                <a:latin typeface="Arial"/>
                <a:ea typeface="Arial"/>
                <a:cs typeface="Arial"/>
                <a:sym typeface="Arial"/>
              </a:rPr>
              <a:t>2006 IEEE Symposium on Security and Privacy (S&amp;P'06)</a:t>
            </a:r>
            <a:r>
              <a:rPr lang="zh-TW" sz="1600">
                <a:solidFill>
                  <a:srgbClr val="222222"/>
                </a:solidFill>
                <a:highlight>
                  <a:srgbClr val="FFFFFF"/>
                </a:highlight>
                <a:latin typeface="Arial"/>
                <a:ea typeface="Arial"/>
                <a:cs typeface="Arial"/>
                <a:sym typeface="Arial"/>
              </a:rPr>
              <a:t> (pp. 15-pp). IEEE.</a:t>
            </a:r>
          </a:p>
          <a:p>
            <a:pPr indent="-361950" lvl="1" marL="914400" rtl="0">
              <a:spcBef>
                <a:spcPts val="0"/>
              </a:spcBef>
              <a:buClr>
                <a:srgbClr val="222222"/>
              </a:buClr>
              <a:buSzPct val="140000"/>
              <a:buFont typeface="Arial"/>
            </a:pPr>
            <a:r>
              <a:rPr lang="zh-TW" sz="1500">
                <a:solidFill>
                  <a:srgbClr val="222222"/>
                </a:solidFill>
                <a:highlight>
                  <a:srgbClr val="FFFFFF"/>
                </a:highlight>
                <a:latin typeface="Arial"/>
                <a:ea typeface="Arial"/>
                <a:cs typeface="Arial"/>
                <a:sym typeface="Arial"/>
              </a:rPr>
              <a:t>Cadar, C., Dunbar, D., &amp; Engler, D. R. (2008, December). KLEE: Unassisted and Automatic Generation of High-Coverage Tests for Complex Systems Programs. In </a:t>
            </a:r>
            <a:r>
              <a:rPr i="1" lang="zh-TW" sz="1500">
                <a:solidFill>
                  <a:srgbClr val="222222"/>
                </a:solidFill>
                <a:highlight>
                  <a:srgbClr val="FFFFFF"/>
                </a:highlight>
                <a:latin typeface="Arial"/>
                <a:ea typeface="Arial"/>
                <a:cs typeface="Arial"/>
                <a:sym typeface="Arial"/>
              </a:rPr>
              <a:t>OSDI</a:t>
            </a:r>
            <a:r>
              <a:rPr lang="zh-TW" sz="1500">
                <a:solidFill>
                  <a:srgbClr val="222222"/>
                </a:solidFill>
                <a:highlight>
                  <a:srgbClr val="FFFFFF"/>
                </a:highlight>
                <a:latin typeface="Arial"/>
                <a:ea typeface="Arial"/>
                <a:cs typeface="Arial"/>
                <a:sym typeface="Arial"/>
              </a:rPr>
              <a:t> (Vol. 8, pp. 209-224).</a:t>
            </a:r>
          </a:p>
          <a:p>
            <a:pPr indent="-228600" lvl="0" marL="457200" rtl="0">
              <a:spcBef>
                <a:spcPts val="0"/>
              </a:spcBef>
            </a:pPr>
            <a:r>
              <a:rPr lang="zh-TW"/>
              <a:t>Model memory with bit-level accuracy</a:t>
            </a:r>
          </a:p>
          <a:p>
            <a:pPr indent="-228600" lvl="0" marL="457200" rtl="0">
              <a:spcBef>
                <a:spcPts val="0"/>
              </a:spcBef>
            </a:pPr>
            <a:r>
              <a:rPr lang="zh-TW"/>
              <a:t>constraint solver: STP</a:t>
            </a:r>
          </a:p>
          <a:p>
            <a:pPr indent="-228600" lvl="0" marL="457200">
              <a:spcBef>
                <a:spcPts val="0"/>
              </a:spcBef>
            </a:pPr>
            <a:r>
              <a:rPr lang="zh-TW"/>
              <a:t>caching and irrelevant constraint elimination</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7" name="Shape 1407"/>
        <p:cNvGrpSpPr/>
        <p:nvPr/>
      </p:nvGrpSpPr>
      <p:grpSpPr>
        <a:xfrm>
          <a:off x="0" y="0"/>
          <a:ext cx="0" cy="0"/>
          <a:chOff x="0" y="0"/>
          <a:chExt cx="0" cy="0"/>
        </a:xfrm>
      </p:grpSpPr>
      <p:sp>
        <p:nvSpPr>
          <p:cNvPr id="1408" name="Shape 1408"/>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EXE</a:t>
            </a:r>
          </a:p>
        </p:txBody>
      </p:sp>
      <p:sp>
        <p:nvSpPr>
          <p:cNvPr id="1409" name="Shape 1409"/>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Discover deep bugs and security vulnerability of complex code</a:t>
            </a:r>
          </a:p>
          <a:p>
            <a:pPr indent="-228600" lvl="1" marL="914400" rtl="0">
              <a:spcBef>
                <a:spcPts val="0"/>
              </a:spcBef>
            </a:pPr>
            <a:r>
              <a:rPr lang="zh-TW"/>
              <a:t>library code</a:t>
            </a:r>
          </a:p>
          <a:p>
            <a:pPr indent="-228600" lvl="1" marL="914400" rtl="0">
              <a:spcBef>
                <a:spcPts val="0"/>
              </a:spcBef>
            </a:pPr>
            <a:r>
              <a:rPr lang="zh-TW"/>
              <a:t>file systems</a:t>
            </a:r>
          </a:p>
          <a:p>
            <a:pPr indent="-228600" lvl="1" marL="914400" rtl="0">
              <a:spcBef>
                <a:spcPts val="0"/>
              </a:spcBef>
            </a:pPr>
            <a:r>
              <a:rPr lang="zh-TW"/>
              <a:t>packet filters</a:t>
            </a:r>
          </a:p>
          <a:p>
            <a:pPr indent="-228600" lvl="1" marL="914400" rtl="0">
              <a:spcBef>
                <a:spcPts val="0"/>
              </a:spcBef>
            </a:pPr>
            <a:r>
              <a:rPr lang="zh-TW"/>
              <a:t>device drivers</a:t>
            </a:r>
          </a:p>
          <a:p>
            <a:pPr indent="-228600" lvl="1" marL="914400">
              <a:spcBef>
                <a:spcPts val="0"/>
              </a:spcBef>
            </a:pPr>
            <a:r>
              <a:rPr lang="zh-TW"/>
              <a:t>network servers and tools</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3" name="Shape 1413"/>
        <p:cNvGrpSpPr/>
        <p:nvPr/>
      </p:nvGrpSpPr>
      <p:grpSpPr>
        <a:xfrm>
          <a:off x="0" y="0"/>
          <a:ext cx="0" cy="0"/>
          <a:chOff x="0" y="0"/>
          <a:chExt cx="0" cy="0"/>
        </a:xfrm>
      </p:grpSpPr>
      <p:sp>
        <p:nvSpPr>
          <p:cNvPr id="1414" name="Shape 1414"/>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KLEE</a:t>
            </a:r>
          </a:p>
        </p:txBody>
      </p:sp>
      <p:sp>
        <p:nvSpPr>
          <p:cNvPr id="1415" name="Shape 1415"/>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a redesign of EXE, on top of LLVM compiler infrastructure</a:t>
            </a:r>
          </a:p>
          <a:p>
            <a:pPr indent="-228600" lvl="0" marL="457200" rtl="0">
              <a:spcBef>
                <a:spcPts val="0"/>
              </a:spcBef>
            </a:pPr>
            <a:r>
              <a:rPr lang="zh-TW"/>
              <a:t>mixed concrete/symbolic execution</a:t>
            </a:r>
          </a:p>
          <a:p>
            <a:pPr indent="-228600" lvl="0" marL="457200" rtl="0">
              <a:spcBef>
                <a:spcPts val="0"/>
              </a:spcBef>
            </a:pPr>
            <a:r>
              <a:rPr lang="zh-TW"/>
              <a:t>model memory with bit-level accruacy </a:t>
            </a:r>
          </a:p>
          <a:p>
            <a:pPr indent="-228600" lvl="0" marL="457200" rtl="0">
              <a:spcBef>
                <a:spcPts val="0"/>
              </a:spcBef>
            </a:pPr>
            <a:r>
              <a:rPr lang="zh-TW"/>
              <a:t>constraint solving optimization</a:t>
            </a:r>
          </a:p>
          <a:p>
            <a:pPr indent="-228600" lvl="0" marL="457200" rtl="0">
              <a:spcBef>
                <a:spcPts val="0"/>
              </a:spcBef>
            </a:pPr>
            <a:r>
              <a:rPr lang="zh-TW"/>
              <a:t>search heuristics </a:t>
            </a:r>
          </a:p>
          <a:p>
            <a:pPr indent="-228600" lvl="0" marL="457200" rtl="0">
              <a:spcBef>
                <a:spcPts val="0"/>
              </a:spcBef>
            </a:pPr>
            <a:r>
              <a:rPr lang="zh-TW"/>
              <a:t>Store large number of concurrent states by exploiting sharing among states at the object- rather than at the page-level in EXE</a:t>
            </a:r>
          </a:p>
          <a:p>
            <a:pPr indent="-228600" lvl="0" marL="457200" rtl="0">
              <a:spcBef>
                <a:spcPts val="0"/>
              </a:spcBef>
            </a:pPr>
            <a:r>
              <a:rPr lang="zh-TW"/>
              <a:t>Deal environment</a:t>
            </a:r>
          </a:p>
          <a:p>
            <a:pPr indent="-228600" lvl="1" marL="914400" rtl="0">
              <a:spcBef>
                <a:spcPts val="0"/>
              </a:spcBef>
            </a:pPr>
            <a:r>
              <a:rPr lang="zh-TW"/>
              <a:t>file system and network</a:t>
            </a:r>
          </a:p>
          <a:p>
            <a:pPr indent="-228600" lvl="0" marL="457200">
              <a:spcBef>
                <a:spcPts val="0"/>
              </a:spcBef>
            </a:pPr>
            <a:r>
              <a:rPr lang="zh-TW"/>
              <a:t>open-sourced since June 2009</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9" name="Shape 1419"/>
        <p:cNvGrpSpPr/>
        <p:nvPr/>
      </p:nvGrpSpPr>
      <p:grpSpPr>
        <a:xfrm>
          <a:off x="0" y="0"/>
          <a:ext cx="0" cy="0"/>
          <a:chOff x="0" y="0"/>
          <a:chExt cx="0" cy="0"/>
        </a:xfrm>
      </p:grpSpPr>
      <p:sp>
        <p:nvSpPr>
          <p:cNvPr id="1420" name="Shape 1420"/>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CGC CRS</a:t>
            </a:r>
          </a:p>
        </p:txBody>
      </p:sp>
      <p:sp>
        <p:nvSpPr>
          <p:cNvPr id="1421" name="Shape 1421"/>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Mayhem</a:t>
            </a:r>
          </a:p>
          <a:p>
            <a:pPr indent="-228600" lvl="0" marL="457200" rtl="0">
              <a:spcBef>
                <a:spcPts val="0"/>
              </a:spcBef>
            </a:pPr>
            <a:r>
              <a:rPr lang="zh-TW"/>
              <a:t>Shellphish</a:t>
            </a:r>
          </a:p>
          <a:p>
            <a:pPr indent="-228600" lvl="0" marL="457200">
              <a:spcBef>
                <a:spcPts val="0"/>
              </a:spcBef>
            </a:pPr>
            <a:r>
              <a:rPr lang="zh-TW"/>
              <a:t>CRAX</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5" name="Shape 1425"/>
        <p:cNvGrpSpPr/>
        <p:nvPr/>
      </p:nvGrpSpPr>
      <p:grpSpPr>
        <a:xfrm>
          <a:off x="0" y="0"/>
          <a:ext cx="0" cy="0"/>
          <a:chOff x="0" y="0"/>
          <a:chExt cx="0" cy="0"/>
        </a:xfrm>
      </p:grpSpPr>
      <p:sp>
        <p:nvSpPr>
          <p:cNvPr id="1426" name="Shape 1426"/>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Mayhem</a:t>
            </a:r>
          </a:p>
        </p:txBody>
      </p:sp>
      <p:sp>
        <p:nvSpPr>
          <p:cNvPr id="1427" name="Shape 1427"/>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28" name="Shape 1428"/>
          <p:cNvPicPr preferRelativeResize="0"/>
          <p:nvPr/>
        </p:nvPicPr>
        <p:blipFill>
          <a:blip r:embed="rId3">
            <a:alphaModFix/>
          </a:blip>
          <a:stretch>
            <a:fillRect/>
          </a:stretch>
        </p:blipFill>
        <p:spPr>
          <a:xfrm>
            <a:off x="2361512" y="714299"/>
            <a:ext cx="5640562" cy="42291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2" name="Shape 1432"/>
        <p:cNvGrpSpPr/>
        <p:nvPr/>
      </p:nvGrpSpPr>
      <p:grpSpPr>
        <a:xfrm>
          <a:off x="0" y="0"/>
          <a:ext cx="0" cy="0"/>
          <a:chOff x="0" y="0"/>
          <a:chExt cx="0" cy="0"/>
        </a:xfrm>
      </p:grpSpPr>
      <p:sp>
        <p:nvSpPr>
          <p:cNvPr id="1433" name="Shape 1433"/>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Mayhem</a:t>
            </a:r>
          </a:p>
        </p:txBody>
      </p:sp>
      <p:sp>
        <p:nvSpPr>
          <p:cNvPr id="1434" name="Shape 1434"/>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sz="1800">
                <a:solidFill>
                  <a:srgbClr val="595959"/>
                </a:solidFill>
                <a:latin typeface="Arial"/>
                <a:ea typeface="Arial"/>
                <a:cs typeface="Arial"/>
                <a:sym typeface="Arial"/>
              </a:rPr>
              <a:t>https://blog.forallsecure.com/2016/02/09/unleashing-mayhem/</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8" name="Shape 1438"/>
        <p:cNvGrpSpPr/>
        <p:nvPr/>
      </p:nvGrpSpPr>
      <p:grpSpPr>
        <a:xfrm>
          <a:off x="0" y="0"/>
          <a:ext cx="0" cy="0"/>
          <a:chOff x="0" y="0"/>
          <a:chExt cx="0" cy="0"/>
        </a:xfrm>
      </p:grpSpPr>
      <p:sp>
        <p:nvSpPr>
          <p:cNvPr id="1439" name="Shape 1439"/>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sz="1950">
                <a:solidFill>
                  <a:srgbClr val="9EABB3"/>
                </a:solidFill>
                <a:highlight>
                  <a:srgbClr val="FFFFFF"/>
                </a:highlight>
                <a:latin typeface="Arial"/>
                <a:ea typeface="Arial"/>
                <a:cs typeface="Arial"/>
                <a:sym typeface="Arial"/>
              </a:rPr>
              <a:t>Final scores for teams playing in the DARPA CQE</a:t>
            </a:r>
          </a:p>
        </p:txBody>
      </p:sp>
      <p:sp>
        <p:nvSpPr>
          <p:cNvPr id="1440" name="Shape 1440"/>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41" name="Shape 1441"/>
          <p:cNvPicPr preferRelativeResize="0"/>
          <p:nvPr/>
        </p:nvPicPr>
        <p:blipFill>
          <a:blip r:embed="rId3">
            <a:alphaModFix/>
          </a:blip>
          <a:stretch>
            <a:fillRect/>
          </a:stretch>
        </p:blipFill>
        <p:spPr>
          <a:xfrm>
            <a:off x="2221372" y="800100"/>
            <a:ext cx="5762826" cy="43434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5" name="Shape 1445"/>
        <p:cNvGrpSpPr/>
        <p:nvPr/>
      </p:nvGrpSpPr>
      <p:grpSpPr>
        <a:xfrm>
          <a:off x="0" y="0"/>
          <a:ext cx="0" cy="0"/>
          <a:chOff x="0" y="0"/>
          <a:chExt cx="0" cy="0"/>
        </a:xfrm>
      </p:grpSpPr>
      <p:sp>
        <p:nvSpPr>
          <p:cNvPr id="1446" name="Shape 1446"/>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b="1" lang="zh-TW" sz="1750">
                <a:solidFill>
                  <a:srgbClr val="9EABB3"/>
                </a:solidFill>
                <a:highlight>
                  <a:srgbClr val="FFFFFF"/>
                </a:highlight>
                <a:latin typeface="Arial"/>
                <a:ea typeface="Arial"/>
                <a:cs typeface="Arial"/>
                <a:sym typeface="Arial"/>
              </a:rPr>
              <a:t>Scores of hypothetical super-teams and ForAllSecure</a:t>
            </a:r>
          </a:p>
        </p:txBody>
      </p:sp>
      <p:sp>
        <p:nvSpPr>
          <p:cNvPr id="1447" name="Shape 1447"/>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48" name="Shape 1448"/>
          <p:cNvPicPr preferRelativeResize="0"/>
          <p:nvPr/>
        </p:nvPicPr>
        <p:blipFill>
          <a:blip r:embed="rId3">
            <a:alphaModFix/>
          </a:blip>
          <a:stretch>
            <a:fillRect/>
          </a:stretch>
        </p:blipFill>
        <p:spPr>
          <a:xfrm>
            <a:off x="2373025" y="914400"/>
            <a:ext cx="5611173" cy="42291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2" name="Shape 1452"/>
        <p:cNvGrpSpPr/>
        <p:nvPr/>
      </p:nvGrpSpPr>
      <p:grpSpPr>
        <a:xfrm>
          <a:off x="0" y="0"/>
          <a:ext cx="0" cy="0"/>
          <a:chOff x="0" y="0"/>
          <a:chExt cx="0" cy="0"/>
        </a:xfrm>
      </p:grpSpPr>
      <p:sp>
        <p:nvSpPr>
          <p:cNvPr id="1453" name="Shape 1453"/>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sz="1950">
                <a:solidFill>
                  <a:srgbClr val="9EABB3"/>
                </a:solidFill>
                <a:highlight>
                  <a:srgbClr val="FFFFFF"/>
                </a:highlight>
                <a:latin typeface="Arial"/>
                <a:ea typeface="Arial"/>
                <a:cs typeface="Arial"/>
                <a:sym typeface="Arial"/>
              </a:rPr>
              <a:t>Scores of hypothetical super-teams and ForAllSecure</a:t>
            </a:r>
          </a:p>
        </p:txBody>
      </p:sp>
      <p:sp>
        <p:nvSpPr>
          <p:cNvPr id="1454" name="Shape 1454"/>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55" name="Shape 1455"/>
          <p:cNvPicPr preferRelativeResize="0"/>
          <p:nvPr/>
        </p:nvPicPr>
        <p:blipFill>
          <a:blip r:embed="rId3">
            <a:alphaModFix/>
          </a:blip>
          <a:stretch>
            <a:fillRect/>
          </a:stretch>
        </p:blipFill>
        <p:spPr>
          <a:xfrm>
            <a:off x="2221372" y="800100"/>
            <a:ext cx="5762826" cy="4343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9" name="Shape 1459"/>
        <p:cNvGrpSpPr/>
        <p:nvPr/>
      </p:nvGrpSpPr>
      <p:grpSpPr>
        <a:xfrm>
          <a:off x="0" y="0"/>
          <a:ext cx="0" cy="0"/>
          <a:chOff x="0" y="0"/>
          <a:chExt cx="0" cy="0"/>
        </a:xfrm>
      </p:grpSpPr>
      <p:sp>
        <p:nvSpPr>
          <p:cNvPr id="1460" name="Shape 1460"/>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sz="1850">
                <a:solidFill>
                  <a:srgbClr val="9EABB3"/>
                </a:solidFill>
                <a:highlight>
                  <a:srgbClr val="FFFFFF"/>
                </a:highlight>
                <a:latin typeface="Arial"/>
                <a:ea typeface="Arial"/>
                <a:cs typeface="Arial"/>
                <a:sym typeface="Arial"/>
              </a:rPr>
              <a:t>Total number of crashing binaries found by each team during the CQE</a:t>
            </a:r>
          </a:p>
        </p:txBody>
      </p:sp>
      <p:sp>
        <p:nvSpPr>
          <p:cNvPr id="1461" name="Shape 1461"/>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62" name="Shape 1462"/>
          <p:cNvPicPr preferRelativeResize="0"/>
          <p:nvPr/>
        </p:nvPicPr>
        <p:blipFill>
          <a:blip r:embed="rId3">
            <a:alphaModFix/>
          </a:blip>
          <a:stretch>
            <a:fillRect/>
          </a:stretch>
        </p:blipFill>
        <p:spPr>
          <a:xfrm>
            <a:off x="2373025" y="914400"/>
            <a:ext cx="5611173" cy="42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TW"/>
              <a:t>Dynamic Test Generation</a:t>
            </a:r>
          </a:p>
        </p:txBody>
      </p:sp>
      <p:sp>
        <p:nvSpPr>
          <p:cNvPr id="268" name="Shape 2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zh-TW"/>
              <a:t>Improve the classical symbolic execution</a:t>
            </a:r>
          </a:p>
          <a:p>
            <a:pPr indent="-228600" lvl="1" marL="914400" rtl="0">
              <a:spcBef>
                <a:spcPts val="0"/>
              </a:spcBef>
            </a:pPr>
            <a:r>
              <a:rPr lang="zh-TW"/>
              <a:t>making distinction between the concrete and the symbolic state of  a program</a:t>
            </a:r>
          </a:p>
          <a:p>
            <a:pPr indent="-228600" lvl="0" marL="457200" rtl="0">
              <a:spcBef>
                <a:spcPts val="0"/>
              </a:spcBef>
            </a:pPr>
            <a:r>
              <a:rPr lang="zh-TW"/>
              <a:t>Code run unmodified, only statements depending on the symbolic input treated differently</a:t>
            </a:r>
          </a:p>
          <a:p>
            <a:pPr indent="-228600" lvl="1" marL="914400" rtl="0">
              <a:spcBef>
                <a:spcPts val="0"/>
              </a:spcBef>
            </a:pPr>
            <a:r>
              <a:rPr lang="zh-TW"/>
              <a:t>adding constraints to the current path condition</a:t>
            </a:r>
          </a:p>
          <a:p>
            <a:pPr indent="-228600" lvl="0" marL="457200" rtl="0">
              <a:spcBef>
                <a:spcPts val="0"/>
              </a:spcBef>
            </a:pPr>
            <a:r>
              <a:rPr lang="zh-TW"/>
              <a:t>Exponential number of paths </a:t>
            </a:r>
          </a:p>
          <a:p>
            <a:pPr indent="-228600" lvl="1" marL="914400" rtl="0">
              <a:spcBef>
                <a:spcPts val="0"/>
              </a:spcBef>
            </a:pPr>
            <a:r>
              <a:rPr lang="zh-TW"/>
              <a:t>heruistics to guide pah exploration</a:t>
            </a:r>
          </a:p>
          <a:p>
            <a:pPr indent="-228600" lvl="1" marL="914400" rtl="0">
              <a:spcBef>
                <a:spcPts val="0"/>
              </a:spcBef>
            </a:pPr>
            <a:r>
              <a:rPr lang="zh-TW"/>
              <a:t>interleaving symbolic execution with random testing</a:t>
            </a:r>
          </a:p>
          <a:p>
            <a:pPr indent="-228600" lvl="1" marL="914400" rtl="0">
              <a:spcBef>
                <a:spcPts val="0"/>
              </a:spcBef>
            </a:pPr>
            <a:r>
              <a:rPr lang="zh-TW"/>
              <a:t>caching function summaries for laster use by higher-level functions</a:t>
            </a:r>
          </a:p>
          <a:p>
            <a:pPr indent="-228600" lvl="1" marL="914400">
              <a:spcBef>
                <a:spcPts val="0"/>
              </a:spcBef>
            </a:pPr>
            <a:r>
              <a:rPr lang="zh-TW"/>
              <a:t>eliminating redundant paths for values read and written by the program</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6" name="Shape 1466"/>
        <p:cNvGrpSpPr/>
        <p:nvPr/>
      </p:nvGrpSpPr>
      <p:grpSpPr>
        <a:xfrm>
          <a:off x="0" y="0"/>
          <a:ext cx="0" cy="0"/>
          <a:chOff x="0" y="0"/>
          <a:chExt cx="0" cy="0"/>
        </a:xfrm>
      </p:grpSpPr>
      <p:sp>
        <p:nvSpPr>
          <p:cNvPr id="1467" name="Shape 1467"/>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sz="2050">
                <a:solidFill>
                  <a:srgbClr val="9EABB3"/>
                </a:solidFill>
                <a:highlight>
                  <a:srgbClr val="FFFFFF"/>
                </a:highlight>
                <a:latin typeface="Arial"/>
                <a:ea typeface="Arial"/>
                <a:cs typeface="Arial"/>
                <a:sym typeface="Arial"/>
              </a:rPr>
              <a:t>Crashing binaries produced by each team</a:t>
            </a:r>
          </a:p>
        </p:txBody>
      </p:sp>
      <p:sp>
        <p:nvSpPr>
          <p:cNvPr id="1468" name="Shape 1468"/>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69" name="Shape 1469"/>
          <p:cNvPicPr preferRelativeResize="0"/>
          <p:nvPr/>
        </p:nvPicPr>
        <p:blipFill>
          <a:blip r:embed="rId3">
            <a:alphaModFix/>
          </a:blip>
          <a:stretch>
            <a:fillRect/>
          </a:stretch>
        </p:blipFill>
        <p:spPr>
          <a:xfrm>
            <a:off x="2221372" y="800100"/>
            <a:ext cx="5762826" cy="43434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3" name="Shape 1473"/>
        <p:cNvGrpSpPr/>
        <p:nvPr/>
      </p:nvGrpSpPr>
      <p:grpSpPr>
        <a:xfrm>
          <a:off x="0" y="0"/>
          <a:ext cx="0" cy="0"/>
          <a:chOff x="0" y="0"/>
          <a:chExt cx="0" cy="0"/>
        </a:xfrm>
      </p:grpSpPr>
      <p:sp>
        <p:nvSpPr>
          <p:cNvPr id="1474" name="Shape 1474"/>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The bug finder</a:t>
            </a:r>
          </a:p>
        </p:txBody>
      </p:sp>
      <p:sp>
        <p:nvSpPr>
          <p:cNvPr id="1475" name="Shape 1475"/>
          <p:cNvSpPr txBox="1"/>
          <p:nvPr>
            <p:ph idx="1" type="body"/>
          </p:nvPr>
        </p:nvSpPr>
        <p:spPr>
          <a:xfrm>
            <a:off x="228600" y="914400"/>
            <a:ext cx="8610600" cy="3828900"/>
          </a:xfrm>
          <a:prstGeom prst="rect">
            <a:avLst/>
          </a:prstGeom>
        </p:spPr>
        <p:txBody>
          <a:bodyPr anchorCtr="0" anchor="t" bIns="91425" lIns="91425" rIns="91425" tIns="91425">
            <a:noAutofit/>
          </a:bodyPr>
          <a:lstStyle/>
          <a:p>
            <a:pPr indent="-228600" lvl="0" marL="457200" rtl="0">
              <a:spcBef>
                <a:spcPts val="0"/>
              </a:spcBef>
            </a:pPr>
            <a:r>
              <a:rPr lang="zh-TW"/>
              <a:t>Mayhem symbolic executor</a:t>
            </a:r>
          </a:p>
          <a:p>
            <a:pPr indent="-228600" lvl="0" marL="457200">
              <a:spcBef>
                <a:spcPts val="0"/>
              </a:spcBef>
            </a:pPr>
            <a:r>
              <a:rPr lang="zh-TW"/>
              <a:t>Murphy directed fuzzer</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9" name="Shape 1479"/>
        <p:cNvGrpSpPr/>
        <p:nvPr/>
      </p:nvGrpSpPr>
      <p:grpSpPr>
        <a:xfrm>
          <a:off x="0" y="0"/>
          <a:ext cx="0" cy="0"/>
          <a:chOff x="0" y="0"/>
          <a:chExt cx="0" cy="0"/>
        </a:xfrm>
      </p:grpSpPr>
      <p:sp>
        <p:nvSpPr>
          <p:cNvPr id="1480" name="Shape 1480"/>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Mayhem and Murphy</a:t>
            </a:r>
          </a:p>
        </p:txBody>
      </p:sp>
      <p:sp>
        <p:nvSpPr>
          <p:cNvPr id="1481" name="Shape 1481"/>
          <p:cNvSpPr txBox="1"/>
          <p:nvPr>
            <p:ph idx="1" type="body"/>
          </p:nvPr>
        </p:nvSpPr>
        <p:spPr>
          <a:xfrm>
            <a:off x="228600" y="914400"/>
            <a:ext cx="8610600" cy="3828900"/>
          </a:xfrm>
          <a:prstGeom prst="rect">
            <a:avLst/>
          </a:prstGeom>
        </p:spPr>
        <p:txBody>
          <a:bodyPr anchorCtr="0" anchor="t" bIns="91425" lIns="91425" rIns="91425" tIns="91425">
            <a:noAutofit/>
          </a:bodyPr>
          <a:lstStyle/>
          <a:p>
            <a:pPr indent="-352425" lvl="0" marL="457200" rtl="0">
              <a:spcBef>
                <a:spcPts val="0"/>
              </a:spcBef>
              <a:buClr>
                <a:srgbClr val="3A4145"/>
              </a:buClr>
              <a:buSzPct val="97500"/>
            </a:pPr>
            <a:r>
              <a:rPr lang="zh-TW" sz="1950">
                <a:solidFill>
                  <a:srgbClr val="3A4145"/>
                </a:solidFill>
                <a:highlight>
                  <a:srgbClr val="FFFFFF"/>
                </a:highlight>
              </a:rPr>
              <a:t>two components communicate through a PostgreSQL database by sharing testcases </a:t>
            </a:r>
          </a:p>
          <a:p>
            <a:pPr indent="-352425" lvl="0" marL="457200" rtl="0">
              <a:spcBef>
                <a:spcPts val="0"/>
              </a:spcBef>
              <a:buClr>
                <a:srgbClr val="3A4145"/>
              </a:buClr>
              <a:buSzPct val="97500"/>
            </a:pPr>
            <a:r>
              <a:rPr lang="zh-TW" sz="1950">
                <a:solidFill>
                  <a:srgbClr val="3A4145"/>
                </a:solidFill>
                <a:highlight>
                  <a:srgbClr val="FFFFFF"/>
                </a:highlight>
              </a:rPr>
              <a:t>find “interesting”, based on the coverage achieve. </a:t>
            </a:r>
          </a:p>
          <a:p>
            <a:pPr indent="-352425" lvl="0" marL="457200" rtl="0">
              <a:spcBef>
                <a:spcPts val="0"/>
              </a:spcBef>
              <a:buClr>
                <a:srgbClr val="3A4145"/>
              </a:buClr>
              <a:buSzPct val="97500"/>
            </a:pPr>
            <a:r>
              <a:rPr lang="zh-TW" sz="1950">
                <a:solidFill>
                  <a:srgbClr val="3A4145"/>
                </a:solidFill>
                <a:highlight>
                  <a:srgbClr val="FFFFFF"/>
                </a:highlight>
              </a:rPr>
              <a:t>using Murphy and Mayhem together, able to boost both:</a:t>
            </a:r>
          </a:p>
          <a:p>
            <a:pPr indent="-352425" lvl="1" marL="914400" rtl="0">
              <a:spcBef>
                <a:spcPts val="0"/>
              </a:spcBef>
              <a:buClr>
                <a:srgbClr val="3A4145"/>
              </a:buClr>
              <a:buSzPct val="97500"/>
            </a:pPr>
            <a:r>
              <a:rPr lang="zh-TW" sz="1950">
                <a:solidFill>
                  <a:srgbClr val="3A4145"/>
                </a:solidFill>
                <a:highlight>
                  <a:srgbClr val="FFFFFF"/>
                </a:highlight>
              </a:rPr>
              <a:t>fuzzer is great at quickly finding shallow bugs, but fails on complex cases; </a:t>
            </a:r>
          </a:p>
          <a:p>
            <a:pPr indent="-352425" lvl="1" marL="914400" rtl="0">
              <a:spcBef>
                <a:spcPts val="0"/>
              </a:spcBef>
              <a:buClr>
                <a:srgbClr val="3A4145"/>
              </a:buClr>
              <a:buSzPct val="97500"/>
            </a:pPr>
            <a:r>
              <a:rPr lang="zh-TW" sz="1950">
                <a:solidFill>
                  <a:srgbClr val="3A4145"/>
                </a:solidFill>
                <a:highlight>
                  <a:srgbClr val="FFFFFF"/>
                </a:highlight>
              </a:rPr>
              <a:t>Mayhem is good at generating deep paths in a program, but is not always fast enough to explore them all. </a:t>
            </a:r>
          </a:p>
          <a:p>
            <a:pPr indent="-352425" lvl="1" marL="914400" rtl="0">
              <a:spcBef>
                <a:spcPts val="0"/>
              </a:spcBef>
              <a:buClr>
                <a:srgbClr val="3A4145"/>
              </a:buClr>
              <a:buSzPct val="97500"/>
            </a:pPr>
            <a:r>
              <a:rPr lang="zh-TW" sz="1950">
                <a:solidFill>
                  <a:srgbClr val="3A4145"/>
                </a:solidFill>
                <a:highlight>
                  <a:srgbClr val="FFFFFF"/>
                </a:highlight>
              </a:rPr>
              <a:t>symbolic executor was able to upload interesting test cases which are picked up by the fuzzer and transformed into crashing inputs.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5" name="Shape 1485"/>
        <p:cNvGrpSpPr/>
        <p:nvPr/>
      </p:nvGrpSpPr>
      <p:grpSpPr>
        <a:xfrm>
          <a:off x="0" y="0"/>
          <a:ext cx="0" cy="0"/>
          <a:chOff x="0" y="0"/>
          <a:chExt cx="0" cy="0"/>
        </a:xfrm>
      </p:grpSpPr>
      <p:sp>
        <p:nvSpPr>
          <p:cNvPr id="1486" name="Shape 1486"/>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sz="1850">
                <a:solidFill>
                  <a:srgbClr val="9EABB3"/>
                </a:solidFill>
                <a:highlight>
                  <a:srgbClr val="FFFFFF"/>
                </a:highlight>
                <a:latin typeface="Arial"/>
                <a:ea typeface="Arial"/>
                <a:cs typeface="Arial"/>
                <a:sym typeface="Arial"/>
              </a:rPr>
              <a:t>Test case generation by Mayhem and Murphy throughout the entire CQE</a:t>
            </a:r>
          </a:p>
        </p:txBody>
      </p:sp>
      <p:sp>
        <p:nvSpPr>
          <p:cNvPr id="1487" name="Shape 1487"/>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488" name="Shape 1488"/>
          <p:cNvPicPr preferRelativeResize="0"/>
          <p:nvPr/>
        </p:nvPicPr>
        <p:blipFill>
          <a:blip r:embed="rId3">
            <a:alphaModFix/>
          </a:blip>
          <a:stretch>
            <a:fillRect/>
          </a:stretch>
        </p:blipFill>
        <p:spPr>
          <a:xfrm>
            <a:off x="687687" y="1157200"/>
            <a:ext cx="7381875" cy="33432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2" name="Shape 1492"/>
        <p:cNvGrpSpPr/>
        <p:nvPr/>
      </p:nvGrpSpPr>
      <p:grpSpPr>
        <a:xfrm>
          <a:off x="0" y="0"/>
          <a:ext cx="0" cy="0"/>
          <a:chOff x="0" y="0"/>
          <a:chExt cx="0" cy="0"/>
        </a:xfrm>
      </p:grpSpPr>
      <p:sp>
        <p:nvSpPr>
          <p:cNvPr id="1493" name="Shape 1493"/>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t/>
            </a:r>
            <a:endParaRPr/>
          </a:p>
        </p:txBody>
      </p:sp>
      <p:sp>
        <p:nvSpPr>
          <p:cNvPr id="1494" name="Shape 1494"/>
          <p:cNvSpPr txBox="1"/>
          <p:nvPr>
            <p:ph idx="1" type="body"/>
          </p:nvPr>
        </p:nvSpPr>
        <p:spPr>
          <a:xfrm>
            <a:off x="228600" y="914400"/>
            <a:ext cx="8610600" cy="1180500"/>
          </a:xfrm>
          <a:prstGeom prst="rect">
            <a:avLst/>
          </a:prstGeom>
        </p:spPr>
        <p:txBody>
          <a:bodyPr anchorCtr="0" anchor="t" bIns="91425" lIns="91425" rIns="91425" tIns="91425">
            <a:noAutofit/>
          </a:bodyPr>
          <a:lstStyle/>
          <a:p>
            <a:pPr indent="0" lvl="0" marL="0">
              <a:lnSpc>
                <a:spcPct val="115000"/>
              </a:lnSpc>
              <a:spcBef>
                <a:spcPts val="0"/>
              </a:spcBef>
              <a:buNone/>
            </a:pPr>
            <a:r>
              <a:rPr lang="zh-TW" sz="1350">
                <a:solidFill>
                  <a:srgbClr val="000000"/>
                </a:solidFill>
                <a:highlight>
                  <a:srgbClr val="FFFFFF"/>
                </a:highlight>
              </a:rPr>
              <a:t>Murphy: </a:t>
            </a:r>
            <a:r>
              <a:rPr lang="zh-TW" sz="1350">
                <a:solidFill>
                  <a:srgbClr val="3A4145"/>
                </a:solidFill>
                <a:highlight>
                  <a:srgbClr val="FFFFFF"/>
                </a:highlight>
              </a:rPr>
              <a:t>65 Crashing CBs</a:t>
            </a:r>
          </a:p>
          <a:p>
            <a:pPr indent="0" lvl="0" marL="0">
              <a:lnSpc>
                <a:spcPct val="115000"/>
              </a:lnSpc>
              <a:spcBef>
                <a:spcPts val="0"/>
              </a:spcBef>
              <a:buNone/>
            </a:pPr>
            <a:r>
              <a:rPr lang="zh-TW" sz="1350">
                <a:solidFill>
                  <a:srgbClr val="000000"/>
                </a:solidFill>
                <a:highlight>
                  <a:srgbClr val="FFFFFF"/>
                </a:highlight>
              </a:rPr>
              <a:t>Mayhem: </a:t>
            </a:r>
            <a:r>
              <a:rPr lang="zh-TW" sz="1350">
                <a:solidFill>
                  <a:srgbClr val="3A4145"/>
                </a:solidFill>
                <a:highlight>
                  <a:srgbClr val="FFFFFF"/>
                </a:highlight>
              </a:rPr>
              <a:t>31 Crashing CBs</a:t>
            </a:r>
          </a:p>
          <a:p>
            <a:pPr lvl="0">
              <a:spcBef>
                <a:spcPts val="0"/>
              </a:spcBef>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8" name="Shape 1498"/>
        <p:cNvGrpSpPr/>
        <p:nvPr/>
      </p:nvGrpSpPr>
      <p:grpSpPr>
        <a:xfrm>
          <a:off x="0" y="0"/>
          <a:ext cx="0" cy="0"/>
          <a:chOff x="0" y="0"/>
          <a:chExt cx="0" cy="0"/>
        </a:xfrm>
      </p:grpSpPr>
      <p:sp>
        <p:nvSpPr>
          <p:cNvPr id="1499" name="Shape 1499"/>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Patch</a:t>
            </a:r>
          </a:p>
        </p:txBody>
      </p:sp>
      <p:sp>
        <p:nvSpPr>
          <p:cNvPr id="1500" name="Shape 1500"/>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501" name="Shape 1501"/>
          <p:cNvPicPr preferRelativeResize="0"/>
          <p:nvPr/>
        </p:nvPicPr>
        <p:blipFill>
          <a:blip r:embed="rId3">
            <a:alphaModFix/>
          </a:blip>
          <a:stretch>
            <a:fillRect/>
          </a:stretch>
        </p:blipFill>
        <p:spPr>
          <a:xfrm>
            <a:off x="367374" y="988473"/>
            <a:ext cx="7867799" cy="36807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5" name="Shape 1505"/>
        <p:cNvGrpSpPr/>
        <p:nvPr/>
      </p:nvGrpSpPr>
      <p:grpSpPr>
        <a:xfrm>
          <a:off x="0" y="0"/>
          <a:ext cx="0" cy="0"/>
          <a:chOff x="0" y="0"/>
          <a:chExt cx="0" cy="0"/>
        </a:xfrm>
      </p:grpSpPr>
      <p:sp>
        <p:nvSpPr>
          <p:cNvPr id="1506" name="Shape 1506"/>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The Infrastructure</a:t>
            </a:r>
          </a:p>
        </p:txBody>
      </p:sp>
      <p:sp>
        <p:nvSpPr>
          <p:cNvPr id="1507" name="Shape 1507"/>
          <p:cNvSpPr txBox="1"/>
          <p:nvPr>
            <p:ph idx="1" type="body"/>
          </p:nvPr>
        </p:nvSpPr>
        <p:spPr>
          <a:xfrm>
            <a:off x="228600" y="914400"/>
            <a:ext cx="8610600" cy="3828900"/>
          </a:xfrm>
          <a:prstGeom prst="rect">
            <a:avLst/>
          </a:prstGeom>
        </p:spPr>
        <p:txBody>
          <a:bodyPr anchorCtr="0" anchor="t" bIns="91425" lIns="91425" rIns="91425" tIns="91425">
            <a:noAutofit/>
          </a:bodyPr>
          <a:lstStyle/>
          <a:p>
            <a:pPr lvl="0">
              <a:spcBef>
                <a:spcPts val="0"/>
              </a:spcBef>
              <a:buNone/>
            </a:pPr>
            <a:r>
              <a:t/>
            </a:r>
            <a:endParaRPr/>
          </a:p>
        </p:txBody>
      </p:sp>
      <p:pic>
        <p:nvPicPr>
          <p:cNvPr id="1508" name="Shape 1508"/>
          <p:cNvPicPr preferRelativeResize="0"/>
          <p:nvPr/>
        </p:nvPicPr>
        <p:blipFill>
          <a:blip r:embed="rId3">
            <a:alphaModFix/>
          </a:blip>
          <a:stretch>
            <a:fillRect/>
          </a:stretch>
        </p:blipFill>
        <p:spPr>
          <a:xfrm>
            <a:off x="2127025" y="914399"/>
            <a:ext cx="5386125" cy="39996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2" name="Shape 1512"/>
        <p:cNvGrpSpPr/>
        <p:nvPr/>
      </p:nvGrpSpPr>
      <p:grpSpPr>
        <a:xfrm>
          <a:off x="0" y="0"/>
          <a:ext cx="0" cy="0"/>
          <a:chOff x="0" y="0"/>
          <a:chExt cx="0" cy="0"/>
        </a:xfrm>
      </p:grpSpPr>
      <p:sp>
        <p:nvSpPr>
          <p:cNvPr id="1513" name="Shape 1513"/>
          <p:cNvSpPr txBox="1"/>
          <p:nvPr>
            <p:ph type="title"/>
          </p:nvPr>
        </p:nvSpPr>
        <p:spPr>
          <a:xfrm>
            <a:off x="228599" y="228600"/>
            <a:ext cx="6248400" cy="571500"/>
          </a:xfrm>
          <a:prstGeom prst="rect">
            <a:avLst/>
          </a:prstGeom>
        </p:spPr>
        <p:txBody>
          <a:bodyPr anchorCtr="0" anchor="ctr" bIns="91425" lIns="91425" rIns="91425" tIns="91425">
            <a:noAutofit/>
          </a:bodyPr>
          <a:lstStyle/>
          <a:p>
            <a:pPr lvl="0">
              <a:lnSpc>
                <a:spcPct val="125000"/>
              </a:lnSpc>
              <a:spcBef>
                <a:spcPts val="2400"/>
              </a:spcBef>
              <a:spcAft>
                <a:spcPts val="1200"/>
              </a:spcAft>
              <a:buClr>
                <a:schemeClr val="dk1"/>
              </a:buClr>
              <a:buSzPct val="36666"/>
              <a:buFont typeface="Arial"/>
              <a:buNone/>
            </a:pPr>
            <a:r>
              <a:rPr b="1" lang="zh-TW" sz="3000">
                <a:solidFill>
                  <a:srgbClr val="333333"/>
                </a:solidFill>
                <a:latin typeface="Arial"/>
                <a:ea typeface="Arial"/>
                <a:cs typeface="Arial"/>
                <a:sym typeface="Arial"/>
              </a:rPr>
              <a:t>The Mechanical Phish</a:t>
            </a:r>
          </a:p>
          <a:p>
            <a:pPr lvl="0">
              <a:spcBef>
                <a:spcPts val="0"/>
              </a:spcBef>
              <a:buNone/>
            </a:pPr>
            <a:r>
              <a:t/>
            </a:r>
            <a:endParaRPr/>
          </a:p>
        </p:txBody>
      </p:sp>
      <p:sp>
        <p:nvSpPr>
          <p:cNvPr id="1514" name="Shape 1514"/>
          <p:cNvSpPr txBox="1"/>
          <p:nvPr>
            <p:ph idx="1" type="body"/>
          </p:nvPr>
        </p:nvSpPr>
        <p:spPr>
          <a:xfrm>
            <a:off x="228600" y="914400"/>
            <a:ext cx="8610600" cy="3828900"/>
          </a:xfrm>
          <a:prstGeom prst="rect">
            <a:avLst/>
          </a:prstGeom>
        </p:spPr>
        <p:txBody>
          <a:bodyPr anchorCtr="0" anchor="t" bIns="91425" lIns="91425" rIns="91425" tIns="91425">
            <a:noAutofit/>
          </a:bodyPr>
          <a:lstStyle/>
          <a:p>
            <a:pPr indent="-304800" lvl="0" marL="457200" rtl="0">
              <a:spcBef>
                <a:spcPts val="0"/>
              </a:spcBef>
              <a:buClr>
                <a:srgbClr val="333333"/>
              </a:buClr>
              <a:buSzPct val="100000"/>
              <a:buFont typeface="Arial"/>
            </a:pPr>
            <a:r>
              <a:rPr lang="zh-TW" sz="1200">
                <a:solidFill>
                  <a:srgbClr val="333333"/>
                </a:solidFill>
                <a:highlight>
                  <a:srgbClr val="FFFFFF"/>
                </a:highlight>
                <a:latin typeface="Arial"/>
                <a:ea typeface="Arial"/>
                <a:cs typeface="Arial"/>
                <a:sym typeface="Arial"/>
              </a:rPr>
              <a:t>Mechanical Phish was created by Shellphish as our CRS for the DARPA Cyber Grand Challenge.</a:t>
            </a:r>
          </a:p>
          <a:p>
            <a:pPr indent="-304800" lvl="0" marL="457200" rtl="0">
              <a:spcBef>
                <a:spcPts val="0"/>
              </a:spcBef>
              <a:buClr>
                <a:srgbClr val="333333"/>
              </a:buClr>
              <a:buSzPct val="66666"/>
              <a:buFont typeface="Arial"/>
            </a:pPr>
            <a:r>
              <a:rPr lang="zh-TW" sz="1800" u="sng">
                <a:solidFill>
                  <a:schemeClr val="hlink"/>
                </a:solidFill>
                <a:latin typeface="Arial"/>
                <a:ea typeface="Arial"/>
                <a:cs typeface="Arial"/>
                <a:sym typeface="Arial"/>
                <a:hlinkClick r:id="rId3"/>
              </a:rPr>
              <a:t>https://github.com/mechaphish/mecha-docs</a:t>
            </a:r>
          </a:p>
          <a:p>
            <a:pPr indent="-342900" lvl="0" marL="457200" rtl="0">
              <a:spcBef>
                <a:spcPts val="0"/>
              </a:spcBef>
              <a:buClr>
                <a:srgbClr val="595959"/>
              </a:buClr>
              <a:buSzPct val="100000"/>
              <a:buFont typeface="Arial"/>
            </a:pPr>
            <a:r>
              <a:rPr lang="zh-TW" sz="1800">
                <a:solidFill>
                  <a:srgbClr val="595959"/>
                </a:solidFill>
                <a:latin typeface="Arial"/>
                <a:ea typeface="Arial"/>
                <a:cs typeface="Arial"/>
                <a:sym typeface="Arial"/>
              </a:rPr>
              <a:t>components</a:t>
            </a:r>
          </a:p>
          <a:p>
            <a:pPr indent="-304800" lvl="1" marL="914400" rtl="0">
              <a:lnSpc>
                <a:spcPct val="115000"/>
              </a:lnSpc>
              <a:spcBef>
                <a:spcPts val="0"/>
              </a:spcBef>
              <a:spcAft>
                <a:spcPts val="1200"/>
              </a:spcAft>
              <a:buClr>
                <a:srgbClr val="333333"/>
              </a:buClr>
              <a:buSzPct val="100000"/>
              <a:buFont typeface="Arial"/>
            </a:pPr>
            <a:r>
              <a:rPr lang="zh-TW" sz="1200">
                <a:solidFill>
                  <a:srgbClr val="4078C0"/>
                </a:solidFill>
                <a:latin typeface="Arial"/>
                <a:ea typeface="Arial"/>
                <a:cs typeface="Arial"/>
                <a:sym typeface="Arial"/>
                <a:hlinkClick r:id="rId4"/>
              </a:rPr>
              <a:t>https://github.com/angr</a:t>
            </a:r>
            <a:r>
              <a:rPr lang="zh-TW" sz="1200">
                <a:solidFill>
                  <a:srgbClr val="333333"/>
                </a:solidFill>
                <a:latin typeface="Arial"/>
                <a:ea typeface="Arial"/>
                <a:cs typeface="Arial"/>
                <a:sym typeface="Arial"/>
              </a:rPr>
              <a:t> - Core angr components and interesting static analyses</a:t>
            </a:r>
          </a:p>
          <a:p>
            <a:pPr indent="-304800" lvl="1" marL="914400" rtl="0">
              <a:lnSpc>
                <a:spcPct val="115000"/>
              </a:lnSpc>
              <a:spcBef>
                <a:spcPts val="300"/>
              </a:spcBef>
              <a:spcAft>
                <a:spcPts val="1200"/>
              </a:spcAft>
              <a:buClr>
                <a:srgbClr val="333333"/>
              </a:buClr>
              <a:buSzPct val="100000"/>
              <a:buFont typeface="Arial"/>
            </a:pPr>
            <a:r>
              <a:rPr lang="zh-TW" sz="1200">
                <a:solidFill>
                  <a:srgbClr val="4078C0"/>
                </a:solidFill>
                <a:latin typeface="Arial"/>
                <a:ea typeface="Arial"/>
                <a:cs typeface="Arial"/>
                <a:sym typeface="Arial"/>
                <a:hlinkClick r:id="rId5"/>
              </a:rPr>
              <a:t>https://github.com/shellphish</a:t>
            </a:r>
            <a:r>
              <a:rPr lang="zh-TW" sz="1200">
                <a:solidFill>
                  <a:srgbClr val="333333"/>
                </a:solidFill>
                <a:latin typeface="Arial"/>
                <a:ea typeface="Arial"/>
                <a:cs typeface="Arial"/>
                <a:sym typeface="Arial"/>
              </a:rPr>
              <a:t> - hacking tools, generally anything that's useful outside the CGC</a:t>
            </a:r>
          </a:p>
          <a:p>
            <a:pPr indent="-304800" lvl="1" marL="914400" rtl="0">
              <a:lnSpc>
                <a:spcPct val="115000"/>
              </a:lnSpc>
              <a:spcBef>
                <a:spcPts val="300"/>
              </a:spcBef>
              <a:spcAft>
                <a:spcPts val="1200"/>
              </a:spcAft>
              <a:buClr>
                <a:srgbClr val="333333"/>
              </a:buClr>
              <a:buSzPct val="100000"/>
              <a:buFont typeface="Arial"/>
            </a:pPr>
            <a:r>
              <a:rPr lang="zh-TW" sz="1200">
                <a:solidFill>
                  <a:srgbClr val="4078C0"/>
                </a:solidFill>
                <a:latin typeface="Arial"/>
                <a:ea typeface="Arial"/>
                <a:cs typeface="Arial"/>
                <a:sym typeface="Arial"/>
                <a:hlinkClick r:id="rId6"/>
              </a:rPr>
              <a:t>https://github.com/mechaphish</a:t>
            </a:r>
            <a:r>
              <a:rPr lang="zh-TW" sz="1200">
                <a:solidFill>
                  <a:srgbClr val="333333"/>
                </a:solidFill>
                <a:latin typeface="Arial"/>
                <a:ea typeface="Arial"/>
                <a:cs typeface="Arial"/>
                <a:sym typeface="Arial"/>
              </a:rPr>
              <a:t> - CRS bookkeping or utility components</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8" name="Shape 1518"/>
        <p:cNvGrpSpPr/>
        <p:nvPr/>
      </p:nvGrpSpPr>
      <p:grpSpPr>
        <a:xfrm>
          <a:off x="0" y="0"/>
          <a:ext cx="0" cy="0"/>
          <a:chOff x="0" y="0"/>
          <a:chExt cx="0" cy="0"/>
        </a:xfrm>
      </p:grpSpPr>
      <p:sp>
        <p:nvSpPr>
          <p:cNvPr id="1519" name="Shape 1519"/>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Workers</a:t>
            </a:r>
          </a:p>
        </p:txBody>
      </p:sp>
      <p:sp>
        <p:nvSpPr>
          <p:cNvPr id="1520" name="Shape 1520"/>
          <p:cNvSpPr txBox="1"/>
          <p:nvPr>
            <p:ph idx="1" type="body"/>
          </p:nvPr>
        </p:nvSpPr>
        <p:spPr>
          <a:xfrm>
            <a:off x="228600" y="914400"/>
            <a:ext cx="8610600" cy="2398500"/>
          </a:xfrm>
          <a:prstGeom prst="rect">
            <a:avLst/>
          </a:prstGeom>
        </p:spPr>
        <p:txBody>
          <a:bodyPr anchorCtr="0" anchor="t" bIns="91425" lIns="91425" rIns="91425" tIns="91425">
            <a:noAutofit/>
          </a:bodyPr>
          <a:lstStyle/>
          <a:p>
            <a:pPr indent="63500" lvl="0" marL="457200">
              <a:lnSpc>
                <a:spcPct val="115000"/>
              </a:lnSpc>
              <a:spcBef>
                <a:spcPts val="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3"/>
              </a:rPr>
              <a:t>Worker</a:t>
            </a:r>
            <a:r>
              <a:rPr lang="zh-TW" sz="1200">
                <a:solidFill>
                  <a:srgbClr val="333333"/>
                </a:solidFill>
                <a:latin typeface="Arial"/>
                <a:ea typeface="Arial"/>
                <a:cs typeface="Arial"/>
                <a:sym typeface="Arial"/>
              </a:rPr>
              <a:t> - the actual glue</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4"/>
              </a:rPr>
              <a:t>Rex</a:t>
            </a:r>
            <a:r>
              <a:rPr lang="zh-TW" sz="1200">
                <a:solidFill>
                  <a:srgbClr val="333333"/>
                </a:solidFill>
                <a:latin typeface="Arial"/>
                <a:ea typeface="Arial"/>
                <a:cs typeface="Arial"/>
                <a:sym typeface="Arial"/>
              </a:rPr>
              <a:t> - Shellphish's automated exploitation component</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5"/>
              </a:rPr>
              <a:t>Patcherex</a:t>
            </a:r>
            <a:r>
              <a:rPr lang="zh-TW" sz="1200">
                <a:solidFill>
                  <a:srgbClr val="333333"/>
                </a:solidFill>
                <a:latin typeface="Arial"/>
                <a:ea typeface="Arial"/>
                <a:cs typeface="Arial"/>
                <a:sym typeface="Arial"/>
              </a:rPr>
              <a:t> - Shellphish's automatic patching engine.</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6"/>
              </a:rPr>
              <a:t>Fuzzer</a:t>
            </a:r>
            <a:r>
              <a:rPr lang="zh-TW" sz="1200">
                <a:solidFill>
                  <a:srgbClr val="333333"/>
                </a:solidFill>
                <a:latin typeface="Arial"/>
                <a:ea typeface="Arial"/>
                <a:cs typeface="Arial"/>
                <a:sym typeface="Arial"/>
              </a:rPr>
              <a:t> - a Python wrapper around AFL, and the fuzzer component of the Shellphish CRS.</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7"/>
              </a:rPr>
              <a:t>Tracer</a:t>
            </a:r>
            <a:r>
              <a:rPr lang="zh-TW" sz="1200">
                <a:solidFill>
                  <a:srgbClr val="333333"/>
                </a:solidFill>
                <a:latin typeface="Arial"/>
                <a:ea typeface="Arial"/>
                <a:cs typeface="Arial"/>
                <a:sym typeface="Arial"/>
              </a:rPr>
              <a:t> - Component that traces CGC binaries symbolically with concrete inputs (convenience wrapper for concolic tracing).</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8"/>
              </a:rPr>
              <a:t>Driller</a:t>
            </a:r>
            <a:r>
              <a:rPr lang="zh-TW" sz="1200">
                <a:solidFill>
                  <a:srgbClr val="333333"/>
                </a:solidFill>
                <a:latin typeface="Arial"/>
                <a:ea typeface="Arial"/>
                <a:cs typeface="Arial"/>
                <a:sym typeface="Arial"/>
              </a:rPr>
              <a:t> - The Shellphish CRS "smart fuzzer".</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9"/>
              </a:rPr>
              <a:t>Shellphish-QEMU</a:t>
            </a:r>
            <a:r>
              <a:rPr lang="zh-TW" sz="1200">
                <a:solidFill>
                  <a:srgbClr val="333333"/>
                </a:solidFill>
                <a:latin typeface="Arial"/>
                <a:ea typeface="Arial"/>
                <a:cs typeface="Arial"/>
                <a:sym typeface="Arial"/>
              </a:rPr>
              <a:t> - A pip wrapper around our ridiculous amounts of qemu ports.</a:t>
            </a:r>
          </a:p>
          <a:p>
            <a:pPr indent="63500" lvl="0" marL="457200">
              <a:lnSpc>
                <a:spcPct val="115000"/>
              </a:lnSpc>
              <a:spcBef>
                <a:spcPts val="300"/>
              </a:spcBef>
              <a:spcAft>
                <a:spcPts val="1200"/>
              </a:spcAft>
              <a:buClr>
                <a:srgbClr val="333333"/>
              </a:buClr>
              <a:buSzPct val="100000"/>
              <a:buFont typeface="Arial"/>
              <a:buChar char="●"/>
            </a:pPr>
            <a:r>
              <a:rPr lang="zh-TW" sz="1200">
                <a:solidFill>
                  <a:srgbClr val="4078C0"/>
                </a:solidFill>
                <a:latin typeface="Arial"/>
                <a:ea typeface="Arial"/>
                <a:cs typeface="Arial"/>
                <a:sym typeface="Arial"/>
                <a:hlinkClick r:id="rId10"/>
              </a:rPr>
              <a:t>Shellphish-AFL</a:t>
            </a:r>
            <a:r>
              <a:rPr lang="zh-TW" sz="1200">
                <a:solidFill>
                  <a:srgbClr val="333333"/>
                </a:solidFill>
                <a:latin typeface="Arial"/>
                <a:ea typeface="Arial"/>
                <a:cs typeface="Arial"/>
                <a:sym typeface="Arial"/>
              </a:rPr>
              <a:t> - A pip wrapper to easily distribute AFL.</a:t>
            </a:r>
          </a:p>
          <a:p>
            <a:pPr lvl="0">
              <a:spcBef>
                <a:spcPts val="0"/>
              </a:spcBef>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4" name="Shape 1524"/>
        <p:cNvGrpSpPr/>
        <p:nvPr/>
      </p:nvGrpSpPr>
      <p:grpSpPr>
        <a:xfrm>
          <a:off x="0" y="0"/>
          <a:ext cx="0" cy="0"/>
          <a:chOff x="0" y="0"/>
          <a:chExt cx="0" cy="0"/>
        </a:xfrm>
      </p:grpSpPr>
      <p:sp>
        <p:nvSpPr>
          <p:cNvPr id="1525" name="Shape 1525"/>
          <p:cNvSpPr txBox="1"/>
          <p:nvPr>
            <p:ph type="title"/>
          </p:nvPr>
        </p:nvSpPr>
        <p:spPr>
          <a:xfrm>
            <a:off x="228599" y="228600"/>
            <a:ext cx="6248400" cy="571500"/>
          </a:xfrm>
          <a:prstGeom prst="rect">
            <a:avLst/>
          </a:prstGeom>
        </p:spPr>
        <p:txBody>
          <a:bodyPr anchorCtr="0" anchor="ctr" bIns="91425" lIns="91425" rIns="91425" tIns="91425">
            <a:noAutofit/>
          </a:bodyPr>
          <a:lstStyle/>
          <a:p>
            <a:pPr lvl="0">
              <a:spcBef>
                <a:spcPts val="0"/>
              </a:spcBef>
              <a:buNone/>
            </a:pPr>
            <a:r>
              <a:rPr lang="zh-TW"/>
              <a:t>Rex</a:t>
            </a:r>
          </a:p>
        </p:txBody>
      </p:sp>
      <p:sp>
        <p:nvSpPr>
          <p:cNvPr id="1526" name="Shape 1526"/>
          <p:cNvSpPr txBox="1"/>
          <p:nvPr>
            <p:ph idx="1" type="body"/>
          </p:nvPr>
        </p:nvSpPr>
        <p:spPr>
          <a:xfrm>
            <a:off x="228600" y="914400"/>
            <a:ext cx="8610600" cy="3828900"/>
          </a:xfrm>
          <a:prstGeom prst="rect">
            <a:avLst/>
          </a:prstGeom>
        </p:spPr>
        <p:txBody>
          <a:bodyPr anchorCtr="0" anchor="t" bIns="91425" lIns="91425" rIns="91425" tIns="91425">
            <a:noAutofit/>
          </a:bodyPr>
          <a:lstStyle/>
          <a:p>
            <a:pPr indent="-400050" lvl="0" marL="457200" rtl="0">
              <a:lnSpc>
                <a:spcPct val="115000"/>
              </a:lnSpc>
              <a:spcBef>
                <a:spcPts val="0"/>
              </a:spcBef>
              <a:spcAft>
                <a:spcPts val="1200"/>
              </a:spcAft>
              <a:buClr>
                <a:srgbClr val="333333"/>
              </a:buClr>
              <a:buSzPct val="100000"/>
              <a:buFont typeface="Arial"/>
            </a:pPr>
            <a:r>
              <a:rPr lang="zh-TW" sz="2700">
                <a:solidFill>
                  <a:srgbClr val="333333"/>
                </a:solidFill>
                <a:latin typeface="Arial"/>
                <a:ea typeface="Arial"/>
                <a:cs typeface="Arial"/>
                <a:sym typeface="Arial"/>
              </a:rPr>
              <a:t>crash triaging</a:t>
            </a:r>
          </a:p>
          <a:p>
            <a:pPr indent="-400050" lvl="0" marL="457200" rtl="0">
              <a:lnSpc>
                <a:spcPct val="115000"/>
              </a:lnSpc>
              <a:spcBef>
                <a:spcPts val="0"/>
              </a:spcBef>
              <a:spcAft>
                <a:spcPts val="1200"/>
              </a:spcAft>
              <a:buClr>
                <a:srgbClr val="333333"/>
              </a:buClr>
              <a:buSzPct val="100000"/>
              <a:buFont typeface="Arial"/>
            </a:pPr>
            <a:r>
              <a:rPr lang="zh-TW" sz="2700">
                <a:solidFill>
                  <a:srgbClr val="333333"/>
                </a:solidFill>
                <a:latin typeface="Arial"/>
                <a:ea typeface="Arial"/>
                <a:cs typeface="Arial"/>
                <a:sym typeface="Arial"/>
              </a:rPr>
              <a:t>crash exploration</a:t>
            </a:r>
          </a:p>
          <a:p>
            <a:pPr indent="-400050" lvl="0" marL="457200" rtl="0">
              <a:lnSpc>
                <a:spcPct val="115000"/>
              </a:lnSpc>
              <a:spcBef>
                <a:spcPts val="0"/>
              </a:spcBef>
              <a:spcAft>
                <a:spcPts val="1200"/>
              </a:spcAft>
              <a:buClr>
                <a:srgbClr val="333333"/>
              </a:buClr>
              <a:buSzPct val="100000"/>
              <a:buFont typeface="Arial"/>
            </a:pPr>
            <a:r>
              <a:rPr lang="zh-TW" sz="2700">
                <a:solidFill>
                  <a:srgbClr val="333333"/>
                </a:solidFill>
                <a:latin typeface="Arial"/>
                <a:ea typeface="Arial"/>
                <a:cs typeface="Arial"/>
                <a:sym typeface="Arial"/>
              </a:rPr>
              <a:t>exploitation for certain kinds of crashes.</a:t>
            </a:r>
          </a:p>
          <a:p>
            <a:pPr indent="-400050" lvl="0" marL="457200" rtl="0">
              <a:lnSpc>
                <a:spcPct val="115000"/>
              </a:lnSpc>
              <a:spcBef>
                <a:spcPts val="0"/>
              </a:spcBef>
              <a:spcAft>
                <a:spcPts val="1200"/>
              </a:spcAft>
              <a:buClr>
                <a:srgbClr val="333333"/>
              </a:buClr>
              <a:buSzPct val="100000"/>
              <a:buFont typeface="Arial"/>
            </a:pPr>
            <a:r>
              <a:rPr lang="zh-TW" sz="2700">
                <a:solidFill>
                  <a:srgbClr val="333333"/>
                </a:solidFill>
                <a:latin typeface="Arial"/>
                <a:ea typeface="Arial"/>
                <a:cs typeface="Arial"/>
                <a:sym typeface="Arial"/>
              </a:rPr>
              <a:t>see example explanation from: </a:t>
            </a:r>
          </a:p>
          <a:p>
            <a:pPr indent="-400050" lvl="1" marL="914400">
              <a:lnSpc>
                <a:spcPct val="115000"/>
              </a:lnSpc>
              <a:spcBef>
                <a:spcPts val="0"/>
              </a:spcBef>
              <a:spcAft>
                <a:spcPts val="1200"/>
              </a:spcAft>
              <a:buClr>
                <a:srgbClr val="333333"/>
              </a:buClr>
              <a:buSzPct val="150000"/>
              <a:buFont typeface="Arial"/>
            </a:pPr>
            <a:r>
              <a:rPr lang="zh-TW" sz="1800">
                <a:solidFill>
                  <a:srgbClr val="595959"/>
                </a:solidFill>
                <a:latin typeface="Arial"/>
                <a:ea typeface="Arial"/>
                <a:cs typeface="Arial"/>
                <a:sym typeface="Arial"/>
              </a:rPr>
              <a:t>https://github.com/shellphish/rex</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iksel">
  <a:themeElements>
    <a:clrScheme name="Piks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