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70AE4B3-7888-4652-8394-8CC2C431D003}">
  <a:tblStyle styleId="{670AE4B3-7888-4652-8394-8CC2C431D003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自訂版面配置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0" Type="http://schemas.openxmlformats.org/officeDocument/2006/relationships/hyperlink" Target="http://angr.io/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klee.github.io/" TargetMode="External"/><Relationship Id="rId4" Type="http://schemas.openxmlformats.org/officeDocument/2006/relationships/hyperlink" Target="http://bitblaze.cs.berkeley.edu/fuzzball.html" TargetMode="External"/><Relationship Id="rId9" Type="http://schemas.openxmlformats.org/officeDocument/2006/relationships/hyperlink" Target="http://triton.quarkslab.com/" TargetMode="External"/><Relationship Id="rId5" Type="http://schemas.openxmlformats.org/officeDocument/2006/relationships/hyperlink" Target="https://github.com/osl/jcute" TargetMode="External"/><Relationship Id="rId6" Type="http://schemas.openxmlformats.org/officeDocument/2006/relationships/hyperlink" Target="http://babelfish.arc.nasa.gov/trac/jpf" TargetMode="External"/><Relationship Id="rId7" Type="http://schemas.openxmlformats.org/officeDocument/2006/relationships/hyperlink" Target="http://s2e.epfl.ch/" TargetMode="External"/><Relationship Id="rId8" Type="http://schemas.openxmlformats.org/officeDocument/2006/relationships/hyperlink" Target="http://forallsecure.com/mayhem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coursera.org/learn/software-security/lecture/agCNF/introducing-symbolic-executio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Software Testing Debugging, Symbolic Execution and CTF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Shih-Kun Huang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National Chiao Tung University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skhuang@cs.nctu.edu.tw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Introduction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Determine what Inputs execute a designated part of a program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Assume “</a:t>
            </a:r>
            <a:r>
              <a:rPr lang="zh-TW">
                <a:solidFill>
                  <a:srgbClr val="0000FF"/>
                </a:solidFill>
              </a:rPr>
              <a:t>Inputs</a:t>
            </a:r>
            <a:r>
              <a:rPr lang="zh-TW"/>
              <a:t>” are unknown beforehand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Assume inputs are</a:t>
            </a:r>
            <a:r>
              <a:rPr lang="zh-TW" sz="2000"/>
              <a:t> </a:t>
            </a:r>
            <a:r>
              <a:rPr lang="zh-TW" sz="1650">
                <a:solidFill>
                  <a:srgbClr val="25252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λ</a:t>
            </a:r>
            <a:r>
              <a:rPr lang="zh-TW"/>
              <a:t>, unknown “</a:t>
            </a:r>
            <a:r>
              <a:rPr lang="zh-TW">
                <a:solidFill>
                  <a:srgbClr val="0000FF"/>
                </a:solidFill>
              </a:rPr>
              <a:t>Symbolic”</a:t>
            </a:r>
            <a:r>
              <a:rPr lang="zh-TW"/>
              <a:t> value 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zh-TW"/>
              <a:t>Expressions are expressed in terms of these Symbolic values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Conditional branch are expressed in terms of </a:t>
            </a:r>
            <a:r>
              <a:rPr lang="zh-TW">
                <a:solidFill>
                  <a:srgbClr val="0000FF"/>
                </a:solidFill>
              </a:rPr>
              <a:t>Constraints</a:t>
            </a:r>
            <a:r>
              <a:rPr lang="zh-TW"/>
              <a:t> of the Symbolic values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zh-TW"/>
              <a:t>Collect symbolic path constraints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zh-TW"/>
              <a:t>Path Constraints: Constitute of Many Branch Conditions</a:t>
            </a:r>
          </a:p>
          <a:p>
            <a:pPr indent="-228600" lvl="3" marL="1828800" rtl="0">
              <a:spcBef>
                <a:spcPts val="0"/>
              </a:spcBef>
            </a:pPr>
            <a:r>
              <a:rPr lang="zh-TW"/>
              <a:t>Each branch condition may limit the branch destination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177325" y="93600"/>
            <a:ext cx="7407000" cy="66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Introduction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0" y="802650"/>
            <a:ext cx="6057899" cy="353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Determine what Inputs execute a designated part of a program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Assume “</a:t>
            </a:r>
            <a:r>
              <a:rPr lang="zh-TW">
                <a:solidFill>
                  <a:srgbClr val="0000FF"/>
                </a:solidFill>
              </a:rPr>
              <a:t>Inputs</a:t>
            </a:r>
            <a:r>
              <a:rPr lang="zh-TW"/>
              <a:t>” are unknown beforehand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Assume inputs are</a:t>
            </a:r>
            <a:r>
              <a:rPr lang="zh-TW" sz="2000"/>
              <a:t> </a:t>
            </a:r>
            <a:r>
              <a:rPr lang="zh-TW" sz="1650">
                <a:solidFill>
                  <a:srgbClr val="25252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λ</a:t>
            </a:r>
            <a:r>
              <a:rPr lang="zh-TW"/>
              <a:t>, unknown “</a:t>
            </a:r>
            <a:r>
              <a:rPr lang="zh-TW">
                <a:solidFill>
                  <a:srgbClr val="0000FF"/>
                </a:solidFill>
              </a:rPr>
              <a:t>Symbolic”</a:t>
            </a:r>
            <a:r>
              <a:rPr lang="zh-TW"/>
              <a:t> value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zh-TW"/>
              <a:t>y = read();  ⇒  assign </a:t>
            </a:r>
            <a:r>
              <a:rPr lang="zh-TW" sz="1650">
                <a:solidFill>
                  <a:srgbClr val="25252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λ </a:t>
            </a:r>
            <a:r>
              <a:rPr lang="zh-TW"/>
              <a:t>to y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zh-TW"/>
              <a:t>z = y * 3;     ⇒  assign </a:t>
            </a:r>
            <a:r>
              <a:rPr lang="zh-TW" sz="1650">
                <a:solidFill>
                  <a:srgbClr val="25252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λ * 3 </a:t>
            </a:r>
            <a:r>
              <a:rPr lang="zh-TW"/>
              <a:t>to z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Expressions are expressed in terms of these Symbolic values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Conditional branch are expressed in terms of </a:t>
            </a:r>
            <a:r>
              <a:rPr lang="zh-TW">
                <a:solidFill>
                  <a:srgbClr val="0000FF"/>
                </a:solidFill>
              </a:rPr>
              <a:t>Constraints</a:t>
            </a:r>
            <a:r>
              <a:rPr lang="zh-TW"/>
              <a:t> of the Symbolic values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zh-TW"/>
              <a:t>if (z == 21)    ⇒ constraint (</a:t>
            </a:r>
            <a:r>
              <a:rPr lang="zh-TW" sz="1650">
                <a:solidFill>
                  <a:srgbClr val="25252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λ * 3 == 21) ⇒ resolve λ equal 7, and inputs need to be 7</a:t>
            </a:r>
          </a:p>
          <a:p>
            <a:pPr indent="-333375" lvl="2" marL="1371600" rtl="0">
              <a:spcBef>
                <a:spcPts val="0"/>
              </a:spcBef>
              <a:buClr>
                <a:srgbClr val="252525"/>
              </a:buClr>
              <a:buSzPct val="97058"/>
              <a:buFont typeface="Verdana"/>
            </a:pPr>
            <a:r>
              <a:rPr lang="zh-TW" sz="1650">
                <a:solidFill>
                  <a:srgbClr val="25252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else ⇒ constraint (λ * 3 != 21)  ⇒ resolve λ to be 1,2,3,4,5,6,8,....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6063400" y="902375"/>
            <a:ext cx="2939100" cy="229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zh-TW" sz="1050">
                <a:solidFill>
                  <a:srgbClr val="B0004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zh-TW" sz="1050">
                <a:solidFill>
                  <a:srgbClr val="0000FF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f</a:t>
            </a: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() {</a:t>
            </a:r>
            <a:b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2  ...</a:t>
            </a:r>
            <a:b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3  y </a:t>
            </a:r>
            <a:r>
              <a:rPr lang="zh-TW" sz="1050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read();</a:t>
            </a:r>
            <a:b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4  z </a:t>
            </a:r>
            <a:r>
              <a:rPr lang="zh-TW" sz="1050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y </a:t>
            </a:r>
            <a:r>
              <a:rPr lang="zh-TW" sz="1050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zh-TW" sz="1050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5  </a:t>
            </a:r>
            <a:r>
              <a:rPr b="1" lang="zh-TW" sz="1050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(z </a:t>
            </a:r>
            <a:r>
              <a:rPr lang="zh-TW" sz="1050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==</a:t>
            </a: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zh-TW" sz="1050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21</a:t>
            </a: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) {</a:t>
            </a:r>
            <a:b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6    fail();</a:t>
            </a:r>
            <a:b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7  } </a:t>
            </a:r>
            <a:r>
              <a:rPr b="1" lang="zh-TW" sz="1050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else</a:t>
            </a: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8    printf(</a:t>
            </a:r>
            <a:r>
              <a:rPr lang="zh-TW" sz="1050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"OK"</a:t>
            </a: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9  }</a:t>
            </a:r>
            <a:b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10 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Symbolic Execution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49300" y="1147425"/>
            <a:ext cx="7407000" cy="66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Explore all feasible branches and record the information in path constraint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300" y="2061362"/>
            <a:ext cx="20193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4400" y="1665937"/>
            <a:ext cx="643890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49300" y="158200"/>
            <a:ext cx="7407000" cy="66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Constraint Solving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821196"/>
            <a:ext cx="8382000" cy="368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6237" y="1246975"/>
            <a:ext cx="2809875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7187" y="1147412"/>
            <a:ext cx="307657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Constraint Solving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49300" y="780025"/>
            <a:ext cx="7407000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If f(x)= 100, what is the value of x ?</a:t>
            </a:r>
          </a:p>
          <a:p>
            <a:pPr indent="-228600" lvl="0" marL="457200">
              <a:spcBef>
                <a:spcPts val="0"/>
              </a:spcBef>
            </a:pPr>
            <a:r>
              <a:rPr lang="zh-TW"/>
              <a:t>Use symbolic execution to get path constraint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825" y="1847162"/>
            <a:ext cx="7658100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99475" y="0"/>
            <a:ext cx="7407000" cy="66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Constraint Solving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0" y="589000"/>
            <a:ext cx="7407000" cy="169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171450" lv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 sz="2800">
                <a:solidFill>
                  <a:schemeClr val="dk1"/>
                </a:solidFill>
              </a:rPr>
              <a:t>•</a:t>
            </a:r>
            <a:r>
              <a:rPr lang="zh-TW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f(x) = 100, what’s the value of x?</a:t>
            </a:r>
          </a:p>
          <a:p>
            <a:pPr indent="171450" lv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zh-TW" sz="1700">
                <a:solidFill>
                  <a:schemeClr val="dk1"/>
                </a:solidFill>
              </a:rPr>
              <a:t>•</a:t>
            </a:r>
            <a:r>
              <a:rPr lang="zh-TW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symbolic execution to get path constraint</a:t>
            </a:r>
          </a:p>
          <a:p>
            <a:pPr indent="171450" lv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zh-TW" sz="1700">
                <a:solidFill>
                  <a:schemeClr val="dk1"/>
                </a:solidFill>
              </a:rPr>
              <a:t>•</a:t>
            </a:r>
            <a:r>
              <a:rPr lang="zh-TW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∵ f(x) = y = X+10 = 100</a:t>
            </a:r>
          </a:p>
          <a:p>
            <a:pPr indent="171450" lv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zh-TW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∴ Add path constraint X + 10 = 100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00" y="2185212"/>
            <a:ext cx="7658100" cy="27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8237" y="1385887"/>
            <a:ext cx="2752725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61475" y="103375"/>
            <a:ext cx="7407000" cy="66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Constraint Solving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12" y="100012"/>
            <a:ext cx="8562975" cy="49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Issues and Limitation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Path Explosion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number of feasible patths grow exponentially in program size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zh-TW"/>
              <a:t>may be infinite with unbounded loop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mitigation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zh-TW"/>
              <a:t>heuristics for path-finding to increase code coverage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zh-TW"/>
              <a:t>parallelizing independent paths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zh-TW"/>
              <a:t>merging similar paths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zh-TW"/>
              <a:t>reinforcement learning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Program-Dependent Efficient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Environment Interactions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Issues and Limitation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Path Explosion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number of feasible patths grow exponentially in program size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mitigations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Program-Dependent Efficient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reason the program path-by-path, instead of input-by-input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Environment Interactions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Issues and Limitation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Path Explosion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number of feasible patths grow exponentially in program size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mitigations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Program-Dependent Efficient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reason the program path-by-path, instead of input-by-input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Environment Interactions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interact with the environment: system calls, signals,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Software has bugs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Linus’s Law</a:t>
            </a:r>
          </a:p>
          <a:p>
            <a:pPr indent="-228600" lvl="1" marL="9144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enough eyeballs, all </a:t>
            </a:r>
            <a:r>
              <a:rPr b="1" lang="zh-TW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bugs</a:t>
            </a: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shallow.</a:t>
            </a:r>
          </a:p>
          <a:p>
            <a:pPr indent="-228600" lvl="2" marL="13716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Eric S. Raymond in The Cathedral and the Bazaar (1999)</a:t>
            </a:r>
          </a:p>
          <a:p>
            <a:pPr indent="-228600" lvl="1" marL="9144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is </a:t>
            </a:r>
            <a:r>
              <a:rPr b="1" lang="zh-TW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bugs</a:t>
            </a: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-228600" lvl="2" marL="13716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Linus Torvalds in LinuxCon (2015/8)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Issues and Limitation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49300" y="1147425"/>
            <a:ext cx="5817600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Path Explosion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number of feasible patths grow exponentially in program size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mitigations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Program-Dependent Efficient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reason the program path-by-path, instead of input-by-input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Environment Interactions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interact with the environment: system calls, signals, 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6393025" y="855550"/>
            <a:ext cx="2549100" cy="276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zh-TW" sz="1050">
                <a:solidFill>
                  <a:srgbClr val="B0004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zh-TW" sz="1050">
                <a:solidFill>
                  <a:srgbClr val="0000FF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main</a:t>
            </a: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()</a:t>
            </a:r>
            <a:b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2 {</a:t>
            </a:r>
            <a:b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3  </a:t>
            </a:r>
            <a:r>
              <a:rPr lang="zh-TW" sz="1050">
                <a:solidFill>
                  <a:srgbClr val="B0004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FILE</a:t>
            </a: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zh-TW" sz="1050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fp </a:t>
            </a:r>
            <a:r>
              <a:rPr lang="zh-TW" sz="1050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fopen(</a:t>
            </a:r>
            <a:r>
              <a:rPr lang="zh-TW" sz="1050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"doc.txt"</a:t>
            </a: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4  ...</a:t>
            </a:r>
            <a:b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5  </a:t>
            </a:r>
            <a:r>
              <a:rPr b="1" lang="zh-TW" sz="1050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(condition) {</a:t>
            </a:r>
            <a:b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6    fputs(</a:t>
            </a:r>
            <a:r>
              <a:rPr lang="zh-TW" sz="1050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"some data"</a:t>
            </a: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, fp);</a:t>
            </a:r>
            <a:b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7  } </a:t>
            </a:r>
            <a:r>
              <a:rPr b="1" lang="zh-TW" sz="1050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else</a:t>
            </a: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8    fputs(</a:t>
            </a:r>
            <a:r>
              <a:rPr lang="zh-TW" sz="1050">
                <a:solidFill>
                  <a:srgbClr val="BA212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"some other data"</a:t>
            </a: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, fp);</a:t>
            </a:r>
            <a:b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9  }</a:t>
            </a:r>
            <a:b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10  ...</a:t>
            </a:r>
            <a:b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11  data </a:t>
            </a:r>
            <a:r>
              <a:rPr lang="zh-TW" sz="1050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fgets(..., fp);</a:t>
            </a:r>
            <a:b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12 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Environment Interactions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Executing calls to th environment directly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Modeling the environment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instrument the system calls with a model simulating the effects in the state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must maintain the complex models of system calls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zh-TW"/>
              <a:t>KLEE, Angr, Triton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Forking the entire systm state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Tools based on VM solve the problem by forking the entire VM state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in S2E, each state is an indepdendent VM snapshop</a:t>
            </a:r>
          </a:p>
          <a:p>
            <a:pPr indent="-228600" lvl="1" marL="914400">
              <a:spcBef>
                <a:spcPts val="0"/>
              </a:spcBef>
            </a:pPr>
            <a:r>
              <a:rPr lang="zh-TW"/>
              <a:t>Higher memory usage overhead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80925" y="0"/>
            <a:ext cx="7407000" cy="66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Tools</a:t>
            </a:r>
          </a:p>
        </p:txBody>
      </p:sp>
      <p:graphicFrame>
        <p:nvGraphicFramePr>
          <p:cNvPr id="199" name="Shape 199"/>
          <p:cNvGraphicFramePr/>
          <p:nvPr/>
        </p:nvGraphicFramePr>
        <p:xfrm>
          <a:off x="341225" y="66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{670AE4B3-7888-4652-8394-8CC2C431D003}</a:tableStyleId>
              </a:tblPr>
              <a:tblGrid>
                <a:gridCol w="1876275"/>
                <a:gridCol w="2427925"/>
                <a:gridCol w="2934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Tool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Arch/Lang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url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KLEE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LLVM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1050" u="sng">
                          <a:solidFill>
                            <a:srgbClr val="663366"/>
                          </a:solidFill>
                          <a:hlinkClick r:id="rId3"/>
                        </a:rPr>
                        <a:t>http://klee.github.io/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FuzzBall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VineIL/Naive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1050" u="sng">
                          <a:solidFill>
                            <a:srgbClr val="663366"/>
                          </a:solidFill>
                          <a:hlinkClick r:id="rId4"/>
                        </a:rPr>
                        <a:t>http://bitblaze.cs.berkeley.edu/fuzzball.html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jCUTE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Java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1050" u="sng">
                          <a:solidFill>
                            <a:srgbClr val="663366"/>
                          </a:solidFill>
                          <a:hlinkClick r:id="rId5"/>
                        </a:rPr>
                        <a:t>https://github.com/osl/jcute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JPF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Java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1050" u="sng">
                          <a:solidFill>
                            <a:srgbClr val="663366"/>
                          </a:solidFill>
                          <a:hlinkClick r:id="rId6"/>
                        </a:rPr>
                        <a:t>http://babelfish.arc.nasa.gov/trac/jpf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1050">
                          <a:solidFill>
                            <a:schemeClr val="dk1"/>
                          </a:solidFill>
                          <a:highlight>
                            <a:srgbClr val="F9F9F9"/>
                          </a:highlight>
                        </a:rPr>
                        <a:t>S2E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x86,x86-64,ARM/User and kernel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1050">
                          <a:solidFill>
                            <a:srgbClr val="663366"/>
                          </a:solidFill>
                          <a:hlinkClick r:id="rId7"/>
                        </a:rPr>
                        <a:t>http://s2e.epfl.ch</a:t>
                      </a:r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Mayhem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binary</a:t>
                      </a:r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1050" u="sng">
                          <a:solidFill>
                            <a:srgbClr val="663366"/>
                          </a:solidFill>
                          <a:hlinkClick r:id="rId8"/>
                        </a:rPr>
                        <a:t>http://forallsecure.com/mayhem.html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Triton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x86 and x86-64</a:t>
                      </a:r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050">
                          <a:solidFill>
                            <a:srgbClr val="663366"/>
                          </a:solidFill>
                          <a:hlinkClick r:id="rId9"/>
                        </a:rPr>
                        <a:t>http://triton.quarkslab.com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Angr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libVEX based</a:t>
                      </a:r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050" u="sng">
                          <a:solidFill>
                            <a:srgbClr val="663366"/>
                          </a:solidFill>
                          <a:hlinkClick r:id="rId10"/>
                        </a:rPr>
                        <a:t>http://angr.io/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Concolic testing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Treat program variables as symbolic variables, along a concrete execution path (based on testing on particular inputs)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combine concrete and symbolic execution </a:t>
            </a:r>
          </a:p>
          <a:p>
            <a:pPr indent="-228600" lvl="2" marL="13716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zh-TW" sz="24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Conc</a:t>
            </a: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rete + Symb</a:t>
            </a:r>
            <a:r>
              <a:rPr lang="zh-TW" sz="24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olic</a:t>
            </a: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zh-TW" sz="24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Concolic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Tradtional symbolic execution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full-fledged symbolic interpreter for a programming language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Concolic testing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symbolic execution piggy-backed with normal execution of a program through instrumentation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Use concrete execution over a concrete input to guide symbolic execution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8300" y="85350"/>
            <a:ext cx="2808000" cy="294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Example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58600" y="550075"/>
            <a:ext cx="3071400" cy="199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zh-TW" sz="1050">
                <a:solidFill>
                  <a:srgbClr val="B0004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1 void</a:t>
            </a: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zh-TW" sz="1050">
                <a:solidFill>
                  <a:srgbClr val="0000FF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f</a:t>
            </a: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zh-TW" sz="1050">
                <a:solidFill>
                  <a:srgbClr val="B0004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x, </a:t>
            </a:r>
            <a:r>
              <a:rPr lang="zh-TW" sz="1050">
                <a:solidFill>
                  <a:srgbClr val="B0004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y) {</a:t>
            </a:r>
            <a:b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2    </a:t>
            </a:r>
            <a:r>
              <a:rPr lang="zh-TW" sz="1050">
                <a:solidFill>
                  <a:srgbClr val="B0004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z </a:t>
            </a:r>
            <a:r>
              <a:rPr lang="zh-TW" sz="1050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zh-TW" sz="1050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2*</a:t>
            </a: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y;</a:t>
            </a:r>
            <a:b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3    </a:t>
            </a:r>
            <a:r>
              <a:rPr b="1" lang="zh-TW" sz="1050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(x </a:t>
            </a:r>
            <a:r>
              <a:rPr lang="zh-TW" sz="1050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==</a:t>
            </a: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zh-TW" sz="1050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100000</a:t>
            </a: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) {</a:t>
            </a:r>
            <a:b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4        </a:t>
            </a:r>
            <a:r>
              <a:rPr b="1" lang="zh-TW" sz="1050">
                <a:solidFill>
                  <a:srgbClr val="008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(x </a:t>
            </a:r>
            <a:r>
              <a:rPr lang="zh-TW" sz="1050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z) {</a:t>
            </a:r>
            <a:b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5            assert(</a:t>
            </a:r>
            <a:r>
              <a:rPr lang="zh-TW" sz="1050">
                <a:solidFill>
                  <a:srgbClr val="666666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); </a:t>
            </a:r>
            <a:r>
              <a:rPr i="1" lang="zh-TW" sz="1050">
                <a:solidFill>
                  <a:srgbClr val="40808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/* error */</a:t>
            </a:r>
            <a:b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6        }</a:t>
            </a:r>
            <a:b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7    }</a:t>
            </a:r>
            <a:b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zh-TW" sz="105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8 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582325" y="184525"/>
            <a:ext cx="5379900" cy="65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random testing require impractically large number of tests to reproduce the failure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3261200" y="1120075"/>
            <a:ext cx="3319500" cy="80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zh-TW" sz="1200">
                <a:solidFill>
                  <a:schemeClr val="dk2"/>
                </a:solidFill>
              </a:rPr>
              <a:t>1: arbitray choice for x and y, x=y=0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zh-TW" sz="1200">
                <a:solidFill>
                  <a:schemeClr val="dk2"/>
                </a:solidFill>
              </a:rPr>
              <a:t>2: z=0 and </a:t>
            </a:r>
            <a:r>
              <a:rPr lang="zh-TW" sz="1050">
                <a:solidFill>
                  <a:srgbClr val="252525"/>
                </a:solidFill>
                <a:highlight>
                  <a:srgbClr val="FFFFFF"/>
                </a:highlight>
              </a:rPr>
              <a:t> 0 ≠ 100000, </a:t>
            </a:r>
          </a:p>
          <a:p>
            <a:pPr indent="-295275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52525"/>
              </a:buClr>
              <a:buSzPct val="95454"/>
            </a:pPr>
            <a:r>
              <a:rPr lang="zh-TW" sz="1050">
                <a:solidFill>
                  <a:srgbClr val="252525"/>
                </a:solidFill>
                <a:highlight>
                  <a:srgbClr val="FFFFFF"/>
                </a:highlight>
              </a:rPr>
              <a:t>3: fail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6711900" y="1171525"/>
            <a:ext cx="2263200" cy="75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zh-TW"/>
              <a:t>1: x and y symbolic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zh-TW"/>
              <a:t>2: z set to 2y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zh-TW"/>
              <a:t>3: x </a:t>
            </a:r>
            <a:r>
              <a:rPr lang="zh-TW" sz="1050">
                <a:solidFill>
                  <a:srgbClr val="252525"/>
                </a:solidFill>
                <a:highlight>
                  <a:srgbClr val="FFFFFF"/>
                </a:highlight>
              </a:rPr>
              <a:t>≠ 100000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993175" y="745350"/>
            <a:ext cx="192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concrete execution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6543000" y="778500"/>
            <a:ext cx="26010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symbolic execution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6711900" y="2046075"/>
            <a:ext cx="2263200" cy="75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zh-TW"/>
              <a:t>3: negate </a:t>
            </a:r>
            <a:r>
              <a:rPr lang="zh-TW">
                <a:solidFill>
                  <a:schemeClr val="dk1"/>
                </a:solidFill>
              </a:rPr>
              <a:t>x </a:t>
            </a:r>
            <a:r>
              <a:rPr lang="zh-TW" sz="1050">
                <a:solidFill>
                  <a:srgbClr val="252525"/>
                </a:solidFill>
                <a:highlight>
                  <a:srgbClr val="FFFFFF"/>
                </a:highlight>
              </a:rPr>
              <a:t>≠ 100000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zh-TW"/>
              <a:t>obtain x=100000 and y=0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3279325" y="2046075"/>
            <a:ext cx="3263700" cy="115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zh-TW"/>
              <a:t>1: x=100000 and y=0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zh-TW"/>
              <a:t>2: z=0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zh-TW"/>
              <a:t>3: x == 100000 pass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zh-TW"/>
              <a:t>4: 1000000 &lt; 0 fail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zh-TW"/>
              <a:t>pc: x=100000 and </a:t>
            </a:r>
            <a:r>
              <a:rPr lang="zh-TW" sz="105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i="1" lang="zh-TW" sz="1050">
                <a:solidFill>
                  <a:srgbClr val="252525"/>
                </a:solidFill>
                <a:highlight>
                  <a:srgbClr val="FFFFFF"/>
                </a:highlight>
              </a:rPr>
              <a:t>x</a:t>
            </a:r>
            <a:r>
              <a:rPr lang="zh-TW" sz="1050">
                <a:solidFill>
                  <a:srgbClr val="252525"/>
                </a:solidFill>
                <a:highlight>
                  <a:srgbClr val="FFFFFF"/>
                </a:highlight>
              </a:rPr>
              <a:t> ≥ </a:t>
            </a:r>
            <a:r>
              <a:rPr i="1" lang="zh-TW" sz="1050">
                <a:solidFill>
                  <a:srgbClr val="252525"/>
                </a:solidFill>
                <a:highlight>
                  <a:srgbClr val="FFFFFF"/>
                </a:highlight>
              </a:rPr>
              <a:t>z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6711900" y="2920625"/>
            <a:ext cx="2263200" cy="104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zh-TW"/>
              <a:t>4: negate </a:t>
            </a:r>
            <a:r>
              <a:rPr i="1" lang="zh-TW" sz="1050">
                <a:solidFill>
                  <a:srgbClr val="252525"/>
                </a:solidFill>
                <a:highlight>
                  <a:srgbClr val="FFFFFF"/>
                </a:highlight>
              </a:rPr>
              <a:t>x</a:t>
            </a:r>
            <a:r>
              <a:rPr lang="zh-TW" sz="1050">
                <a:solidFill>
                  <a:srgbClr val="252525"/>
                </a:solidFill>
                <a:highlight>
                  <a:srgbClr val="FFFFFF"/>
                </a:highlight>
              </a:rPr>
              <a:t> ≥ </a:t>
            </a:r>
            <a:r>
              <a:rPr i="1" lang="zh-TW" sz="1050">
                <a:solidFill>
                  <a:srgbClr val="252525"/>
                </a:solidFill>
                <a:highlight>
                  <a:srgbClr val="FFFFFF"/>
                </a:highlight>
              </a:rPr>
              <a:t>z</a:t>
            </a:r>
            <a:r>
              <a:rPr lang="zh-TW">
                <a:solidFill>
                  <a:schemeClr val="dk1"/>
                </a:solidFill>
              </a:rPr>
              <a:t>  x=100000, z=2y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zh-TW"/>
              <a:t>obtain x=100000 and y=50001</a:t>
            </a: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450" y="2609625"/>
            <a:ext cx="2620549" cy="25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Concolic execution example</a:t>
            </a:r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4912" y="195262"/>
            <a:ext cx="3838575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112" y="347662"/>
            <a:ext cx="3838575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712" y="195262"/>
            <a:ext cx="3838575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712" y="195262"/>
            <a:ext cx="3838575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712" y="195262"/>
            <a:ext cx="3838575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Software Testing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Generate Test Input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V&amp;V testing: to produce satisfiable results (output)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Robustness testing: to produce unsatisfiable results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Fuzz Testing: random inputs to trigger bugs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zh-TW"/>
              <a:t>mutation and generation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112" y="347662"/>
            <a:ext cx="3838575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112" y="347662"/>
            <a:ext cx="3838575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712" y="195262"/>
            <a:ext cx="3838575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Development of SMT Solvers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Since 2005, dramatic improvement of efficiency and expressive power of SMT Solvers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theories, lazy solving, and improvements in the speed of SAT solvers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Z3, STP, Z3str2, Boolector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Pioneer Papers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88925" lvl="0" marL="901700">
              <a:spcBef>
                <a:spcPts val="300"/>
              </a:spcBef>
              <a:spcAft>
                <a:spcPts val="700"/>
              </a:spcAft>
              <a:buClr>
                <a:srgbClr val="252525"/>
              </a:buClr>
              <a:buSzPct val="95000"/>
              <a:buAutoNum type="arabicPeriod"/>
            </a:pPr>
            <a:r>
              <a:rPr lang="zh-TW" sz="950">
                <a:solidFill>
                  <a:srgbClr val="252525"/>
                </a:solidFill>
                <a:highlight>
                  <a:srgbClr val="FFFFFF"/>
                </a:highlight>
              </a:rPr>
              <a:t> Robert S. Boyer and Bernard Elspas and Karl N. Levitt SELECT--a formal system for testing and debugging programs by symbolic execution, Proceedings of the International Conference on Reliable Software, 1975,page 234--245, Los Angeles, California</a:t>
            </a:r>
          </a:p>
          <a:p>
            <a:pPr indent="-288925" lvl="0" marL="901700">
              <a:spcBef>
                <a:spcPts val="300"/>
              </a:spcBef>
              <a:spcAft>
                <a:spcPts val="700"/>
              </a:spcAft>
              <a:buClr>
                <a:srgbClr val="252525"/>
              </a:buClr>
              <a:buSzPct val="95000"/>
              <a:buAutoNum type="arabicPeriod"/>
            </a:pPr>
            <a:r>
              <a:rPr lang="zh-TW" sz="950">
                <a:solidFill>
                  <a:srgbClr val="252525"/>
                </a:solidFill>
                <a:highlight>
                  <a:srgbClr val="FFFFFF"/>
                </a:highlight>
              </a:rPr>
              <a:t>James C. King,Symbolic execution and program testing, Communications of the ACM, volume 19, number 7, 1976, 385--394</a:t>
            </a:r>
          </a:p>
          <a:p>
            <a:pPr indent="-288925" lvl="0" marL="901700">
              <a:spcBef>
                <a:spcPts val="300"/>
              </a:spcBef>
              <a:spcAft>
                <a:spcPts val="700"/>
              </a:spcAft>
              <a:buClr>
                <a:srgbClr val="252525"/>
              </a:buClr>
              <a:buSzPct val="95000"/>
              <a:buAutoNum type="arabicPeriod"/>
            </a:pPr>
            <a:r>
              <a:rPr lang="zh-TW" sz="950">
                <a:solidFill>
                  <a:srgbClr val="252525"/>
                </a:solidFill>
                <a:highlight>
                  <a:srgbClr val="FFFFFF"/>
                </a:highlight>
              </a:rPr>
              <a:t>William E. Howden, Experiments with a symbolic evaluation system, Proceedings, National Computer Conference, 1976.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History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1970s three papers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DART 2005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SAGE 2007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CUTE =&gt;first coined the term concolic (2005)</a:t>
            </a:r>
          </a:p>
          <a:p>
            <a:pPr indent="-228600" lvl="0" marL="457200">
              <a:spcBef>
                <a:spcPts val="0"/>
              </a:spcBef>
            </a:pPr>
            <a:r>
              <a:rPr lang="zh-TW"/>
              <a:t>EGT =&gt; EXE =&gt; KLEE (2005-2006)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Testing, Debugging, and CTF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017725"/>
            <a:ext cx="8520600" cy="39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 sz="2800">
                <a:solidFill>
                  <a:schemeClr val="dk1"/>
                </a:solidFill>
              </a:rPr>
              <a:t>•</a:t>
            </a:r>
            <a:r>
              <a:rPr lang="zh-TW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Input to Reach the Given Target</a:t>
            </a:r>
          </a:p>
          <a:p>
            <a:pPr indent="-69850" lvl="0" marL="457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•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to pass a certain condition</a:t>
            </a:r>
          </a:p>
          <a:p>
            <a:pPr indent="-69850" lvl="0" marL="457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•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 Pointer (EIP) to execute shell code</a:t>
            </a:r>
          </a:p>
          <a:p>
            <a:pPr indent="-69850" lvl="0" marL="457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•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Inject ROP shell code to a designated memory region</a:t>
            </a:r>
          </a:p>
          <a:p>
            <a:pPr indent="-69850" lvl="0" mar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zh-TW" sz="2200">
                <a:solidFill>
                  <a:schemeClr val="dk1"/>
                </a:solidFill>
              </a:rPr>
              <a:t>•</a:t>
            </a:r>
            <a:r>
              <a:rPr lang="zh-TW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Exploitability (to capture the flag)</a:t>
            </a:r>
          </a:p>
          <a:p>
            <a:pPr indent="-69850" lvl="0" marL="457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•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Presence of Bugs (flag)</a:t>
            </a:r>
          </a:p>
          <a:p>
            <a:pPr indent="-69850" lvl="0" marL="457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•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 to Reach the bug site (where the flag exists)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Testing, Debugging, and CTF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017725"/>
            <a:ext cx="8520600" cy="39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 sz="2800">
                <a:solidFill>
                  <a:schemeClr val="dk1"/>
                </a:solidFill>
              </a:rPr>
              <a:t>•</a:t>
            </a:r>
            <a:r>
              <a:rPr lang="zh-TW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Input to Reach the Given Target:</a:t>
            </a:r>
          </a:p>
          <a:p>
            <a:pPr lvl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zh-TW" sz="2200">
                <a:solidFill>
                  <a:schemeClr val="dk1"/>
                </a:solidFill>
              </a:rPr>
              <a:t>•</a:t>
            </a:r>
            <a:r>
              <a:rPr lang="zh-TW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Exploitability (to capture the flag)</a:t>
            </a:r>
          </a:p>
          <a:p>
            <a:pPr indent="-69850" lvl="0" marL="4572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•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Presence of Bugs (flag)</a:t>
            </a:r>
          </a:p>
          <a:p>
            <a:pPr indent="-69850" lvl="0" marL="4572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•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 to Reach the bug site (where the flag exists)</a:t>
            </a:r>
          </a:p>
          <a:p>
            <a:pPr indent="-69850" lvl="0" marL="9144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•</a:t>
            </a:r>
            <a:r>
              <a:rPr lang="zh-TW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constraint </a:t>
            </a:r>
          </a:p>
          <a:p>
            <a:pPr indent="-69850" lvl="0" marL="13716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•</a:t>
            </a:r>
            <a:r>
              <a:rPr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Symbolic Execution to accumulate Path</a:t>
            </a:r>
          </a:p>
          <a:p>
            <a:pPr indent="-69850" lvl="0" marL="13716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•</a:t>
            </a:r>
            <a:r>
              <a:rPr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 Solver: Z3, STP</a:t>
            </a:r>
          </a:p>
          <a:p>
            <a:pPr indent="-69850" lvl="0" marL="9144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•</a:t>
            </a:r>
            <a:r>
              <a:rPr lang="zh-TW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constraint (automatic exploit generation)</a:t>
            </a:r>
          </a:p>
          <a:p>
            <a:pPr indent="-69850" lvl="0" marL="13716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•</a:t>
            </a:r>
            <a:r>
              <a:rPr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Symbolic Execution to accumulate target expression constraint</a:t>
            </a:r>
          </a:p>
          <a:p>
            <a:pPr indent="-69850" lvl="0" marL="9144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Exploit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723225" y="1597725"/>
            <a:ext cx="3380100" cy="139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TW"/>
              <a:t>if (state == 0xddaac105) {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   klee_assert(0);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//system(“/bin/cat flag.txt”)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}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4740575" y="1597725"/>
            <a:ext cx="3380100" cy="139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zh-TW"/>
              <a:t>if (EIP == shell-code) {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   execute shell-code;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//system(“/bin/cat flag.txt”)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Symbolic Execution</a:t>
            </a:r>
          </a:p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Reference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 sz="2800" u="sng">
                <a:solidFill>
                  <a:schemeClr val="hlink"/>
                </a:solidFill>
                <a:hlinkClick r:id="rId3"/>
              </a:rPr>
              <a:t>https://www.coursera.org/learn/software-security/lecture/agCNF/introducing-symbolic-execution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Random testing example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600" y="1474062"/>
            <a:ext cx="3048000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4421050" y="1494850"/>
            <a:ext cx="4203000" cy="23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74650" lvl="0" marL="457200" rtl="0">
              <a:spcBef>
                <a:spcPts val="0"/>
              </a:spcBef>
              <a:buSzPct val="100000"/>
              <a:buChar char="●"/>
            </a:pPr>
            <a:r>
              <a:rPr lang="zh-TW" sz="2300"/>
              <a:t>R</a:t>
            </a:r>
            <a:r>
              <a:rPr lang="zh-TW" sz="2300"/>
              <a:t>andom value for x</a:t>
            </a:r>
          </a:p>
          <a:p>
            <a:pPr indent="-374650" lvl="0" marL="457200" rtl="0">
              <a:spcBef>
                <a:spcPts val="0"/>
              </a:spcBef>
              <a:buSzPct val="100000"/>
              <a:buChar char="●"/>
            </a:pPr>
            <a:r>
              <a:rPr lang="zh-TW" sz="2300"/>
              <a:t>Prob</a:t>
            </a:r>
            <a:r>
              <a:rPr lang="zh-TW" sz="2300">
                <a:solidFill>
                  <a:schemeClr val="dk1"/>
                </a:solidFill>
              </a:rPr>
              <a:t>ability of reaching </a:t>
            </a:r>
            <a:r>
              <a:rPr lang="zh-TW" sz="3300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r>
              <a:rPr lang="zh-TW" sz="2300">
                <a:solidFill>
                  <a:schemeClr val="dk1"/>
                </a:solidFill>
              </a:rPr>
              <a:t> = </a:t>
            </a:r>
            <a:r>
              <a:rPr lang="zh-TW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1/2</a:t>
            </a:r>
            <a:r>
              <a:rPr baseline="30000" lang="zh-TW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</a:p>
          <a:p>
            <a:pPr indent="-374650" lvl="0" marL="457200" rtl="0">
              <a:spcBef>
                <a:spcPts val="0"/>
              </a:spcBef>
              <a:buSzPct val="82142"/>
              <a:buChar char="●"/>
            </a:pPr>
            <a:r>
              <a:rPr lang="zh-TW" sz="2800"/>
              <a:t>Hard to rech the </a:t>
            </a:r>
            <a:r>
              <a:rPr lang="zh-TW" sz="3300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ERROR </a:t>
            </a:r>
            <a:r>
              <a:rPr lang="zh-TW" sz="2300"/>
              <a:t>statement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