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67" r:id="rId4"/>
    <p:sldId id="264" r:id="rId5"/>
    <p:sldId id="263" r:id="rId6"/>
    <p:sldId id="265" r:id="rId7"/>
    <p:sldId id="257" r:id="rId8"/>
    <p:sldId id="258" r:id="rId9"/>
    <p:sldId id="261" r:id="rId10"/>
    <p:sldId id="260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E99D5-082E-4ACE-B56A-A5313B867757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67942-994F-4554-A310-AB8E6D140B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79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p/129648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Reference : </a:t>
            </a:r>
            <a:r>
              <a:rPr lang="en-US" altLang="zh-TW" dirty="0" smtClean="0">
                <a:hlinkClick r:id="rId3"/>
              </a:rPr>
              <a:t>https://www.itread01.com/p/129648.html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7942-994F-4554-A310-AB8E6D140BD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2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c++filt</a:t>
            </a:r>
            <a:r>
              <a:rPr lang="en-US" altLang="zh-TW" baseline="0" dirty="0" smtClean="0"/>
              <a:t> 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反重整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符號為可讀方式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7942-994F-4554-A310-AB8E6D140BD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00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19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66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88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714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884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52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50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804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71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36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36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17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2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29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82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26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30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095B-3336-4061-9CC1-16DFE94BB2B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EAECA-BDA4-4820-8A2E-35F1845AD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370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Pwnable.kr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Use After Free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1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3439486"/>
            <a:ext cx="10353762" cy="2351714"/>
          </a:xfrm>
        </p:spPr>
        <p:txBody>
          <a:bodyPr/>
          <a:lstStyle/>
          <a:p>
            <a:r>
              <a:rPr lang="en-US" altLang="zh-TW" dirty="0" smtClean="0"/>
              <a:t>From the upper figure we can find out that v4 is basically virtual pointer of Man</a:t>
            </a:r>
          </a:p>
          <a:p>
            <a:r>
              <a:rPr lang="en-US" altLang="zh-TW" dirty="0" smtClean="0"/>
              <a:t>From the lower figure we can find out that by calling man-&gt;introduce() the address will be v4 + 8</a:t>
            </a:r>
          </a:p>
          <a:p>
            <a:r>
              <a:rPr lang="en-US" altLang="zh-TW" dirty="0" smtClean="0"/>
              <a:t>Thus the to make the pointer point to man-&gt;</a:t>
            </a:r>
            <a:r>
              <a:rPr lang="en-US" altLang="zh-TW" dirty="0" err="1" smtClean="0"/>
              <a:t>give_shell</a:t>
            </a:r>
            <a:r>
              <a:rPr lang="en-US" altLang="zh-TW" dirty="0" smtClean="0"/>
              <a:t>(), we need to make </a:t>
            </a:r>
            <a:r>
              <a:rPr lang="en-US" altLang="zh-TW" dirty="0" err="1" smtClean="0"/>
              <a:t>vptr</a:t>
            </a:r>
            <a:r>
              <a:rPr lang="en-US" altLang="zh-TW" dirty="0" smtClean="0"/>
              <a:t> subtract 8 =&gt; 0x401570 – 8 = 0x401568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650114"/>
            <a:ext cx="10354554" cy="12122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2265104"/>
            <a:ext cx="10362597" cy="98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4697834"/>
            <a:ext cx="10353762" cy="1093365"/>
          </a:xfrm>
        </p:spPr>
        <p:txBody>
          <a:bodyPr/>
          <a:lstStyle/>
          <a:p>
            <a:r>
              <a:rPr lang="en-US" altLang="zh-TW" dirty="0" smtClean="0"/>
              <a:t>Remember to allocate twice </a:t>
            </a:r>
          </a:p>
          <a:p>
            <a:r>
              <a:rPr lang="en-US" altLang="zh-TW" dirty="0" smtClean="0"/>
              <a:t>Since we first free m and then free w, the data will be allocated to w first </a:t>
            </a:r>
            <a:r>
              <a:rPr lang="en-US" altLang="zh-TW" dirty="0" err="1" smtClean="0"/>
              <a:t>instrad</a:t>
            </a:r>
            <a:r>
              <a:rPr lang="en-US" altLang="zh-TW" dirty="0" smtClean="0"/>
              <a:t> of 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50" y="778528"/>
            <a:ext cx="591585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85" y="103494"/>
            <a:ext cx="5503178" cy="65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93" y="183046"/>
            <a:ext cx="7433199" cy="65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i="1" dirty="0">
                <a:effectLst/>
              </a:rPr>
              <a:t>呼叫</a:t>
            </a:r>
            <a:r>
              <a:rPr lang="en-US" altLang="zh-TW" i="1" dirty="0">
                <a:effectLst/>
              </a:rPr>
              <a:t>free()</a:t>
            </a:r>
            <a:r>
              <a:rPr lang="zh-TW" altLang="en-US" i="1" dirty="0">
                <a:effectLst/>
              </a:rPr>
              <a:t>釋放記憶體</a:t>
            </a:r>
            <a:r>
              <a:rPr lang="zh-TW" altLang="en-US" i="1" dirty="0" smtClean="0">
                <a:effectLst/>
              </a:rPr>
              <a:t>時</a:t>
            </a:r>
            <a:endParaRPr lang="en-US" altLang="zh-TW" i="1" dirty="0">
              <a:effectLst/>
            </a:endParaRPr>
          </a:p>
          <a:p>
            <a:r>
              <a:rPr lang="zh-TW" altLang="en-US" i="1" dirty="0" smtClean="0">
                <a:effectLst/>
              </a:rPr>
              <a:t>如果</a:t>
            </a:r>
            <a:r>
              <a:rPr lang="zh-TW" altLang="en-US" i="1" dirty="0">
                <a:effectLst/>
              </a:rPr>
              <a:t>記憶體塊小於</a:t>
            </a:r>
            <a:r>
              <a:rPr lang="en-US" altLang="zh-TW" i="1" dirty="0" smtClean="0">
                <a:effectLst/>
              </a:rPr>
              <a:t>256kb</a:t>
            </a:r>
          </a:p>
          <a:p>
            <a:r>
              <a:rPr lang="en-US" altLang="zh-TW" i="1" dirty="0" err="1" smtClean="0">
                <a:effectLst/>
              </a:rPr>
              <a:t>dlmalloc</a:t>
            </a:r>
            <a:r>
              <a:rPr lang="zh-TW" altLang="en-US" i="1" dirty="0">
                <a:effectLst/>
              </a:rPr>
              <a:t>並不馬上將記憶體塊釋放回</a:t>
            </a:r>
            <a:r>
              <a:rPr lang="zh-TW" altLang="en-US" i="1" dirty="0" smtClean="0">
                <a:effectLst/>
              </a:rPr>
              <a:t>記憶體</a:t>
            </a:r>
            <a:endParaRPr lang="en-US" altLang="zh-TW" i="1" dirty="0">
              <a:effectLst/>
            </a:endParaRPr>
          </a:p>
          <a:p>
            <a:r>
              <a:rPr lang="zh-TW" altLang="en-US" i="1" dirty="0" smtClean="0">
                <a:effectLst/>
              </a:rPr>
              <a:t>而是</a:t>
            </a:r>
            <a:r>
              <a:rPr lang="zh-TW" altLang="en-US" i="1" dirty="0">
                <a:solidFill>
                  <a:srgbClr val="FF0000"/>
                </a:solidFill>
                <a:effectLst/>
              </a:rPr>
              <a:t>將記憶體塊標記為空閒狀態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After free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第一次申請的</a:t>
            </a:r>
            <a:r>
              <a:rPr lang="zh-TW" altLang="en-US" dirty="0">
                <a:solidFill>
                  <a:srgbClr val="FF0000"/>
                </a:solidFill>
                <a:effectLst/>
              </a:rPr>
              <a:t>記憶體</a:t>
            </a:r>
            <a:r>
              <a:rPr lang="zh-TW" altLang="en-US" dirty="0" smtClean="0">
                <a:solidFill>
                  <a:srgbClr val="FF0000"/>
                </a:solidFill>
                <a:effectLst/>
              </a:rPr>
              <a:t>空間</a:t>
            </a:r>
            <a:endParaRPr lang="en-US" altLang="zh-TW" dirty="0" smtClean="0">
              <a:solidFill>
                <a:srgbClr val="FF0000"/>
              </a:solidFill>
              <a:effectLst/>
            </a:endParaRPr>
          </a:p>
          <a:p>
            <a:r>
              <a:rPr lang="zh-TW" altLang="en-US" dirty="0" smtClean="0">
                <a:effectLst/>
              </a:rPr>
              <a:t>在</a:t>
            </a:r>
            <a:r>
              <a:rPr lang="zh-TW" altLang="en-US" dirty="0">
                <a:solidFill>
                  <a:srgbClr val="FF0000"/>
                </a:solidFill>
                <a:effectLst/>
              </a:rPr>
              <a:t>釋放過後沒有進行記憶體</a:t>
            </a:r>
            <a:r>
              <a:rPr lang="zh-TW" altLang="en-US" dirty="0" smtClean="0">
                <a:solidFill>
                  <a:srgbClr val="FF0000"/>
                </a:solidFill>
                <a:effectLst/>
              </a:rPr>
              <a:t>回收</a:t>
            </a:r>
            <a:endParaRPr lang="en-US" altLang="zh-TW" dirty="0">
              <a:solidFill>
                <a:srgbClr val="FF0000"/>
              </a:solidFill>
              <a:effectLst/>
            </a:endParaRPr>
          </a:p>
          <a:p>
            <a:r>
              <a:rPr lang="zh-TW" altLang="en-US" dirty="0" smtClean="0">
                <a:effectLst/>
              </a:rPr>
              <a:t>導致</a:t>
            </a:r>
            <a:r>
              <a:rPr lang="zh-TW" altLang="en-US" dirty="0">
                <a:effectLst/>
              </a:rPr>
              <a:t>下次申請記憶體的時候</a:t>
            </a:r>
            <a:r>
              <a:rPr lang="zh-TW" altLang="en-US" dirty="0">
                <a:solidFill>
                  <a:srgbClr val="FF0000"/>
                </a:solidFill>
                <a:effectLst/>
              </a:rPr>
              <a:t>再次使用該記憶體</a:t>
            </a:r>
            <a:r>
              <a:rPr lang="zh-TW" altLang="en-US" dirty="0" smtClean="0">
                <a:solidFill>
                  <a:srgbClr val="FF0000"/>
                </a:solidFill>
                <a:effectLst/>
              </a:rPr>
              <a:t>塊</a:t>
            </a:r>
            <a:endParaRPr lang="en-US" altLang="zh-TW" dirty="0">
              <a:solidFill>
                <a:srgbClr val="FF0000"/>
              </a:solidFill>
              <a:effectLst/>
            </a:endParaRPr>
          </a:p>
          <a:p>
            <a:r>
              <a:rPr lang="zh-TW" altLang="en-US" dirty="0" smtClean="0">
                <a:effectLst/>
              </a:rPr>
              <a:t>使得</a:t>
            </a:r>
            <a:r>
              <a:rPr lang="zh-TW" altLang="en-US" dirty="0">
                <a:solidFill>
                  <a:srgbClr val="FF0000"/>
                </a:solidFill>
                <a:effectLst/>
              </a:rPr>
              <a:t>以前的記憶體指標可以訪問修改過的記憶體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43725"/>
            <a:ext cx="10353762" cy="493391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Compiler constructs a </a:t>
            </a:r>
            <a:r>
              <a:rPr lang="en-US" altLang="zh-TW" dirty="0" err="1" smtClean="0"/>
              <a:t>vtable</a:t>
            </a:r>
            <a:r>
              <a:rPr lang="en-US" altLang="zh-TW" dirty="0" smtClean="0"/>
              <a:t> for each classes which has virtual function</a:t>
            </a:r>
          </a:p>
          <a:p>
            <a:r>
              <a:rPr lang="en-US" altLang="zh-TW" dirty="0" smtClean="0"/>
              <a:t>The Child class inherits everything from the Parent class’s </a:t>
            </a:r>
            <a:r>
              <a:rPr lang="en-US" altLang="zh-TW" dirty="0" err="1" smtClean="0"/>
              <a:t>vtable</a:t>
            </a:r>
            <a:endParaRPr lang="en-US" altLang="zh-TW" dirty="0" smtClean="0"/>
          </a:p>
          <a:p>
            <a:r>
              <a:rPr lang="en-US" altLang="zh-TW" dirty="0" smtClean="0"/>
              <a:t>When the Child class has the same virtual function, change the address of that function in </a:t>
            </a:r>
            <a:r>
              <a:rPr lang="en-US" altLang="zh-TW" dirty="0" err="1" smtClean="0"/>
              <a:t>vtable</a:t>
            </a:r>
            <a:endParaRPr lang="en-US" altLang="zh-TW" dirty="0" smtClean="0"/>
          </a:p>
          <a:p>
            <a:r>
              <a:rPr lang="en-US" altLang="zh-TW" dirty="0" smtClean="0"/>
              <a:t>Private function cannot be inherited</a:t>
            </a:r>
          </a:p>
          <a:p>
            <a:r>
              <a:rPr lang="en-US" altLang="zh-TW" dirty="0" smtClean="0"/>
              <a:t>However if private function is also a virtual 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</a:t>
            </a:r>
            <a:r>
              <a:rPr lang="en-US" altLang="zh-TW" dirty="0" err="1" smtClean="0"/>
              <a:t>vtable</a:t>
            </a:r>
            <a:r>
              <a:rPr lang="en-US" altLang="zh-TW" dirty="0" smtClean="0"/>
              <a:t> in the Child class will still have the this private virtual function, which is exactly the same as the Parent class</a:t>
            </a:r>
          </a:p>
          <a:p>
            <a:r>
              <a:rPr lang="en-US" altLang="zh-TW" dirty="0" smtClean="0"/>
              <a:t>Each entry in </a:t>
            </a:r>
            <a:r>
              <a:rPr lang="en-US" altLang="zh-TW" dirty="0" err="1" smtClean="0"/>
              <a:t>vtable</a:t>
            </a:r>
            <a:r>
              <a:rPr lang="en-US" altLang="zh-TW" dirty="0" smtClean="0"/>
              <a:t> points to a function</a:t>
            </a:r>
          </a:p>
          <a:p>
            <a:r>
              <a:rPr lang="en-US" altLang="zh-TW" dirty="0" smtClean="0"/>
              <a:t>Every class has a </a:t>
            </a:r>
            <a:r>
              <a:rPr lang="en-US" altLang="zh-TW" dirty="0" err="1" smtClean="0"/>
              <a:t>vtable</a:t>
            </a:r>
            <a:endParaRPr lang="en-US" altLang="zh-TW" dirty="0" smtClean="0"/>
          </a:p>
          <a:p>
            <a:r>
              <a:rPr lang="en-US" altLang="zh-TW" dirty="0" smtClean="0"/>
              <a:t>Each </a:t>
            </a:r>
            <a:r>
              <a:rPr lang="en-US" altLang="zh-TW" dirty="0" err="1" smtClean="0"/>
              <a:t>vtable</a:t>
            </a:r>
            <a:r>
              <a:rPr lang="en-US" altLang="zh-TW" dirty="0" smtClean="0"/>
              <a:t> is pointed by </a:t>
            </a:r>
            <a:r>
              <a:rPr lang="en-US" altLang="zh-TW" dirty="0" err="1" smtClean="0"/>
              <a:t>vptr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314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4182385"/>
            <a:ext cx="10353762" cy="1028369"/>
          </a:xfrm>
        </p:spPr>
        <p:txBody>
          <a:bodyPr/>
          <a:lstStyle/>
          <a:p>
            <a:r>
              <a:rPr lang="en-US" altLang="zh-TW" dirty="0" smtClean="0"/>
              <a:t>First check on how many sizes does a “Man class” need</a:t>
            </a:r>
          </a:p>
          <a:p>
            <a:r>
              <a:rPr lang="en-US" altLang="zh-TW" dirty="0" smtClean="0"/>
              <a:t>0x18 = 24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04328"/>
            <a:ext cx="10284666" cy="14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7893" y="4444778"/>
            <a:ext cx="10353762" cy="19003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Find the virtual table for Man</a:t>
            </a:r>
          </a:p>
          <a:p>
            <a:r>
              <a:rPr lang="en-US" altLang="zh-TW" dirty="0" smtClean="0"/>
              <a:t>Find the address of virtual function </a:t>
            </a:r>
            <a:r>
              <a:rPr lang="en-US" altLang="zh-TW" dirty="0" err="1" smtClean="0"/>
              <a:t>give_shell</a:t>
            </a:r>
            <a:r>
              <a:rPr lang="en-US" altLang="zh-TW" dirty="0" smtClean="0"/>
              <a:t> &amp; introduce</a:t>
            </a:r>
          </a:p>
          <a:p>
            <a:r>
              <a:rPr lang="en-US" altLang="zh-TW" dirty="0" smtClean="0"/>
              <a:t>Rewrite the pointer so that when calling man-&gt;introduce() it will actually call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man-&gt;</a:t>
            </a:r>
            <a:r>
              <a:rPr lang="en-US" altLang="zh-TW" dirty="0" err="1" smtClean="0"/>
              <a:t>give_shell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12" y="475276"/>
            <a:ext cx="6393454" cy="39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340524"/>
            <a:ext cx="10425426" cy="16173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85519" y="1837189"/>
            <a:ext cx="5931017" cy="226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3" y="4086617"/>
            <a:ext cx="10425427" cy="9383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13793" y="4548011"/>
            <a:ext cx="10260342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8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110</TotalTime>
  <Words>326</Words>
  <Application>Microsoft Office PowerPoint</Application>
  <PresentationFormat>寬螢幕</PresentationFormat>
  <Paragraphs>36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Bookman Old Style</vt:lpstr>
      <vt:lpstr>Calibri</vt:lpstr>
      <vt:lpstr>Rockwell</vt:lpstr>
      <vt:lpstr>Damask</vt:lpstr>
      <vt:lpstr>Pwnable.kr</vt:lpstr>
      <vt:lpstr>PowerPoint 簡報</vt:lpstr>
      <vt:lpstr>PowerPoint 簡報</vt:lpstr>
      <vt:lpstr>free</vt:lpstr>
      <vt:lpstr>Use After free</vt:lpstr>
      <vt:lpstr>Virtual table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翔予 鄭</dc:creator>
  <cp:lastModifiedBy>翔予 鄭</cp:lastModifiedBy>
  <cp:revision>12</cp:revision>
  <dcterms:created xsi:type="dcterms:W3CDTF">2019-03-17T19:06:38Z</dcterms:created>
  <dcterms:modified xsi:type="dcterms:W3CDTF">2019-04-11T09:57:23Z</dcterms:modified>
</cp:coreProperties>
</file>