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93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FE1EA-6653-4A36-975D-B2A144E8296E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4781C-BBC3-44E4-993E-3BFC54CAE1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7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先補第一個位元為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，然後都補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，直到長度滿足對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取模後餘數是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資訊必須進行填充，也就是說，即使長度已經滿足對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取模後餘數是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，補位也必須要進行，這時要填充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個位元。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填充是至少補一位，最多補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4781C-BBC3-44E4-993E-3BFC54CAE1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88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1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09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18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80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231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637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236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30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47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27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81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51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30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46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99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21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DBDCC-8B61-4B65-BA43-75F72F6FFFD2}" type="datetimeFigureOut">
              <a:rPr lang="zh-TW" altLang="en-US" smtClean="0"/>
              <a:t>2018/11/18/Sunday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1E21-9E35-45C3-AAE9-9CCAAEF0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53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hackthis.co.uk/levels/main/level10pass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this.co.uk/level10pass.txt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hackthis.co.uk/levels/level10pass.tx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this.co.uk/levels/extras/level10pass.tx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710022"/>
            <a:ext cx="9144000" cy="547777"/>
          </a:xfrm>
        </p:spPr>
        <p:txBody>
          <a:bodyPr/>
          <a:lstStyle/>
          <a:p>
            <a:r>
              <a:rPr lang="en-US" altLang="zh-TW" dirty="0" smtClean="0"/>
              <a:t>https://www.hackthis.co.uk/levels/main/10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63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7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12" y="741872"/>
            <a:ext cx="9086850" cy="245745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562045" y="2173857"/>
            <a:ext cx="7582619" cy="276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630212" y="4114799"/>
            <a:ext cx="842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Try to find the correct URL with </a:t>
            </a:r>
            <a:r>
              <a:rPr lang="en-US" altLang="zh-TW" sz="2400" dirty="0" smtClean="0">
                <a:solidFill>
                  <a:srgbClr val="FF0000"/>
                </a:solidFill>
              </a:rPr>
              <a:t>“level10pass.txt”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1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777042" y="1069675"/>
            <a:ext cx="644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>
                <a:hlinkClick r:id="rId2"/>
              </a:rPr>
              <a:t>https://www.hackthis.co.uk/levels/main/level10pass.txt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66" y="1622742"/>
            <a:ext cx="10633584" cy="87433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77041" y="2680812"/>
            <a:ext cx="676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zh-TW" dirty="0" smtClean="0">
                <a:hlinkClick r:id="rId4"/>
              </a:rPr>
              <a:t>https://www.hackthis.co.uk/levels/level10pass.txt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66" y="3110529"/>
            <a:ext cx="10633584" cy="96576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777041" y="4366583"/>
            <a:ext cx="5098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altLang="zh-TW" dirty="0" smtClean="0">
                <a:hlinkClick r:id="rId6"/>
              </a:rPr>
              <a:t>https://www.hackthis.co.uk/level10pass.txt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7041" y="4983325"/>
            <a:ext cx="2533650" cy="44767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535502" y="5969480"/>
            <a:ext cx="856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Cannot find the right URL under any kind of current folders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950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9" y="866772"/>
            <a:ext cx="6497179" cy="524072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63958" y="3256304"/>
            <a:ext cx="559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Use </a:t>
            </a:r>
            <a:r>
              <a:rPr lang="en-US" altLang="zh-TW" sz="2400" dirty="0" smtClean="0">
                <a:solidFill>
                  <a:srgbClr val="FF0000"/>
                </a:solidFill>
              </a:rPr>
              <a:t>robots.txt</a:t>
            </a:r>
            <a:r>
              <a:rPr lang="en-US" altLang="zh-TW" sz="2400" dirty="0" smtClean="0"/>
              <a:t> to </a:t>
            </a:r>
            <a:r>
              <a:rPr lang="en-US" altLang="zh-TW" sz="2400" smtClean="0"/>
              <a:t>find suspicious </a:t>
            </a:r>
            <a:r>
              <a:rPr lang="en-US" altLang="zh-TW" sz="2400" dirty="0" smtClean="0"/>
              <a:t>folder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166779" y="2467155"/>
            <a:ext cx="3922142" cy="207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99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" y="972406"/>
            <a:ext cx="12025223" cy="86811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33245" y="2855343"/>
            <a:ext cx="90994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Type </a:t>
            </a:r>
            <a:r>
              <a:rPr lang="en-US" altLang="zh-TW" sz="2400" dirty="0" smtClean="0">
                <a:hlinkClick r:id="rId3"/>
              </a:rPr>
              <a:t>https://www.hackthis.co.uk/levels/extras/level10pass.txt</a:t>
            </a:r>
            <a:r>
              <a:rPr lang="en-US" altLang="zh-TW" sz="2400" dirty="0" smtClean="0"/>
              <a:t> </a:t>
            </a:r>
          </a:p>
          <a:p>
            <a:endParaRPr lang="en-US" altLang="zh-TW" dirty="0"/>
          </a:p>
          <a:p>
            <a:r>
              <a:rPr lang="en-US" altLang="zh-TW" sz="2400" dirty="0" smtClean="0"/>
              <a:t>And get encoded username and password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5848709" y="1475117"/>
            <a:ext cx="112144" cy="1811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60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8" y="1489522"/>
            <a:ext cx="11670237" cy="3887582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10696755" y="4356340"/>
            <a:ext cx="931653" cy="6211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5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SHA256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2665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HASH function</a:t>
            </a:r>
          </a:p>
          <a:p>
            <a:r>
              <a:rPr lang="en-US" altLang="zh-TW" sz="2400" dirty="0"/>
              <a:t>256bit </a:t>
            </a:r>
            <a:r>
              <a:rPr lang="en-US" altLang="zh-TW" sz="2400" dirty="0" smtClean="0"/>
              <a:t> -&gt; </a:t>
            </a:r>
            <a:r>
              <a:rPr lang="zh-TW" altLang="en-US" sz="2400" dirty="0" smtClean="0"/>
              <a:t>長度</a:t>
            </a:r>
            <a:r>
              <a:rPr lang="zh-TW" altLang="en-US" sz="2400" dirty="0"/>
              <a:t>為</a:t>
            </a:r>
            <a:r>
              <a:rPr lang="en-US" altLang="zh-TW" sz="2400" dirty="0"/>
              <a:t>64</a:t>
            </a:r>
            <a:r>
              <a:rPr lang="zh-TW" altLang="en-US" sz="2400" dirty="0"/>
              <a:t>的十六進位制</a:t>
            </a:r>
            <a:r>
              <a:rPr lang="zh-TW" altLang="en-US" sz="2400" dirty="0"/>
              <a:t>字串</a:t>
            </a:r>
            <a:endParaRPr lang="en-US" altLang="zh-TW" sz="2400" dirty="0"/>
          </a:p>
          <a:p>
            <a:endParaRPr lang="en-US" altLang="zh-TW" dirty="0"/>
          </a:p>
          <a:p>
            <a:r>
              <a:rPr lang="en-US" altLang="zh-TW" sz="2400" b="1" dirty="0" smtClean="0">
                <a:effectLst/>
              </a:rPr>
              <a:t>pre-processing</a:t>
            </a:r>
            <a:r>
              <a:rPr lang="zh-TW" altLang="en-US" sz="2400" b="1" dirty="0" smtClean="0">
                <a:effectLst/>
              </a:rPr>
              <a:t> </a:t>
            </a:r>
            <a:r>
              <a:rPr lang="en-US" altLang="zh-TW" sz="2400" b="1" dirty="0" smtClean="0">
                <a:effectLst/>
              </a:rPr>
              <a:t>:</a:t>
            </a:r>
            <a:r>
              <a:rPr lang="zh-TW" altLang="en-US" sz="2400" b="1" dirty="0" smtClean="0">
                <a:effectLst/>
              </a:rPr>
              <a:t> </a:t>
            </a:r>
            <a:endParaRPr lang="en-US" altLang="zh-TW" sz="2400" b="1" dirty="0" smtClean="0">
              <a:effectLst/>
            </a:endParaRPr>
          </a:p>
          <a:p>
            <a:pPr lvl="5">
              <a:buFont typeface="+mj-lt"/>
              <a:buAutoNum type="arabicPeriod"/>
            </a:pPr>
            <a:r>
              <a:rPr lang="zh-TW" altLang="en-US" sz="2000" b="1" dirty="0" smtClean="0">
                <a:effectLst/>
              </a:rPr>
              <a:t> 附加</a:t>
            </a:r>
            <a:r>
              <a:rPr lang="zh-TW" altLang="en-US" sz="2000" b="1" dirty="0">
                <a:effectLst/>
              </a:rPr>
              <a:t>填充</a:t>
            </a:r>
            <a:r>
              <a:rPr lang="zh-TW" altLang="en-US" sz="2000" b="1" dirty="0" smtClean="0">
                <a:effectLst/>
              </a:rPr>
              <a:t>位元</a:t>
            </a:r>
            <a:r>
              <a:rPr lang="en-US" altLang="zh-TW" sz="2000" b="1" dirty="0" smtClean="0">
                <a:effectLst/>
              </a:rPr>
              <a:t>( length%512 = 448 )</a:t>
            </a:r>
          </a:p>
          <a:p>
            <a:pPr lvl="5">
              <a:buFont typeface="+mj-lt"/>
              <a:buAutoNum type="arabicPeriod"/>
            </a:pPr>
            <a:r>
              <a:rPr lang="zh-TW" altLang="en-US" sz="2000" b="1" dirty="0">
                <a:effectLst/>
              </a:rPr>
              <a:t>附加長度</a:t>
            </a:r>
            <a:r>
              <a:rPr lang="zh-TW" altLang="en-US" sz="2000" b="1" dirty="0" smtClean="0">
                <a:effectLst/>
              </a:rPr>
              <a:t>值</a:t>
            </a:r>
            <a:r>
              <a:rPr lang="en-US" altLang="zh-TW" sz="2000" b="1" dirty="0" smtClean="0">
                <a:effectLst/>
              </a:rPr>
              <a:t>( 64-bit </a:t>
            </a:r>
            <a:r>
              <a:rPr lang="en-US" altLang="zh-TW" sz="2000" b="1" dirty="0">
                <a:effectLst/>
              </a:rPr>
              <a:t>big-endian </a:t>
            </a:r>
            <a:r>
              <a:rPr lang="en-US" altLang="zh-TW" sz="2000" b="1" dirty="0" smtClean="0">
                <a:effectLst/>
              </a:rPr>
              <a:t>integer )</a:t>
            </a:r>
          </a:p>
          <a:p>
            <a:pPr lvl="5">
              <a:buFont typeface="+mj-lt"/>
              <a:buAutoNum type="arabicPeriod"/>
            </a:pPr>
            <a:endParaRPr lang="en-US" altLang="zh-TW" sz="2000" b="1" dirty="0">
              <a:effectLst/>
            </a:endParaRPr>
          </a:p>
          <a:p>
            <a:r>
              <a:rPr lang="en-US" altLang="zh-TW" dirty="0">
                <a:effectLst/>
              </a:rPr>
              <a:t>SHA256</a:t>
            </a:r>
            <a:r>
              <a:rPr lang="zh-TW" altLang="en-US" dirty="0">
                <a:effectLst/>
              </a:rPr>
              <a:t>雜湊函式中涉及的操作全部是邏輯的位運算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461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467360"/>
            <a:ext cx="10353762" cy="5323840"/>
          </a:xfrm>
        </p:spPr>
        <p:txBody>
          <a:bodyPr/>
          <a:lstStyle/>
          <a:p>
            <a:r>
              <a:rPr lang="en-US" altLang="zh-TW" sz="2400" dirty="0" smtClean="0"/>
              <a:t>Hash value initialization :</a:t>
            </a:r>
          </a:p>
          <a:p>
            <a:pPr lvl="2"/>
            <a:r>
              <a:rPr lang="zh-TW" altLang="en-US" sz="2400" dirty="0" smtClean="0">
                <a:effectLst/>
              </a:rPr>
              <a:t>對</a:t>
            </a:r>
            <a:r>
              <a:rPr lang="zh-TW" altLang="en-US" sz="2400" dirty="0">
                <a:effectLst/>
              </a:rPr>
              <a:t>自然數中前</a:t>
            </a:r>
            <a:r>
              <a:rPr lang="en-US" altLang="zh-TW" sz="2400" dirty="0">
                <a:effectLst/>
              </a:rPr>
              <a:t>8</a:t>
            </a:r>
            <a:r>
              <a:rPr lang="zh-TW" altLang="en-US" sz="2400" dirty="0">
                <a:effectLst/>
              </a:rPr>
              <a:t>個質數（</a:t>
            </a:r>
            <a:r>
              <a:rPr lang="en-US" altLang="zh-TW" sz="2400" dirty="0">
                <a:effectLst/>
              </a:rPr>
              <a:t>2,3,5,7,11,13,17,19</a:t>
            </a:r>
            <a:r>
              <a:rPr lang="zh-TW" altLang="en-US" sz="2400" dirty="0">
                <a:effectLst/>
              </a:rPr>
              <a:t>）的平方根的小數部分取前</a:t>
            </a:r>
            <a:r>
              <a:rPr lang="en-US" altLang="zh-TW" sz="2400" dirty="0">
                <a:effectLst/>
              </a:rPr>
              <a:t>32bit</a:t>
            </a:r>
            <a:r>
              <a:rPr lang="zh-TW" altLang="en-US" sz="2400" dirty="0" smtClean="0">
                <a:effectLst/>
              </a:rPr>
              <a:t>而來</a:t>
            </a:r>
            <a:endParaRPr lang="en-US" altLang="zh-TW" sz="2400" dirty="0" smtClean="0">
              <a:effectLst/>
            </a:endParaRPr>
          </a:p>
          <a:p>
            <a:pPr lvl="2"/>
            <a:r>
              <a:rPr lang="zh-TW" altLang="en-US" sz="2400" dirty="0" smtClean="0">
                <a:effectLst/>
              </a:rPr>
              <a:t>對自然數中前</a:t>
            </a:r>
            <a:r>
              <a:rPr lang="en-US" altLang="zh-TW" sz="2400" dirty="0" smtClean="0">
                <a:effectLst/>
              </a:rPr>
              <a:t>64</a:t>
            </a:r>
            <a:r>
              <a:rPr lang="zh-TW" altLang="en-US" sz="2400" dirty="0" smtClean="0">
                <a:effectLst/>
              </a:rPr>
              <a:t>個質數的立方根的小數部分取前</a:t>
            </a:r>
            <a:r>
              <a:rPr lang="en-US" altLang="zh-TW" sz="2400" dirty="0" smtClean="0">
                <a:effectLst/>
              </a:rPr>
              <a:t>32bit</a:t>
            </a:r>
            <a:r>
              <a:rPr lang="zh-TW" altLang="en-US" sz="2400" dirty="0" smtClean="0">
                <a:effectLst/>
              </a:rPr>
              <a:t>而來</a:t>
            </a:r>
            <a:endParaRPr lang="zh-TW" altLang="en-US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90" y="2728155"/>
            <a:ext cx="2703830" cy="34948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552046"/>
            <a:ext cx="3209031" cy="41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146</TotalTime>
  <Words>208</Words>
  <Application>Microsoft Office PowerPoint</Application>
  <PresentationFormat>寬螢幕</PresentationFormat>
  <Paragraphs>27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Bookman Old Style</vt:lpstr>
      <vt:lpstr>Calibri</vt:lpstr>
      <vt:lpstr>Rockwell</vt:lpstr>
      <vt:lpstr>Damask</vt:lpstr>
      <vt:lpstr>Web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SHA256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翔予 鄭</dc:creator>
  <cp:lastModifiedBy>翔予 鄭</cp:lastModifiedBy>
  <cp:revision>8</cp:revision>
  <dcterms:created xsi:type="dcterms:W3CDTF">2018-11-17T16:42:52Z</dcterms:created>
  <dcterms:modified xsi:type="dcterms:W3CDTF">2018-11-17T19:09:07Z</dcterms:modified>
</cp:coreProperties>
</file>