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0" r:id="rId8"/>
    <p:sldId id="264" r:id="rId9"/>
    <p:sldId id="271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7AFF6BEF-DA0E-4EAC-99AE-2802FDAA693E}">
          <p14:sldIdLst>
            <p14:sldId id="256"/>
            <p14:sldId id="257"/>
            <p14:sldId id="261"/>
            <p14:sldId id="262"/>
            <p14:sldId id="259"/>
            <p14:sldId id="263"/>
            <p14:sldId id="260"/>
            <p14:sldId id="264"/>
            <p14:sldId id="271"/>
            <p14:sldId id="269"/>
            <p14:sldId id="270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2F1865-54C0-4797-962A-527B9F50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7294E2-F17F-49B2-BB80-3E21FEC9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DB715A2-C365-4BD0-81A9-DFA73B02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542738-170E-456C-AE09-ADCC2D7F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F946A24-AF9B-4EBE-A52D-BDA6AE18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9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63E763-142A-4CA5-97AA-CA6AF25B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5AB3E25-76A0-4428-9651-649BAD44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CBD6EDF-ED06-4C78-A57D-A6ADA433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F6F821C-D665-470B-8574-BCBC092C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A1D0FC-09A3-4F72-A148-B269D065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48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06F9AC4-4FA3-4FDA-8B7F-7FC4352FF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33212E9-97C2-4967-A7B0-6248ED2A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EB33A63-4420-4711-8329-4C744233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F2A1CC3-F3FD-4B0D-B22C-921889B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E5C511A-FDA1-4626-9B8F-0C1A6F3D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17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B1EE90-744E-4465-812A-973058D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C90E87-8E61-465C-BE33-B2894C71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05141B3-73DF-43FF-A519-C7E253F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1437A21-7D62-4144-9886-05DA31E9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520EFA-0E58-4C4C-BD2B-BFE733CF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42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680717-7F52-481C-B75F-A0025096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540B441-7940-476E-A1D1-AEAAAAAE8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4E1C9EE-E9EE-4704-8887-10A908B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6F8B7B4-335D-421A-8FA4-1CFAC026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387F8A-D74F-48F0-96D0-AE57D66D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04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B691B9-5791-4B1F-BD22-8FF922CF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4FFB45-244E-4A91-9AF2-777BBDC80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AA55930-B999-452B-89A8-BB59D3F0E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48E842D-240B-4BC2-998A-913DD52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7A3392B-1AE3-4D41-9BB1-D066F710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48668D7-9E62-467E-83D0-5F1257EF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2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98C8E5-1CB2-4214-9F4D-0C3A76BB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77E7BDD-4769-4A92-B8FA-9992ABB4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94445B0-3A68-4073-AB14-039947C3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3B73960F-7423-4780-8D44-C12487F7C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44C7F97C-8F4A-43B5-A8D0-58C8BBEB3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8E0B09C-D773-4415-B0F1-F96C100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D082743-0D47-4EFD-91AC-E89B1BDE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22C3FC5-7158-44A2-9673-33097025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9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E7731D-3924-4E7F-9D2C-03E5F3BA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2510798-270A-49D7-832E-C4DD8F61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5F67D54-92C2-4351-AF9C-889B5197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0875578-730B-4F12-843B-F0B9FD05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11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8E6D132-F800-46B0-92E1-D5AEBF10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3A7DAC2-50E0-435D-B9B6-BED4E4E2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F64DAB6-AD1B-4EFE-AE89-A4FB894C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6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6748EC-64F5-4E30-B293-2D687E32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8DAEDB-D74B-4657-BAB4-84F44EE9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7A00DE80-09FA-4073-93B0-792B4E2B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C40EA3B-70DF-4409-B20B-4702C019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4609223-0A58-4A03-A2E5-32FCA794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4E1609A-AEF4-43F7-9D57-6FAF4097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077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5BDD10-3150-47CF-BFC5-77CEAF19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0C73006-CB75-49B0-9078-51615989A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B946845A-4FBB-4117-AF1C-E6CFA6206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3849996-3CFA-460B-9579-4EB9F483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52A172F-A142-47BE-8E68-32CB8137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F295A07-5FFB-493A-BD03-4AD2E333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80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8F8E8844-7B55-4FD1-9840-1B7197CB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76B222D-17B7-4612-B64C-11A19801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607EC8D-EFA8-492E-97B4-97BEA8A7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7D1B-1833-482C-9D6C-E3A55B94AB83}" type="datetimeFigureOut">
              <a:rPr lang="sk-SK" smtClean="0"/>
              <a:t>5. 3. 2019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30E1BCA-0678-400F-9A1B-5BA5A7B12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F2479C7-30BD-4798-B914-76EC20B22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FFD5-D6D4-426A-B4C0-5269361036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mapa, text&#10;&#10;Popis sa automaticky vygeneroval">
            <a:extLst>
              <a:ext uri="{FF2B5EF4-FFF2-40B4-BE49-F238E27FC236}">
                <a16:creationId xmlns:a16="http://schemas.microsoft.com/office/drawing/2014/main" id="{2B2C94AC-E108-4A75-A520-3F2223E0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741D2C2-8D14-4AB6-96B4-E412F0C1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861" y="1122363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 err="1">
                <a:latin typeface="Core Sans C 95 Black" panose="020B0603030302020204" pitchFamily="34" charset="0"/>
              </a:rPr>
              <a:t>Traveling</a:t>
            </a:r>
            <a:r>
              <a:rPr lang="sk-SK" dirty="0">
                <a:latin typeface="Core Sans C 95 Black" panose="020B0603030302020204" pitchFamily="34" charset="0"/>
              </a:rPr>
              <a:t> </a:t>
            </a:r>
            <a:br>
              <a:rPr lang="sk-SK" dirty="0">
                <a:latin typeface="Core Sans C 95 Black" panose="020B0603030302020204" pitchFamily="34" charset="0"/>
              </a:rPr>
            </a:br>
            <a:r>
              <a:rPr lang="sk-SK" dirty="0" err="1">
                <a:latin typeface="Core Sans C 95 Black" panose="020B0603030302020204" pitchFamily="34" charset="0"/>
              </a:rPr>
              <a:t>Salesman</a:t>
            </a:r>
            <a:r>
              <a:rPr lang="sk-SK" dirty="0">
                <a:latin typeface="Core Sans C 95 Black" panose="020B0603030302020204" pitchFamily="34" charset="0"/>
              </a:rPr>
              <a:t> </a:t>
            </a:r>
            <a:br>
              <a:rPr lang="sk-SK" dirty="0">
                <a:latin typeface="Core Sans C 95 Black" panose="020B0603030302020204" pitchFamily="34" charset="0"/>
              </a:rPr>
            </a:br>
            <a:r>
              <a:rPr lang="sk-SK" dirty="0" err="1">
                <a:latin typeface="Core Sans C 95 Black" panose="020B0603030302020204" pitchFamily="34" charset="0"/>
              </a:rPr>
              <a:t>Problem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C227898-6E53-45D8-8C4C-884B1D78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sk-SK" dirty="0">
                <a:latin typeface="Core Sans C 55 Medium" panose="020B0603030302020204" pitchFamily="34" charset="0"/>
              </a:rPr>
              <a:t>Matej </a:t>
            </a:r>
            <a:r>
              <a:rPr lang="sk-SK" dirty="0" err="1">
                <a:latin typeface="Core Sans C 55 Medium" panose="020B0603030302020204" pitchFamily="34" charset="0"/>
              </a:rPr>
              <a:t>Friedel</a:t>
            </a:r>
            <a:r>
              <a:rPr lang="sk-SK" dirty="0">
                <a:latin typeface="Core Sans C 55 Medium" panose="020B0603030302020204" pitchFamily="34" charset="0"/>
              </a:rPr>
              <a:t> </a:t>
            </a:r>
          </a:p>
          <a:p>
            <a:r>
              <a:rPr lang="en-US" dirty="0">
                <a:latin typeface="Core Sans C 55 Medium" panose="020B0603030302020204" pitchFamily="34" charset="0"/>
              </a:rPr>
              <a:t>&amp; </a:t>
            </a:r>
            <a:endParaRPr lang="sk-SK" dirty="0">
              <a:latin typeface="Core Sans C 55 Medium" panose="020B0603030302020204" pitchFamily="34" charset="0"/>
            </a:endParaRPr>
          </a:p>
          <a:p>
            <a:r>
              <a:rPr lang="en-US" dirty="0">
                <a:latin typeface="Core Sans C 55 Medium" panose="020B0603030302020204" pitchFamily="34" charset="0"/>
              </a:rPr>
              <a:t>Stanislav </a:t>
            </a:r>
            <a:r>
              <a:rPr lang="en-US" dirty="0" err="1">
                <a:latin typeface="Core Sans C 55 Medium" panose="020B0603030302020204" pitchFamily="34" charset="0"/>
              </a:rPr>
              <a:t>Pekarovi</a:t>
            </a:r>
            <a:r>
              <a:rPr lang="sk-SK" dirty="0">
                <a:latin typeface="Core Sans C 55 Medium" panose="020B0603030302020204" pitchFamily="34" charset="0"/>
              </a:rPr>
              <a:t>č</a:t>
            </a:r>
          </a:p>
        </p:txBody>
      </p:sp>
    </p:spTree>
    <p:extLst>
      <p:ext uri="{BB962C8B-B14F-4D97-AF65-F5344CB8AC3E}">
        <p14:creationId xmlns:p14="http://schemas.microsoft.com/office/powerpoint/2010/main" val="26845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">
            <a:hlinkClick r:id="" action="ppaction://media"/>
            <a:extLst>
              <a:ext uri="{FF2B5EF4-FFF2-40B4-BE49-F238E27FC236}">
                <a16:creationId xmlns:a16="http://schemas.microsoft.com/office/drawing/2014/main" id="{036DE2DD-34D8-4726-9CA5-6B778FC62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2562" y="13396"/>
            <a:ext cx="9146876" cy="68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llision 50">
            <a:hlinkClick r:id="" action="ppaction://media"/>
            <a:extLst>
              <a:ext uri="{FF2B5EF4-FFF2-40B4-BE49-F238E27FC236}">
                <a16:creationId xmlns:a16="http://schemas.microsoft.com/office/drawing/2014/main" id="{FA8F6412-B415-4C36-A70E-7657CC74A1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2257" y="0"/>
            <a:ext cx="9147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B377A9-DB81-43AB-AF5C-0267638E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Štatistiky (bez prekážok)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CB71EF9-5215-47EB-B1E4-6FF8ACC2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Core Sans C 55 Medium" panose="020B0603030302020204" pitchFamily="34" charset="0"/>
              </a:rPr>
              <a:t>TOP:</a:t>
            </a:r>
            <a:r>
              <a:rPr lang="en-US" sz="2400" dirty="0">
                <a:latin typeface="Core Sans C 55 Medium" panose="020B0603030302020204" pitchFamily="34" charset="0"/>
              </a:rPr>
              <a:t> 217.402</a:t>
            </a:r>
            <a:endParaRPr lang="sk-SK" sz="2400" dirty="0">
              <a:latin typeface="Core Sans C 55 Medium" panose="020B0603030302020204" pitchFamily="34" charset="0"/>
            </a:endParaRPr>
          </a:p>
          <a:p>
            <a:r>
              <a:rPr lang="sk-SK" sz="2400" dirty="0" err="1">
                <a:latin typeface="Core Sans C 55 Medium" panose="020B0603030302020204" pitchFamily="34" charset="0"/>
              </a:rPr>
              <a:t>Fittrend</a:t>
            </a:r>
            <a:r>
              <a:rPr lang="sk-SK" sz="2400" dirty="0">
                <a:latin typeface="Core Sans C 55 Medium" panose="020B0603030302020204" pitchFamily="34" charset="0"/>
              </a:rPr>
              <a:t>:</a:t>
            </a:r>
          </a:p>
        </p:txBody>
      </p:sp>
      <p:pic>
        <p:nvPicPr>
          <p:cNvPr id="6" name="Obrázok 5" descr="Obrázok, na ktorom je text, mapa&#10;&#10;Popis sa automaticky vygeneroval">
            <a:extLst>
              <a:ext uri="{FF2B5EF4-FFF2-40B4-BE49-F238E27FC236}">
                <a16:creationId xmlns:a16="http://schemas.microsoft.com/office/drawing/2014/main" id="{B2CAC5FC-2486-4DFB-9CCF-2DD7F9BD1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"/>
          <a:stretch/>
        </p:blipFill>
        <p:spPr>
          <a:xfrm>
            <a:off x="2432649" y="2176463"/>
            <a:ext cx="5109396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B377A9-DB81-43AB-AF5C-0267638E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Štatistiky (s prekážkami)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CB71EF9-5215-47EB-B1E4-6FF8ACC2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Core Sans C 55 Medium" panose="020B0603030302020204" pitchFamily="34" charset="0"/>
              </a:rPr>
              <a:t>TOP:</a:t>
            </a:r>
            <a:r>
              <a:rPr lang="en-US" sz="2400" dirty="0">
                <a:latin typeface="Core Sans C 55 Medium" panose="020B0603030302020204" pitchFamily="34" charset="0"/>
              </a:rPr>
              <a:t> 246.6807</a:t>
            </a:r>
          </a:p>
          <a:p>
            <a:r>
              <a:rPr lang="sk-SK" sz="2400" dirty="0" err="1">
                <a:latin typeface="Core Sans C 55 Medium" panose="020B0603030302020204" pitchFamily="34" charset="0"/>
              </a:rPr>
              <a:t>Fittrend</a:t>
            </a:r>
            <a:r>
              <a:rPr lang="sk-SK" sz="2400" dirty="0">
                <a:latin typeface="Core Sans C 55 Medium" panose="020B0603030302020204" pitchFamily="34" charset="0"/>
              </a:rPr>
              <a:t>:</a:t>
            </a:r>
          </a:p>
        </p:txBody>
      </p:sp>
      <p:pic>
        <p:nvPicPr>
          <p:cNvPr id="6" name="Obrázok 5" descr="Obrázok, na ktorom je snímka obrazovky&#10;&#10;Popis sa automaticky vygeneroval">
            <a:extLst>
              <a:ext uri="{FF2B5EF4-FFF2-40B4-BE49-F238E27FC236}">
                <a16:creationId xmlns:a16="http://schemas.microsoft.com/office/drawing/2014/main" id="{E4534595-CE94-45C7-AFBA-7B7535980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jekt, obloha&#10;&#10;Popis sa automaticky vygeneroval">
            <a:extLst>
              <a:ext uri="{FF2B5EF4-FFF2-40B4-BE49-F238E27FC236}">
                <a16:creationId xmlns:a16="http://schemas.microsoft.com/office/drawing/2014/main" id="{361C17FB-4304-4545-8BEE-6255C02A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4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80BF0DE-E4D3-4FE4-8BCC-CF6368AF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Core Sans C 95 Black" panose="020B0603030302020204" pitchFamily="34" charset="0"/>
              </a:rPr>
              <a:t>Otázka dňa: Čo je výsledok? </a:t>
            </a:r>
            <a:r>
              <a:rPr lang="sk-SK" dirty="0">
                <a:latin typeface="Core Sans C 95 Black" panose="020B0603030302020204" pitchFamily="34" charset="0"/>
                <a:sym typeface="Wingdings" panose="05000000000000000000" pitchFamily="2" charset="2"/>
              </a:rPr>
              <a:t>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C552DB-C37F-445B-AC8E-164EF54F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latin typeface="Core Sans C 55 Medium" panose="020B0603030302020204" pitchFamily="34" charset="0"/>
              </a:rPr>
              <a:t>Bez prekážok:</a:t>
            </a:r>
          </a:p>
          <a:p>
            <a:pPr marL="0" indent="0">
              <a:buNone/>
            </a:pPr>
            <a:r>
              <a:rPr lang="en-US" dirty="0">
                <a:latin typeface="Core Sans C 55 Medium" panose="020B0603030302020204" pitchFamily="34" charset="0"/>
              </a:rPr>
              <a:t>	</a:t>
            </a:r>
            <a:r>
              <a:rPr lang="en-US" sz="1500" dirty="0">
                <a:latin typeface="Core Sans C 55 Medium" panose="020B0603030302020204" pitchFamily="34" charset="0"/>
              </a:rPr>
              <a:t>[[1 1];[22 4];[49 2];[36 12];[35 20];[28 17];[21 17];[17 20];[13 15];[7 17];[11 19];[10 25];[18 33];</a:t>
            </a:r>
          </a:p>
          <a:p>
            <a:pPr marL="0" indent="0">
              <a:buNone/>
            </a:pPr>
            <a:r>
              <a:rPr lang="en-US" sz="1500" dirty="0">
                <a:latin typeface="Core Sans C 55 Medium" panose="020B0603030302020204" pitchFamily="34" charset="0"/>
              </a:rPr>
              <a:t>	[9 48];[20 45];[25 37];[31 27];[40 33];[45 28];[50 50]]</a:t>
            </a:r>
            <a:endParaRPr lang="sk-SK" sz="1500" dirty="0">
              <a:latin typeface="Core Sans C 55 Medium" panose="020B0603030302020204" pitchFamily="34" charset="0"/>
            </a:endParaRPr>
          </a:p>
          <a:p>
            <a:endParaRPr lang="sk-SK" dirty="0">
              <a:latin typeface="Core Sans C 55 Medium" panose="020B0603030302020204" pitchFamily="34" charset="0"/>
            </a:endParaRPr>
          </a:p>
          <a:p>
            <a:endParaRPr lang="sk-SK" dirty="0">
              <a:latin typeface="Core Sans C 55 Medium" panose="020B0603030302020204" pitchFamily="34" charset="0"/>
            </a:endParaRPr>
          </a:p>
          <a:p>
            <a:r>
              <a:rPr lang="sk-SK" dirty="0">
                <a:latin typeface="Core Sans C 55 Medium" panose="020B0603030302020204" pitchFamily="34" charset="0"/>
              </a:rPr>
              <a:t>S prekážkami:</a:t>
            </a:r>
            <a:endParaRPr lang="en-US" dirty="0">
              <a:latin typeface="Core Sans C 55 Medium" panose="020B06030303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e Sans C 55 Medium" panose="020B0603030302020204" pitchFamily="34" charset="0"/>
              </a:rPr>
              <a:t>	</a:t>
            </a:r>
            <a:r>
              <a:rPr lang="en-US" sz="1500" dirty="0">
                <a:latin typeface="Core Sans C 55 Medium" panose="020B0603030302020204" pitchFamily="34" charset="0"/>
              </a:rPr>
              <a:t>[[1 1];[22 4];[49 2];[36 12];[35 20];[28 17];[21 17];[17 20];[13 15];[7 17];[11 19];[9 48];[10 25];</a:t>
            </a:r>
          </a:p>
          <a:p>
            <a:pPr marL="0" indent="0">
              <a:buNone/>
            </a:pPr>
            <a:r>
              <a:rPr lang="en-US" sz="1500" dirty="0">
                <a:latin typeface="Core Sans C 55 Medium" panose="020B0603030302020204" pitchFamily="34" charset="0"/>
              </a:rPr>
              <a:t>	[18 33];[20 45];[25 37];[31 27];[40 33];[45 28];[50 50]]</a:t>
            </a:r>
          </a:p>
          <a:p>
            <a:pPr marL="0" indent="0">
              <a:buNone/>
            </a:pPr>
            <a:endParaRPr lang="sk-SK" dirty="0">
              <a:latin typeface="Core Sans C 55 Medium" panose="020B06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loha, mapa, text, vonkajšie&#10;&#10;Popis sa automaticky vygeneroval">
            <a:extLst>
              <a:ext uri="{FF2B5EF4-FFF2-40B4-BE49-F238E27FC236}">
                <a16:creationId xmlns:a16="http://schemas.microsoft.com/office/drawing/2014/main" id="{F3CE718C-EB6E-4460-A7FA-402E34FD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8651882-DD75-4C77-81B4-FE4FF2E4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Ďakujeme vám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7977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 descr="Obrázok, na ktorom je mapa, text&#10;&#10;Popis sa automaticky vygeneroval">
            <a:extLst>
              <a:ext uri="{FF2B5EF4-FFF2-40B4-BE49-F238E27FC236}">
                <a16:creationId xmlns:a16="http://schemas.microsoft.com/office/drawing/2014/main" id="{FB72A6D4-FA00-42EA-BB29-C0973B9A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1EF939-C238-4486-8554-E638F292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O aký problém sa jedná?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6B3339A-7311-4234-98EC-427C9031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"/>
          <a:stretch/>
        </p:blipFill>
        <p:spPr>
          <a:xfrm>
            <a:off x="2733315" y="1738314"/>
            <a:ext cx="6513287" cy="4644198"/>
          </a:xfrm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8A13726-4D11-4534-8791-7ECF6F5E715F}"/>
              </a:ext>
            </a:extLst>
          </p:cNvPr>
          <p:cNvSpPr/>
          <p:nvPr/>
        </p:nvSpPr>
        <p:spPr>
          <a:xfrm rot="19990588">
            <a:off x="3194159" y="5981525"/>
            <a:ext cx="419100" cy="32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05DA7448-A258-4DC3-9BBE-B12435CC05D0}"/>
              </a:ext>
            </a:extLst>
          </p:cNvPr>
          <p:cNvSpPr/>
          <p:nvPr/>
        </p:nvSpPr>
        <p:spPr>
          <a:xfrm rot="8873433">
            <a:off x="8682046" y="1777303"/>
            <a:ext cx="419100" cy="32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532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Obrázok, na ktorom je mapa, text&#10;&#10;Popis sa automaticky vygeneroval">
            <a:extLst>
              <a:ext uri="{FF2B5EF4-FFF2-40B4-BE49-F238E27FC236}">
                <a16:creationId xmlns:a16="http://schemas.microsoft.com/office/drawing/2014/main" id="{66D10B49-46F2-4B0F-8D86-1A0D2BF3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1EF939-C238-4486-8554-E638F292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Aby to bolo zaujímavejšie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99863FC-99C8-4055-8D2B-681D9E57D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1"/>
          <a:stretch/>
        </p:blipFill>
        <p:spPr>
          <a:xfrm>
            <a:off x="2733315" y="1732087"/>
            <a:ext cx="6513287" cy="4650424"/>
          </a:xfrm>
          <a:prstGeom prst="rect">
            <a:avLst/>
          </a:prstGeom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68A13726-4D11-4534-8791-7ECF6F5E715F}"/>
              </a:ext>
            </a:extLst>
          </p:cNvPr>
          <p:cNvSpPr/>
          <p:nvPr/>
        </p:nvSpPr>
        <p:spPr>
          <a:xfrm rot="19990588">
            <a:off x="3194159" y="5981525"/>
            <a:ext cx="419100" cy="32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05DA7448-A258-4DC3-9BBE-B12435CC05D0}"/>
              </a:ext>
            </a:extLst>
          </p:cNvPr>
          <p:cNvSpPr/>
          <p:nvPr/>
        </p:nvSpPr>
        <p:spPr>
          <a:xfrm rot="8873433">
            <a:off x="8682046" y="1777303"/>
            <a:ext cx="419100" cy="32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53C98BE5-0919-4CBE-AD15-6C825FDC0DB0}"/>
              </a:ext>
            </a:extLst>
          </p:cNvPr>
          <p:cNvCxnSpPr>
            <a:cxnSpLocks/>
          </p:cNvCxnSpPr>
          <p:nvPr/>
        </p:nvCxnSpPr>
        <p:spPr>
          <a:xfrm flipV="1">
            <a:off x="3663780" y="2251494"/>
            <a:ext cx="822495" cy="3761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C66949D8-2BAD-498F-BB00-602CB07EB5E2}"/>
              </a:ext>
            </a:extLst>
          </p:cNvPr>
          <p:cNvCxnSpPr>
            <a:cxnSpLocks/>
          </p:cNvCxnSpPr>
          <p:nvPr/>
        </p:nvCxnSpPr>
        <p:spPr>
          <a:xfrm flipH="1" flipV="1">
            <a:off x="4469607" y="2233614"/>
            <a:ext cx="1142999" cy="2547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nak násobenia 15">
            <a:extLst>
              <a:ext uri="{FF2B5EF4-FFF2-40B4-BE49-F238E27FC236}">
                <a16:creationId xmlns:a16="http://schemas.microsoft.com/office/drawing/2014/main" id="{27F70B60-0A0D-4AF2-A6DA-AD13CDD0B907}"/>
              </a:ext>
            </a:extLst>
          </p:cNvPr>
          <p:cNvSpPr/>
          <p:nvPr/>
        </p:nvSpPr>
        <p:spPr>
          <a:xfrm>
            <a:off x="4858714" y="2163367"/>
            <a:ext cx="433388" cy="395286"/>
          </a:xfrm>
          <a:prstGeom prst="mathMultiply">
            <a:avLst>
              <a:gd name="adj1" fmla="val 66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17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7F3995BE-C98C-40A7-A16C-FD98324B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7008EA7-DAF3-4982-9445-2921F61E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re Sans C 95 Black" panose="020B0603030302020204" pitchFamily="34" charset="0"/>
              </a:rPr>
              <a:t>Mal</a:t>
            </a:r>
            <a:r>
              <a:rPr lang="sk-SK" dirty="0">
                <a:latin typeface="Core Sans C 95 Black" panose="020B0603030302020204" pitchFamily="34" charset="0"/>
              </a:rPr>
              <a:t>ý problém...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216905-0FC6-48F2-B308-51D04252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e Sans C 55 Medium" panose="020B0603030302020204" pitchFamily="34" charset="0"/>
              </a:rPr>
              <a:t>G</a:t>
            </a:r>
            <a:r>
              <a:rPr lang="sk-SK" sz="2400" dirty="0" err="1">
                <a:latin typeface="Core Sans C 55 Medium" panose="020B0603030302020204" pitchFamily="34" charset="0"/>
              </a:rPr>
              <a:t>én</a:t>
            </a:r>
            <a:r>
              <a:rPr lang="en-US" sz="2400" dirty="0">
                <a:latin typeface="Core Sans C 55 Medium" panose="020B0603030302020204" pitchFamily="34" charset="0"/>
              </a:rPr>
              <a:t>: [40,33] 								</a:t>
            </a:r>
            <a:r>
              <a:rPr lang="en-US" sz="2400" dirty="0" err="1">
                <a:latin typeface="Core Sans C 55 Medium" panose="020B0603030302020204" pitchFamily="34" charset="0"/>
              </a:rPr>
              <a:t>vektor</a:t>
            </a:r>
            <a:endParaRPr lang="en-US" sz="2400" dirty="0">
              <a:latin typeface="Core Sans C 55 Medium" panose="020B0603030302020204" pitchFamily="34" charset="0"/>
            </a:endParaRPr>
          </a:p>
          <a:p>
            <a:r>
              <a:rPr lang="sk-SK" sz="2400" dirty="0">
                <a:latin typeface="Core Sans C 55 Medium" panose="020B0603030302020204" pitchFamily="34" charset="0"/>
              </a:rPr>
              <a:t>Jedinec: </a:t>
            </a:r>
            <a:r>
              <a:rPr lang="en-US" sz="2400" dirty="0">
                <a:latin typeface="Core Sans C 55 Medium" panose="020B0603030302020204" pitchFamily="34" charset="0"/>
              </a:rPr>
              <a:t>[[1,1],[40,33],[35,20],…,[50,50]]			2D</a:t>
            </a:r>
          </a:p>
          <a:p>
            <a:r>
              <a:rPr lang="en-US" sz="2400" dirty="0" err="1">
                <a:latin typeface="Core Sans C 55 Medium" panose="020B0603030302020204" pitchFamily="34" charset="0"/>
              </a:rPr>
              <a:t>Popul</a:t>
            </a:r>
            <a:r>
              <a:rPr lang="sk-SK" sz="2400" dirty="0" err="1">
                <a:latin typeface="Core Sans C 55 Medium" panose="020B0603030302020204" pitchFamily="34" charset="0"/>
              </a:rPr>
              <a:t>ácia</a:t>
            </a:r>
            <a:r>
              <a:rPr lang="sk-SK" sz="2400" dirty="0">
                <a:latin typeface="Core Sans C 55 Medium" panose="020B0603030302020204" pitchFamily="34" charset="0"/>
              </a:rPr>
              <a:t>:???							</a:t>
            </a:r>
            <a:r>
              <a:rPr lang="en-US" sz="2400" dirty="0">
                <a:latin typeface="Core Sans C 55 Medium" panose="020B0603030302020204" pitchFamily="34" charset="0"/>
              </a:rPr>
              <a:t>	</a:t>
            </a:r>
            <a:r>
              <a:rPr lang="sk-SK" sz="2400" dirty="0">
                <a:latin typeface="Core Sans C 55 Medium" panose="020B0603030302020204" pitchFamily="34" charset="0"/>
              </a:rPr>
              <a:t>3D</a:t>
            </a:r>
          </a:p>
          <a:p>
            <a:pPr marL="0" indent="0">
              <a:buNone/>
            </a:pPr>
            <a:endParaRPr lang="sk-SK" sz="2400" dirty="0">
              <a:latin typeface="Core Sans C 55 Medium" panose="020B0603030302020204" pitchFamily="34" charset="0"/>
            </a:endParaRPr>
          </a:p>
          <a:p>
            <a:r>
              <a:rPr lang="sk-SK" sz="2400" dirty="0">
                <a:latin typeface="Core Sans C 55 Medium" panose="020B0603030302020204" pitchFamily="34" charset="0"/>
              </a:rPr>
              <a:t>Kódovanie: </a:t>
            </a:r>
            <a:r>
              <a:rPr lang="en-US" sz="2400" dirty="0">
                <a:latin typeface="Core Sans C 55 Medium" panose="020B0603030302020204" pitchFamily="34" charset="0"/>
              </a:rPr>
              <a:t>[[1,1],[40,33],…,[50,50]] =&gt; [1 2 3 … 20]</a:t>
            </a:r>
            <a:endParaRPr lang="sk-SK" sz="2400" dirty="0">
              <a:latin typeface="Core Sans C 55 Medium" panose="020B06030303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e Sans C 55 Medium" panose="020B0603030302020204" pitchFamily="34" charset="0"/>
              </a:rPr>
              <a:t>						</a:t>
            </a:r>
          </a:p>
          <a:p>
            <a:r>
              <a:rPr lang="sk-SK" sz="2400" dirty="0">
                <a:latin typeface="Core Sans C 55 Medium" panose="020B0603030302020204" pitchFamily="34" charset="0"/>
              </a:rPr>
              <a:t>Gén: </a:t>
            </a:r>
            <a:r>
              <a:rPr lang="en-US" sz="2400" dirty="0">
                <a:latin typeface="Core Sans C 55 Medium" panose="020B0603030302020204" pitchFamily="34" charset="0"/>
              </a:rPr>
              <a:t>4									</a:t>
            </a:r>
            <a:r>
              <a:rPr lang="sk-SK" sz="2400" dirty="0">
                <a:latin typeface="Core Sans C 55 Medium" panose="020B0603030302020204" pitchFamily="34" charset="0"/>
              </a:rPr>
              <a:t>číslo</a:t>
            </a:r>
          </a:p>
          <a:p>
            <a:r>
              <a:rPr lang="sk-SK" sz="2400" dirty="0">
                <a:latin typeface="Core Sans C 55 Medium" panose="020B0603030302020204" pitchFamily="34" charset="0"/>
              </a:rPr>
              <a:t>Jedinec: </a:t>
            </a:r>
            <a:r>
              <a:rPr lang="en-US" sz="2400" dirty="0">
                <a:latin typeface="Core Sans C 55 Medium" panose="020B0603030302020204" pitchFamily="34" charset="0"/>
              </a:rPr>
              <a:t>[1 4 17 9 … 20]</a:t>
            </a:r>
            <a:r>
              <a:rPr lang="sk-SK" sz="2400" dirty="0">
                <a:latin typeface="Core Sans C 55 Medium" panose="020B0603030302020204" pitchFamily="34" charset="0"/>
              </a:rPr>
              <a:t>						vektor</a:t>
            </a:r>
          </a:p>
          <a:p>
            <a:r>
              <a:rPr lang="sk-SK" sz="2400" dirty="0">
                <a:latin typeface="Core Sans C 55 Medium" panose="020B0603030302020204" pitchFamily="34" charset="0"/>
              </a:rPr>
              <a:t>Populácia: OK								2D</a:t>
            </a:r>
          </a:p>
          <a:p>
            <a:endParaRPr lang="sk-SK" sz="2400" dirty="0">
              <a:latin typeface="Core Sans C 55 Medium" panose="020B06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rázok 48" descr="Obrázok, na ktorom je mapa&#10;&#10;Popis sa automaticky vygeneroval">
            <a:extLst>
              <a:ext uri="{FF2B5EF4-FFF2-40B4-BE49-F238E27FC236}">
                <a16:creationId xmlns:a16="http://schemas.microsoft.com/office/drawing/2014/main" id="{5AEECDF1-82D5-4A0A-85B1-BD425441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9E7631C-11DA-4014-9CD2-446CD81F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re Sans C 95 Black" panose="020B0603030302020204" pitchFamily="34" charset="0"/>
              </a:rPr>
              <a:t>Rie</a:t>
            </a:r>
            <a:r>
              <a:rPr lang="sk-SK" dirty="0" err="1">
                <a:latin typeface="Core Sans C 95 Black" panose="020B0603030302020204" pitchFamily="34" charset="0"/>
              </a:rPr>
              <a:t>šenie</a:t>
            </a:r>
            <a:r>
              <a:rPr lang="sk-SK" dirty="0">
                <a:latin typeface="Core Sans C 95 Black" panose="020B0603030302020204" pitchFamily="34" charset="0"/>
              </a:rPr>
              <a:t> pomocou GA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E7210023-8D08-4808-B8BB-88982F4830AA}"/>
              </a:ext>
            </a:extLst>
          </p:cNvPr>
          <p:cNvSpPr txBox="1"/>
          <p:nvPr/>
        </p:nvSpPr>
        <p:spPr>
          <a:xfrm>
            <a:off x="505962" y="3728774"/>
            <a:ext cx="136148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>
                <a:latin typeface="Core Sans C 85 Heavy" panose="020B0603030302020204" pitchFamily="34" charset="0"/>
              </a:rPr>
              <a:t>P</a:t>
            </a:r>
            <a:r>
              <a:rPr lang="sk-SK" dirty="0" err="1">
                <a:latin typeface="Core Sans C 85 Heavy" panose="020B0603030302020204" pitchFamily="34" charset="0"/>
              </a:rPr>
              <a:t>ôvodná</a:t>
            </a:r>
            <a:r>
              <a:rPr lang="sk-SK" dirty="0">
                <a:latin typeface="Core Sans C 85 Heavy" panose="020B0603030302020204" pitchFamily="34" charset="0"/>
              </a:rPr>
              <a:t> populácia</a:t>
            </a:r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id="{AF4165C2-8A58-4ED1-BA6D-8701F8BF3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00" y="4633649"/>
            <a:ext cx="609524" cy="609524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CFB8870C-138F-490F-8053-2DCC49F52648}"/>
              </a:ext>
            </a:extLst>
          </p:cNvPr>
          <p:cNvSpPr txBox="1"/>
          <p:nvPr/>
        </p:nvSpPr>
        <p:spPr>
          <a:xfrm>
            <a:off x="9479669" y="3642577"/>
            <a:ext cx="1629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e Sans C 85 Heavy" panose="020B0603030302020204" pitchFamily="34" charset="0"/>
              </a:rPr>
              <a:t>Nov</a:t>
            </a:r>
            <a:r>
              <a:rPr lang="sk-SK" sz="2200" dirty="0">
                <a:latin typeface="Core Sans C 85 Heavy" panose="020B0603030302020204" pitchFamily="34" charset="0"/>
              </a:rPr>
              <a:t>á populácia</a:t>
            </a:r>
          </a:p>
        </p:txBody>
      </p:sp>
      <p:sp>
        <p:nvSpPr>
          <p:cNvPr id="28" name="Šípka: doprava 27">
            <a:extLst>
              <a:ext uri="{FF2B5EF4-FFF2-40B4-BE49-F238E27FC236}">
                <a16:creationId xmlns:a16="http://schemas.microsoft.com/office/drawing/2014/main" id="{F5BE0137-C2E1-4051-96CB-F8982AFBD4C3}"/>
              </a:ext>
            </a:extLst>
          </p:cNvPr>
          <p:cNvSpPr/>
          <p:nvPr/>
        </p:nvSpPr>
        <p:spPr>
          <a:xfrm rot="18555526">
            <a:off x="1685923" y="3165863"/>
            <a:ext cx="864806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Šípka: doprava 28">
            <a:extLst>
              <a:ext uri="{FF2B5EF4-FFF2-40B4-BE49-F238E27FC236}">
                <a16:creationId xmlns:a16="http://schemas.microsoft.com/office/drawing/2014/main" id="{CEDFECCF-A9D5-421F-8F83-D5402B8B3331}"/>
              </a:ext>
            </a:extLst>
          </p:cNvPr>
          <p:cNvSpPr/>
          <p:nvPr/>
        </p:nvSpPr>
        <p:spPr>
          <a:xfrm rot="3453523">
            <a:off x="1685923" y="4769625"/>
            <a:ext cx="864806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Šípka: doprava 29">
            <a:extLst>
              <a:ext uri="{FF2B5EF4-FFF2-40B4-BE49-F238E27FC236}">
                <a16:creationId xmlns:a16="http://schemas.microsoft.com/office/drawing/2014/main" id="{693705DE-AEEA-4ED6-AF0C-EE0EBA3E94E3}"/>
              </a:ext>
            </a:extLst>
          </p:cNvPr>
          <p:cNvSpPr/>
          <p:nvPr/>
        </p:nvSpPr>
        <p:spPr>
          <a:xfrm>
            <a:off x="1867442" y="3904948"/>
            <a:ext cx="472104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Šípka: doprava 30">
            <a:extLst>
              <a:ext uri="{FF2B5EF4-FFF2-40B4-BE49-F238E27FC236}">
                <a16:creationId xmlns:a16="http://schemas.microsoft.com/office/drawing/2014/main" id="{015C4DE3-4A81-4E9F-98A3-A4C3FCFF164D}"/>
              </a:ext>
            </a:extLst>
          </p:cNvPr>
          <p:cNvSpPr/>
          <p:nvPr/>
        </p:nvSpPr>
        <p:spPr>
          <a:xfrm>
            <a:off x="3541380" y="3923350"/>
            <a:ext cx="472104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Šípka: doprava 31">
            <a:extLst>
              <a:ext uri="{FF2B5EF4-FFF2-40B4-BE49-F238E27FC236}">
                <a16:creationId xmlns:a16="http://schemas.microsoft.com/office/drawing/2014/main" id="{C8650482-3A5E-498A-9B09-375918BC2BE6}"/>
              </a:ext>
            </a:extLst>
          </p:cNvPr>
          <p:cNvSpPr/>
          <p:nvPr/>
        </p:nvSpPr>
        <p:spPr>
          <a:xfrm>
            <a:off x="3541380" y="5577136"/>
            <a:ext cx="472104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Šípka: doprava 32">
            <a:extLst>
              <a:ext uri="{FF2B5EF4-FFF2-40B4-BE49-F238E27FC236}">
                <a16:creationId xmlns:a16="http://schemas.microsoft.com/office/drawing/2014/main" id="{FAAC251A-C832-4C91-BD60-1BCAFE1F5466}"/>
              </a:ext>
            </a:extLst>
          </p:cNvPr>
          <p:cNvSpPr/>
          <p:nvPr/>
        </p:nvSpPr>
        <p:spPr>
          <a:xfrm>
            <a:off x="5418021" y="3923350"/>
            <a:ext cx="472104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Šípka: doprava 33">
            <a:extLst>
              <a:ext uri="{FF2B5EF4-FFF2-40B4-BE49-F238E27FC236}">
                <a16:creationId xmlns:a16="http://schemas.microsoft.com/office/drawing/2014/main" id="{DA31F790-986B-4BAC-92B5-1B30393C80C9}"/>
              </a:ext>
            </a:extLst>
          </p:cNvPr>
          <p:cNvSpPr/>
          <p:nvPr/>
        </p:nvSpPr>
        <p:spPr>
          <a:xfrm>
            <a:off x="5436717" y="5577135"/>
            <a:ext cx="472104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Šípka: doprava 34">
            <a:extLst>
              <a:ext uri="{FF2B5EF4-FFF2-40B4-BE49-F238E27FC236}">
                <a16:creationId xmlns:a16="http://schemas.microsoft.com/office/drawing/2014/main" id="{4489D013-6154-4039-BC99-B380C4DD9FDC}"/>
              </a:ext>
            </a:extLst>
          </p:cNvPr>
          <p:cNvSpPr/>
          <p:nvPr/>
        </p:nvSpPr>
        <p:spPr>
          <a:xfrm rot="20013135">
            <a:off x="7284407" y="5380146"/>
            <a:ext cx="675509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Šípka: doprava 35">
            <a:extLst>
              <a:ext uri="{FF2B5EF4-FFF2-40B4-BE49-F238E27FC236}">
                <a16:creationId xmlns:a16="http://schemas.microsoft.com/office/drawing/2014/main" id="{81B68BD1-7EE4-4218-9F49-7AB68346817D}"/>
              </a:ext>
            </a:extLst>
          </p:cNvPr>
          <p:cNvSpPr/>
          <p:nvPr/>
        </p:nvSpPr>
        <p:spPr>
          <a:xfrm rot="1327927">
            <a:off x="7286042" y="4169708"/>
            <a:ext cx="675509" cy="257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Šípka: zahnutá nahor 36">
            <a:extLst>
              <a:ext uri="{FF2B5EF4-FFF2-40B4-BE49-F238E27FC236}">
                <a16:creationId xmlns:a16="http://schemas.microsoft.com/office/drawing/2014/main" id="{5DDDBAA9-E168-4BCD-BE5B-0DF1099DD4B3}"/>
              </a:ext>
            </a:extLst>
          </p:cNvPr>
          <p:cNvSpPr/>
          <p:nvPr/>
        </p:nvSpPr>
        <p:spPr>
          <a:xfrm flipV="1">
            <a:off x="3515709" y="2259797"/>
            <a:ext cx="6818915" cy="1325562"/>
          </a:xfrm>
          <a:prstGeom prst="bentUpArrow">
            <a:avLst>
              <a:gd name="adj1" fmla="val 10889"/>
              <a:gd name="adj2" fmla="val 10297"/>
              <a:gd name="adj3" fmla="val 118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Šípka: zahnutá nahor 38">
            <a:extLst>
              <a:ext uri="{FF2B5EF4-FFF2-40B4-BE49-F238E27FC236}">
                <a16:creationId xmlns:a16="http://schemas.microsoft.com/office/drawing/2014/main" id="{8E3215F6-3A8B-4EBB-AB5F-C5CA70B27D3C}"/>
              </a:ext>
            </a:extLst>
          </p:cNvPr>
          <p:cNvSpPr/>
          <p:nvPr/>
        </p:nvSpPr>
        <p:spPr>
          <a:xfrm>
            <a:off x="9035294" y="4458380"/>
            <a:ext cx="1299330" cy="492721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1F073389-3369-42B5-A2E5-4EC5648891CB}"/>
              </a:ext>
            </a:extLst>
          </p:cNvPr>
          <p:cNvGrpSpPr/>
          <p:nvPr/>
        </p:nvGrpSpPr>
        <p:grpSpPr>
          <a:xfrm>
            <a:off x="2426241" y="2056586"/>
            <a:ext cx="858632" cy="911711"/>
            <a:chOff x="2426241" y="2056586"/>
            <a:chExt cx="858632" cy="911711"/>
          </a:xfrm>
        </p:grpSpPr>
        <p:pic>
          <p:nvPicPr>
            <p:cNvPr id="12" name="Obrázok 11">
              <a:extLst>
                <a:ext uri="{FF2B5EF4-FFF2-40B4-BE49-F238E27FC236}">
                  <a16:creationId xmlns:a16="http://schemas.microsoft.com/office/drawing/2014/main" id="{277F9527-B9A4-4045-BB87-3C06E55F8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860" y="2056586"/>
              <a:ext cx="609524" cy="609524"/>
            </a:xfrm>
            <a:prstGeom prst="rect">
              <a:avLst/>
            </a:prstGeom>
          </p:spPr>
        </p:pic>
        <p:sp>
          <p:nvSpPr>
            <p:cNvPr id="40" name="BlokTextu 39">
              <a:extLst>
                <a:ext uri="{FF2B5EF4-FFF2-40B4-BE49-F238E27FC236}">
                  <a16:creationId xmlns:a16="http://schemas.microsoft.com/office/drawing/2014/main" id="{5132F82C-9D0A-4B1C-B85A-355A66F611E9}"/>
                </a:ext>
              </a:extLst>
            </p:cNvPr>
            <p:cNvSpPr txBox="1"/>
            <p:nvPr/>
          </p:nvSpPr>
          <p:spPr>
            <a:xfrm>
              <a:off x="2426241" y="2645132"/>
              <a:ext cx="85863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latin typeface="Core Sans C 55 Medium" panose="020B0603030302020204" pitchFamily="34" charset="0"/>
                </a:rPr>
                <a:t>selbest</a:t>
              </a:r>
              <a:endParaRPr lang="sk-SK" sz="1500" dirty="0">
                <a:latin typeface="Core Sans C 55 Medium" panose="020B0603030302020204" pitchFamily="34" charset="0"/>
              </a:endParaRP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CADDCCC-80D2-4739-AC34-447E6D0D9B09}"/>
              </a:ext>
            </a:extLst>
          </p:cNvPr>
          <p:cNvGrpSpPr/>
          <p:nvPr/>
        </p:nvGrpSpPr>
        <p:grpSpPr>
          <a:xfrm>
            <a:off x="2373587" y="3728774"/>
            <a:ext cx="963940" cy="1015663"/>
            <a:chOff x="2373587" y="3728774"/>
            <a:chExt cx="963940" cy="1015663"/>
          </a:xfrm>
        </p:grpSpPr>
        <p:pic>
          <p:nvPicPr>
            <p:cNvPr id="14" name="Obrázok 13">
              <a:extLst>
                <a:ext uri="{FF2B5EF4-FFF2-40B4-BE49-F238E27FC236}">
                  <a16:creationId xmlns:a16="http://schemas.microsoft.com/office/drawing/2014/main" id="{7298C6A7-721A-4396-97CE-E6B700854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042" y="3728774"/>
              <a:ext cx="609524" cy="609524"/>
            </a:xfrm>
            <a:prstGeom prst="rect">
              <a:avLst/>
            </a:prstGeom>
          </p:spPr>
        </p:pic>
        <p:sp>
          <p:nvSpPr>
            <p:cNvPr id="41" name="BlokTextu 40">
              <a:extLst>
                <a:ext uri="{FF2B5EF4-FFF2-40B4-BE49-F238E27FC236}">
                  <a16:creationId xmlns:a16="http://schemas.microsoft.com/office/drawing/2014/main" id="{D3CB234A-124C-4391-A903-D632CC1754BD}"/>
                </a:ext>
              </a:extLst>
            </p:cNvPr>
            <p:cNvSpPr txBox="1"/>
            <p:nvPr/>
          </p:nvSpPr>
          <p:spPr>
            <a:xfrm>
              <a:off x="2373587" y="4375105"/>
              <a:ext cx="963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err="1"/>
                <a:t>seltourn</a:t>
              </a:r>
              <a:endParaRPr lang="sk-SK" dirty="0"/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3CF9086-A2B7-4803-B605-C5F7A875FD3D}"/>
              </a:ext>
            </a:extLst>
          </p:cNvPr>
          <p:cNvGrpSpPr/>
          <p:nvPr/>
        </p:nvGrpSpPr>
        <p:grpSpPr>
          <a:xfrm>
            <a:off x="2491526" y="5400962"/>
            <a:ext cx="786797" cy="985357"/>
            <a:chOff x="2491526" y="5400962"/>
            <a:chExt cx="786797" cy="985357"/>
          </a:xfrm>
        </p:grpSpPr>
        <p:pic>
          <p:nvPicPr>
            <p:cNvPr id="16" name="Obrázok 15">
              <a:extLst>
                <a:ext uri="{FF2B5EF4-FFF2-40B4-BE49-F238E27FC236}">
                  <a16:creationId xmlns:a16="http://schemas.microsoft.com/office/drawing/2014/main" id="{34459720-A319-4F12-899F-7509996D6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731" y="5400962"/>
              <a:ext cx="609653" cy="609653"/>
            </a:xfrm>
            <a:prstGeom prst="rect">
              <a:avLst/>
            </a:prstGeom>
          </p:spPr>
        </p:pic>
        <p:sp>
          <p:nvSpPr>
            <p:cNvPr id="42" name="BlokTextu 41">
              <a:extLst>
                <a:ext uri="{FF2B5EF4-FFF2-40B4-BE49-F238E27FC236}">
                  <a16:creationId xmlns:a16="http://schemas.microsoft.com/office/drawing/2014/main" id="{E8846C96-8317-4A46-B1CB-5DCCEE161555}"/>
                </a:ext>
              </a:extLst>
            </p:cNvPr>
            <p:cNvSpPr txBox="1"/>
            <p:nvPr/>
          </p:nvSpPr>
          <p:spPr>
            <a:xfrm>
              <a:off x="2491526" y="6016987"/>
              <a:ext cx="78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err="1"/>
                <a:t>selsus</a:t>
              </a:r>
              <a:endParaRPr lang="sk-SK" dirty="0"/>
            </a:p>
          </p:txBody>
        </p:sp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58C9BEFE-E43F-4D78-86B5-FCB242900A31}"/>
              </a:ext>
            </a:extLst>
          </p:cNvPr>
          <p:cNvGrpSpPr/>
          <p:nvPr/>
        </p:nvGrpSpPr>
        <p:grpSpPr>
          <a:xfrm>
            <a:off x="4295353" y="3747177"/>
            <a:ext cx="889432" cy="997260"/>
            <a:chOff x="4295353" y="3747177"/>
            <a:chExt cx="889432" cy="997260"/>
          </a:xfrm>
        </p:grpSpPr>
        <p:pic>
          <p:nvPicPr>
            <p:cNvPr id="25" name="Obrázok 24">
              <a:extLst>
                <a:ext uri="{FF2B5EF4-FFF2-40B4-BE49-F238E27FC236}">
                  <a16:creationId xmlns:a16="http://schemas.microsoft.com/office/drawing/2014/main" id="{CE54B109-16D3-48EB-A676-A61CAF6E5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080" y="3747177"/>
              <a:ext cx="609524" cy="609524"/>
            </a:xfrm>
            <a:prstGeom prst="rect">
              <a:avLst/>
            </a:prstGeom>
          </p:spPr>
        </p:pic>
        <p:sp>
          <p:nvSpPr>
            <p:cNvPr id="43" name="BlokTextu 42">
              <a:extLst>
                <a:ext uri="{FF2B5EF4-FFF2-40B4-BE49-F238E27FC236}">
                  <a16:creationId xmlns:a16="http://schemas.microsoft.com/office/drawing/2014/main" id="{71C6EE50-2FF7-4A84-9EDB-460A996257F6}"/>
                </a:ext>
              </a:extLst>
            </p:cNvPr>
            <p:cNvSpPr txBox="1"/>
            <p:nvPr/>
          </p:nvSpPr>
          <p:spPr>
            <a:xfrm>
              <a:off x="4295353" y="4375105"/>
              <a:ext cx="88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err="1"/>
                <a:t>crosor</a:t>
              </a:r>
              <a:r>
                <a:rPr lang="en-US" dirty="0"/>
                <a:t>d</a:t>
              </a:r>
              <a:endParaRPr lang="sk-SK" dirty="0"/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281B3CF4-D103-4F53-A19E-820213D9FFBF}"/>
              </a:ext>
            </a:extLst>
          </p:cNvPr>
          <p:cNvGrpSpPr/>
          <p:nvPr/>
        </p:nvGrpSpPr>
        <p:grpSpPr>
          <a:xfrm>
            <a:off x="4287126" y="5400962"/>
            <a:ext cx="889432" cy="985357"/>
            <a:chOff x="4287126" y="5400962"/>
            <a:chExt cx="889432" cy="985357"/>
          </a:xfrm>
        </p:grpSpPr>
        <p:pic>
          <p:nvPicPr>
            <p:cNvPr id="26" name="Obrázok 25">
              <a:extLst>
                <a:ext uri="{FF2B5EF4-FFF2-40B4-BE49-F238E27FC236}">
                  <a16:creationId xmlns:a16="http://schemas.microsoft.com/office/drawing/2014/main" id="{B2D77330-A3C5-425A-ADE3-4647733E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958" y="5400962"/>
              <a:ext cx="609524" cy="609524"/>
            </a:xfrm>
            <a:prstGeom prst="rect">
              <a:avLst/>
            </a:prstGeom>
          </p:spPr>
        </p:pic>
        <p:sp>
          <p:nvSpPr>
            <p:cNvPr id="45" name="BlokTextu 44">
              <a:extLst>
                <a:ext uri="{FF2B5EF4-FFF2-40B4-BE49-F238E27FC236}">
                  <a16:creationId xmlns:a16="http://schemas.microsoft.com/office/drawing/2014/main" id="{1FB2E48F-7C6A-4735-BB39-7957FBEA11AB}"/>
                </a:ext>
              </a:extLst>
            </p:cNvPr>
            <p:cNvSpPr txBox="1"/>
            <p:nvPr/>
          </p:nvSpPr>
          <p:spPr>
            <a:xfrm>
              <a:off x="4287126" y="6016987"/>
              <a:ext cx="889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err="1"/>
                <a:t>crosor</a:t>
              </a:r>
              <a:r>
                <a:rPr lang="en-US" dirty="0"/>
                <a:t>d</a:t>
              </a:r>
              <a:endParaRPr lang="sk-SK" dirty="0"/>
            </a:p>
          </p:txBody>
        </p:sp>
      </p:grpSp>
      <p:grpSp>
        <p:nvGrpSpPr>
          <p:cNvPr id="9" name="Skupina 8">
            <a:extLst>
              <a:ext uri="{FF2B5EF4-FFF2-40B4-BE49-F238E27FC236}">
                <a16:creationId xmlns:a16="http://schemas.microsoft.com/office/drawing/2014/main" id="{0C2052B1-ECEF-41B0-B5F6-A63D34088C79}"/>
              </a:ext>
            </a:extLst>
          </p:cNvPr>
          <p:cNvGrpSpPr/>
          <p:nvPr/>
        </p:nvGrpSpPr>
        <p:grpSpPr>
          <a:xfrm>
            <a:off x="6072721" y="3782187"/>
            <a:ext cx="1096217" cy="962250"/>
            <a:chOff x="6072721" y="3782187"/>
            <a:chExt cx="1096217" cy="962250"/>
          </a:xfrm>
        </p:grpSpPr>
        <p:pic>
          <p:nvPicPr>
            <p:cNvPr id="19" name="Obrázok 18">
              <a:extLst>
                <a:ext uri="{FF2B5EF4-FFF2-40B4-BE49-F238E27FC236}">
                  <a16:creationId xmlns:a16="http://schemas.microsoft.com/office/drawing/2014/main" id="{3799CE90-C8CB-43E9-8A2C-94C8D3D5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542" y="3782187"/>
              <a:ext cx="609524" cy="609524"/>
            </a:xfrm>
            <a:prstGeom prst="rect">
              <a:avLst/>
            </a:prstGeom>
          </p:spPr>
        </p:pic>
        <p:sp>
          <p:nvSpPr>
            <p:cNvPr id="46" name="BlokTextu 45">
              <a:extLst>
                <a:ext uri="{FF2B5EF4-FFF2-40B4-BE49-F238E27FC236}">
                  <a16:creationId xmlns:a16="http://schemas.microsoft.com/office/drawing/2014/main" id="{83E8BC3B-E6DD-4D27-B2C4-B87952193B5B}"/>
                </a:ext>
              </a:extLst>
            </p:cNvPr>
            <p:cNvSpPr txBox="1"/>
            <p:nvPr/>
          </p:nvSpPr>
          <p:spPr>
            <a:xfrm>
              <a:off x="6072721" y="4375105"/>
              <a:ext cx="109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swappart</a:t>
              </a:r>
              <a:endParaRPr lang="sk-SK" dirty="0"/>
            </a:p>
          </p:txBody>
        </p:sp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9A070D7F-91FA-4997-8923-AB7AE846846E}"/>
              </a:ext>
            </a:extLst>
          </p:cNvPr>
          <p:cNvGrpSpPr/>
          <p:nvPr/>
        </p:nvGrpSpPr>
        <p:grpSpPr>
          <a:xfrm>
            <a:off x="6128536" y="5400962"/>
            <a:ext cx="1024984" cy="985357"/>
            <a:chOff x="6128536" y="5400962"/>
            <a:chExt cx="1024984" cy="985357"/>
          </a:xfrm>
        </p:grpSpPr>
        <p:pic>
          <p:nvPicPr>
            <p:cNvPr id="18" name="Obrázok 17">
              <a:extLst>
                <a:ext uri="{FF2B5EF4-FFF2-40B4-BE49-F238E27FC236}">
                  <a16:creationId xmlns:a16="http://schemas.microsoft.com/office/drawing/2014/main" id="{18140E02-B23D-44B6-830F-D12B111C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056" y="5400962"/>
              <a:ext cx="609524" cy="609524"/>
            </a:xfrm>
            <a:prstGeom prst="rect">
              <a:avLst/>
            </a:prstGeom>
          </p:spPr>
        </p:pic>
        <p:sp>
          <p:nvSpPr>
            <p:cNvPr id="47" name="BlokTextu 46">
              <a:extLst>
                <a:ext uri="{FF2B5EF4-FFF2-40B4-BE49-F238E27FC236}">
                  <a16:creationId xmlns:a16="http://schemas.microsoft.com/office/drawing/2014/main" id="{7E5A6F3A-9ACA-4BB6-8E99-E267B302889E}"/>
                </a:ext>
              </a:extLst>
            </p:cNvPr>
            <p:cNvSpPr txBox="1"/>
            <p:nvPr/>
          </p:nvSpPr>
          <p:spPr>
            <a:xfrm>
              <a:off x="6128536" y="6016987"/>
              <a:ext cx="1024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swapgen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3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Obrázok, na ktorom je objekt, obloha&#10;&#10;Popis sa automaticky vygeneroval">
            <a:extLst>
              <a:ext uri="{FF2B5EF4-FFF2-40B4-BE49-F238E27FC236}">
                <a16:creationId xmlns:a16="http://schemas.microsoft.com/office/drawing/2014/main" id="{13F22F28-CB3B-42D0-B8B5-A0564DC73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7906DC1-ACFE-4A29-8C31-C967900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re Sans C 95 Black" panose="020B0603030302020204" pitchFamily="34" charset="0"/>
              </a:rPr>
              <a:t>projekt.m</a:t>
            </a:r>
            <a:r>
              <a:rPr lang="en-US" dirty="0">
                <a:latin typeface="Core Sans C 95 Black" panose="020B0603030302020204" pitchFamily="34" charset="0"/>
              </a:rPr>
              <a:t> (main loop)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pic>
        <p:nvPicPr>
          <p:cNvPr id="4" name="Obrázok 3" descr="Obrázok, na ktorom je snímka obrazovky&#10;&#10;Popis sa automaticky vygeneroval">
            <a:extLst>
              <a:ext uri="{FF2B5EF4-FFF2-40B4-BE49-F238E27FC236}">
                <a16:creationId xmlns:a16="http://schemas.microsoft.com/office/drawing/2014/main" id="{D9DD81F8-5961-43ED-8980-A0C0D951A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93" y="1356810"/>
            <a:ext cx="3980014" cy="44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Obrázok, na ktorom je mapa&#10;&#10;Popis sa automaticky vygeneroval">
            <a:extLst>
              <a:ext uri="{FF2B5EF4-FFF2-40B4-BE49-F238E27FC236}">
                <a16:creationId xmlns:a16="http://schemas.microsoft.com/office/drawing/2014/main" id="{F29C779B-E395-4C14-BB10-77E0522D8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DAB85D7-4EFA-4A99-BBC3-7D3FD8F2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Core Sans C 95 Black" panose="020B0603030302020204" pitchFamily="34" charset="0"/>
              </a:rPr>
              <a:t>Fitness funkcia</a:t>
            </a:r>
          </a:p>
        </p:txBody>
      </p:sp>
      <p:sp>
        <p:nvSpPr>
          <p:cNvPr id="6" name="Zástupný objekt pre text 5">
            <a:extLst>
              <a:ext uri="{FF2B5EF4-FFF2-40B4-BE49-F238E27FC236}">
                <a16:creationId xmlns:a16="http://schemas.microsoft.com/office/drawing/2014/main" id="{B4627A60-63F6-4B5A-923E-BDC6773DF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Core Sans C 85 Heavy" panose="020B0603030302020204" pitchFamily="34" charset="0"/>
              </a:rPr>
              <a:t>Bez </a:t>
            </a:r>
            <a:r>
              <a:rPr lang="en-US" sz="2800" dirty="0" err="1">
                <a:latin typeface="Core Sans C 85 Heavy" panose="020B0603030302020204" pitchFamily="34" charset="0"/>
              </a:rPr>
              <a:t>prek</a:t>
            </a:r>
            <a:r>
              <a:rPr lang="sk-SK" sz="2800" dirty="0" err="1">
                <a:latin typeface="Core Sans C 85 Heavy" panose="020B0603030302020204" pitchFamily="34" charset="0"/>
              </a:rPr>
              <a:t>ážok</a:t>
            </a:r>
            <a:endParaRPr lang="sk-SK" sz="2800" dirty="0">
              <a:latin typeface="Core Sans C 85 Heavy" panose="020B0603030302020204" pitchFamily="34" charset="0"/>
            </a:endParaRP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725477A7-E887-4FE0-837B-DBE8DC83A5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Core Sans C 55 Medium" panose="020B0603030302020204" pitchFamily="34" charset="0"/>
              </a:rPr>
              <a:t>vzdialenosť medzi dvojicou </a:t>
            </a:r>
            <a:r>
              <a:rPr lang="en-US" sz="2400" dirty="0">
                <a:latin typeface="Core Sans C 55 Medium" panose="020B0603030302020204" pitchFamily="34" charset="0"/>
              </a:rPr>
              <a:t>za </a:t>
            </a:r>
            <a:r>
              <a:rPr lang="en-US" sz="2400" dirty="0" err="1">
                <a:latin typeface="Core Sans C 55 Medium" panose="020B0603030302020204" pitchFamily="34" charset="0"/>
              </a:rPr>
              <a:t>sebou</a:t>
            </a:r>
            <a:r>
              <a:rPr lang="en-US" sz="2400" dirty="0">
                <a:latin typeface="Core Sans C 55 Medium" panose="020B0603030302020204" pitchFamily="34" charset="0"/>
              </a:rPr>
              <a:t> </a:t>
            </a:r>
            <a:r>
              <a:rPr lang="en-US" sz="2400" dirty="0" err="1">
                <a:latin typeface="Core Sans C 55 Medium" panose="020B0603030302020204" pitchFamily="34" charset="0"/>
              </a:rPr>
              <a:t>nasleduj</a:t>
            </a:r>
            <a:r>
              <a:rPr lang="sk-SK" sz="2400" dirty="0" err="1">
                <a:latin typeface="Core Sans C 55 Medium" panose="020B0603030302020204" pitchFamily="34" charset="0"/>
              </a:rPr>
              <a:t>úcich</a:t>
            </a:r>
            <a:r>
              <a:rPr lang="sk-SK" sz="2400" dirty="0">
                <a:latin typeface="Core Sans C 55 Medium" panose="020B0603030302020204" pitchFamily="34" charset="0"/>
              </a:rPr>
              <a:t> bodov</a:t>
            </a:r>
          </a:p>
          <a:p>
            <a:r>
              <a:rPr lang="sk-SK" sz="2400" dirty="0">
                <a:latin typeface="Core Sans C 55 Medium" panose="020B0603030302020204" pitchFamily="34" charset="0"/>
              </a:rPr>
              <a:t>sčítanie vzdialeností</a:t>
            </a:r>
          </a:p>
        </p:txBody>
      </p:sp>
      <p:sp>
        <p:nvSpPr>
          <p:cNvPr id="8" name="Zástupný objekt pre text 7">
            <a:extLst>
              <a:ext uri="{FF2B5EF4-FFF2-40B4-BE49-F238E27FC236}">
                <a16:creationId xmlns:a16="http://schemas.microsoft.com/office/drawing/2014/main" id="{6348F84C-06F5-4462-BC40-FC93B344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2800" dirty="0">
                <a:latin typeface="Core Sans C 85 Heavy" panose="020B0603030302020204" pitchFamily="34" charset="0"/>
              </a:rPr>
              <a:t>S prekážkami</a:t>
            </a:r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A57335DE-27F9-445F-BDB9-687D46DC51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Core Sans C 55 Medium" panose="020B0603030302020204" pitchFamily="34" charset="0"/>
              </a:rPr>
              <a:t>vzdialenosť medzi dvojicou </a:t>
            </a:r>
            <a:r>
              <a:rPr lang="en-US" sz="2400" dirty="0">
                <a:latin typeface="Core Sans C 55 Medium" panose="020B0603030302020204" pitchFamily="34" charset="0"/>
              </a:rPr>
              <a:t>za </a:t>
            </a:r>
            <a:r>
              <a:rPr lang="en-US" sz="2400" dirty="0" err="1">
                <a:latin typeface="Core Sans C 55 Medium" panose="020B0603030302020204" pitchFamily="34" charset="0"/>
              </a:rPr>
              <a:t>sebou</a:t>
            </a:r>
            <a:r>
              <a:rPr lang="en-US" sz="2400" dirty="0">
                <a:latin typeface="Core Sans C 55 Medium" panose="020B0603030302020204" pitchFamily="34" charset="0"/>
              </a:rPr>
              <a:t> </a:t>
            </a:r>
            <a:r>
              <a:rPr lang="en-US" sz="2400" dirty="0" err="1">
                <a:latin typeface="Core Sans C 55 Medium" panose="020B0603030302020204" pitchFamily="34" charset="0"/>
              </a:rPr>
              <a:t>nasleduj</a:t>
            </a:r>
            <a:r>
              <a:rPr lang="sk-SK" sz="2400" dirty="0" err="1">
                <a:latin typeface="Core Sans C 55 Medium" panose="020B0603030302020204" pitchFamily="34" charset="0"/>
              </a:rPr>
              <a:t>úcich</a:t>
            </a:r>
            <a:r>
              <a:rPr lang="sk-SK" sz="2400" dirty="0">
                <a:latin typeface="Core Sans C 55 Medium" panose="020B0603030302020204" pitchFamily="34" charset="0"/>
              </a:rPr>
              <a:t> bodov</a:t>
            </a:r>
          </a:p>
          <a:p>
            <a:r>
              <a:rPr lang="sk-SK" sz="2400" dirty="0">
                <a:latin typeface="Core Sans C 55 Medium" panose="020B0603030302020204" pitchFamily="34" charset="0"/>
              </a:rPr>
              <a:t>sčítanie vzdialeností</a:t>
            </a:r>
          </a:p>
          <a:p>
            <a:r>
              <a:rPr lang="sk-SK" sz="2400" dirty="0">
                <a:latin typeface="Core Sans C 55 Medium" panose="020B0603030302020204" pitchFamily="34" charset="0"/>
              </a:rPr>
              <a:t>overenie priesečníkov </a:t>
            </a:r>
            <a:r>
              <a:rPr lang="en-US" sz="2400" dirty="0">
                <a:latin typeface="Core Sans C 55 Medium" panose="020B0603030302020204" pitchFamily="34" charset="0"/>
              </a:rPr>
              <a:t>=&gt; </a:t>
            </a:r>
            <a:r>
              <a:rPr lang="sk-SK" sz="2400" dirty="0">
                <a:latin typeface="Core Sans C 55 Medium" panose="020B0603030302020204" pitchFamily="34" charset="0"/>
              </a:rPr>
              <a:t>pokuta</a:t>
            </a:r>
          </a:p>
          <a:p>
            <a:endParaRPr lang="sk-SK" sz="2400" dirty="0">
              <a:latin typeface="Core Sans C 55 Medium" panose="020B06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5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jekt, obloha&#10;&#10;Popis sa automaticky vygeneroval">
            <a:extLst>
              <a:ext uri="{FF2B5EF4-FFF2-40B4-BE49-F238E27FC236}">
                <a16:creationId xmlns:a16="http://schemas.microsoft.com/office/drawing/2014/main" id="{CE0AEE36-4DD4-4204-9763-EAA94F26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id="{7CF6C353-4B91-4C88-BACB-4DA68F6D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re Sans C 95 Black" panose="020B0603030302020204" pitchFamily="34" charset="0"/>
              </a:rPr>
              <a:t>fitness.m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pic>
        <p:nvPicPr>
          <p:cNvPr id="3" name="Zástupný objekt pre obsah 2" descr="Obrázok, na ktorom je snímka obrazovky&#10;&#10;Popis sa automaticky vygeneroval">
            <a:extLst>
              <a:ext uri="{FF2B5EF4-FFF2-40B4-BE49-F238E27FC236}">
                <a16:creationId xmlns:a16="http://schemas.microsoft.com/office/drawing/2014/main" id="{82A642F7-DD0A-4756-A71F-FBC8CD38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88" y="1298875"/>
            <a:ext cx="6380623" cy="4451154"/>
          </a:xfrm>
        </p:spPr>
      </p:pic>
    </p:spTree>
    <p:extLst>
      <p:ext uri="{BB962C8B-B14F-4D97-AF65-F5344CB8AC3E}">
        <p14:creationId xmlns:p14="http://schemas.microsoft.com/office/powerpoint/2010/main" val="11120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bjekt, obloha&#10;&#10;Popis sa automaticky vygeneroval">
            <a:extLst>
              <a:ext uri="{FF2B5EF4-FFF2-40B4-BE49-F238E27FC236}">
                <a16:creationId xmlns:a16="http://schemas.microsoft.com/office/drawing/2014/main" id="{771ED833-AC15-4943-B904-505B1115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id="{7CF6C353-4B91-4C88-BACB-4DA68F6D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re Sans C 95 Black" panose="020B0603030302020204" pitchFamily="34" charset="0"/>
              </a:rPr>
              <a:t>fitnessObst.m</a:t>
            </a:r>
            <a:endParaRPr lang="sk-SK" dirty="0">
              <a:latin typeface="Core Sans C 95 Black" panose="020B0603030302020204" pitchFamily="34" charset="0"/>
            </a:endParaRPr>
          </a:p>
        </p:txBody>
      </p:sp>
      <p:pic>
        <p:nvPicPr>
          <p:cNvPr id="3" name="Zástupný objekt pre obsah 2" descr="Obrázok, na ktorom je snímka obrazovky&#10;&#10;Popis sa automaticky vygeneroval">
            <a:extLst>
              <a:ext uri="{FF2B5EF4-FFF2-40B4-BE49-F238E27FC236}">
                <a16:creationId xmlns:a16="http://schemas.microsoft.com/office/drawing/2014/main" id="{4AB84977-83CE-4F36-90EB-1CE0A1F14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15" y="1401957"/>
            <a:ext cx="8001970" cy="4310585"/>
          </a:xfrm>
        </p:spPr>
      </p:pic>
    </p:spTree>
    <p:extLst>
      <p:ext uri="{BB962C8B-B14F-4D97-AF65-F5344CB8AC3E}">
        <p14:creationId xmlns:p14="http://schemas.microsoft.com/office/powerpoint/2010/main" val="655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126</Words>
  <Application>Microsoft Office PowerPoint</Application>
  <PresentationFormat>Širokouhlá</PresentationFormat>
  <Paragraphs>53</Paragraphs>
  <Slides>15</Slides>
  <Notes>0</Notes>
  <HiddenSlides>0</HiddenSlides>
  <MMClips>2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Core Sans C 55 Medium</vt:lpstr>
      <vt:lpstr>Core Sans C 85 Heavy</vt:lpstr>
      <vt:lpstr>Core Sans C 95 Black</vt:lpstr>
      <vt:lpstr>Motív balíka Office</vt:lpstr>
      <vt:lpstr>Traveling  Salesman  Problem</vt:lpstr>
      <vt:lpstr>O aký problém sa jedná?</vt:lpstr>
      <vt:lpstr>Aby to bolo zaujímavejšie</vt:lpstr>
      <vt:lpstr>Malý problém...</vt:lpstr>
      <vt:lpstr>Riešenie pomocou GA</vt:lpstr>
      <vt:lpstr>projekt.m (main loop)</vt:lpstr>
      <vt:lpstr>Fitness funkcia</vt:lpstr>
      <vt:lpstr>fitness.m</vt:lpstr>
      <vt:lpstr>fitnessObst.m</vt:lpstr>
      <vt:lpstr>Prezentácia programu PowerPoint</vt:lpstr>
      <vt:lpstr>Prezentácia programu PowerPoint</vt:lpstr>
      <vt:lpstr>Štatistiky (bez prekážok)</vt:lpstr>
      <vt:lpstr>Štatistiky (s prekážkami)</vt:lpstr>
      <vt:lpstr>Otázka dňa: Čo je výsledok? </vt:lpstr>
      <vt:lpstr>Ďakujeme vám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 Salesman  Problem</dc:title>
  <dc:creator>Stanislav Pekarovič</dc:creator>
  <cp:lastModifiedBy>Stanislav Pekarovič</cp:lastModifiedBy>
  <cp:revision>54</cp:revision>
  <dcterms:created xsi:type="dcterms:W3CDTF">2019-03-02T08:39:41Z</dcterms:created>
  <dcterms:modified xsi:type="dcterms:W3CDTF">2019-03-05T19:12:25Z</dcterms:modified>
</cp:coreProperties>
</file>