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0" r:id="rId7"/>
    <p:sldId id="260" r:id="rId8"/>
    <p:sldId id="266" r:id="rId9"/>
    <p:sldId id="259" r:id="rId10"/>
    <p:sldId id="263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2EC3A6B7-E21B-456B-9D85-28BFBA8BF889}">
          <p14:sldIdLst>
            <p14:sldId id="256"/>
            <p14:sldId id="257"/>
            <p14:sldId id="258"/>
            <p14:sldId id="269"/>
            <p14:sldId id="268"/>
            <p14:sldId id="270"/>
            <p14:sldId id="260"/>
            <p14:sldId id="266"/>
            <p14:sldId id="259"/>
            <p14:sldId id="263"/>
            <p14:sldId id="271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2165911248669"/>
          <c:y val="4.4136193868405331E-2"/>
          <c:w val="0.36083425873116814"/>
          <c:h val="0.87200503778162453"/>
        </c:manualLayout>
      </c:layout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Predaj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0C-411F-9550-CEA970AD06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0C-411F-9550-CEA970AD06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0C-411F-9550-CEA970AD06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0C-411F-9550-CEA970AD06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0C-411F-9550-CEA970AD06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0C-411F-9550-CEA970AD061F}"/>
              </c:ext>
            </c:extLst>
          </c:dPt>
          <c:dPt>
            <c:idx val="6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5-481A-9B67-384CD698B89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0C-411F-9550-CEA970AD06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80C-411F-9550-CEA970AD06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80C-411F-9550-CEA970AD061F}"/>
              </c:ext>
            </c:extLst>
          </c:dPt>
          <c:cat>
            <c:strRef>
              <c:f>Hárok1!$A$2:$A$11</c:f>
              <c:strCache>
                <c:ptCount val="10"/>
                <c:pt idx="0">
                  <c:v>1. skupina</c:v>
                </c:pt>
                <c:pt idx="1">
                  <c:v>2. skupina</c:v>
                </c:pt>
                <c:pt idx="2">
                  <c:v>3. skupina</c:v>
                </c:pt>
                <c:pt idx="3">
                  <c:v>4. skupina</c:v>
                </c:pt>
                <c:pt idx="4">
                  <c:v>5. skupina</c:v>
                </c:pt>
                <c:pt idx="5">
                  <c:v>6. skupina</c:v>
                </c:pt>
                <c:pt idx="6">
                  <c:v>7. skupina</c:v>
                </c:pt>
                <c:pt idx="7">
                  <c:v>8. skupina</c:v>
                </c:pt>
                <c:pt idx="8">
                  <c:v>9. skupina</c:v>
                </c:pt>
                <c:pt idx="9">
                  <c:v>10. skupina</c:v>
                </c:pt>
              </c:strCache>
            </c:strRef>
          </c:cat>
          <c:val>
            <c:numRef>
              <c:f>Hárok1!$B$2:$B$11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53</c:v>
                </c:pt>
                <c:pt idx="4">
                  <c:v>681</c:v>
                </c:pt>
                <c:pt idx="5">
                  <c:v>638</c:v>
                </c:pt>
                <c:pt idx="6">
                  <c:v>199</c:v>
                </c:pt>
                <c:pt idx="7">
                  <c:v>18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5-481A-9B67-384CD698B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e Sans C 45 Regular" panose="020B0603030302020204" pitchFamily="34" charset="0"/>
                <a:ea typeface="+mn-ea"/>
                <a:cs typeface="+mn-cs"/>
              </a:defRPr>
            </a:pPr>
            <a:endParaRPr lang="sk-SK"/>
          </a:p>
        </c:txPr>
      </c:legendEntry>
      <c:layout>
        <c:manualLayout>
          <c:xMode val="edge"/>
          <c:yMode val="edge"/>
          <c:x val="1.7602315146135267E-2"/>
          <c:y val="9.6867458111358509E-2"/>
          <c:w val="0.19228508695863508"/>
          <c:h val="0.8010667057752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608C5-1673-4A21-BE20-CD769171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C3ED183-BAB8-4D6E-BA49-044897A61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CFDD63-3AC7-4527-9273-29D12BF0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BC3F9BB-45FC-4930-B440-0C77B5B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4B10C8-83F3-441F-A5CB-F3902EA1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455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DD311-1FE6-4D95-A8B1-AB2945A4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54A8592-4FA6-48E4-8CC9-EBD06D2F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8D3FC80-8905-4FB3-A79E-A205984C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A6D98E-D217-4067-A38B-17E072AC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6EB04E4-0DB4-4B54-8165-0DC24650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08514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1EB715F-73A8-4781-B32C-931B021C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A264F38-A524-4F36-ABD4-B49D04E46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720726-69FB-458A-B14D-C0F9A743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375ED7-0C89-4F7E-B25E-AB43A17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2C29DF-710D-4CAE-9542-4B534714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22529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8C649-05F8-466B-B29F-9DFDFB5C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018099-1618-4F7D-8087-4E0E6B98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F4691B1-A787-4260-9BBA-763DB61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0E6D3B-049A-4E32-B662-C013948E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C3A30C-62B2-4EDA-833F-B7D1847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214528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3BFD6-BF5F-4BCC-AABB-22F82BFF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FEE406-EB6A-4D82-B0BA-E6311A05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723B7E-1AB0-462B-BE96-33A6669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FB312B9-9C02-45F9-88E7-FE9D7755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6C59F98-6806-4D69-9C73-4B5AAE1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18635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4D37F2-56AF-486D-86A0-682636D2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6D87E2-D887-4A5E-AEB4-FE508635F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F448C41-29BC-431F-A1C6-04E0CCDA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5A80D84-404E-4A7E-92F7-4FD40EF4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7A121D0-A2BF-41C4-8FF4-1A0B3463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7EEDB0A-DF2F-4FDF-A498-BC23C972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56759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06BA0B-CF20-405A-96FD-648B1FFC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A5B0A4E-3C75-4824-A2F6-A0A05E52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64649D0-DB14-4C3E-BC40-BBA72384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90249912-0D56-49BA-9014-73DB4F5A7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596EC1D-56EF-478A-87B4-CD3218BD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8C929F2-800F-4158-9EF7-78C805B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F230CCC-0759-4F69-94B7-8A3260D6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A5631CF-3883-45C4-B242-5CEAABF7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1836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D82CC-5C50-4F85-B228-EEABF46D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404D513-0D2F-444E-AA4B-C4A4DDC9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010A618-D8C8-4E64-85EC-D5E0E8FE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76B06B7-BDDE-4753-B398-3CE32B4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47193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1B3E146-8006-42F7-89AF-F55C8C1E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D2FD0D0-BE59-4F8A-9AC1-BAB1AE82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5571972-96F6-46A4-BE16-8ED613C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32761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88685-6E43-497A-AB06-A9FE5989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8368B5-0083-4F68-9CD9-DDEC0D6A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4DAAF68-6FC9-432B-9050-F2D0ED92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B33E14B-A1D9-4F7B-842A-691718A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9F7B140-AA2F-459D-9F10-2AD63CB2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B0673F6-9BE1-460E-BA9B-8029F408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53117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CC34B-F4E9-4796-B30E-78231A84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92E04EA-4A58-4C25-91BE-71D70E7F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8EEC9FC-BFBD-4087-9A5E-A3AEE021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1E245A6-B3D1-461E-AE4B-609F0D8B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49D4404-A065-48EB-964A-57790490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4F07F08-3797-4CC0-8B77-78141D4B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96175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1B35541-298F-45C2-BEEE-6FF19FD9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59D74F6-F95F-4F74-9D48-EFD6D67B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928E816-5029-4BA3-A478-C49AB69E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DE68-E6BE-4DB1-ACE3-AD0B4A38399D}" type="datetimeFigureOut">
              <a:rPr lang="sk-SK" smtClean="0"/>
              <a:t>03.04.2019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055ACA9-B9BE-458F-8FCF-4D0A1C11B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F332D64-170E-4B37-9BF6-4C6C2EFBC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C9F3-101A-496C-87F7-0D05B523ED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37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>
            <a:extLst>
              <a:ext uri="{FF2B5EF4-FFF2-40B4-BE49-F238E27FC236}">
                <a16:creationId xmlns:a16="http://schemas.microsoft.com/office/drawing/2014/main" id="{05A07C07-A84B-408F-9575-8BDC5B982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159DE9-64F0-4649-8F99-5AA3B09E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sk-SK" dirty="0" err="1">
                <a:latin typeface="Core Sans C 95 Black" panose="020B0603030302020204" pitchFamily="34" charset="0"/>
              </a:rPr>
              <a:t>Wine</a:t>
            </a:r>
            <a:r>
              <a:rPr lang="sk-SK" dirty="0">
                <a:latin typeface="Core Sans C 95 Black" panose="020B0603030302020204" pitchFamily="34" charset="0"/>
              </a:rPr>
              <a:t> </a:t>
            </a:r>
            <a:r>
              <a:rPr lang="sk-SK" dirty="0" err="1">
                <a:latin typeface="Core Sans C 95 Black" panose="020B0603030302020204" pitchFamily="34" charset="0"/>
              </a:rPr>
              <a:t>Quality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E859D5-0A18-4C65-9443-AACD5E64D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err="1">
                <a:latin typeface="Core Sans C 75 ExtraBold" panose="020B0603030302020204" pitchFamily="34" charset="0"/>
              </a:rPr>
              <a:t>Stasniav</a:t>
            </a:r>
            <a:r>
              <a:rPr lang="en-US" dirty="0">
                <a:latin typeface="Core Sans C 75 ExtraBold" panose="020B0603030302020204" pitchFamily="34" charset="0"/>
              </a:rPr>
              <a:t> </a:t>
            </a:r>
            <a:r>
              <a:rPr lang="en-US" dirty="0" err="1">
                <a:latin typeface="Core Sans C 75 ExtraBold" panose="020B0603030302020204" pitchFamily="34" charset="0"/>
              </a:rPr>
              <a:t>Pekarovi</a:t>
            </a:r>
            <a:r>
              <a:rPr lang="sk-SK" dirty="0">
                <a:latin typeface="Core Sans C 75 ExtraBold" panose="020B0603030302020204" pitchFamily="34" charset="0"/>
              </a:rPr>
              <a:t>č </a:t>
            </a:r>
            <a:r>
              <a:rPr lang="en-US" dirty="0">
                <a:latin typeface="Core Sans C 75 ExtraBold" panose="020B0603030302020204" pitchFamily="34" charset="0"/>
              </a:rPr>
              <a:t>&amp; Matej Friedel</a:t>
            </a:r>
            <a:endParaRPr lang="sk-SK" dirty="0">
              <a:latin typeface="Core Sans C 75 ExtraBold" panose="020B06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lečenie&#10;&#10;Automaticky generovaný popis">
            <a:extLst>
              <a:ext uri="{FF2B5EF4-FFF2-40B4-BE49-F238E27FC236}">
                <a16:creationId xmlns:a16="http://schemas.microsoft.com/office/drawing/2014/main" id="{FD06A924-D905-4118-AB7A-46164BF8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Úspešnosti natrénovaných sietí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A1219-778A-4815-8811-7477C475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re Sans C 45 Regular" panose="020B0603030302020204" pitchFamily="34" charset="0"/>
              </a:rPr>
              <a:t>1 </a:t>
            </a:r>
            <a:r>
              <a:rPr lang="en-US" dirty="0" err="1">
                <a:latin typeface="Core Sans C 45 Regular" panose="020B0603030302020204" pitchFamily="34" charset="0"/>
              </a:rPr>
              <a:t>skryt</a:t>
            </a:r>
            <a:r>
              <a:rPr lang="sk-SK" dirty="0">
                <a:latin typeface="Core Sans C 45 Regular" panose="020B0603030302020204" pitchFamily="34" charset="0"/>
              </a:rPr>
              <a:t>á vrstva </a:t>
            </a:r>
            <a:r>
              <a:rPr lang="en-US" dirty="0">
                <a:latin typeface="Core Sans C 45 Regular" panose="020B0603030302020204" pitchFamily="34" charset="0"/>
              </a:rPr>
              <a:t>[80]: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najlepšia úspešnosť:</a:t>
            </a:r>
            <a:r>
              <a:rPr lang="en-US" dirty="0">
                <a:latin typeface="Core Sans C 45 Regular" panose="020B0603030302020204" pitchFamily="34" charset="0"/>
              </a:rPr>
              <a:t> 84,5%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priemerná úspešnosť:</a:t>
            </a:r>
            <a:r>
              <a:rPr lang="en-US" dirty="0">
                <a:latin typeface="Core Sans C 45 Regular" panose="020B0603030302020204" pitchFamily="34" charset="0"/>
              </a:rPr>
              <a:t> 83,6%</a:t>
            </a:r>
            <a:endParaRPr lang="sk-SK" dirty="0">
              <a:latin typeface="Core Sans C 45 Regular" panose="020B0603030302020204" pitchFamily="34" charset="0"/>
            </a:endParaRP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najhoršia úspešnosť:</a:t>
            </a:r>
            <a:r>
              <a:rPr lang="en-US" dirty="0">
                <a:latin typeface="Core Sans C 45 Regular" panose="020B0603030302020204" pitchFamily="34" charset="0"/>
              </a:rPr>
              <a:t> 82,2%</a:t>
            </a:r>
          </a:p>
          <a:p>
            <a:r>
              <a:rPr lang="en-US" dirty="0">
                <a:latin typeface="Core Sans C 45 Regular" panose="020B0603030302020204" pitchFamily="34" charset="0"/>
              </a:rPr>
              <a:t>2 </a:t>
            </a:r>
            <a:r>
              <a:rPr lang="en-US" dirty="0" err="1">
                <a:latin typeface="Core Sans C 45 Regular" panose="020B0603030302020204" pitchFamily="34" charset="0"/>
              </a:rPr>
              <a:t>skryt</a:t>
            </a:r>
            <a:r>
              <a:rPr lang="sk-SK" dirty="0">
                <a:latin typeface="Core Sans C 45 Regular" panose="020B0603030302020204" pitchFamily="34" charset="0"/>
              </a:rPr>
              <a:t>é vrstvy </a:t>
            </a:r>
            <a:r>
              <a:rPr lang="en-US" dirty="0">
                <a:latin typeface="Core Sans C 45 Regular" panose="020B0603030302020204" pitchFamily="34" charset="0"/>
              </a:rPr>
              <a:t>[40 40]: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najlepšia úspešnosť:</a:t>
            </a:r>
            <a:r>
              <a:rPr lang="en-US" dirty="0">
                <a:latin typeface="Core Sans C 45 Regular" panose="020B0603030302020204" pitchFamily="34" charset="0"/>
              </a:rPr>
              <a:t> 85,4%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priemerná úspešnosť:</a:t>
            </a:r>
            <a:r>
              <a:rPr lang="en-US" dirty="0">
                <a:latin typeface="Core Sans C 45 Regular" panose="020B0603030302020204" pitchFamily="34" charset="0"/>
              </a:rPr>
              <a:t> 84,1%</a:t>
            </a:r>
            <a:endParaRPr lang="sk-SK" dirty="0">
              <a:latin typeface="Core Sans C 45 Regular" panose="020B0603030302020204" pitchFamily="34" charset="0"/>
            </a:endParaRP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najhoršia úspešnosť:</a:t>
            </a:r>
            <a:r>
              <a:rPr lang="en-US" dirty="0">
                <a:latin typeface="Core Sans C 45 Regular" panose="020B0603030302020204" pitchFamily="34" charset="0"/>
              </a:rPr>
              <a:t> 82,9%</a:t>
            </a:r>
          </a:p>
          <a:p>
            <a:r>
              <a:rPr lang="en-US" dirty="0">
                <a:latin typeface="Core Sans C 45 Regular" panose="020B0603030302020204" pitchFamily="34" charset="0"/>
              </a:rPr>
              <a:t>4 </a:t>
            </a:r>
            <a:r>
              <a:rPr lang="en-US" dirty="0" err="1">
                <a:latin typeface="Core Sans C 45 Regular" panose="020B0603030302020204" pitchFamily="34" charset="0"/>
              </a:rPr>
              <a:t>skryt</a:t>
            </a:r>
            <a:r>
              <a:rPr lang="sk-SK" dirty="0">
                <a:latin typeface="Core Sans C 45 Regular" panose="020B0603030302020204" pitchFamily="34" charset="0"/>
              </a:rPr>
              <a:t>é vrstvy </a:t>
            </a:r>
            <a:r>
              <a:rPr lang="en-US" dirty="0">
                <a:latin typeface="Core Sans C 45 Regular" panose="020B0603030302020204" pitchFamily="34" charset="0"/>
              </a:rPr>
              <a:t>[20 20 20 20]: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najlepšia úspešnosť:</a:t>
            </a:r>
            <a:r>
              <a:rPr lang="en-US" dirty="0">
                <a:latin typeface="Core Sans C 45 Regular" panose="020B0603030302020204" pitchFamily="34" charset="0"/>
              </a:rPr>
              <a:t> 84,0%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priemerná úspešnosť:</a:t>
            </a:r>
            <a:r>
              <a:rPr lang="en-US" dirty="0">
                <a:latin typeface="Core Sans C 45 Regular" panose="020B0603030302020204" pitchFamily="34" charset="0"/>
              </a:rPr>
              <a:t> 83,1%</a:t>
            </a: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najhoršia úspešnosť:</a:t>
            </a:r>
            <a:r>
              <a:rPr lang="en-US" dirty="0">
                <a:latin typeface="Core Sans C 45 Regular" panose="020B0603030302020204" pitchFamily="34" charset="0"/>
              </a:rPr>
              <a:t> 82,9%</a:t>
            </a:r>
          </a:p>
        </p:txBody>
      </p:sp>
    </p:spTree>
    <p:extLst>
      <p:ext uri="{BB962C8B-B14F-4D97-AF65-F5344CB8AC3E}">
        <p14:creationId xmlns:p14="http://schemas.microsoft.com/office/powerpoint/2010/main" val="41767535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62BBB60C-5578-4781-AA97-8AB47365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Krížová </a:t>
            </a:r>
            <a:r>
              <a:rPr lang="sk-SK" b="1" dirty="0">
                <a:latin typeface="Core Sans C 95 Black" panose="020B0603030302020204" pitchFamily="34" charset="0"/>
              </a:rPr>
              <a:t>validácia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236" y="2611265"/>
            <a:ext cx="3653996" cy="74694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6" y="5351516"/>
            <a:ext cx="3653996" cy="73881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36" y="4440572"/>
            <a:ext cx="3653996" cy="74114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64" y="3530786"/>
            <a:ext cx="3663032" cy="737214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89357"/>
            <a:ext cx="3663032" cy="744144"/>
          </a:xfrm>
          <a:prstGeom prst="rect">
            <a:avLst/>
          </a:prstGeom>
        </p:spPr>
      </p:pic>
      <p:sp>
        <p:nvSpPr>
          <p:cNvPr id="11" name="Obdĺžnik 10"/>
          <p:cNvSpPr/>
          <p:nvPr/>
        </p:nvSpPr>
        <p:spPr>
          <a:xfrm>
            <a:off x="4501232" y="1868452"/>
            <a:ext cx="73702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dirty="0">
                <a:latin typeface="Core Sans C 45 Regular" panose="020B0603030302020204" pitchFamily="34" charset="0"/>
              </a:rPr>
              <a:t>Maximum: 81.29%    </a:t>
            </a:r>
            <a:r>
              <a:rPr lang="sk-SK" sz="1900" dirty="0">
                <a:latin typeface="Core Sans C 45 Regular" panose="020B0603030302020204" pitchFamily="34" charset="0"/>
              </a:rPr>
              <a:t> </a:t>
            </a:r>
            <a:r>
              <a:rPr lang="en-GB" sz="1900" dirty="0">
                <a:latin typeface="Core Sans C 45 Regular" panose="020B0603030302020204" pitchFamily="34" charset="0"/>
              </a:rPr>
              <a:t> Average: 80.10%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Minimum: 79.23%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501232" y="2782088"/>
            <a:ext cx="73702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dirty="0">
                <a:latin typeface="Core Sans C 45 Regular" panose="020B0603030302020204" pitchFamily="34" charset="0"/>
              </a:rPr>
              <a:t>Maximum: </a:t>
            </a:r>
            <a:r>
              <a:rPr lang="en" sz="1900" dirty="0">
                <a:latin typeface="Core Sans C 45 Regular" panose="020B0603030302020204" pitchFamily="34" charset="0"/>
              </a:rPr>
              <a:t>81.05%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Average: 79.94%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Minimum: 79.09%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4501232" y="3611330"/>
            <a:ext cx="73702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dirty="0">
                <a:latin typeface="Core Sans C 45 Regular" panose="020B0603030302020204" pitchFamily="34" charset="0"/>
              </a:rPr>
              <a:t>Maximum: 81.19%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Average: 80.44%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Minimum: 79.20%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4501232" y="4611087"/>
            <a:ext cx="73702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dirty="0">
                <a:latin typeface="Core Sans C 45 Regular" panose="020B0603030302020204" pitchFamily="34" charset="0"/>
              </a:rPr>
              <a:t>Maximum: 79.42%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Average: 77.94%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Minimum: 77.11%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4501232" y="5520869"/>
            <a:ext cx="73702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dirty="0">
                <a:latin typeface="Core Sans C 45 Regular" panose="020B0603030302020204" pitchFamily="34" charset="0"/>
              </a:rPr>
              <a:t>Maximum: 81.19%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Average: 78.86%</a:t>
            </a:r>
            <a:r>
              <a:rPr lang="sk-SK" sz="1900" dirty="0">
                <a:latin typeface="Core Sans C 45 Regular" panose="020B0603030302020204" pitchFamily="34" charset="0"/>
              </a:rPr>
              <a:t>      </a:t>
            </a:r>
            <a:r>
              <a:rPr lang="en-GB" sz="1900" dirty="0">
                <a:latin typeface="Core Sans C 45 Regular" panose="020B0603030302020204" pitchFamily="34" charset="0"/>
              </a:rPr>
              <a:t>Minimum: 78.19%</a:t>
            </a:r>
          </a:p>
        </p:txBody>
      </p:sp>
      <p:grpSp>
        <p:nvGrpSpPr>
          <p:cNvPr id="19" name="Skupina 18"/>
          <p:cNvGrpSpPr/>
          <p:nvPr/>
        </p:nvGrpSpPr>
        <p:grpSpPr>
          <a:xfrm>
            <a:off x="4092711" y="6221068"/>
            <a:ext cx="7453724" cy="512629"/>
            <a:chOff x="4092711" y="6221068"/>
            <a:chExt cx="7453724" cy="512629"/>
          </a:xfrm>
        </p:grpSpPr>
        <p:sp>
          <p:nvSpPr>
            <p:cNvPr id="16" name="Šípka ohnutá nahor 15"/>
            <p:cNvSpPr/>
            <p:nvPr/>
          </p:nvSpPr>
          <p:spPr>
            <a:xfrm flipH="1">
              <a:off x="4092711" y="6221068"/>
              <a:ext cx="408521" cy="357547"/>
            </a:xfrm>
            <a:prstGeom prst="bentUpArrow">
              <a:avLst>
                <a:gd name="adj1" fmla="val 11572"/>
                <a:gd name="adj2" fmla="val 13882"/>
                <a:gd name="adj3" fmla="val 46974"/>
              </a:avLst>
            </a:prstGeom>
            <a:solidFill>
              <a:srgbClr val="BE4359"/>
            </a:solidFill>
            <a:ln>
              <a:solidFill>
                <a:srgbClr val="BE4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Obdĺžnik 16"/>
            <p:cNvSpPr/>
            <p:nvPr/>
          </p:nvSpPr>
          <p:spPr>
            <a:xfrm>
              <a:off x="4492196" y="6348976"/>
              <a:ext cx="705423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1900" dirty="0" err="1">
                  <a:latin typeface="Core Sans C 45 Regular" panose="020B0603030302020204" pitchFamily="34" charset="0"/>
                </a:rPr>
                <a:t>Dataset</a:t>
              </a:r>
              <a:r>
                <a:rPr lang="sk-SK" sz="1900" dirty="0">
                  <a:latin typeface="Core Sans C 45 Regular" panose="020B0603030302020204" pitchFamily="34" charset="0"/>
                </a:rPr>
                <a:t> rovnomerne rozložený do 5 skupín po 320 vzoriek</a:t>
              </a:r>
              <a:endParaRPr lang="en" sz="1900" dirty="0">
                <a:latin typeface="Core Sans C 45 Regular" panose="020B06030303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29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9A67808B-B6AB-4D8C-9FD8-187F2657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Core Sans C 95 Black" panose="020B0603030302020204" pitchFamily="34" charset="0"/>
              </a:rPr>
              <a:t>Test jednotlivých vzoriek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8BC5E50-E48F-46FD-BD77-D1B55644A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45" y="1690688"/>
            <a:ext cx="3304309" cy="4085122"/>
          </a:xfrm>
          <a:prstGeom prst="rect">
            <a:avLst/>
          </a:prstGeom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85D556FB-D6F9-4ED1-B0C5-637FFE431AFC}"/>
              </a:ext>
            </a:extLst>
          </p:cNvPr>
          <p:cNvGrpSpPr/>
          <p:nvPr/>
        </p:nvGrpSpPr>
        <p:grpSpPr>
          <a:xfrm>
            <a:off x="2803190" y="2921637"/>
            <a:ext cx="6350320" cy="1623224"/>
            <a:chOff x="1117279" y="2617383"/>
            <a:chExt cx="6350320" cy="1623224"/>
          </a:xfrm>
        </p:grpSpPr>
        <p:sp>
          <p:nvSpPr>
            <p:cNvPr id="6" name="Šípka: doľava a nahor 5">
              <a:extLst>
                <a:ext uri="{FF2B5EF4-FFF2-40B4-BE49-F238E27FC236}">
                  <a16:creationId xmlns:a16="http://schemas.microsoft.com/office/drawing/2014/main" id="{8112D7D3-B01D-4E38-B92A-23CDEF578D93}"/>
                </a:ext>
              </a:extLst>
            </p:cNvPr>
            <p:cNvSpPr/>
            <p:nvPr/>
          </p:nvSpPr>
          <p:spPr>
            <a:xfrm rot="19033177">
              <a:off x="1117279" y="2617383"/>
              <a:ext cx="1606799" cy="1623224"/>
            </a:xfrm>
            <a:prstGeom prst="leftUpArrow">
              <a:avLst>
                <a:gd name="adj1" fmla="val 7823"/>
                <a:gd name="adj2" fmla="val 8777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>
              <a:extLst>
                <a:ext uri="{FF2B5EF4-FFF2-40B4-BE49-F238E27FC236}">
                  <a16:creationId xmlns:a16="http://schemas.microsoft.com/office/drawing/2014/main" id="{341CD94A-CC7D-4EB8-A549-0C7402A7FFDF}"/>
                </a:ext>
              </a:extLst>
            </p:cNvPr>
            <p:cNvSpPr txBox="1"/>
            <p:nvPr/>
          </p:nvSpPr>
          <p:spPr>
            <a:xfrm>
              <a:off x="2961978" y="3105831"/>
              <a:ext cx="45056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re Sans C 65 Bold" panose="020B0603030302020204" pitchFamily="34" charset="0"/>
                </a:rPr>
                <a:t>3. a 8. rank m</a:t>
              </a:r>
              <a:r>
                <a:rPr lang="sk-SK" sz="2000" dirty="0">
                  <a:latin typeface="Core Sans C 65 Bold" panose="020B0603030302020204" pitchFamily="34" charset="0"/>
                </a:rPr>
                <a:t>á problém s klasifikáciou kvôli nedostatku dát</a:t>
              </a:r>
            </a:p>
          </p:txBody>
        </p:sp>
      </p:grp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0390AB97-8D86-4905-9CA3-CD9250FF6D0B}"/>
              </a:ext>
            </a:extLst>
          </p:cNvPr>
          <p:cNvGrpSpPr/>
          <p:nvPr/>
        </p:nvGrpSpPr>
        <p:grpSpPr>
          <a:xfrm>
            <a:off x="3565025" y="3073138"/>
            <a:ext cx="6096000" cy="1320222"/>
            <a:chOff x="3574473" y="3016251"/>
            <a:chExt cx="6096000" cy="1320222"/>
          </a:xfrm>
        </p:grpSpPr>
        <p:sp>
          <p:nvSpPr>
            <p:cNvPr id="12" name="Pravá zložená zátvorka 11">
              <a:extLst>
                <a:ext uri="{FF2B5EF4-FFF2-40B4-BE49-F238E27FC236}">
                  <a16:creationId xmlns:a16="http://schemas.microsoft.com/office/drawing/2014/main" id="{5E6BA175-1170-4E55-8D51-CDF7A54EB16F}"/>
                </a:ext>
              </a:extLst>
            </p:cNvPr>
            <p:cNvSpPr/>
            <p:nvPr/>
          </p:nvSpPr>
          <p:spPr>
            <a:xfrm>
              <a:off x="3574473" y="3016251"/>
              <a:ext cx="516536" cy="1320222"/>
            </a:xfrm>
            <a:prstGeom prst="rightBrace">
              <a:avLst>
                <a:gd name="adj1" fmla="val 21969"/>
                <a:gd name="adj2" fmla="val 50000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71298FE5-ECB7-4BD1-BB18-91008F76A84B}"/>
                </a:ext>
              </a:extLst>
            </p:cNvPr>
            <p:cNvSpPr txBox="1"/>
            <p:nvPr/>
          </p:nvSpPr>
          <p:spPr>
            <a:xfrm>
              <a:off x="4416705" y="3322419"/>
              <a:ext cx="5253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Core Sans C 65 Bold" panose="020B0603030302020204" pitchFamily="34" charset="0"/>
                </a:rPr>
                <a:t>Tendencia daných skupín skloniť sa k 5. alebo 6. skupine z dôvodu prevahy dát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4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94208ABE-C7CA-4C0F-A41A-F85129F4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2766218"/>
            <a:ext cx="10515600" cy="1325563"/>
          </a:xfrm>
        </p:spPr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Ďakujeme za pozornosť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BBD040-75AF-458D-91CC-6589AA263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92" y="3209527"/>
            <a:ext cx="438944" cy="4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602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E422E304-42F9-4DE8-B8EB-FF17197A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698EA62-7BB5-4F14-912F-BC137876CAD1}"/>
              </a:ext>
            </a:extLst>
          </p:cNvPr>
          <p:cNvGrpSpPr/>
          <p:nvPr/>
        </p:nvGrpSpPr>
        <p:grpSpPr>
          <a:xfrm>
            <a:off x="1099768" y="2099117"/>
            <a:ext cx="1262079" cy="609524"/>
            <a:chOff x="957431" y="1691481"/>
            <a:chExt cx="1262079" cy="609524"/>
          </a:xfrm>
        </p:grpSpPr>
        <p:pic>
          <p:nvPicPr>
            <p:cNvPr id="13" name="Obrázok 12">
              <a:extLst>
                <a:ext uri="{FF2B5EF4-FFF2-40B4-BE49-F238E27FC236}">
                  <a16:creationId xmlns:a16="http://schemas.microsoft.com/office/drawing/2014/main" id="{CDEE639A-2C8A-488F-A0DE-E257E8ED8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31" y="1691481"/>
              <a:ext cx="609524" cy="609524"/>
            </a:xfrm>
            <a:prstGeom prst="rect">
              <a:avLst/>
            </a:prstGeom>
          </p:spPr>
        </p:pic>
        <p:sp>
          <p:nvSpPr>
            <p:cNvPr id="16" name="BlokTextu 15">
              <a:extLst>
                <a:ext uri="{FF2B5EF4-FFF2-40B4-BE49-F238E27FC236}">
                  <a16:creationId xmlns:a16="http://schemas.microsoft.com/office/drawing/2014/main" id="{5826FEA8-A5AF-4421-A5AF-44B0862504AA}"/>
                </a:ext>
              </a:extLst>
            </p:cNvPr>
            <p:cNvSpPr txBox="1"/>
            <p:nvPr/>
          </p:nvSpPr>
          <p:spPr>
            <a:xfrm>
              <a:off x="1609986" y="1757716"/>
              <a:ext cx="6095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500" dirty="0">
                  <a:latin typeface="Core Sans C 95 Black" panose="020B0603030302020204" pitchFamily="34" charset="0"/>
                </a:rPr>
                <a:t>PH</a:t>
              </a:r>
            </a:p>
          </p:txBody>
        </p: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F1969560-85EF-4A6A-A2A4-731848BAA1F4}"/>
              </a:ext>
            </a:extLst>
          </p:cNvPr>
          <p:cNvGrpSpPr/>
          <p:nvPr/>
        </p:nvGrpSpPr>
        <p:grpSpPr>
          <a:xfrm>
            <a:off x="4347770" y="274245"/>
            <a:ext cx="3286909" cy="609524"/>
            <a:chOff x="957431" y="2477420"/>
            <a:chExt cx="3286909" cy="609524"/>
          </a:xfrm>
        </p:grpSpPr>
        <p:pic>
          <p:nvPicPr>
            <p:cNvPr id="15" name="Obrázok 14">
              <a:extLst>
                <a:ext uri="{FF2B5EF4-FFF2-40B4-BE49-F238E27FC236}">
                  <a16:creationId xmlns:a16="http://schemas.microsoft.com/office/drawing/2014/main" id="{1AE60C96-60B5-4486-BD92-133383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31" y="2477420"/>
              <a:ext cx="609524" cy="609524"/>
            </a:xfrm>
            <a:prstGeom prst="rect">
              <a:avLst/>
            </a:prstGeom>
          </p:spPr>
        </p:pic>
        <p:sp>
          <p:nvSpPr>
            <p:cNvPr id="17" name="BlokTextu 16">
              <a:extLst>
                <a:ext uri="{FF2B5EF4-FFF2-40B4-BE49-F238E27FC236}">
                  <a16:creationId xmlns:a16="http://schemas.microsoft.com/office/drawing/2014/main" id="{C9956C27-BE40-4D67-BEEE-5D3004390880}"/>
                </a:ext>
              </a:extLst>
            </p:cNvPr>
            <p:cNvSpPr txBox="1"/>
            <p:nvPr/>
          </p:nvSpPr>
          <p:spPr>
            <a:xfrm>
              <a:off x="1613647" y="2541165"/>
              <a:ext cx="26306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ore Sans C 95 Black" panose="020B0603030302020204" pitchFamily="34" charset="0"/>
                </a:rPr>
                <a:t>Z</a:t>
              </a:r>
              <a:r>
                <a:rPr lang="sk-SK" sz="2500" dirty="0" err="1">
                  <a:latin typeface="Core Sans C 95 Black" panose="020B0603030302020204" pitchFamily="34" charset="0"/>
                </a:rPr>
                <a:t>vyškový</a:t>
              </a:r>
              <a:r>
                <a:rPr lang="sk-SK" sz="2500" dirty="0">
                  <a:latin typeface="Core Sans C 95 Black" panose="020B0603030302020204" pitchFamily="34" charset="0"/>
                </a:rPr>
                <a:t> cukor</a:t>
              </a:r>
            </a:p>
          </p:txBody>
        </p:sp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DFC9D80-0C59-4524-B983-37BA6D3F5891}"/>
              </a:ext>
            </a:extLst>
          </p:cNvPr>
          <p:cNvGrpSpPr/>
          <p:nvPr/>
        </p:nvGrpSpPr>
        <p:grpSpPr>
          <a:xfrm>
            <a:off x="7419815" y="1251065"/>
            <a:ext cx="2212489" cy="609524"/>
            <a:chOff x="957431" y="3429000"/>
            <a:chExt cx="2212489" cy="609524"/>
          </a:xfrm>
        </p:grpSpPr>
        <p:pic>
          <p:nvPicPr>
            <p:cNvPr id="9" name="Obrázok 8">
              <a:extLst>
                <a:ext uri="{FF2B5EF4-FFF2-40B4-BE49-F238E27FC236}">
                  <a16:creationId xmlns:a16="http://schemas.microsoft.com/office/drawing/2014/main" id="{34EBD34B-59B5-48EA-AAAE-73BB7778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31" y="3429000"/>
              <a:ext cx="609524" cy="609524"/>
            </a:xfrm>
            <a:prstGeom prst="rect">
              <a:avLst/>
            </a:prstGeom>
          </p:spPr>
        </p:pic>
        <p:sp>
          <p:nvSpPr>
            <p:cNvPr id="18" name="BlokTextu 17">
              <a:extLst>
                <a:ext uri="{FF2B5EF4-FFF2-40B4-BE49-F238E27FC236}">
                  <a16:creationId xmlns:a16="http://schemas.microsoft.com/office/drawing/2014/main" id="{448E2127-BAE3-4C92-8E5E-D655989DFC6E}"/>
                </a:ext>
              </a:extLst>
            </p:cNvPr>
            <p:cNvSpPr txBox="1"/>
            <p:nvPr/>
          </p:nvSpPr>
          <p:spPr>
            <a:xfrm>
              <a:off x="1609985" y="3495235"/>
              <a:ext cx="1559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Core Sans C 95 Black" panose="020B0603030302020204" pitchFamily="34" charset="0"/>
                </a:rPr>
                <a:t>Chloridy</a:t>
              </a:r>
              <a:endParaRPr lang="sk-SK" sz="2500" dirty="0">
                <a:latin typeface="Core Sans C 95 Black" panose="020B0603030302020204" pitchFamily="34" charset="0"/>
              </a:endParaRPr>
            </a:p>
          </p:txBody>
        </p:sp>
      </p:grp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7F4E5E2-67B2-4BED-B40C-F3376A6813E2}"/>
              </a:ext>
            </a:extLst>
          </p:cNvPr>
          <p:cNvGrpSpPr/>
          <p:nvPr/>
        </p:nvGrpSpPr>
        <p:grpSpPr>
          <a:xfrm>
            <a:off x="9394328" y="2099117"/>
            <a:ext cx="2090698" cy="609653"/>
            <a:chOff x="957302" y="4380580"/>
            <a:chExt cx="2090698" cy="609653"/>
          </a:xfrm>
        </p:grpSpPr>
        <p:pic>
          <p:nvPicPr>
            <p:cNvPr id="11" name="Obrázok 10">
              <a:extLst>
                <a:ext uri="{FF2B5EF4-FFF2-40B4-BE49-F238E27FC236}">
                  <a16:creationId xmlns:a16="http://schemas.microsoft.com/office/drawing/2014/main" id="{89F274B2-3AAC-4982-9036-5CAA8D70D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02" y="4380580"/>
              <a:ext cx="609653" cy="609653"/>
            </a:xfrm>
            <a:prstGeom prst="rect">
              <a:avLst/>
            </a:prstGeom>
          </p:spPr>
        </p:pic>
        <p:sp>
          <p:nvSpPr>
            <p:cNvPr id="19" name="BlokTextu 18">
              <a:extLst>
                <a:ext uri="{FF2B5EF4-FFF2-40B4-BE49-F238E27FC236}">
                  <a16:creationId xmlns:a16="http://schemas.microsoft.com/office/drawing/2014/main" id="{128C656F-4846-4244-8293-BC2A417A0989}"/>
                </a:ext>
              </a:extLst>
            </p:cNvPr>
            <p:cNvSpPr txBox="1"/>
            <p:nvPr/>
          </p:nvSpPr>
          <p:spPr>
            <a:xfrm>
              <a:off x="1609985" y="4449305"/>
              <a:ext cx="14380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Core Sans C 95 Black" panose="020B0603030302020204" pitchFamily="34" charset="0"/>
                </a:rPr>
                <a:t>Hustota</a:t>
              </a:r>
              <a:endParaRPr lang="sk-SK" sz="2500" dirty="0">
                <a:latin typeface="Core Sans C 95 Black" panose="020B0603030302020204" pitchFamily="34" charset="0"/>
              </a:endParaRPr>
            </a:p>
          </p:txBody>
        </p:sp>
      </p:grp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695FCF7C-2FC8-4FE6-9295-8424E2F3D04E}"/>
              </a:ext>
            </a:extLst>
          </p:cNvPr>
          <p:cNvGrpSpPr/>
          <p:nvPr/>
        </p:nvGrpSpPr>
        <p:grpSpPr>
          <a:xfrm>
            <a:off x="2361847" y="1317236"/>
            <a:ext cx="2090698" cy="609653"/>
            <a:chOff x="957302" y="5364411"/>
            <a:chExt cx="2090698" cy="609653"/>
          </a:xfrm>
        </p:grpSpPr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C7827F0D-93BB-478F-A107-DC1407A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02" y="5364411"/>
              <a:ext cx="609653" cy="609653"/>
            </a:xfrm>
            <a:prstGeom prst="rect">
              <a:avLst/>
            </a:prstGeom>
          </p:spPr>
        </p:pic>
        <p:sp>
          <p:nvSpPr>
            <p:cNvPr id="20" name="BlokTextu 19">
              <a:extLst>
                <a:ext uri="{FF2B5EF4-FFF2-40B4-BE49-F238E27FC236}">
                  <a16:creationId xmlns:a16="http://schemas.microsoft.com/office/drawing/2014/main" id="{C195EDE1-9565-40BB-B5A7-F4CB09F2C352}"/>
                </a:ext>
              </a:extLst>
            </p:cNvPr>
            <p:cNvSpPr txBox="1"/>
            <p:nvPr/>
          </p:nvSpPr>
          <p:spPr>
            <a:xfrm>
              <a:off x="1609985" y="5430710"/>
              <a:ext cx="14380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Core Sans C 95 Black" panose="020B0603030302020204" pitchFamily="34" charset="0"/>
                </a:rPr>
                <a:t>Alkohol</a:t>
              </a:r>
              <a:endParaRPr lang="sk-SK" sz="2500" dirty="0">
                <a:latin typeface="Core Sans C 95 Black" panose="020B0603030302020204" pitchFamily="34" charset="0"/>
              </a:endParaRPr>
            </a:p>
          </p:txBody>
        </p:sp>
      </p:grpSp>
      <p:pic>
        <p:nvPicPr>
          <p:cNvPr id="31" name="Obrázok 30">
            <a:extLst>
              <a:ext uri="{FF2B5EF4-FFF2-40B4-BE49-F238E27FC236}">
                <a16:creationId xmlns:a16="http://schemas.microsoft.com/office/drawing/2014/main" id="{7B09DAE2-4F65-412A-9E04-6D1F10F96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44" y="3105150"/>
            <a:ext cx="1219306" cy="1219306"/>
          </a:xfrm>
          <a:prstGeom prst="rect">
            <a:avLst/>
          </a:prstGeom>
        </p:spPr>
      </p:pic>
      <p:sp>
        <p:nvSpPr>
          <p:cNvPr id="32" name="Šípka: doprava 31">
            <a:extLst>
              <a:ext uri="{FF2B5EF4-FFF2-40B4-BE49-F238E27FC236}">
                <a16:creationId xmlns:a16="http://schemas.microsoft.com/office/drawing/2014/main" id="{39576F4E-E1F8-4275-B0DB-B9658247B6AA}"/>
              </a:ext>
            </a:extLst>
          </p:cNvPr>
          <p:cNvSpPr/>
          <p:nvPr/>
        </p:nvSpPr>
        <p:spPr>
          <a:xfrm rot="898555">
            <a:off x="2666672" y="2788631"/>
            <a:ext cx="2337313" cy="154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Šípka: doprava 32">
            <a:extLst>
              <a:ext uri="{FF2B5EF4-FFF2-40B4-BE49-F238E27FC236}">
                <a16:creationId xmlns:a16="http://schemas.microsoft.com/office/drawing/2014/main" id="{05D9C7CE-A4E5-44BF-8847-FC36B85D9012}"/>
              </a:ext>
            </a:extLst>
          </p:cNvPr>
          <p:cNvSpPr/>
          <p:nvPr/>
        </p:nvSpPr>
        <p:spPr>
          <a:xfrm rot="2361188">
            <a:off x="4150238" y="2328405"/>
            <a:ext cx="1528161" cy="147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Šípka: doprava 34">
            <a:extLst>
              <a:ext uri="{FF2B5EF4-FFF2-40B4-BE49-F238E27FC236}">
                <a16:creationId xmlns:a16="http://schemas.microsoft.com/office/drawing/2014/main" id="{E287A37D-D5B5-40FE-BBED-7B0C0387FFC2}"/>
              </a:ext>
            </a:extLst>
          </p:cNvPr>
          <p:cNvSpPr/>
          <p:nvPr/>
        </p:nvSpPr>
        <p:spPr>
          <a:xfrm rot="20701445" flipH="1">
            <a:off x="7161822" y="2791378"/>
            <a:ext cx="2207779" cy="1485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Šípka: doprava 35">
            <a:extLst>
              <a:ext uri="{FF2B5EF4-FFF2-40B4-BE49-F238E27FC236}">
                <a16:creationId xmlns:a16="http://schemas.microsoft.com/office/drawing/2014/main" id="{8FCD04BD-6466-40E3-B95F-1117B77C3FEC}"/>
              </a:ext>
            </a:extLst>
          </p:cNvPr>
          <p:cNvSpPr/>
          <p:nvPr/>
        </p:nvSpPr>
        <p:spPr>
          <a:xfrm rot="19238812" flipH="1">
            <a:off x="6455047" y="2348209"/>
            <a:ext cx="1391057" cy="173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Šípka: doprava 36">
            <a:extLst>
              <a:ext uri="{FF2B5EF4-FFF2-40B4-BE49-F238E27FC236}">
                <a16:creationId xmlns:a16="http://schemas.microsoft.com/office/drawing/2014/main" id="{48F3ABBD-4B23-4DC5-8F03-60AAA77F842A}"/>
              </a:ext>
            </a:extLst>
          </p:cNvPr>
          <p:cNvSpPr/>
          <p:nvPr/>
        </p:nvSpPr>
        <p:spPr>
          <a:xfrm rot="16200000" flipH="1">
            <a:off x="5108602" y="1791130"/>
            <a:ext cx="1868609" cy="179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9" name="Obrázok 38">
            <a:extLst>
              <a:ext uri="{FF2B5EF4-FFF2-40B4-BE49-F238E27FC236}">
                <a16:creationId xmlns:a16="http://schemas.microsoft.com/office/drawing/2014/main" id="{031D45C1-56A4-43CB-BE7C-101D97ACC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17" y="4486200"/>
            <a:ext cx="849959" cy="849959"/>
          </a:xfrm>
          <a:prstGeom prst="rect">
            <a:avLst/>
          </a:prstGeom>
        </p:spPr>
      </p:pic>
      <p:sp>
        <p:nvSpPr>
          <p:cNvPr id="40" name="BlokTextu 39">
            <a:extLst>
              <a:ext uri="{FF2B5EF4-FFF2-40B4-BE49-F238E27FC236}">
                <a16:creationId xmlns:a16="http://schemas.microsoft.com/office/drawing/2014/main" id="{72A24084-5812-4B38-9076-439F1BC10B90}"/>
              </a:ext>
            </a:extLst>
          </p:cNvPr>
          <p:cNvSpPr txBox="1"/>
          <p:nvPr/>
        </p:nvSpPr>
        <p:spPr>
          <a:xfrm>
            <a:off x="4497496" y="5548488"/>
            <a:ext cx="31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Core Sans C 95 Black" panose="020B0603030302020204" pitchFamily="34" charset="0"/>
              </a:rPr>
              <a:t>Hodnotenie od 0 do 10</a:t>
            </a:r>
          </a:p>
        </p:txBody>
      </p:sp>
    </p:spTree>
    <p:extLst>
      <p:ext uri="{BB962C8B-B14F-4D97-AF65-F5344CB8AC3E}">
        <p14:creationId xmlns:p14="http://schemas.microsoft.com/office/powerpoint/2010/main" val="27413182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30BEF77B-D0A0-4D08-9601-4E3EFB6B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Dáta a ich rozdelenie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F52D98F-D809-43EC-BA80-3564833F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2" y="1514475"/>
            <a:ext cx="10264198" cy="3986496"/>
          </a:xfrm>
        </p:spPr>
      </p:pic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E33E307-74CA-49CD-AAD9-851211D707BE}"/>
              </a:ext>
            </a:extLst>
          </p:cNvPr>
          <p:cNvGrpSpPr/>
          <p:nvPr/>
        </p:nvGrpSpPr>
        <p:grpSpPr>
          <a:xfrm>
            <a:off x="956252" y="5796375"/>
            <a:ext cx="3168729" cy="609524"/>
            <a:chOff x="956252" y="5710650"/>
            <a:chExt cx="3168729" cy="609524"/>
          </a:xfrm>
        </p:grpSpPr>
        <p:pic>
          <p:nvPicPr>
            <p:cNvPr id="12" name="Obrázok 11">
              <a:extLst>
                <a:ext uri="{FF2B5EF4-FFF2-40B4-BE49-F238E27FC236}">
                  <a16:creationId xmlns:a16="http://schemas.microsoft.com/office/drawing/2014/main" id="{C74C6846-971E-4498-9263-4C87C71C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52" y="5710650"/>
              <a:ext cx="609524" cy="609524"/>
            </a:xfrm>
            <a:prstGeom prst="rect">
              <a:avLst/>
            </a:prstGeom>
          </p:spPr>
        </p:pic>
        <p:sp>
          <p:nvSpPr>
            <p:cNvPr id="17" name="BlokTextu 16">
              <a:extLst>
                <a:ext uri="{FF2B5EF4-FFF2-40B4-BE49-F238E27FC236}">
                  <a16:creationId xmlns:a16="http://schemas.microsoft.com/office/drawing/2014/main" id="{3F013892-8C0D-4D44-8983-F0194AEEDF2A}"/>
                </a:ext>
              </a:extLst>
            </p:cNvPr>
            <p:cNvSpPr txBox="1"/>
            <p:nvPr/>
          </p:nvSpPr>
          <p:spPr>
            <a:xfrm>
              <a:off x="1728395" y="5849181"/>
              <a:ext cx="23965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500" dirty="0" err="1">
                  <a:latin typeface="Core Sans C 65 Bold" panose="020B0603030302020204" pitchFamily="34" charset="0"/>
                </a:rPr>
                <a:t>Trénovacie</a:t>
              </a:r>
              <a:r>
                <a:rPr lang="sk-SK" sz="1500" dirty="0">
                  <a:latin typeface="Core Sans C 65 Bold" panose="020B0603030302020204" pitchFamily="34" charset="0"/>
                </a:rPr>
                <a:t> dáta </a:t>
              </a:r>
              <a:r>
                <a:rPr lang="en-US" sz="1500" dirty="0">
                  <a:latin typeface="Core Sans C 65 Bold" panose="020B0603030302020204" pitchFamily="34" charset="0"/>
                </a:rPr>
                <a:t>= 60%</a:t>
              </a:r>
              <a:endParaRPr lang="sk-SK" sz="1500" dirty="0">
                <a:latin typeface="Core Sans C 65 Bold" panose="020B0603030302020204" pitchFamily="34" charset="0"/>
              </a:endParaRP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16D5C44-C96E-44D2-B825-9688B592D234}"/>
              </a:ext>
            </a:extLst>
          </p:cNvPr>
          <p:cNvGrpSpPr/>
          <p:nvPr/>
        </p:nvGrpSpPr>
        <p:grpSpPr>
          <a:xfrm>
            <a:off x="4613852" y="5796246"/>
            <a:ext cx="3168729" cy="609524"/>
            <a:chOff x="4613852" y="5710521"/>
            <a:chExt cx="3168729" cy="609524"/>
          </a:xfrm>
        </p:grpSpPr>
        <p:pic>
          <p:nvPicPr>
            <p:cNvPr id="16" name="Obrázok 15">
              <a:extLst>
                <a:ext uri="{FF2B5EF4-FFF2-40B4-BE49-F238E27FC236}">
                  <a16:creationId xmlns:a16="http://schemas.microsoft.com/office/drawing/2014/main" id="{CBEEE763-FB76-4EFE-BE56-AB4C49B7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852" y="5710521"/>
              <a:ext cx="609524" cy="609524"/>
            </a:xfrm>
            <a:prstGeom prst="rect">
              <a:avLst/>
            </a:prstGeom>
          </p:spPr>
        </p:pic>
        <p:sp>
          <p:nvSpPr>
            <p:cNvPr id="18" name="BlokTextu 17">
              <a:extLst>
                <a:ext uri="{FF2B5EF4-FFF2-40B4-BE49-F238E27FC236}">
                  <a16:creationId xmlns:a16="http://schemas.microsoft.com/office/drawing/2014/main" id="{6B3F5AF2-ACA8-4AFB-9E15-548E6332EA8C}"/>
                </a:ext>
              </a:extLst>
            </p:cNvPr>
            <p:cNvSpPr txBox="1"/>
            <p:nvPr/>
          </p:nvSpPr>
          <p:spPr>
            <a:xfrm>
              <a:off x="5385995" y="5849182"/>
              <a:ext cx="23965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latin typeface="Core Sans C 65 Bold" panose="020B0603030302020204" pitchFamily="34" charset="0"/>
                </a:rPr>
                <a:t>Valida</a:t>
              </a:r>
              <a:r>
                <a:rPr lang="sk-SK" sz="1500" dirty="0" err="1">
                  <a:latin typeface="Core Sans C 65 Bold" panose="020B0603030302020204" pitchFamily="34" charset="0"/>
                </a:rPr>
                <a:t>čné</a:t>
              </a:r>
              <a:r>
                <a:rPr lang="sk-SK" sz="1500" dirty="0">
                  <a:latin typeface="Core Sans C 65 Bold" panose="020B0603030302020204" pitchFamily="34" charset="0"/>
                </a:rPr>
                <a:t> dáta </a:t>
              </a:r>
              <a:r>
                <a:rPr lang="en-US" sz="1500" dirty="0">
                  <a:latin typeface="Core Sans C 65 Bold" panose="020B0603030302020204" pitchFamily="34" charset="0"/>
                </a:rPr>
                <a:t>= 0%</a:t>
              </a:r>
              <a:endParaRPr lang="sk-SK" sz="1500" dirty="0">
                <a:latin typeface="Core Sans C 65 Bold" panose="020B0603030302020204" pitchFamily="34" charset="0"/>
              </a:endParaRPr>
            </a:p>
          </p:txBody>
        </p:sp>
      </p:grp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E196798-5A01-4CFB-8C5D-46D647784F36}"/>
              </a:ext>
            </a:extLst>
          </p:cNvPr>
          <p:cNvGrpSpPr/>
          <p:nvPr/>
        </p:nvGrpSpPr>
        <p:grpSpPr>
          <a:xfrm>
            <a:off x="8271452" y="5796246"/>
            <a:ext cx="3168729" cy="609524"/>
            <a:chOff x="8271452" y="5710521"/>
            <a:chExt cx="3168729" cy="609524"/>
          </a:xfrm>
        </p:grpSpPr>
        <p:pic>
          <p:nvPicPr>
            <p:cNvPr id="14" name="Obrázok 13">
              <a:extLst>
                <a:ext uri="{FF2B5EF4-FFF2-40B4-BE49-F238E27FC236}">
                  <a16:creationId xmlns:a16="http://schemas.microsoft.com/office/drawing/2014/main" id="{7AA34CC8-A7F5-43DD-8AB2-15C5B1E8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452" y="5710521"/>
              <a:ext cx="609524" cy="609524"/>
            </a:xfrm>
            <a:prstGeom prst="rect">
              <a:avLst/>
            </a:prstGeom>
          </p:spPr>
        </p:pic>
        <p:sp>
          <p:nvSpPr>
            <p:cNvPr id="19" name="BlokTextu 18">
              <a:extLst>
                <a:ext uri="{FF2B5EF4-FFF2-40B4-BE49-F238E27FC236}">
                  <a16:creationId xmlns:a16="http://schemas.microsoft.com/office/drawing/2014/main" id="{2F37EB24-4562-4462-9E9B-AB5CE995DA0A}"/>
                </a:ext>
              </a:extLst>
            </p:cNvPr>
            <p:cNvSpPr txBox="1"/>
            <p:nvPr/>
          </p:nvSpPr>
          <p:spPr>
            <a:xfrm>
              <a:off x="9043595" y="5849181"/>
              <a:ext cx="23965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500" dirty="0">
                  <a:latin typeface="Core Sans C 65 Bold" panose="020B0603030302020204" pitchFamily="34" charset="0"/>
                </a:rPr>
                <a:t>Testovacie dáta </a:t>
              </a:r>
              <a:r>
                <a:rPr lang="en-US" sz="1500" dirty="0">
                  <a:latin typeface="Core Sans C 65 Bold" panose="020B0603030302020204" pitchFamily="34" charset="0"/>
                </a:rPr>
                <a:t>= 40%</a:t>
              </a:r>
              <a:endParaRPr lang="sk-SK" sz="1500" dirty="0">
                <a:latin typeface="Core Sans C 65 Bold" panose="020B06030303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3753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604180BC-8D17-42D2-841F-6802C16A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Úprava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A1219-778A-4815-8811-7477C475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re Sans C 45 Regular" panose="020B0603030302020204" pitchFamily="34" charset="0"/>
              </a:rPr>
              <a:t>1. </a:t>
            </a:r>
            <a:r>
              <a:rPr lang="sk-SK" dirty="0">
                <a:latin typeface="Core Sans C 45 Regular" panose="020B0603030302020204" pitchFamily="34" charset="0"/>
              </a:rPr>
              <a:t>Zúženie oboru</a:t>
            </a:r>
          </a:p>
          <a:p>
            <a:pPr lvl="1"/>
            <a:r>
              <a:rPr lang="en-US" dirty="0">
                <a:latin typeface="Core Sans C 45 Regular" panose="020B0603030302020204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re Sans C 45 Regular" panose="020B0603030302020204" pitchFamily="34" charset="0"/>
              </a:rPr>
              <a:t>1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re Sans C 45 Regular" panose="020B0603030302020204" pitchFamily="34" charset="0"/>
              </a:rPr>
              <a:t>2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3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4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5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6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7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8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re Sans C 45 Regular" panose="020B0603030302020204" pitchFamily="34" charset="0"/>
              </a:rPr>
              <a:t>9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re Sans C 45 Regular" panose="020B0603030302020204" pitchFamily="34" charset="0"/>
              </a:rPr>
              <a:t>10</a:t>
            </a:r>
            <a:r>
              <a:rPr lang="en-US" dirty="0">
                <a:latin typeface="Core Sans C 45 Regular" panose="020B0603030302020204" pitchFamily="34" charset="0"/>
              </a:rPr>
              <a:t>] =&gt; [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3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4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5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6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7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re Sans C 45 Regular" panose="020B0603030302020204" pitchFamily="34" charset="0"/>
              </a:rPr>
              <a:t>8</a:t>
            </a:r>
            <a:r>
              <a:rPr lang="en-US" dirty="0">
                <a:latin typeface="Core Sans C 45 Regular" panose="020B0603030302020204" pitchFamily="34" charset="0"/>
              </a:rPr>
              <a:t>]</a:t>
            </a:r>
            <a:endParaRPr lang="sk-SK" dirty="0">
              <a:latin typeface="Core Sans C 45 Regular" panose="020B06030303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sk-SK" dirty="0">
              <a:latin typeface="Core Sans C 45 Regular" panose="020B06030303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sk-SK" dirty="0">
              <a:latin typeface="Core Sans C 45 Regular" panose="020B06030303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e Sans C 45 Regular" panose="020B0603030302020204" pitchFamily="34" charset="0"/>
              </a:rPr>
              <a:t>2. </a:t>
            </a:r>
            <a:r>
              <a:rPr lang="sk-SK" dirty="0">
                <a:latin typeface="Core Sans C 45 Regular" panose="020B0603030302020204" pitchFamily="34" charset="0"/>
              </a:rPr>
              <a:t>Normalizácia dát</a:t>
            </a:r>
            <a:endParaRPr lang="en-US" dirty="0">
              <a:latin typeface="Core Sans C 45 Regular" panose="020B0603030302020204" pitchFamily="34" charset="0"/>
            </a:endParaRPr>
          </a:p>
          <a:p>
            <a:pPr lvl="1"/>
            <a:r>
              <a:rPr lang="sk-SK" dirty="0">
                <a:latin typeface="Core Sans C 45 Regular" panose="020B0603030302020204" pitchFamily="34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re Sans C 45 Regular" panose="020B0603030302020204" pitchFamily="34" charset="0"/>
              </a:rPr>
              <a:t>0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re Sans C 45 Regular" panose="020B0603030302020204" pitchFamily="34" charset="0"/>
              </a:rPr>
              <a:t>289</a:t>
            </a:r>
            <a:r>
              <a:rPr lang="sk-SK" dirty="0">
                <a:latin typeface="Core Sans C 45 Regular" panose="020B0603030302020204" pitchFamily="34" charset="0"/>
              </a:rPr>
              <a:t>)</a:t>
            </a:r>
            <a:r>
              <a:rPr lang="en-US" dirty="0">
                <a:latin typeface="Core Sans C 45 Regular" panose="020B0603030302020204" pitchFamily="34" charset="0"/>
              </a:rPr>
              <a:t> =&gt;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re Sans C 45 Regular" panose="020B0603030302020204" pitchFamily="34" charset="0"/>
              </a:rPr>
              <a:t>-2</a:t>
            </a:r>
            <a:r>
              <a:rPr lang="en-US" dirty="0">
                <a:latin typeface="Core Sans C 45 Regular" panose="020B0603030302020204" pitchFamily="34" charset="0"/>
              </a:rPr>
              <a:t>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re Sans C 45 Regular" panose="020B0603030302020204" pitchFamily="34" charset="0"/>
              </a:rPr>
              <a:t>2</a:t>
            </a:r>
            <a:r>
              <a:rPr lang="en-US" dirty="0">
                <a:latin typeface="Core Sans C 45 Regular" panose="020B0603030302020204" pitchFamily="34" charset="0"/>
              </a:rPr>
              <a:t>)</a:t>
            </a:r>
            <a:endParaRPr lang="sk-SK" dirty="0">
              <a:latin typeface="Core Sans C 45 Regular" panose="020B06030303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9B9526B-766D-4440-BA53-4263A876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80237"/>
            <a:ext cx="4635500" cy="29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38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>
            <a:extLst>
              <a:ext uri="{FF2B5EF4-FFF2-40B4-BE49-F238E27FC236}">
                <a16:creationId xmlns:a16="http://schemas.microsoft.com/office/drawing/2014/main" id="{CD6C487A-C8EC-4944-9DD8-CAECD10E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e Sans C 95 Black" panose="020B0603030302020204" pitchFamily="34" charset="0"/>
              </a:rPr>
              <a:t>Percentu</a:t>
            </a:r>
            <a:r>
              <a:rPr lang="sk-SK" dirty="0" err="1">
                <a:latin typeface="Core Sans C 95 Black" panose="020B0603030302020204" pitchFamily="34" charset="0"/>
              </a:rPr>
              <a:t>álne</a:t>
            </a:r>
            <a:r>
              <a:rPr lang="sk-SK" dirty="0">
                <a:latin typeface="Core Sans C 95 Black" panose="020B0603030302020204" pitchFamily="34" charset="0"/>
              </a:rPr>
              <a:t> zastúpenie hodnotení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0695FED4-B72C-456A-AF8E-A0B39318C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36820"/>
              </p:ext>
            </p:extLst>
          </p:nvPr>
        </p:nvGraphicFramePr>
        <p:xfrm>
          <a:off x="0" y="1230086"/>
          <a:ext cx="13907532" cy="5754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19833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Obrázok, na ktorom je oblečenie&#10;&#10;Automaticky generovaný popis">
            <a:extLst>
              <a:ext uri="{FF2B5EF4-FFF2-40B4-BE49-F238E27FC236}">
                <a16:creationId xmlns:a16="http://schemas.microsoft.com/office/drawing/2014/main" id="{7173694C-3180-4A8C-BC9D-9D5CA6BF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Trénovanie siete</a:t>
            </a:r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98C0D6E-ED9F-400E-8C0C-5FE9058D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86" y="1512888"/>
            <a:ext cx="8660114" cy="4473436"/>
          </a:xfrm>
        </p:spPr>
      </p:pic>
    </p:spTree>
    <p:extLst>
      <p:ext uri="{BB962C8B-B14F-4D97-AF65-F5344CB8AC3E}">
        <p14:creationId xmlns:p14="http://schemas.microsoft.com/office/powerpoint/2010/main" val="430940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51" y="5532437"/>
            <a:ext cx="10515600" cy="1325563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Core Sans C 95 Black" panose="020B0603030302020204" pitchFamily="34" charset="0"/>
              </a:rPr>
              <a:t>Úspešnosť natrénovanej siete</a:t>
            </a:r>
          </a:p>
        </p:txBody>
      </p:sp>
      <p:pic>
        <p:nvPicPr>
          <p:cNvPr id="9" name="Obrázok 8" descr="Obrázok, na ktorom je víno, červené, nápoje, jedlo&#10;&#10;Automaticky generovaný popis">
            <a:extLst>
              <a:ext uri="{FF2B5EF4-FFF2-40B4-BE49-F238E27FC236}">
                <a16:creationId xmlns:a16="http://schemas.microsoft.com/office/drawing/2014/main" id="{F73B5F33-37FD-4186-B0D7-F2A6F03D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/>
          <a:stretch/>
        </p:blipFill>
        <p:spPr>
          <a:xfrm>
            <a:off x="-1857830" y="0"/>
            <a:ext cx="17388116" cy="6858000"/>
          </a:xfrm>
          <a:prstGeom prst="rect">
            <a:avLst/>
          </a:prstGeo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FBD43A72-7CD7-4C16-BA82-65F85A2C3281}"/>
              </a:ext>
            </a:extLst>
          </p:cNvPr>
          <p:cNvSpPr txBox="1">
            <a:spLocks/>
          </p:cNvSpPr>
          <p:nvPr/>
        </p:nvSpPr>
        <p:spPr>
          <a:xfrm>
            <a:off x="3595914" y="-159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solidFill>
                  <a:schemeClr val="bg1"/>
                </a:solidFill>
                <a:latin typeface="Core Sans C 95 Black" panose="020B0603030302020204" pitchFamily="34" charset="0"/>
              </a:rPr>
              <a:t>Úspešnosť natrénovanej siete</a:t>
            </a:r>
          </a:p>
        </p:txBody>
      </p:sp>
    </p:spTree>
    <p:extLst>
      <p:ext uri="{BB962C8B-B14F-4D97-AF65-F5344CB8AC3E}">
        <p14:creationId xmlns:p14="http://schemas.microsoft.com/office/powerpoint/2010/main" val="3353279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2F38A57B-46F0-429D-ACE4-F66D7A06E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Úspešnosť natrénovanej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A1219-778A-4815-8811-7477C475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re Sans C 45 Regular" panose="020B0603030302020204" pitchFamily="34" charset="0"/>
              </a:rPr>
              <a:t>Celkov</a:t>
            </a:r>
            <a:r>
              <a:rPr lang="sk-SK" dirty="0">
                <a:latin typeface="Core Sans C 45 Regular" panose="020B0603030302020204" pitchFamily="34" charset="0"/>
              </a:rPr>
              <a:t>á úspešnosť: </a:t>
            </a:r>
            <a:r>
              <a:rPr lang="en-US" dirty="0">
                <a:latin typeface="Core Sans C 45 Regular" panose="020B0603030302020204" pitchFamily="34" charset="0"/>
              </a:rPr>
              <a:t>85,4%</a:t>
            </a:r>
            <a:r>
              <a:rPr lang="sk-SK" dirty="0">
                <a:latin typeface="Core Sans C 45 Regular" panose="020B0603030302020204" pitchFamily="34" charset="0"/>
              </a:rPr>
              <a:t> </a:t>
            </a:r>
          </a:p>
          <a:p>
            <a:r>
              <a:rPr lang="sk-SK" dirty="0">
                <a:latin typeface="Core Sans C 45 Regular" panose="020B0603030302020204" pitchFamily="34" charset="0"/>
              </a:rPr>
              <a:t>Celková chybovosť: </a:t>
            </a:r>
            <a:r>
              <a:rPr lang="en-US" dirty="0">
                <a:latin typeface="Core Sans C 45 Regular" panose="020B0603030302020204" pitchFamily="34" charset="0"/>
              </a:rPr>
              <a:t>14,6%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E4B3B5A-D3AB-46A7-85B8-D1DBB563D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5753" r="9141" b="5378"/>
          <a:stretch/>
        </p:blipFill>
        <p:spPr>
          <a:xfrm>
            <a:off x="6848712" y="1413988"/>
            <a:ext cx="5063887" cy="53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68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1B2E6541-5705-44B8-A8E8-8B9804C7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708E692-BD6B-474F-BB11-5D95FE46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Štruktúr</a:t>
            </a:r>
            <a:r>
              <a:rPr lang="en-US" dirty="0">
                <a:latin typeface="Core Sans C 95 Black" panose="020B0603030302020204" pitchFamily="34" charset="0"/>
              </a:rPr>
              <a:t>y</a:t>
            </a:r>
            <a:r>
              <a:rPr lang="sk-SK" dirty="0">
                <a:latin typeface="Core Sans C 95 Black" panose="020B0603030302020204" pitchFamily="34" charset="0"/>
              </a:rPr>
              <a:t> sietí</a:t>
            </a:r>
          </a:p>
        </p:txBody>
      </p:sp>
      <p:pic>
        <p:nvPicPr>
          <p:cNvPr id="9" name="Obrázok 8" descr="Obrázok, na ktorom je hodiny&#10;&#10;Automaticky generovaný popis">
            <a:extLst>
              <a:ext uri="{FF2B5EF4-FFF2-40B4-BE49-F238E27FC236}">
                <a16:creationId xmlns:a16="http://schemas.microsoft.com/office/drawing/2014/main" id="{93212712-EA2F-4824-987F-29475B1E9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2613" r="317" b="1572"/>
          <a:stretch/>
        </p:blipFill>
        <p:spPr>
          <a:xfrm>
            <a:off x="2566987" y="3072086"/>
            <a:ext cx="7058025" cy="1405661"/>
          </a:xfrm>
          <a:prstGeom prst="rect">
            <a:avLst/>
          </a:prstGeom>
        </p:spPr>
      </p:pic>
      <p:pic>
        <p:nvPicPr>
          <p:cNvPr id="11" name="Obrázok 10" descr="Obrázok, na ktorom je hodiny, objekt&#10;&#10;Automaticky generovaný popis">
            <a:extLst>
              <a:ext uri="{FF2B5EF4-FFF2-40B4-BE49-F238E27FC236}">
                <a16:creationId xmlns:a16="http://schemas.microsoft.com/office/drawing/2014/main" id="{5662B182-C5F9-47E3-A8A4-20A59316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t="634" r="265" b="1178"/>
          <a:stretch/>
        </p:blipFill>
        <p:spPr>
          <a:xfrm>
            <a:off x="3512342" y="4685744"/>
            <a:ext cx="5167313" cy="1431131"/>
          </a:xfrm>
          <a:prstGeom prst="rect">
            <a:avLst/>
          </a:prstGeom>
        </p:spPr>
      </p:pic>
      <p:pic>
        <p:nvPicPr>
          <p:cNvPr id="13" name="Obrázok 12" descr="Obrázok, na ktorom je hodiny&#10;&#10;Automaticky generovaný popis">
            <a:extLst>
              <a:ext uri="{FF2B5EF4-FFF2-40B4-BE49-F238E27FC236}">
                <a16:creationId xmlns:a16="http://schemas.microsoft.com/office/drawing/2014/main" id="{6E0B1392-8916-4A7F-9A8C-E6293BCC1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" r="348" b="1695"/>
          <a:stretch/>
        </p:blipFill>
        <p:spPr>
          <a:xfrm>
            <a:off x="661147" y="1456690"/>
            <a:ext cx="1086970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669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273</Words>
  <Application>Microsoft Office PowerPoint</Application>
  <PresentationFormat>Širokouhlá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Core Sans C 45 Regular</vt:lpstr>
      <vt:lpstr>Core Sans C 65 Bold</vt:lpstr>
      <vt:lpstr>Core Sans C 75 ExtraBold</vt:lpstr>
      <vt:lpstr>Core Sans C 95 Black</vt:lpstr>
      <vt:lpstr>Motív balíka Office</vt:lpstr>
      <vt:lpstr>Wine Quality</vt:lpstr>
      <vt:lpstr>Prezentácia programu PowerPoint</vt:lpstr>
      <vt:lpstr>Dáta a ich rozdelenie</vt:lpstr>
      <vt:lpstr>Úprava dát</vt:lpstr>
      <vt:lpstr>Percentuálne zastúpenie hodnotení</vt:lpstr>
      <vt:lpstr>Trénovanie siete</vt:lpstr>
      <vt:lpstr>Úspešnosť natrénovanej siete</vt:lpstr>
      <vt:lpstr>Úspešnosť natrénovanej siete</vt:lpstr>
      <vt:lpstr>Štruktúry sietí</vt:lpstr>
      <vt:lpstr>Úspešnosti natrénovaných sietí</vt:lpstr>
      <vt:lpstr>Krížová validácia</vt:lpstr>
      <vt:lpstr>Test jednotlivých vzoriek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</dc:title>
  <dc:creator>Stanislav Pekarovič</dc:creator>
  <cp:lastModifiedBy>Stanislav Pekarovič</cp:lastModifiedBy>
  <cp:revision>47</cp:revision>
  <dcterms:created xsi:type="dcterms:W3CDTF">2019-03-24T09:14:15Z</dcterms:created>
  <dcterms:modified xsi:type="dcterms:W3CDTF">2019-04-03T12:32:25Z</dcterms:modified>
</cp:coreProperties>
</file>