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0" r:id="rId2"/>
  </p:sldMasterIdLst>
  <p:notesMasterIdLst>
    <p:notesMasterId r:id="rId31"/>
  </p:notesMasterIdLst>
  <p:handoutMasterIdLst>
    <p:handoutMasterId r:id="rId32"/>
  </p:handoutMasterIdLst>
  <p:sldIdLst>
    <p:sldId id="256" r:id="rId3"/>
    <p:sldId id="257" r:id="rId4"/>
    <p:sldId id="286" r:id="rId5"/>
    <p:sldId id="259" r:id="rId6"/>
    <p:sldId id="269" r:id="rId7"/>
    <p:sldId id="260" r:id="rId8"/>
    <p:sldId id="261" r:id="rId9"/>
    <p:sldId id="264" r:id="rId10"/>
    <p:sldId id="287" r:id="rId11"/>
    <p:sldId id="268" r:id="rId12"/>
    <p:sldId id="270" r:id="rId13"/>
    <p:sldId id="271" r:id="rId14"/>
    <p:sldId id="272" r:id="rId15"/>
    <p:sldId id="274" r:id="rId16"/>
    <p:sldId id="294" r:id="rId17"/>
    <p:sldId id="297" r:id="rId18"/>
    <p:sldId id="278" r:id="rId19"/>
    <p:sldId id="298" r:id="rId20"/>
    <p:sldId id="296" r:id="rId21"/>
    <p:sldId id="299" r:id="rId22"/>
    <p:sldId id="302" r:id="rId23"/>
    <p:sldId id="300" r:id="rId24"/>
    <p:sldId id="301" r:id="rId25"/>
    <p:sldId id="288" r:id="rId26"/>
    <p:sldId id="283" r:id="rId27"/>
    <p:sldId id="289" r:id="rId28"/>
    <p:sldId id="285" r:id="rId29"/>
    <p:sldId id="292"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WRrmoxW3MlQIdMBT/YGC9iygjj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陳柏嘉"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3300"/>
    <a:srgbClr val="CC3300"/>
    <a:srgbClr val="0B3AE7"/>
    <a:srgbClr val="D9D7D7"/>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86330" autoAdjust="0"/>
  </p:normalViewPr>
  <p:slideViewPr>
    <p:cSldViewPr snapToGrid="0">
      <p:cViewPr varScale="1">
        <p:scale>
          <a:sx n="66" d="100"/>
          <a:sy n="66" d="100"/>
        </p:scale>
        <p:origin x="72" y="254"/>
      </p:cViewPr>
      <p:guideLst/>
    </p:cSldViewPr>
  </p:slideViewPr>
  <p:outlineViewPr>
    <p:cViewPr>
      <p:scale>
        <a:sx n="33" d="100"/>
        <a:sy n="33" d="100"/>
      </p:scale>
      <p:origin x="0" y="0"/>
    </p:cViewPr>
  </p:outlineViewPr>
  <p:notesTextViewPr>
    <p:cViewPr>
      <p:scale>
        <a:sx n="150" d="100"/>
        <a:sy n="150" d="100"/>
      </p:scale>
      <p:origin x="0" y="-538"/>
    </p:cViewPr>
  </p:notesText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21" Type="http://schemas.openxmlformats.org/officeDocument/2006/relationships/slide" Target="slides/slide19.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C64-7B80-4DA9-8A19-910846905E7D}" type="datetimeFigureOut">
              <a:rPr lang="zh-TW" altLang="en-US" smtClean="0"/>
              <a:t>2024/4/24</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B1711-DB0B-415B-A377-810425557B06}" type="slidenum">
              <a:rPr lang="zh-TW" altLang="en-US" smtClean="0"/>
              <a:t>‹#›</a:t>
            </a:fld>
            <a:endParaRPr lang="zh-TW" altLang="en-US"/>
          </a:p>
        </p:txBody>
      </p:sp>
    </p:spTree>
    <p:extLst>
      <p:ext uri="{BB962C8B-B14F-4D97-AF65-F5344CB8AC3E}">
        <p14:creationId xmlns:p14="http://schemas.microsoft.com/office/powerpoint/2010/main" val="2770716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785498e00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785498e0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smtClean="0">
                <a:solidFill>
                  <a:srgbClr val="FF0000"/>
                </a:solidFill>
              </a:rPr>
              <a:t>Conference</a:t>
            </a:r>
            <a:r>
              <a:rPr lang="en-US" altLang="zh-TW" sz="1000" dirty="0" smtClean="0">
                <a:solidFill>
                  <a:srgbClr val="FF0000"/>
                </a:solidFill>
              </a:rPr>
              <a:t>:</a:t>
            </a:r>
            <a:r>
              <a:rPr lang="zh-TW" altLang="en-US" sz="1000" dirty="0" smtClean="0">
                <a:solidFill>
                  <a:srgbClr val="FF0000"/>
                </a:solidFill>
              </a:rPr>
              <a:t> </a:t>
            </a:r>
            <a:r>
              <a:rPr lang="en-US" altLang="zh-TW" sz="1000" dirty="0" smtClean="0">
                <a:solidFill>
                  <a:srgbClr val="FF0000"/>
                </a:solidFill>
              </a:rPr>
              <a:t>IEEE ICC</a:t>
            </a:r>
            <a:r>
              <a:rPr lang="zh-TW" altLang="en-US" sz="1000" dirty="0" smtClean="0">
                <a:solidFill>
                  <a:srgbClr val="FF0000"/>
                </a:solidFill>
              </a:rPr>
              <a:t> </a:t>
            </a:r>
            <a:r>
              <a:rPr lang="en-US" altLang="zh-TW" sz="1000" dirty="0" smtClean="0">
                <a:solidFill>
                  <a:srgbClr val="FF0000"/>
                </a:solidFill>
              </a:rPr>
              <a:t>2022</a:t>
            </a:r>
            <a:endParaRPr sz="1000" dirty="0">
              <a:solidFill>
                <a:srgbClr val="FF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097fa38cb_4_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097fa38cb_4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Before we talk about the specific method. Let's looks the preliminary. Secret sharing is a lightweight cryptographic primitives to achieve privacy-preserving. Here we focus on the 2-out-of-2 secret sharing to build the calculation between two parties. To put it simply, 2-out-of-2 secret sharing has an equation. (y equals a x plus b) Then the Share algorithm can hide the secret in the constant b, and share the point of the equation. For example, we randomly choose $a$ of the equation and build a line to hide the secret 3. Then, we can get the two points (1,5) and (2,7) as the share one and share two of 3. And with the shares, the Recover algorithm can rebuild the equation and return the hidden secret.</a:t>
            </a:r>
            <a:endParaRPr lang="en-US" baseline="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097fa38cb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0097fa38c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This is a flow chart of our construction. First, client and server split their data into shares. Second, exchange the shares. Third, run the protocol to calculate shares. Then, here is a trusted third-party RG to help distribute randomness share for client and server whenever the protocol needs. At last, the server will return the classification result to the client.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0097fa38cb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097fa38c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In our construction, we have these tools. Since the construction is 2-out-of-2 computation, we will have two-party to interact in the following protocol.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0097fa38cb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0097fa38c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let’s have an example of a secure secret sharing multiplication that the party 1 with secret 2 and the party two with secret 3. As we just mentioned earlier, they will first make and exchange their shares. Then, party 1 will get the first share of 2 and 3, and party 2 will get the second share of 2 and 3. After computing, they can get the share of the product.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097fa38cb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097fa38c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Secure Comparison is used to compare whether the x is greater or less than y. It will output a </a:t>
            </a:r>
            <a:r>
              <a:rPr lang="en-US" baseline="0" dirty="0" err="1" smtClean="0"/>
              <a:t>boolean</a:t>
            </a:r>
            <a:r>
              <a:rPr lang="en-US" baseline="0" dirty="0" smtClean="0"/>
              <a:t> result, whether 1 if x is greater than y, or 0 for otherwise.</a:t>
            </a:r>
            <a:endParaRPr lang="en-US" baseline="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097fa38cb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097fa38c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With the Secure Comparison, we can easily get the positive difference for calculating the distance.</a:t>
            </a:r>
            <a:endParaRPr lang="en-US" baseline="0" dirty="0"/>
          </a:p>
        </p:txBody>
      </p:sp>
    </p:spTree>
    <p:extLst>
      <p:ext uri="{BB962C8B-B14F-4D97-AF65-F5344CB8AC3E}">
        <p14:creationId xmlns:p14="http://schemas.microsoft.com/office/powerpoint/2010/main" val="300441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097fa38cb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097fa38c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aseline="0" dirty="0" smtClean="0"/>
              <a:t>And also with the Secure Comparison, we can make a Secure Sort for the label without revealing the calculation result.</a:t>
            </a:r>
            <a:endParaRPr lang="en-US" baseline="0" dirty="0"/>
          </a:p>
        </p:txBody>
      </p:sp>
    </p:spTree>
    <p:extLst>
      <p:ext uri="{BB962C8B-B14F-4D97-AF65-F5344CB8AC3E}">
        <p14:creationId xmlns:p14="http://schemas.microsoft.com/office/powerpoint/2010/main" val="584801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097fa38cb_2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097fa38cb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Now let’s complete our main protocol with the tools. First of all, the server and client convert their data into shares. And pass one of the share to the other.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097fa38cb_2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097fa38cb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Then, a PD protocol is used to calculate the positive difference of the m-</a:t>
            </a:r>
            <a:r>
              <a:rPr lang="en-US" altLang="zh-TW" sz="1100" b="0" i="0" u="none" strike="noStrike" cap="none" dirty="0" err="1" smtClean="0">
                <a:solidFill>
                  <a:srgbClr val="000000"/>
                </a:solidFill>
                <a:effectLst/>
                <a:latin typeface="Arial"/>
                <a:ea typeface="Arial"/>
                <a:cs typeface="Arial"/>
                <a:sym typeface="Arial"/>
              </a:rPr>
              <a:t>th</a:t>
            </a:r>
            <a:r>
              <a:rPr lang="en-US" altLang="zh-TW" sz="1100" b="0" i="0" u="none" strike="noStrike" cap="none" dirty="0" smtClean="0">
                <a:solidFill>
                  <a:srgbClr val="000000"/>
                </a:solidFill>
                <a:effectLst/>
                <a:latin typeface="Arial"/>
                <a:ea typeface="Arial"/>
                <a:cs typeface="Arial"/>
                <a:sym typeface="Arial"/>
              </a:rPr>
              <a:t> attribute in the pair of the </a:t>
            </a:r>
            <a:r>
              <a:rPr lang="en-US" altLang="zh-TW" sz="1100" b="0" i="0" u="none" strike="noStrike" cap="none" dirty="0" err="1" smtClean="0">
                <a:solidFill>
                  <a:srgbClr val="000000"/>
                </a:solidFill>
                <a:effectLst/>
                <a:latin typeface="Arial"/>
                <a:ea typeface="Arial"/>
                <a:cs typeface="Arial"/>
                <a:sym typeface="Arial"/>
              </a:rPr>
              <a:t>i-th</a:t>
            </a:r>
            <a:r>
              <a:rPr lang="en-US" altLang="zh-TW" sz="1100" b="0" i="0" u="none" strike="noStrike" cap="none" dirty="0" smtClean="0">
                <a:solidFill>
                  <a:srgbClr val="000000"/>
                </a:solidFill>
                <a:effectLst/>
                <a:latin typeface="Arial"/>
                <a:ea typeface="Arial"/>
                <a:cs typeface="Arial"/>
                <a:sym typeface="Arial"/>
              </a:rPr>
              <a:t> instance in dataset and the j-</a:t>
            </a:r>
            <a:r>
              <a:rPr lang="en-US" altLang="zh-TW" sz="1100" b="0" i="0" u="none" strike="noStrike" cap="none" dirty="0" err="1" smtClean="0">
                <a:solidFill>
                  <a:srgbClr val="000000"/>
                </a:solidFill>
                <a:effectLst/>
                <a:latin typeface="Arial"/>
                <a:ea typeface="Arial"/>
                <a:cs typeface="Arial"/>
                <a:sym typeface="Arial"/>
              </a:rPr>
              <a:t>th</a:t>
            </a:r>
            <a:r>
              <a:rPr lang="en-US" altLang="zh-TW" sz="1100" b="0" i="0" u="none" strike="noStrike" cap="none" dirty="0" smtClean="0">
                <a:solidFill>
                  <a:srgbClr val="000000"/>
                </a:solidFill>
                <a:effectLst/>
                <a:latin typeface="Arial"/>
                <a:ea typeface="Arial"/>
                <a:cs typeface="Arial"/>
                <a:sym typeface="Arial"/>
              </a:rPr>
              <a:t> instance in query. After the sum, we can obtain the distances of each query data with the whole dataset. </a:t>
            </a:r>
            <a:endParaRPr dirty="0"/>
          </a:p>
        </p:txBody>
      </p:sp>
    </p:spTree>
    <p:extLst>
      <p:ext uri="{BB962C8B-B14F-4D97-AF65-F5344CB8AC3E}">
        <p14:creationId xmlns:p14="http://schemas.microsoft.com/office/powerpoint/2010/main" val="3317837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097fa38cb_2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0097fa38cb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So, a SS protocol is used to get the k nearest label for each query data. And finally, the server will return the classification result to the client.</a:t>
            </a:r>
            <a:endParaRPr dirty="0"/>
          </a:p>
        </p:txBody>
      </p:sp>
    </p:spTree>
    <p:extLst>
      <p:ext uri="{BB962C8B-B14F-4D97-AF65-F5344CB8AC3E}">
        <p14:creationId xmlns:p14="http://schemas.microsoft.com/office/powerpoint/2010/main" val="165902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097fa38cb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097fa38c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Here is my outline. Later I will briefly mention the problem in introduction. Then, move to our method, show the results, and give some conclusions.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097fa38cb_4_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097fa38cb_4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Although </a:t>
            </a:r>
            <a:r>
              <a:rPr lang="en-US" altLang="zh-TW" sz="1100" b="0" i="0" u="none" strike="noStrike" cap="none" dirty="0" err="1" smtClean="0">
                <a:solidFill>
                  <a:srgbClr val="000000"/>
                </a:solidFill>
                <a:effectLst/>
                <a:latin typeface="Arial"/>
                <a:ea typeface="Arial"/>
                <a:cs typeface="Arial"/>
                <a:sym typeface="Arial"/>
              </a:rPr>
              <a:t>our's</a:t>
            </a:r>
            <a:r>
              <a:rPr lang="en-US" altLang="zh-TW" sz="1100" b="0" i="0" u="none" strike="noStrike" cap="none" dirty="0" smtClean="0">
                <a:solidFill>
                  <a:srgbClr val="000000"/>
                </a:solidFill>
                <a:effectLst/>
                <a:latin typeface="Arial"/>
                <a:ea typeface="Arial"/>
                <a:cs typeface="Arial"/>
                <a:sym typeface="Arial"/>
              </a:rPr>
              <a:t> privacy-preserving </a:t>
            </a:r>
            <a:r>
              <a:rPr lang="en-US" altLang="zh-TW" sz="1100" b="0" i="0" u="none" strike="noStrike" cap="none" dirty="0" err="1" smtClean="0">
                <a:solidFill>
                  <a:srgbClr val="000000"/>
                </a:solidFill>
                <a:effectLst/>
                <a:latin typeface="Arial"/>
                <a:ea typeface="Arial"/>
                <a:cs typeface="Arial"/>
                <a:sym typeface="Arial"/>
              </a:rPr>
              <a:t>kNN</a:t>
            </a:r>
            <a:r>
              <a:rPr lang="en-US" altLang="zh-TW" sz="1100" b="0" i="0" u="none" strike="noStrike" cap="none" dirty="0" smtClean="0">
                <a:solidFill>
                  <a:srgbClr val="000000"/>
                </a:solidFill>
                <a:effectLst/>
                <a:latin typeface="Arial"/>
                <a:ea typeface="Arial"/>
                <a:cs typeface="Arial"/>
                <a:sym typeface="Arial"/>
              </a:rPr>
              <a:t> with secret sharing works efficiently, it still take lots of time on a big dataset. So, we introduce some way of data preprocessing to improve </a:t>
            </a:r>
            <a:r>
              <a:rPr lang="en-US" altLang="zh-TW" sz="1100" b="0" i="0" u="none" strike="noStrike" cap="none" dirty="0" err="1" smtClean="0">
                <a:solidFill>
                  <a:srgbClr val="000000"/>
                </a:solidFill>
                <a:effectLst/>
                <a:latin typeface="Arial"/>
                <a:ea typeface="Arial"/>
                <a:cs typeface="Arial"/>
                <a:sym typeface="Arial"/>
              </a:rPr>
              <a:t>PPkNN</a:t>
            </a:r>
            <a:r>
              <a:rPr lang="en-US" altLang="zh-TW" sz="1100" b="0" i="0" u="none" strike="noStrike" cap="none" dirty="0" smtClean="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17388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097fa38cb_4_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097fa38cb_4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First of all, we randomly choose some points and divide some smaller area of the dataset. Then, we can reduce the calculation burden by </a:t>
            </a:r>
            <a:r>
              <a:rPr lang="en-US" altLang="zh-TW" sz="1100" b="0" i="0" u="none" strike="noStrike" cap="none" dirty="0" err="1" smtClean="0">
                <a:solidFill>
                  <a:srgbClr val="000000"/>
                </a:solidFill>
                <a:effectLst/>
                <a:latin typeface="Arial"/>
                <a:ea typeface="Arial"/>
                <a:cs typeface="Arial"/>
                <a:sym typeface="Arial"/>
              </a:rPr>
              <a:t>PPkNN</a:t>
            </a:r>
            <a:r>
              <a:rPr lang="en-US" altLang="zh-TW" sz="1100" b="0" i="0" u="none" strike="noStrike" cap="none" dirty="0" smtClean="0">
                <a:solidFill>
                  <a:srgbClr val="000000"/>
                </a:solidFill>
                <a:effectLst/>
                <a:latin typeface="Arial"/>
                <a:ea typeface="Arial"/>
                <a:cs typeface="Arial"/>
                <a:sym typeface="Arial"/>
              </a:rPr>
              <a:t> on just a partition area.</a:t>
            </a:r>
            <a:endParaRPr dirty="0"/>
          </a:p>
        </p:txBody>
      </p:sp>
    </p:spTree>
    <p:extLst>
      <p:ext uri="{BB962C8B-B14F-4D97-AF65-F5344CB8AC3E}">
        <p14:creationId xmlns:p14="http://schemas.microsoft.com/office/powerpoint/2010/main" val="700209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097fa38cb_4_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097fa38cb_4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So, the next step is to build a tree structure for finding the nearest partition area. Here we give a tree-based method with a datum point to define a tree with the sorted representative distances. Then, with the Secure Comparison, the query data can find a partitioned area on the leaf. </a:t>
            </a:r>
            <a:endParaRPr dirty="0"/>
          </a:p>
        </p:txBody>
      </p:sp>
    </p:spTree>
    <p:extLst>
      <p:ext uri="{BB962C8B-B14F-4D97-AF65-F5344CB8AC3E}">
        <p14:creationId xmlns:p14="http://schemas.microsoft.com/office/powerpoint/2010/main" val="336234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097fa38cb_4_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097fa38cb_4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However, we found that the tree-based method has accuracy problems, so we changed to constructing a decision tree as the solution. The decision tree-based method give a series of decisions for finding a representative more similar to the query data. Finally, we can get a representative with the decision tree structure and reduce the </a:t>
            </a:r>
            <a:r>
              <a:rPr lang="en-US" altLang="zh-TW" sz="1100" b="0" i="0" u="none" strike="noStrike" cap="none" dirty="0" err="1" smtClean="0">
                <a:solidFill>
                  <a:srgbClr val="000000"/>
                </a:solidFill>
                <a:effectLst/>
                <a:latin typeface="Arial"/>
                <a:ea typeface="Arial"/>
                <a:cs typeface="Arial"/>
                <a:sym typeface="Arial"/>
              </a:rPr>
              <a:t>PPkNN</a:t>
            </a:r>
            <a:r>
              <a:rPr lang="en-US" altLang="zh-TW" sz="1100" b="0" i="0" u="none" strike="noStrike" cap="none" dirty="0" smtClean="0">
                <a:solidFill>
                  <a:srgbClr val="000000"/>
                </a:solidFill>
                <a:effectLst/>
                <a:latin typeface="Arial"/>
                <a:ea typeface="Arial"/>
                <a:cs typeface="Arial"/>
                <a:sym typeface="Arial"/>
              </a:rPr>
              <a:t> calculation burden with a smaller area. </a:t>
            </a:r>
            <a:endParaRPr dirty="0"/>
          </a:p>
        </p:txBody>
      </p:sp>
    </p:spTree>
    <p:extLst>
      <p:ext uri="{BB962C8B-B14F-4D97-AF65-F5344CB8AC3E}">
        <p14:creationId xmlns:p14="http://schemas.microsoft.com/office/powerpoint/2010/main" val="988969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097fa38cb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097fa38c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Next, let’s go to the experimental results.</a:t>
            </a:r>
            <a:endParaRPr dirty="0"/>
          </a:p>
        </p:txBody>
      </p:sp>
    </p:spTree>
    <p:extLst>
      <p:ext uri="{BB962C8B-B14F-4D97-AF65-F5344CB8AC3E}">
        <p14:creationId xmlns:p14="http://schemas.microsoft.com/office/powerpoint/2010/main" val="1297385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097fa38cb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097fa38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We test our scheme on some UCI datasets with the partition above. The following is the execution time and accuracy in different datasets. As we can see, without preprocessing it takes more than 6 hours for about ten thousand instances and only needs 15 minutes with the decision tree-based method while maintaining a certain degree of accuracy. </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097fa38cb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097fa38c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Finally, we make some conclusions.</a:t>
            </a:r>
            <a:endParaRPr dirty="0"/>
          </a:p>
        </p:txBody>
      </p:sp>
    </p:spTree>
    <p:extLst>
      <p:ext uri="{BB962C8B-B14F-4D97-AF65-F5344CB8AC3E}">
        <p14:creationId xmlns:p14="http://schemas.microsoft.com/office/powerpoint/2010/main" val="4289064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067c3cb48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0067c3cb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100" b="0" i="0" u="none" strike="noStrike" cap="none" dirty="0" smtClean="0">
                <a:solidFill>
                  <a:srgbClr val="000000"/>
                </a:solidFill>
                <a:effectLst/>
                <a:latin typeface="Arial"/>
                <a:ea typeface="Arial"/>
                <a:cs typeface="Arial"/>
                <a:sym typeface="Arial"/>
              </a:rPr>
              <a:t>This paper has the following guarantees. The server can run the </a:t>
            </a:r>
            <a:r>
              <a:rPr lang="zh-TW" altLang="en-US" sz="1100" b="0" i="0" u="none" strike="noStrike" cap="none" dirty="0" smtClean="0">
                <a:solidFill>
                  <a:srgbClr val="000000"/>
                </a:solidFill>
                <a:effectLst/>
                <a:latin typeface="Arial"/>
                <a:ea typeface="Arial"/>
                <a:cs typeface="Arial"/>
                <a:sym typeface="Arial"/>
              </a:rPr>
              <a:t>𝑘</a:t>
            </a:r>
            <a:r>
              <a:rPr lang="en-US" altLang="zh-TW" sz="1100" b="0" i="0" u="none" strike="noStrike" cap="none" dirty="0" smtClean="0">
                <a:solidFill>
                  <a:srgbClr val="000000"/>
                </a:solidFill>
                <a:effectLst/>
                <a:latin typeface="Arial"/>
                <a:ea typeface="Arial"/>
                <a:cs typeface="Arial"/>
                <a:sym typeface="Arial"/>
              </a:rPr>
              <a:t>NN algorithm without knowing the content of the query data. Our scheme maintains efficiency and accuracy with the tree structure.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58750" indent="0">
              <a:buNone/>
            </a:pPr>
            <a:r>
              <a:rPr lang="en-US" altLang="zh-TW" dirty="0" smtClean="0"/>
              <a:t>Thanks for watching my presentation, goodbye.</a:t>
            </a:r>
            <a:endParaRPr lang="zh-TW" altLang="en-US" dirty="0"/>
          </a:p>
        </p:txBody>
      </p:sp>
    </p:spTree>
    <p:extLst>
      <p:ext uri="{BB962C8B-B14F-4D97-AF65-F5344CB8AC3E}">
        <p14:creationId xmlns:p14="http://schemas.microsoft.com/office/powerpoint/2010/main" val="2949580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097fa38cb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097fa38c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Let’s start with the background and motivation.</a:t>
            </a:r>
            <a:endParaRPr dirty="0"/>
          </a:p>
        </p:txBody>
      </p:sp>
    </p:spTree>
    <p:extLst>
      <p:ext uri="{BB962C8B-B14F-4D97-AF65-F5344CB8AC3E}">
        <p14:creationId xmlns:p14="http://schemas.microsoft.com/office/powerpoint/2010/main" val="3358705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Nowadays, machine learning have been widely used in various fields. And </a:t>
            </a:r>
            <a:r>
              <a:rPr lang="en-US" dirty="0" err="1" smtClean="0"/>
              <a:t>kNN</a:t>
            </a:r>
            <a:r>
              <a:rPr lang="en-US" dirty="0" smtClean="0"/>
              <a:t> is one of the most common way to classify unknown data with an existing dataset. However, data have become a more important asset for company to utilize. So, it is necessary to protect the data while </a:t>
            </a:r>
            <a:r>
              <a:rPr lang="en-US" dirty="0" err="1" smtClean="0"/>
              <a:t>kNN</a:t>
            </a:r>
            <a:r>
              <a:rPr lang="en-US" dirty="0" smtClean="0"/>
              <a:t> classification.</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097fa38cb_4_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097fa38cb_4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kNN</a:t>
            </a:r>
            <a:r>
              <a:rPr lang="en-US" dirty="0" smtClean="0"/>
              <a:t> is a simple way to classify the data by looking the data beside. For the figure below, the green circle is the query data. Then, we should calculate the distances from the green circle to all the other data. And finally, we can know the k closest data may be the dash green circle and the green circle would probably be classified as the major neighbor blue triangle.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785498e00_1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785498e00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Then, here is our scenario. The client will like to get the classification service with the dataset in the server. However, the server is not a trusted party. And the client may also try to obtain the dataset D</a:t>
            </a:r>
            <a:r>
              <a:rPr lang="en-US" baseline="0" dirty="0" smtClean="0"/>
              <a:t> </a:t>
            </a:r>
            <a:r>
              <a:rPr lang="en-US" dirty="0" smtClean="0"/>
              <a:t>. By the way, in the traditional ML we use a model for the prediction, but in </a:t>
            </a:r>
            <a:r>
              <a:rPr lang="en-US" dirty="0" err="1" smtClean="0"/>
              <a:t>kNN</a:t>
            </a:r>
            <a:r>
              <a:rPr lang="en-US" dirty="0" smtClean="0"/>
              <a:t> algorithm dataset can just be seen as its model.</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785498e00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785498e0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Here are the security requirements for the above scenario. First, the dataset D and query data x should be a private information for server and client. Second, the dataset D should be run with each x in the query. Lastly, the client and the server should not learn any information when running </a:t>
            </a:r>
            <a:r>
              <a:rPr lang="en-US" dirty="0" err="1" smtClean="0"/>
              <a:t>kNN</a:t>
            </a:r>
            <a:r>
              <a:rPr lang="en-US" dirty="0" smtClean="0"/>
              <a: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f785498e00_1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f785498e00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And here is </a:t>
            </a:r>
            <a:r>
              <a:rPr lang="en-US" dirty="0" err="1" smtClean="0"/>
              <a:t>our's</a:t>
            </a:r>
            <a:r>
              <a:rPr lang="en-US" dirty="0" smtClean="0"/>
              <a:t> main contributions. We proposed a privacy-preserving </a:t>
            </a:r>
            <a:r>
              <a:rPr lang="en-US" dirty="0" err="1" smtClean="0"/>
              <a:t>kNN</a:t>
            </a:r>
            <a:r>
              <a:rPr lang="en-US" dirty="0" smtClean="0"/>
              <a:t> between two parties. And use secret sharing as a lightweight primitives. Then, our solution can maintain the accuracy while improving the efficiency.</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097fa38cb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097fa38c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Next, we will move on to </a:t>
            </a:r>
            <a:r>
              <a:rPr lang="en-US" dirty="0" err="1" smtClean="0"/>
              <a:t>our’s</a:t>
            </a:r>
            <a:r>
              <a:rPr lang="en-US" dirty="0" smtClean="0"/>
              <a:t> solution.</a:t>
            </a:r>
            <a:endParaRPr dirty="0"/>
          </a:p>
        </p:txBody>
      </p:sp>
    </p:spTree>
    <p:extLst>
      <p:ext uri="{BB962C8B-B14F-4D97-AF65-F5344CB8AC3E}">
        <p14:creationId xmlns:p14="http://schemas.microsoft.com/office/powerpoint/2010/main" val="65089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11"/>
        <p:cNvGrpSpPr/>
        <p:nvPr/>
      </p:nvGrpSpPr>
      <p:grpSpPr>
        <a:xfrm>
          <a:off x="0" y="0"/>
          <a:ext cx="0" cy="0"/>
          <a:chOff x="0" y="0"/>
          <a:chExt cx="0" cy="0"/>
        </a:xfrm>
      </p:grpSpPr>
      <p:sp>
        <p:nvSpPr>
          <p:cNvPr id="16" name="Google Shape;16;p9"/>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endParaRPr lang="en-US" dirty="0"/>
          </a:p>
        </p:txBody>
      </p:sp>
      <p:sp>
        <p:nvSpPr>
          <p:cNvPr id="12" name="Google Shape;12;p9"/>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4" name="Google Shape;14;p9"/>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gf785498e00_0_69"/>
          <p:cNvSpPr txBox="1">
            <a:spLocks noGrp="1"/>
          </p:cNvSpPr>
          <p:nvPr>
            <p:ph type="ctrTitle"/>
          </p:nvPr>
        </p:nvSpPr>
        <p:spPr>
          <a:xfrm>
            <a:off x="311708" y="992767"/>
            <a:ext cx="8520525" cy="27369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6900"/>
              <a:buNone/>
              <a:defRPr sz="5175"/>
            </a:lvl1pPr>
            <a:lvl2pPr lvl="1" algn="ctr" rtl="0">
              <a:spcBef>
                <a:spcPts val="0"/>
              </a:spcBef>
              <a:spcAft>
                <a:spcPts val="0"/>
              </a:spcAft>
              <a:buSzPts val="6900"/>
              <a:buNone/>
              <a:defRPr sz="5175"/>
            </a:lvl2pPr>
            <a:lvl3pPr lvl="2" algn="ctr" rtl="0">
              <a:spcBef>
                <a:spcPts val="0"/>
              </a:spcBef>
              <a:spcAft>
                <a:spcPts val="0"/>
              </a:spcAft>
              <a:buSzPts val="6900"/>
              <a:buNone/>
              <a:defRPr sz="5175"/>
            </a:lvl3pPr>
            <a:lvl4pPr lvl="3" algn="ctr" rtl="0">
              <a:spcBef>
                <a:spcPts val="0"/>
              </a:spcBef>
              <a:spcAft>
                <a:spcPts val="0"/>
              </a:spcAft>
              <a:buSzPts val="6900"/>
              <a:buNone/>
              <a:defRPr sz="5175"/>
            </a:lvl4pPr>
            <a:lvl5pPr lvl="4" algn="ctr" rtl="0">
              <a:spcBef>
                <a:spcPts val="0"/>
              </a:spcBef>
              <a:spcAft>
                <a:spcPts val="0"/>
              </a:spcAft>
              <a:buSzPts val="6900"/>
              <a:buNone/>
              <a:defRPr sz="5175"/>
            </a:lvl5pPr>
            <a:lvl6pPr lvl="5" algn="ctr" rtl="0">
              <a:spcBef>
                <a:spcPts val="0"/>
              </a:spcBef>
              <a:spcAft>
                <a:spcPts val="0"/>
              </a:spcAft>
              <a:buSzPts val="6900"/>
              <a:buNone/>
              <a:defRPr sz="5175"/>
            </a:lvl6pPr>
            <a:lvl7pPr lvl="6" algn="ctr" rtl="0">
              <a:spcBef>
                <a:spcPts val="0"/>
              </a:spcBef>
              <a:spcAft>
                <a:spcPts val="0"/>
              </a:spcAft>
              <a:buSzPts val="6900"/>
              <a:buNone/>
              <a:defRPr sz="5175"/>
            </a:lvl7pPr>
            <a:lvl8pPr lvl="7" algn="ctr" rtl="0">
              <a:spcBef>
                <a:spcPts val="0"/>
              </a:spcBef>
              <a:spcAft>
                <a:spcPts val="0"/>
              </a:spcAft>
              <a:buSzPts val="6900"/>
              <a:buNone/>
              <a:defRPr sz="5175"/>
            </a:lvl8pPr>
            <a:lvl9pPr lvl="8" algn="ctr" rtl="0">
              <a:spcBef>
                <a:spcPts val="0"/>
              </a:spcBef>
              <a:spcAft>
                <a:spcPts val="0"/>
              </a:spcAft>
              <a:buSzPts val="6900"/>
              <a:buNone/>
              <a:defRPr sz="5175"/>
            </a:lvl9pPr>
          </a:lstStyle>
          <a:p>
            <a:endParaRPr/>
          </a:p>
        </p:txBody>
      </p:sp>
      <p:sp>
        <p:nvSpPr>
          <p:cNvPr id="86" name="Google Shape;86;gf785498e00_0_69"/>
          <p:cNvSpPr txBox="1">
            <a:spLocks noGrp="1"/>
          </p:cNvSpPr>
          <p:nvPr>
            <p:ph type="subTitle" idx="1"/>
          </p:nvPr>
        </p:nvSpPr>
        <p:spPr>
          <a:xfrm>
            <a:off x="311702" y="3778833"/>
            <a:ext cx="8520525"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2775"/>
            </a:lvl1pPr>
            <a:lvl2pPr lvl="1" algn="ctr" rtl="0">
              <a:lnSpc>
                <a:spcPct val="100000"/>
              </a:lnSpc>
              <a:spcBef>
                <a:spcPts val="0"/>
              </a:spcBef>
              <a:spcAft>
                <a:spcPts val="0"/>
              </a:spcAft>
              <a:buSzPts val="3700"/>
              <a:buNone/>
              <a:defRPr sz="2775"/>
            </a:lvl2pPr>
            <a:lvl3pPr lvl="2" algn="ctr" rtl="0">
              <a:lnSpc>
                <a:spcPct val="100000"/>
              </a:lnSpc>
              <a:spcBef>
                <a:spcPts val="0"/>
              </a:spcBef>
              <a:spcAft>
                <a:spcPts val="0"/>
              </a:spcAft>
              <a:buSzPts val="3700"/>
              <a:buNone/>
              <a:defRPr sz="2775"/>
            </a:lvl3pPr>
            <a:lvl4pPr lvl="3" algn="ctr" rtl="0">
              <a:lnSpc>
                <a:spcPct val="100000"/>
              </a:lnSpc>
              <a:spcBef>
                <a:spcPts val="0"/>
              </a:spcBef>
              <a:spcAft>
                <a:spcPts val="0"/>
              </a:spcAft>
              <a:buSzPts val="3700"/>
              <a:buNone/>
              <a:defRPr sz="2775"/>
            </a:lvl4pPr>
            <a:lvl5pPr lvl="4" algn="ctr" rtl="0">
              <a:lnSpc>
                <a:spcPct val="100000"/>
              </a:lnSpc>
              <a:spcBef>
                <a:spcPts val="0"/>
              </a:spcBef>
              <a:spcAft>
                <a:spcPts val="0"/>
              </a:spcAft>
              <a:buSzPts val="3700"/>
              <a:buNone/>
              <a:defRPr sz="2775"/>
            </a:lvl5pPr>
            <a:lvl6pPr lvl="5" algn="ctr" rtl="0">
              <a:lnSpc>
                <a:spcPct val="100000"/>
              </a:lnSpc>
              <a:spcBef>
                <a:spcPts val="0"/>
              </a:spcBef>
              <a:spcAft>
                <a:spcPts val="0"/>
              </a:spcAft>
              <a:buSzPts val="3700"/>
              <a:buNone/>
              <a:defRPr sz="2775"/>
            </a:lvl6pPr>
            <a:lvl7pPr lvl="6" algn="ctr" rtl="0">
              <a:lnSpc>
                <a:spcPct val="100000"/>
              </a:lnSpc>
              <a:spcBef>
                <a:spcPts val="0"/>
              </a:spcBef>
              <a:spcAft>
                <a:spcPts val="0"/>
              </a:spcAft>
              <a:buSzPts val="3700"/>
              <a:buNone/>
              <a:defRPr sz="2775"/>
            </a:lvl7pPr>
            <a:lvl8pPr lvl="7" algn="ctr" rtl="0">
              <a:lnSpc>
                <a:spcPct val="100000"/>
              </a:lnSpc>
              <a:spcBef>
                <a:spcPts val="0"/>
              </a:spcBef>
              <a:spcAft>
                <a:spcPts val="0"/>
              </a:spcAft>
              <a:buSzPts val="3700"/>
              <a:buNone/>
              <a:defRPr sz="2775"/>
            </a:lvl8pPr>
            <a:lvl9pPr lvl="8" algn="ctr" rtl="0">
              <a:lnSpc>
                <a:spcPct val="100000"/>
              </a:lnSpc>
              <a:spcBef>
                <a:spcPts val="0"/>
              </a:spcBef>
              <a:spcAft>
                <a:spcPts val="0"/>
              </a:spcAft>
              <a:buSzPts val="3700"/>
              <a:buNone/>
              <a:defRPr sz="2775"/>
            </a:lvl9pPr>
          </a:lstStyle>
          <a:p>
            <a:endParaRPr/>
          </a:p>
        </p:txBody>
      </p:sp>
      <p:sp>
        <p:nvSpPr>
          <p:cNvPr id="87" name="Google Shape;87;gf785498e00_0_69"/>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gf785498e00_0_73"/>
          <p:cNvSpPr txBox="1">
            <a:spLocks noGrp="1"/>
          </p:cNvSpPr>
          <p:nvPr>
            <p:ph type="title"/>
          </p:nvPr>
        </p:nvSpPr>
        <p:spPr>
          <a:xfrm>
            <a:off x="311702" y="2867800"/>
            <a:ext cx="8520525" cy="1122300"/>
          </a:xfrm>
          <a:prstGeom prst="rect">
            <a:avLst/>
          </a:prstGeom>
        </p:spPr>
        <p:txBody>
          <a:bodyPr spcFirstLastPara="1" wrap="square" lIns="121900" tIns="121900" rIns="121900" bIns="121900" anchor="ctr" anchorCtr="0">
            <a:normAutofit/>
          </a:bodyPr>
          <a:lstStyle>
            <a:lvl1pPr lvl="0" algn="ctr" rtl="0">
              <a:spcBef>
                <a:spcPts val="0"/>
              </a:spcBef>
              <a:spcAft>
                <a:spcPts val="0"/>
              </a:spcAft>
              <a:buSzPts val="4800"/>
              <a:buNone/>
              <a:defRPr sz="3600"/>
            </a:lvl1pPr>
            <a:lvl2pPr lvl="1" algn="ctr" rtl="0">
              <a:spcBef>
                <a:spcPts val="0"/>
              </a:spcBef>
              <a:spcAft>
                <a:spcPts val="0"/>
              </a:spcAft>
              <a:buSzPts val="4800"/>
              <a:buNone/>
              <a:defRPr sz="3600"/>
            </a:lvl2pPr>
            <a:lvl3pPr lvl="2" algn="ctr" rtl="0">
              <a:spcBef>
                <a:spcPts val="0"/>
              </a:spcBef>
              <a:spcAft>
                <a:spcPts val="0"/>
              </a:spcAft>
              <a:buSzPts val="4800"/>
              <a:buNone/>
              <a:defRPr sz="3600"/>
            </a:lvl3pPr>
            <a:lvl4pPr lvl="3" algn="ctr" rtl="0">
              <a:spcBef>
                <a:spcPts val="0"/>
              </a:spcBef>
              <a:spcAft>
                <a:spcPts val="0"/>
              </a:spcAft>
              <a:buSzPts val="4800"/>
              <a:buNone/>
              <a:defRPr sz="3600"/>
            </a:lvl4pPr>
            <a:lvl5pPr lvl="4" algn="ctr" rtl="0">
              <a:spcBef>
                <a:spcPts val="0"/>
              </a:spcBef>
              <a:spcAft>
                <a:spcPts val="0"/>
              </a:spcAft>
              <a:buSzPts val="4800"/>
              <a:buNone/>
              <a:defRPr sz="3600"/>
            </a:lvl5pPr>
            <a:lvl6pPr lvl="5" algn="ctr" rtl="0">
              <a:spcBef>
                <a:spcPts val="0"/>
              </a:spcBef>
              <a:spcAft>
                <a:spcPts val="0"/>
              </a:spcAft>
              <a:buSzPts val="4800"/>
              <a:buNone/>
              <a:defRPr sz="3600"/>
            </a:lvl6pPr>
            <a:lvl7pPr lvl="6" algn="ctr" rtl="0">
              <a:spcBef>
                <a:spcPts val="0"/>
              </a:spcBef>
              <a:spcAft>
                <a:spcPts val="0"/>
              </a:spcAft>
              <a:buSzPts val="4800"/>
              <a:buNone/>
              <a:defRPr sz="3600"/>
            </a:lvl7pPr>
            <a:lvl8pPr lvl="7" algn="ctr" rtl="0">
              <a:spcBef>
                <a:spcPts val="0"/>
              </a:spcBef>
              <a:spcAft>
                <a:spcPts val="0"/>
              </a:spcAft>
              <a:buSzPts val="4800"/>
              <a:buNone/>
              <a:defRPr sz="3600"/>
            </a:lvl8pPr>
            <a:lvl9pPr lvl="8" algn="ctr" rtl="0">
              <a:spcBef>
                <a:spcPts val="0"/>
              </a:spcBef>
              <a:spcAft>
                <a:spcPts val="0"/>
              </a:spcAft>
              <a:buSzPts val="4800"/>
              <a:buNone/>
              <a:defRPr sz="3600"/>
            </a:lvl9pPr>
          </a:lstStyle>
          <a:p>
            <a:endParaRPr/>
          </a:p>
        </p:txBody>
      </p:sp>
      <p:sp>
        <p:nvSpPr>
          <p:cNvPr id="90" name="Google Shape;90;gf785498e00_0_73"/>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gf785498e00_0_76"/>
          <p:cNvSpPr txBox="1">
            <a:spLocks noGrp="1"/>
          </p:cNvSpPr>
          <p:nvPr>
            <p:ph type="title"/>
          </p:nvPr>
        </p:nvSpPr>
        <p:spPr>
          <a:xfrm>
            <a:off x="311702" y="593367"/>
            <a:ext cx="8520525"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3" name="Google Shape;93;gf785498e00_0_76"/>
          <p:cNvSpPr txBox="1">
            <a:spLocks noGrp="1"/>
          </p:cNvSpPr>
          <p:nvPr>
            <p:ph type="body" idx="1"/>
          </p:nvPr>
        </p:nvSpPr>
        <p:spPr>
          <a:xfrm>
            <a:off x="311702" y="1536633"/>
            <a:ext cx="8520525" cy="4555200"/>
          </a:xfrm>
          <a:prstGeom prst="rect">
            <a:avLst/>
          </a:prstGeom>
        </p:spPr>
        <p:txBody>
          <a:bodyPr spcFirstLastPara="1" wrap="square" lIns="121900" tIns="121900" rIns="121900" bIns="121900" anchor="t" anchorCtr="0">
            <a:normAutofit/>
          </a:bodyPr>
          <a:lstStyle>
            <a:lvl1pPr marL="342900" lvl="0" indent="-285750" rtl="0">
              <a:spcBef>
                <a:spcPts val="0"/>
              </a:spcBef>
              <a:spcAft>
                <a:spcPts val="0"/>
              </a:spcAft>
              <a:buSzPts val="2400"/>
              <a:buChar char="●"/>
              <a:defRPr/>
            </a:lvl1pPr>
            <a:lvl2pPr marL="685800" lvl="1" indent="-261938" rtl="0">
              <a:spcBef>
                <a:spcPts val="0"/>
              </a:spcBef>
              <a:spcAft>
                <a:spcPts val="0"/>
              </a:spcAft>
              <a:buSzPts val="1900"/>
              <a:buChar char="○"/>
              <a:defRPr/>
            </a:lvl2pPr>
            <a:lvl3pPr marL="1028700" lvl="2" indent="-261938" rtl="0">
              <a:spcBef>
                <a:spcPts val="0"/>
              </a:spcBef>
              <a:spcAft>
                <a:spcPts val="0"/>
              </a:spcAft>
              <a:buSzPts val="1900"/>
              <a:buChar char="■"/>
              <a:defRPr/>
            </a:lvl3pPr>
            <a:lvl4pPr marL="1371600" lvl="3" indent="-261938" rtl="0">
              <a:spcBef>
                <a:spcPts val="0"/>
              </a:spcBef>
              <a:spcAft>
                <a:spcPts val="0"/>
              </a:spcAft>
              <a:buSzPts val="1900"/>
              <a:buChar char="●"/>
              <a:defRPr/>
            </a:lvl4pPr>
            <a:lvl5pPr marL="1714500" lvl="4" indent="-261938" rtl="0">
              <a:spcBef>
                <a:spcPts val="0"/>
              </a:spcBef>
              <a:spcAft>
                <a:spcPts val="0"/>
              </a:spcAft>
              <a:buSzPts val="1900"/>
              <a:buChar char="○"/>
              <a:defRPr/>
            </a:lvl5pPr>
            <a:lvl6pPr marL="2057400" lvl="5" indent="-261938" rtl="0">
              <a:spcBef>
                <a:spcPts val="0"/>
              </a:spcBef>
              <a:spcAft>
                <a:spcPts val="0"/>
              </a:spcAft>
              <a:buSzPts val="1900"/>
              <a:buChar char="■"/>
              <a:defRPr/>
            </a:lvl6pPr>
            <a:lvl7pPr marL="2400300" lvl="6" indent="-261938" rtl="0">
              <a:spcBef>
                <a:spcPts val="0"/>
              </a:spcBef>
              <a:spcAft>
                <a:spcPts val="0"/>
              </a:spcAft>
              <a:buSzPts val="1900"/>
              <a:buChar char="●"/>
              <a:defRPr/>
            </a:lvl7pPr>
            <a:lvl8pPr marL="2743200" lvl="7" indent="-261938" rtl="0">
              <a:spcBef>
                <a:spcPts val="0"/>
              </a:spcBef>
              <a:spcAft>
                <a:spcPts val="0"/>
              </a:spcAft>
              <a:buSzPts val="1900"/>
              <a:buChar char="○"/>
              <a:defRPr/>
            </a:lvl8pPr>
            <a:lvl9pPr marL="3086100" lvl="8" indent="-261938" rtl="0">
              <a:spcBef>
                <a:spcPts val="0"/>
              </a:spcBef>
              <a:spcAft>
                <a:spcPts val="0"/>
              </a:spcAft>
              <a:buSzPts val="1900"/>
              <a:buChar char="■"/>
              <a:defRPr/>
            </a:lvl9pPr>
          </a:lstStyle>
          <a:p>
            <a:endParaRPr/>
          </a:p>
        </p:txBody>
      </p:sp>
      <p:sp>
        <p:nvSpPr>
          <p:cNvPr id="94" name="Google Shape;94;gf785498e00_0_76"/>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gf785498e00_0_80"/>
          <p:cNvSpPr txBox="1">
            <a:spLocks noGrp="1"/>
          </p:cNvSpPr>
          <p:nvPr>
            <p:ph type="title"/>
          </p:nvPr>
        </p:nvSpPr>
        <p:spPr>
          <a:xfrm>
            <a:off x="311702" y="593367"/>
            <a:ext cx="8520525"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7" name="Google Shape;97;gf785498e00_0_80"/>
          <p:cNvSpPr txBox="1">
            <a:spLocks noGrp="1"/>
          </p:cNvSpPr>
          <p:nvPr>
            <p:ph type="body" idx="1"/>
          </p:nvPr>
        </p:nvSpPr>
        <p:spPr>
          <a:xfrm>
            <a:off x="311702" y="1536633"/>
            <a:ext cx="3999825" cy="4555200"/>
          </a:xfrm>
          <a:prstGeom prst="rect">
            <a:avLst/>
          </a:prstGeom>
        </p:spPr>
        <p:txBody>
          <a:bodyPr spcFirstLastPara="1" wrap="square" lIns="121900" tIns="121900" rIns="121900" bIns="121900" anchor="t" anchorCtr="0">
            <a:normAutofit/>
          </a:bodyPr>
          <a:lstStyle>
            <a:lvl1pPr marL="342900" lvl="0" indent="-261938" rtl="0">
              <a:spcBef>
                <a:spcPts val="0"/>
              </a:spcBef>
              <a:spcAft>
                <a:spcPts val="0"/>
              </a:spcAft>
              <a:buSzPts val="1900"/>
              <a:buChar char="●"/>
              <a:defRPr sz="1425"/>
            </a:lvl1pPr>
            <a:lvl2pPr marL="685800" lvl="1" indent="-247650" rtl="0">
              <a:spcBef>
                <a:spcPts val="0"/>
              </a:spcBef>
              <a:spcAft>
                <a:spcPts val="0"/>
              </a:spcAft>
              <a:buSzPts val="1600"/>
              <a:buChar char="○"/>
              <a:defRPr sz="1200"/>
            </a:lvl2pPr>
            <a:lvl3pPr marL="1028700" lvl="2" indent="-247650" rtl="0">
              <a:spcBef>
                <a:spcPts val="0"/>
              </a:spcBef>
              <a:spcAft>
                <a:spcPts val="0"/>
              </a:spcAft>
              <a:buSzPts val="1600"/>
              <a:buChar char="■"/>
              <a:defRPr sz="1200"/>
            </a:lvl3pPr>
            <a:lvl4pPr marL="1371600" lvl="3" indent="-247650" rtl="0">
              <a:spcBef>
                <a:spcPts val="0"/>
              </a:spcBef>
              <a:spcAft>
                <a:spcPts val="0"/>
              </a:spcAft>
              <a:buSzPts val="1600"/>
              <a:buChar char="●"/>
              <a:defRPr sz="1200"/>
            </a:lvl4pPr>
            <a:lvl5pPr marL="1714500" lvl="4" indent="-247650" rtl="0">
              <a:spcBef>
                <a:spcPts val="0"/>
              </a:spcBef>
              <a:spcAft>
                <a:spcPts val="0"/>
              </a:spcAft>
              <a:buSzPts val="1600"/>
              <a:buChar char="○"/>
              <a:defRPr sz="1200"/>
            </a:lvl5pPr>
            <a:lvl6pPr marL="2057400" lvl="5" indent="-247650" rtl="0">
              <a:spcBef>
                <a:spcPts val="0"/>
              </a:spcBef>
              <a:spcAft>
                <a:spcPts val="0"/>
              </a:spcAft>
              <a:buSzPts val="1600"/>
              <a:buChar char="■"/>
              <a:defRPr sz="1200"/>
            </a:lvl6pPr>
            <a:lvl7pPr marL="2400300" lvl="6" indent="-247650" rtl="0">
              <a:spcBef>
                <a:spcPts val="0"/>
              </a:spcBef>
              <a:spcAft>
                <a:spcPts val="0"/>
              </a:spcAft>
              <a:buSzPts val="1600"/>
              <a:buChar char="●"/>
              <a:defRPr sz="1200"/>
            </a:lvl7pPr>
            <a:lvl8pPr marL="2743200" lvl="7" indent="-247650" rtl="0">
              <a:spcBef>
                <a:spcPts val="0"/>
              </a:spcBef>
              <a:spcAft>
                <a:spcPts val="0"/>
              </a:spcAft>
              <a:buSzPts val="1600"/>
              <a:buChar char="○"/>
              <a:defRPr sz="1200"/>
            </a:lvl8pPr>
            <a:lvl9pPr marL="3086100" lvl="8" indent="-247650" rtl="0">
              <a:spcBef>
                <a:spcPts val="0"/>
              </a:spcBef>
              <a:spcAft>
                <a:spcPts val="0"/>
              </a:spcAft>
              <a:buSzPts val="1600"/>
              <a:buChar char="■"/>
              <a:defRPr sz="1200"/>
            </a:lvl9pPr>
          </a:lstStyle>
          <a:p>
            <a:endParaRPr/>
          </a:p>
        </p:txBody>
      </p:sp>
      <p:sp>
        <p:nvSpPr>
          <p:cNvPr id="98" name="Google Shape;98;gf785498e00_0_80"/>
          <p:cNvSpPr txBox="1">
            <a:spLocks noGrp="1"/>
          </p:cNvSpPr>
          <p:nvPr>
            <p:ph type="body" idx="2"/>
          </p:nvPr>
        </p:nvSpPr>
        <p:spPr>
          <a:xfrm>
            <a:off x="4832402" y="1536633"/>
            <a:ext cx="3999825" cy="4555200"/>
          </a:xfrm>
          <a:prstGeom prst="rect">
            <a:avLst/>
          </a:prstGeom>
        </p:spPr>
        <p:txBody>
          <a:bodyPr spcFirstLastPara="1" wrap="square" lIns="121900" tIns="121900" rIns="121900" bIns="121900" anchor="t" anchorCtr="0">
            <a:normAutofit/>
          </a:bodyPr>
          <a:lstStyle>
            <a:lvl1pPr marL="342900" lvl="0" indent="-261938" rtl="0">
              <a:spcBef>
                <a:spcPts val="0"/>
              </a:spcBef>
              <a:spcAft>
                <a:spcPts val="0"/>
              </a:spcAft>
              <a:buSzPts val="1900"/>
              <a:buChar char="●"/>
              <a:defRPr sz="1425"/>
            </a:lvl1pPr>
            <a:lvl2pPr marL="685800" lvl="1" indent="-247650" rtl="0">
              <a:spcBef>
                <a:spcPts val="0"/>
              </a:spcBef>
              <a:spcAft>
                <a:spcPts val="0"/>
              </a:spcAft>
              <a:buSzPts val="1600"/>
              <a:buChar char="○"/>
              <a:defRPr sz="1200"/>
            </a:lvl2pPr>
            <a:lvl3pPr marL="1028700" lvl="2" indent="-247650" rtl="0">
              <a:spcBef>
                <a:spcPts val="0"/>
              </a:spcBef>
              <a:spcAft>
                <a:spcPts val="0"/>
              </a:spcAft>
              <a:buSzPts val="1600"/>
              <a:buChar char="■"/>
              <a:defRPr sz="1200"/>
            </a:lvl3pPr>
            <a:lvl4pPr marL="1371600" lvl="3" indent="-247650" rtl="0">
              <a:spcBef>
                <a:spcPts val="0"/>
              </a:spcBef>
              <a:spcAft>
                <a:spcPts val="0"/>
              </a:spcAft>
              <a:buSzPts val="1600"/>
              <a:buChar char="●"/>
              <a:defRPr sz="1200"/>
            </a:lvl4pPr>
            <a:lvl5pPr marL="1714500" lvl="4" indent="-247650" rtl="0">
              <a:spcBef>
                <a:spcPts val="0"/>
              </a:spcBef>
              <a:spcAft>
                <a:spcPts val="0"/>
              </a:spcAft>
              <a:buSzPts val="1600"/>
              <a:buChar char="○"/>
              <a:defRPr sz="1200"/>
            </a:lvl5pPr>
            <a:lvl6pPr marL="2057400" lvl="5" indent="-247650" rtl="0">
              <a:spcBef>
                <a:spcPts val="0"/>
              </a:spcBef>
              <a:spcAft>
                <a:spcPts val="0"/>
              </a:spcAft>
              <a:buSzPts val="1600"/>
              <a:buChar char="■"/>
              <a:defRPr sz="1200"/>
            </a:lvl6pPr>
            <a:lvl7pPr marL="2400300" lvl="6" indent="-247650" rtl="0">
              <a:spcBef>
                <a:spcPts val="0"/>
              </a:spcBef>
              <a:spcAft>
                <a:spcPts val="0"/>
              </a:spcAft>
              <a:buSzPts val="1600"/>
              <a:buChar char="●"/>
              <a:defRPr sz="1200"/>
            </a:lvl7pPr>
            <a:lvl8pPr marL="2743200" lvl="7" indent="-247650" rtl="0">
              <a:spcBef>
                <a:spcPts val="0"/>
              </a:spcBef>
              <a:spcAft>
                <a:spcPts val="0"/>
              </a:spcAft>
              <a:buSzPts val="1600"/>
              <a:buChar char="○"/>
              <a:defRPr sz="1200"/>
            </a:lvl8pPr>
            <a:lvl9pPr marL="3086100" lvl="8" indent="-247650" rtl="0">
              <a:spcBef>
                <a:spcPts val="0"/>
              </a:spcBef>
              <a:spcAft>
                <a:spcPts val="0"/>
              </a:spcAft>
              <a:buSzPts val="1600"/>
              <a:buChar char="■"/>
              <a:defRPr sz="1200"/>
            </a:lvl9pPr>
          </a:lstStyle>
          <a:p>
            <a:endParaRPr/>
          </a:p>
        </p:txBody>
      </p:sp>
      <p:sp>
        <p:nvSpPr>
          <p:cNvPr id="99" name="Google Shape;99;gf785498e00_0_80"/>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gf785498e00_0_85"/>
          <p:cNvSpPr txBox="1">
            <a:spLocks noGrp="1"/>
          </p:cNvSpPr>
          <p:nvPr>
            <p:ph type="title"/>
          </p:nvPr>
        </p:nvSpPr>
        <p:spPr>
          <a:xfrm>
            <a:off x="311702" y="593367"/>
            <a:ext cx="8520525"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02" name="Google Shape;102;gf785498e00_0_85"/>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gf785498e00_0_88"/>
          <p:cNvSpPr txBox="1">
            <a:spLocks noGrp="1"/>
          </p:cNvSpPr>
          <p:nvPr>
            <p:ph type="title"/>
          </p:nvPr>
        </p:nvSpPr>
        <p:spPr>
          <a:xfrm>
            <a:off x="311700" y="740800"/>
            <a:ext cx="2808000" cy="1007700"/>
          </a:xfrm>
          <a:prstGeom prst="rect">
            <a:avLst/>
          </a:prstGeom>
        </p:spPr>
        <p:txBody>
          <a:bodyPr spcFirstLastPara="1" wrap="square" lIns="121900" tIns="121900" rIns="121900" bIns="121900" anchor="b" anchorCtr="0">
            <a:normAutofit/>
          </a:bodyPr>
          <a:lstStyle>
            <a:lvl1pPr lvl="0" rtl="0">
              <a:spcBef>
                <a:spcPts val="0"/>
              </a:spcBef>
              <a:spcAft>
                <a:spcPts val="0"/>
              </a:spcAft>
              <a:buSzPts val="3200"/>
              <a:buNone/>
              <a:defRPr sz="2400"/>
            </a:lvl1pPr>
            <a:lvl2pPr lvl="1" rtl="0">
              <a:spcBef>
                <a:spcPts val="0"/>
              </a:spcBef>
              <a:spcAft>
                <a:spcPts val="0"/>
              </a:spcAft>
              <a:buSzPts val="3200"/>
              <a:buNone/>
              <a:defRPr sz="2400"/>
            </a:lvl2pPr>
            <a:lvl3pPr lvl="2" rtl="0">
              <a:spcBef>
                <a:spcPts val="0"/>
              </a:spcBef>
              <a:spcAft>
                <a:spcPts val="0"/>
              </a:spcAft>
              <a:buSzPts val="3200"/>
              <a:buNone/>
              <a:defRPr sz="2400"/>
            </a:lvl3pPr>
            <a:lvl4pPr lvl="3" rtl="0">
              <a:spcBef>
                <a:spcPts val="0"/>
              </a:spcBef>
              <a:spcAft>
                <a:spcPts val="0"/>
              </a:spcAft>
              <a:buSzPts val="3200"/>
              <a:buNone/>
              <a:defRPr sz="2400"/>
            </a:lvl4pPr>
            <a:lvl5pPr lvl="4" rtl="0">
              <a:spcBef>
                <a:spcPts val="0"/>
              </a:spcBef>
              <a:spcAft>
                <a:spcPts val="0"/>
              </a:spcAft>
              <a:buSzPts val="3200"/>
              <a:buNone/>
              <a:defRPr sz="2400"/>
            </a:lvl5pPr>
            <a:lvl6pPr lvl="5" rtl="0">
              <a:spcBef>
                <a:spcPts val="0"/>
              </a:spcBef>
              <a:spcAft>
                <a:spcPts val="0"/>
              </a:spcAft>
              <a:buSzPts val="3200"/>
              <a:buNone/>
              <a:defRPr sz="2400"/>
            </a:lvl6pPr>
            <a:lvl7pPr lvl="6" rtl="0">
              <a:spcBef>
                <a:spcPts val="0"/>
              </a:spcBef>
              <a:spcAft>
                <a:spcPts val="0"/>
              </a:spcAft>
              <a:buSzPts val="3200"/>
              <a:buNone/>
              <a:defRPr sz="2400"/>
            </a:lvl7pPr>
            <a:lvl8pPr lvl="7" rtl="0">
              <a:spcBef>
                <a:spcPts val="0"/>
              </a:spcBef>
              <a:spcAft>
                <a:spcPts val="0"/>
              </a:spcAft>
              <a:buSzPts val="3200"/>
              <a:buNone/>
              <a:defRPr sz="2400"/>
            </a:lvl8pPr>
            <a:lvl9pPr lvl="8" rtl="0">
              <a:spcBef>
                <a:spcPts val="0"/>
              </a:spcBef>
              <a:spcAft>
                <a:spcPts val="0"/>
              </a:spcAft>
              <a:buSzPts val="3200"/>
              <a:buNone/>
              <a:defRPr sz="2400"/>
            </a:lvl9pPr>
          </a:lstStyle>
          <a:p>
            <a:endParaRPr/>
          </a:p>
        </p:txBody>
      </p:sp>
      <p:sp>
        <p:nvSpPr>
          <p:cNvPr id="105" name="Google Shape;105;gf785498e00_0_88"/>
          <p:cNvSpPr txBox="1">
            <a:spLocks noGrp="1"/>
          </p:cNvSpPr>
          <p:nvPr>
            <p:ph type="body" idx="1"/>
          </p:nvPr>
        </p:nvSpPr>
        <p:spPr>
          <a:xfrm>
            <a:off x="311700" y="1852800"/>
            <a:ext cx="2808000" cy="4239300"/>
          </a:xfrm>
          <a:prstGeom prst="rect">
            <a:avLst/>
          </a:prstGeom>
        </p:spPr>
        <p:txBody>
          <a:bodyPr spcFirstLastPara="1" wrap="square" lIns="121900" tIns="121900" rIns="121900" bIns="121900" anchor="t" anchorCtr="0">
            <a:normAutofit/>
          </a:bodyPr>
          <a:lstStyle>
            <a:lvl1pPr marL="342900" lvl="0" indent="-247650" rtl="0">
              <a:spcBef>
                <a:spcPts val="0"/>
              </a:spcBef>
              <a:spcAft>
                <a:spcPts val="0"/>
              </a:spcAft>
              <a:buSzPts val="1600"/>
              <a:buChar char="●"/>
              <a:defRPr sz="1200"/>
            </a:lvl1pPr>
            <a:lvl2pPr marL="685800" lvl="1" indent="-247650" rtl="0">
              <a:spcBef>
                <a:spcPts val="0"/>
              </a:spcBef>
              <a:spcAft>
                <a:spcPts val="0"/>
              </a:spcAft>
              <a:buSzPts val="1600"/>
              <a:buChar char="○"/>
              <a:defRPr sz="1200"/>
            </a:lvl2pPr>
            <a:lvl3pPr marL="1028700" lvl="2" indent="-247650" rtl="0">
              <a:spcBef>
                <a:spcPts val="0"/>
              </a:spcBef>
              <a:spcAft>
                <a:spcPts val="0"/>
              </a:spcAft>
              <a:buSzPts val="1600"/>
              <a:buChar char="■"/>
              <a:defRPr sz="1200"/>
            </a:lvl3pPr>
            <a:lvl4pPr marL="1371600" lvl="3" indent="-247650" rtl="0">
              <a:spcBef>
                <a:spcPts val="0"/>
              </a:spcBef>
              <a:spcAft>
                <a:spcPts val="0"/>
              </a:spcAft>
              <a:buSzPts val="1600"/>
              <a:buChar char="●"/>
              <a:defRPr sz="1200"/>
            </a:lvl4pPr>
            <a:lvl5pPr marL="1714500" lvl="4" indent="-247650" rtl="0">
              <a:spcBef>
                <a:spcPts val="0"/>
              </a:spcBef>
              <a:spcAft>
                <a:spcPts val="0"/>
              </a:spcAft>
              <a:buSzPts val="1600"/>
              <a:buChar char="○"/>
              <a:defRPr sz="1200"/>
            </a:lvl5pPr>
            <a:lvl6pPr marL="2057400" lvl="5" indent="-247650" rtl="0">
              <a:spcBef>
                <a:spcPts val="0"/>
              </a:spcBef>
              <a:spcAft>
                <a:spcPts val="0"/>
              </a:spcAft>
              <a:buSzPts val="1600"/>
              <a:buChar char="■"/>
              <a:defRPr sz="1200"/>
            </a:lvl6pPr>
            <a:lvl7pPr marL="2400300" lvl="6" indent="-247650" rtl="0">
              <a:spcBef>
                <a:spcPts val="0"/>
              </a:spcBef>
              <a:spcAft>
                <a:spcPts val="0"/>
              </a:spcAft>
              <a:buSzPts val="1600"/>
              <a:buChar char="●"/>
              <a:defRPr sz="1200"/>
            </a:lvl7pPr>
            <a:lvl8pPr marL="2743200" lvl="7" indent="-247650" rtl="0">
              <a:spcBef>
                <a:spcPts val="0"/>
              </a:spcBef>
              <a:spcAft>
                <a:spcPts val="0"/>
              </a:spcAft>
              <a:buSzPts val="1600"/>
              <a:buChar char="○"/>
              <a:defRPr sz="1200"/>
            </a:lvl8pPr>
            <a:lvl9pPr marL="3086100" lvl="8" indent="-247650" rtl="0">
              <a:spcBef>
                <a:spcPts val="0"/>
              </a:spcBef>
              <a:spcAft>
                <a:spcPts val="0"/>
              </a:spcAft>
              <a:buSzPts val="1600"/>
              <a:buChar char="■"/>
              <a:defRPr sz="1200"/>
            </a:lvl9pPr>
          </a:lstStyle>
          <a:p>
            <a:endParaRPr/>
          </a:p>
        </p:txBody>
      </p:sp>
      <p:sp>
        <p:nvSpPr>
          <p:cNvPr id="106" name="Google Shape;106;gf785498e00_0_88"/>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gf785498e00_0_92"/>
          <p:cNvSpPr txBox="1">
            <a:spLocks noGrp="1"/>
          </p:cNvSpPr>
          <p:nvPr>
            <p:ph type="title"/>
          </p:nvPr>
        </p:nvSpPr>
        <p:spPr>
          <a:xfrm>
            <a:off x="490250" y="600200"/>
            <a:ext cx="6367725" cy="5454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6400"/>
              <a:buNone/>
              <a:defRPr sz="4800"/>
            </a:lvl1pPr>
            <a:lvl2pPr lvl="1" rtl="0">
              <a:spcBef>
                <a:spcPts val="0"/>
              </a:spcBef>
              <a:spcAft>
                <a:spcPts val="0"/>
              </a:spcAft>
              <a:buSzPts val="6400"/>
              <a:buNone/>
              <a:defRPr sz="4800"/>
            </a:lvl2pPr>
            <a:lvl3pPr lvl="2" rtl="0">
              <a:spcBef>
                <a:spcPts val="0"/>
              </a:spcBef>
              <a:spcAft>
                <a:spcPts val="0"/>
              </a:spcAft>
              <a:buSzPts val="6400"/>
              <a:buNone/>
              <a:defRPr sz="4800"/>
            </a:lvl3pPr>
            <a:lvl4pPr lvl="3" rtl="0">
              <a:spcBef>
                <a:spcPts val="0"/>
              </a:spcBef>
              <a:spcAft>
                <a:spcPts val="0"/>
              </a:spcAft>
              <a:buSzPts val="6400"/>
              <a:buNone/>
              <a:defRPr sz="4800"/>
            </a:lvl4pPr>
            <a:lvl5pPr lvl="4" rtl="0">
              <a:spcBef>
                <a:spcPts val="0"/>
              </a:spcBef>
              <a:spcAft>
                <a:spcPts val="0"/>
              </a:spcAft>
              <a:buSzPts val="6400"/>
              <a:buNone/>
              <a:defRPr sz="4800"/>
            </a:lvl5pPr>
            <a:lvl6pPr lvl="5" rtl="0">
              <a:spcBef>
                <a:spcPts val="0"/>
              </a:spcBef>
              <a:spcAft>
                <a:spcPts val="0"/>
              </a:spcAft>
              <a:buSzPts val="6400"/>
              <a:buNone/>
              <a:defRPr sz="4800"/>
            </a:lvl6pPr>
            <a:lvl7pPr lvl="6" rtl="0">
              <a:spcBef>
                <a:spcPts val="0"/>
              </a:spcBef>
              <a:spcAft>
                <a:spcPts val="0"/>
              </a:spcAft>
              <a:buSzPts val="6400"/>
              <a:buNone/>
              <a:defRPr sz="4800"/>
            </a:lvl7pPr>
            <a:lvl8pPr lvl="7" rtl="0">
              <a:spcBef>
                <a:spcPts val="0"/>
              </a:spcBef>
              <a:spcAft>
                <a:spcPts val="0"/>
              </a:spcAft>
              <a:buSzPts val="6400"/>
              <a:buNone/>
              <a:defRPr sz="4800"/>
            </a:lvl8pPr>
            <a:lvl9pPr lvl="8" rtl="0">
              <a:spcBef>
                <a:spcPts val="0"/>
              </a:spcBef>
              <a:spcAft>
                <a:spcPts val="0"/>
              </a:spcAft>
              <a:buSzPts val="6400"/>
              <a:buNone/>
              <a:defRPr sz="4800"/>
            </a:lvl9pPr>
          </a:lstStyle>
          <a:p>
            <a:endParaRPr/>
          </a:p>
        </p:txBody>
      </p:sp>
      <p:sp>
        <p:nvSpPr>
          <p:cNvPr id="109" name="Google Shape;109;gf785498e00_0_92"/>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gf785498e00_0_95"/>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12" name="Google Shape;112;gf785498e00_0_95"/>
          <p:cNvSpPr txBox="1">
            <a:spLocks noGrp="1"/>
          </p:cNvSpPr>
          <p:nvPr>
            <p:ph type="title"/>
          </p:nvPr>
        </p:nvSpPr>
        <p:spPr>
          <a:xfrm>
            <a:off x="265502" y="1644233"/>
            <a:ext cx="4045275" cy="19764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5600"/>
              <a:buNone/>
              <a:defRPr sz="4200"/>
            </a:lvl1pPr>
            <a:lvl2pPr lvl="1" algn="ctr" rtl="0">
              <a:spcBef>
                <a:spcPts val="0"/>
              </a:spcBef>
              <a:spcAft>
                <a:spcPts val="0"/>
              </a:spcAft>
              <a:buSzPts val="5600"/>
              <a:buNone/>
              <a:defRPr sz="4200"/>
            </a:lvl2pPr>
            <a:lvl3pPr lvl="2" algn="ctr" rtl="0">
              <a:spcBef>
                <a:spcPts val="0"/>
              </a:spcBef>
              <a:spcAft>
                <a:spcPts val="0"/>
              </a:spcAft>
              <a:buSzPts val="5600"/>
              <a:buNone/>
              <a:defRPr sz="4200"/>
            </a:lvl3pPr>
            <a:lvl4pPr lvl="3" algn="ctr" rtl="0">
              <a:spcBef>
                <a:spcPts val="0"/>
              </a:spcBef>
              <a:spcAft>
                <a:spcPts val="0"/>
              </a:spcAft>
              <a:buSzPts val="5600"/>
              <a:buNone/>
              <a:defRPr sz="4200"/>
            </a:lvl4pPr>
            <a:lvl5pPr lvl="4" algn="ctr" rtl="0">
              <a:spcBef>
                <a:spcPts val="0"/>
              </a:spcBef>
              <a:spcAft>
                <a:spcPts val="0"/>
              </a:spcAft>
              <a:buSzPts val="5600"/>
              <a:buNone/>
              <a:defRPr sz="4200"/>
            </a:lvl5pPr>
            <a:lvl6pPr lvl="5" algn="ctr" rtl="0">
              <a:spcBef>
                <a:spcPts val="0"/>
              </a:spcBef>
              <a:spcAft>
                <a:spcPts val="0"/>
              </a:spcAft>
              <a:buSzPts val="5600"/>
              <a:buNone/>
              <a:defRPr sz="4200"/>
            </a:lvl6pPr>
            <a:lvl7pPr lvl="6" algn="ctr" rtl="0">
              <a:spcBef>
                <a:spcPts val="0"/>
              </a:spcBef>
              <a:spcAft>
                <a:spcPts val="0"/>
              </a:spcAft>
              <a:buSzPts val="5600"/>
              <a:buNone/>
              <a:defRPr sz="4200"/>
            </a:lvl7pPr>
            <a:lvl8pPr lvl="7" algn="ctr" rtl="0">
              <a:spcBef>
                <a:spcPts val="0"/>
              </a:spcBef>
              <a:spcAft>
                <a:spcPts val="0"/>
              </a:spcAft>
              <a:buSzPts val="5600"/>
              <a:buNone/>
              <a:defRPr sz="4200"/>
            </a:lvl8pPr>
            <a:lvl9pPr lvl="8" algn="ctr" rtl="0">
              <a:spcBef>
                <a:spcPts val="0"/>
              </a:spcBef>
              <a:spcAft>
                <a:spcPts val="0"/>
              </a:spcAft>
              <a:buSzPts val="5600"/>
              <a:buNone/>
              <a:defRPr sz="4200"/>
            </a:lvl9pPr>
          </a:lstStyle>
          <a:p>
            <a:endParaRPr/>
          </a:p>
        </p:txBody>
      </p:sp>
      <p:sp>
        <p:nvSpPr>
          <p:cNvPr id="113" name="Google Shape;113;gf785498e00_0_95"/>
          <p:cNvSpPr txBox="1">
            <a:spLocks noGrp="1"/>
          </p:cNvSpPr>
          <p:nvPr>
            <p:ph type="subTitle" idx="1"/>
          </p:nvPr>
        </p:nvSpPr>
        <p:spPr>
          <a:xfrm>
            <a:off x="265502" y="3737433"/>
            <a:ext cx="4045275" cy="16467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100"/>
            </a:lvl1pPr>
            <a:lvl2pPr lvl="1" algn="ctr" rtl="0">
              <a:lnSpc>
                <a:spcPct val="100000"/>
              </a:lnSpc>
              <a:spcBef>
                <a:spcPts val="0"/>
              </a:spcBef>
              <a:spcAft>
                <a:spcPts val="0"/>
              </a:spcAft>
              <a:buSzPts val="2800"/>
              <a:buNone/>
              <a:defRPr sz="2100"/>
            </a:lvl2pPr>
            <a:lvl3pPr lvl="2" algn="ctr" rtl="0">
              <a:lnSpc>
                <a:spcPct val="100000"/>
              </a:lnSpc>
              <a:spcBef>
                <a:spcPts val="0"/>
              </a:spcBef>
              <a:spcAft>
                <a:spcPts val="0"/>
              </a:spcAft>
              <a:buSzPts val="2800"/>
              <a:buNone/>
              <a:defRPr sz="2100"/>
            </a:lvl3pPr>
            <a:lvl4pPr lvl="3" algn="ctr" rtl="0">
              <a:lnSpc>
                <a:spcPct val="100000"/>
              </a:lnSpc>
              <a:spcBef>
                <a:spcPts val="0"/>
              </a:spcBef>
              <a:spcAft>
                <a:spcPts val="0"/>
              </a:spcAft>
              <a:buSzPts val="2800"/>
              <a:buNone/>
              <a:defRPr sz="2100"/>
            </a:lvl4pPr>
            <a:lvl5pPr lvl="4" algn="ctr" rtl="0">
              <a:lnSpc>
                <a:spcPct val="100000"/>
              </a:lnSpc>
              <a:spcBef>
                <a:spcPts val="0"/>
              </a:spcBef>
              <a:spcAft>
                <a:spcPts val="0"/>
              </a:spcAft>
              <a:buSzPts val="2800"/>
              <a:buNone/>
              <a:defRPr sz="2100"/>
            </a:lvl5pPr>
            <a:lvl6pPr lvl="5" algn="ctr" rtl="0">
              <a:lnSpc>
                <a:spcPct val="100000"/>
              </a:lnSpc>
              <a:spcBef>
                <a:spcPts val="0"/>
              </a:spcBef>
              <a:spcAft>
                <a:spcPts val="0"/>
              </a:spcAft>
              <a:buSzPts val="2800"/>
              <a:buNone/>
              <a:defRPr sz="2100"/>
            </a:lvl6pPr>
            <a:lvl7pPr lvl="6" algn="ctr" rtl="0">
              <a:lnSpc>
                <a:spcPct val="100000"/>
              </a:lnSpc>
              <a:spcBef>
                <a:spcPts val="0"/>
              </a:spcBef>
              <a:spcAft>
                <a:spcPts val="0"/>
              </a:spcAft>
              <a:buSzPts val="2800"/>
              <a:buNone/>
              <a:defRPr sz="2100"/>
            </a:lvl7pPr>
            <a:lvl8pPr lvl="7" algn="ctr" rtl="0">
              <a:lnSpc>
                <a:spcPct val="100000"/>
              </a:lnSpc>
              <a:spcBef>
                <a:spcPts val="0"/>
              </a:spcBef>
              <a:spcAft>
                <a:spcPts val="0"/>
              </a:spcAft>
              <a:buSzPts val="2800"/>
              <a:buNone/>
              <a:defRPr sz="2100"/>
            </a:lvl8pPr>
            <a:lvl9pPr lvl="8" algn="ctr" rtl="0">
              <a:lnSpc>
                <a:spcPct val="100000"/>
              </a:lnSpc>
              <a:spcBef>
                <a:spcPts val="0"/>
              </a:spcBef>
              <a:spcAft>
                <a:spcPts val="0"/>
              </a:spcAft>
              <a:buSzPts val="2800"/>
              <a:buNone/>
              <a:defRPr sz="2100"/>
            </a:lvl9pPr>
          </a:lstStyle>
          <a:p>
            <a:endParaRPr/>
          </a:p>
        </p:txBody>
      </p:sp>
      <p:sp>
        <p:nvSpPr>
          <p:cNvPr id="114" name="Google Shape;114;gf785498e00_0_95"/>
          <p:cNvSpPr txBox="1">
            <a:spLocks noGrp="1"/>
          </p:cNvSpPr>
          <p:nvPr>
            <p:ph type="body" idx="2"/>
          </p:nvPr>
        </p:nvSpPr>
        <p:spPr>
          <a:xfrm>
            <a:off x="4939502" y="965433"/>
            <a:ext cx="3836925" cy="4926900"/>
          </a:xfrm>
          <a:prstGeom prst="rect">
            <a:avLst/>
          </a:prstGeom>
        </p:spPr>
        <p:txBody>
          <a:bodyPr spcFirstLastPara="1" wrap="square" lIns="121900" tIns="121900" rIns="121900" bIns="121900" anchor="ctr" anchorCtr="0">
            <a:normAutofit/>
          </a:bodyPr>
          <a:lstStyle>
            <a:lvl1pPr marL="342900" lvl="0" indent="-285750" rtl="0">
              <a:spcBef>
                <a:spcPts val="0"/>
              </a:spcBef>
              <a:spcAft>
                <a:spcPts val="0"/>
              </a:spcAft>
              <a:buSzPts val="2400"/>
              <a:buChar char="●"/>
              <a:defRPr/>
            </a:lvl1pPr>
            <a:lvl2pPr marL="685800" lvl="1" indent="-261938" rtl="0">
              <a:spcBef>
                <a:spcPts val="0"/>
              </a:spcBef>
              <a:spcAft>
                <a:spcPts val="0"/>
              </a:spcAft>
              <a:buSzPts val="1900"/>
              <a:buChar char="○"/>
              <a:defRPr/>
            </a:lvl2pPr>
            <a:lvl3pPr marL="1028700" lvl="2" indent="-261938" rtl="0">
              <a:spcBef>
                <a:spcPts val="0"/>
              </a:spcBef>
              <a:spcAft>
                <a:spcPts val="0"/>
              </a:spcAft>
              <a:buSzPts val="1900"/>
              <a:buChar char="■"/>
              <a:defRPr/>
            </a:lvl3pPr>
            <a:lvl4pPr marL="1371600" lvl="3" indent="-261938" rtl="0">
              <a:spcBef>
                <a:spcPts val="0"/>
              </a:spcBef>
              <a:spcAft>
                <a:spcPts val="0"/>
              </a:spcAft>
              <a:buSzPts val="1900"/>
              <a:buChar char="●"/>
              <a:defRPr/>
            </a:lvl4pPr>
            <a:lvl5pPr marL="1714500" lvl="4" indent="-261938" rtl="0">
              <a:spcBef>
                <a:spcPts val="0"/>
              </a:spcBef>
              <a:spcAft>
                <a:spcPts val="0"/>
              </a:spcAft>
              <a:buSzPts val="1900"/>
              <a:buChar char="○"/>
              <a:defRPr/>
            </a:lvl5pPr>
            <a:lvl6pPr marL="2057400" lvl="5" indent="-261938" rtl="0">
              <a:spcBef>
                <a:spcPts val="0"/>
              </a:spcBef>
              <a:spcAft>
                <a:spcPts val="0"/>
              </a:spcAft>
              <a:buSzPts val="1900"/>
              <a:buChar char="■"/>
              <a:defRPr/>
            </a:lvl6pPr>
            <a:lvl7pPr marL="2400300" lvl="6" indent="-261938" rtl="0">
              <a:spcBef>
                <a:spcPts val="0"/>
              </a:spcBef>
              <a:spcAft>
                <a:spcPts val="0"/>
              </a:spcAft>
              <a:buSzPts val="1900"/>
              <a:buChar char="●"/>
              <a:defRPr/>
            </a:lvl7pPr>
            <a:lvl8pPr marL="2743200" lvl="7" indent="-261938" rtl="0">
              <a:spcBef>
                <a:spcPts val="0"/>
              </a:spcBef>
              <a:spcAft>
                <a:spcPts val="0"/>
              </a:spcAft>
              <a:buSzPts val="1900"/>
              <a:buChar char="○"/>
              <a:defRPr/>
            </a:lvl8pPr>
            <a:lvl9pPr marL="3086100" lvl="8" indent="-261938" rtl="0">
              <a:spcBef>
                <a:spcPts val="0"/>
              </a:spcBef>
              <a:spcAft>
                <a:spcPts val="0"/>
              </a:spcAft>
              <a:buSzPts val="1900"/>
              <a:buChar char="■"/>
              <a:defRPr/>
            </a:lvl9pPr>
          </a:lstStyle>
          <a:p>
            <a:endParaRPr dirty="0"/>
          </a:p>
        </p:txBody>
      </p:sp>
      <p:sp>
        <p:nvSpPr>
          <p:cNvPr id="115" name="Google Shape;115;gf785498e00_0_95"/>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gf785498e00_0_101"/>
          <p:cNvSpPr txBox="1">
            <a:spLocks noGrp="1"/>
          </p:cNvSpPr>
          <p:nvPr>
            <p:ph type="body" idx="1"/>
          </p:nvPr>
        </p:nvSpPr>
        <p:spPr>
          <a:xfrm>
            <a:off x="311702" y="5640767"/>
            <a:ext cx="5998725" cy="806700"/>
          </a:xfrm>
          <a:prstGeom prst="rect">
            <a:avLst/>
          </a:prstGeom>
        </p:spPr>
        <p:txBody>
          <a:bodyPr spcFirstLastPara="1" wrap="square" lIns="121900" tIns="121900" rIns="121900" bIns="121900" anchor="ctr" anchorCtr="0">
            <a:normAutofit/>
          </a:bodyPr>
          <a:lstStyle>
            <a:lvl1pPr marL="342900" lvl="0" indent="-171450" rtl="0">
              <a:lnSpc>
                <a:spcPct val="100000"/>
              </a:lnSpc>
              <a:spcBef>
                <a:spcPts val="0"/>
              </a:spcBef>
              <a:spcAft>
                <a:spcPts val="0"/>
              </a:spcAft>
              <a:buSzPts val="2400"/>
              <a:buNone/>
              <a:defRPr/>
            </a:lvl1pPr>
          </a:lstStyle>
          <a:p>
            <a:endParaRPr/>
          </a:p>
        </p:txBody>
      </p:sp>
      <p:sp>
        <p:nvSpPr>
          <p:cNvPr id="118" name="Google Shape;118;gf785498e00_0_101"/>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gf785498e00_0_104"/>
          <p:cNvSpPr txBox="1">
            <a:spLocks noGrp="1"/>
          </p:cNvSpPr>
          <p:nvPr>
            <p:ph type="title" hasCustomPrompt="1"/>
          </p:nvPr>
        </p:nvSpPr>
        <p:spPr>
          <a:xfrm>
            <a:off x="311702" y="1474833"/>
            <a:ext cx="8520525" cy="2618100"/>
          </a:xfrm>
          <a:prstGeom prst="rect">
            <a:avLst/>
          </a:prstGeom>
        </p:spPr>
        <p:txBody>
          <a:bodyPr spcFirstLastPara="1" wrap="square" lIns="121900" tIns="121900" rIns="121900" bIns="121900" anchor="b" anchorCtr="0">
            <a:normAutofit/>
          </a:bodyPr>
          <a:lstStyle>
            <a:lvl1pPr lvl="0" algn="ctr" rtl="0">
              <a:spcBef>
                <a:spcPts val="0"/>
              </a:spcBef>
              <a:spcAft>
                <a:spcPts val="0"/>
              </a:spcAft>
              <a:buSzPts val="16000"/>
              <a:buNone/>
              <a:defRPr sz="12000"/>
            </a:lvl1pPr>
            <a:lvl2pPr lvl="1" algn="ctr" rtl="0">
              <a:spcBef>
                <a:spcPts val="0"/>
              </a:spcBef>
              <a:spcAft>
                <a:spcPts val="0"/>
              </a:spcAft>
              <a:buSzPts val="16000"/>
              <a:buNone/>
              <a:defRPr sz="12000"/>
            </a:lvl2pPr>
            <a:lvl3pPr lvl="2" algn="ctr" rtl="0">
              <a:spcBef>
                <a:spcPts val="0"/>
              </a:spcBef>
              <a:spcAft>
                <a:spcPts val="0"/>
              </a:spcAft>
              <a:buSzPts val="16000"/>
              <a:buNone/>
              <a:defRPr sz="12000"/>
            </a:lvl3pPr>
            <a:lvl4pPr lvl="3" algn="ctr" rtl="0">
              <a:spcBef>
                <a:spcPts val="0"/>
              </a:spcBef>
              <a:spcAft>
                <a:spcPts val="0"/>
              </a:spcAft>
              <a:buSzPts val="16000"/>
              <a:buNone/>
              <a:defRPr sz="12000"/>
            </a:lvl4pPr>
            <a:lvl5pPr lvl="4" algn="ctr" rtl="0">
              <a:spcBef>
                <a:spcPts val="0"/>
              </a:spcBef>
              <a:spcAft>
                <a:spcPts val="0"/>
              </a:spcAft>
              <a:buSzPts val="16000"/>
              <a:buNone/>
              <a:defRPr sz="12000"/>
            </a:lvl5pPr>
            <a:lvl6pPr lvl="5" algn="ctr" rtl="0">
              <a:spcBef>
                <a:spcPts val="0"/>
              </a:spcBef>
              <a:spcAft>
                <a:spcPts val="0"/>
              </a:spcAft>
              <a:buSzPts val="16000"/>
              <a:buNone/>
              <a:defRPr sz="12000"/>
            </a:lvl6pPr>
            <a:lvl7pPr lvl="6" algn="ctr" rtl="0">
              <a:spcBef>
                <a:spcPts val="0"/>
              </a:spcBef>
              <a:spcAft>
                <a:spcPts val="0"/>
              </a:spcAft>
              <a:buSzPts val="16000"/>
              <a:buNone/>
              <a:defRPr sz="12000"/>
            </a:lvl7pPr>
            <a:lvl8pPr lvl="7" algn="ctr" rtl="0">
              <a:spcBef>
                <a:spcPts val="0"/>
              </a:spcBef>
              <a:spcAft>
                <a:spcPts val="0"/>
              </a:spcAft>
              <a:buSzPts val="16000"/>
              <a:buNone/>
              <a:defRPr sz="12000"/>
            </a:lvl8pPr>
            <a:lvl9pPr lvl="8" algn="ctr" rtl="0">
              <a:spcBef>
                <a:spcPts val="0"/>
              </a:spcBef>
              <a:spcAft>
                <a:spcPts val="0"/>
              </a:spcAft>
              <a:buSzPts val="16000"/>
              <a:buNone/>
              <a:defRPr sz="12000"/>
            </a:lvl9pPr>
          </a:lstStyle>
          <a:p>
            <a:r>
              <a:t>xx%</a:t>
            </a:r>
          </a:p>
        </p:txBody>
      </p:sp>
      <p:sp>
        <p:nvSpPr>
          <p:cNvPr id="121" name="Google Shape;121;gf785498e00_0_104"/>
          <p:cNvSpPr txBox="1">
            <a:spLocks noGrp="1"/>
          </p:cNvSpPr>
          <p:nvPr>
            <p:ph type="body" idx="1"/>
          </p:nvPr>
        </p:nvSpPr>
        <p:spPr>
          <a:xfrm>
            <a:off x="311702" y="4202967"/>
            <a:ext cx="8520525" cy="1734300"/>
          </a:xfrm>
          <a:prstGeom prst="rect">
            <a:avLst/>
          </a:prstGeom>
        </p:spPr>
        <p:txBody>
          <a:bodyPr spcFirstLastPara="1" wrap="square" lIns="121900" tIns="121900" rIns="121900" bIns="121900" anchor="t" anchorCtr="0">
            <a:normAutofit/>
          </a:bodyPr>
          <a:lstStyle>
            <a:lvl1pPr marL="342900" lvl="0" indent="-285750" algn="ctr" rtl="0">
              <a:spcBef>
                <a:spcPts val="0"/>
              </a:spcBef>
              <a:spcAft>
                <a:spcPts val="0"/>
              </a:spcAft>
              <a:buSzPts val="2400"/>
              <a:buChar char="●"/>
              <a:defRPr/>
            </a:lvl1pPr>
            <a:lvl2pPr marL="685800" lvl="1" indent="-261938" algn="ctr" rtl="0">
              <a:spcBef>
                <a:spcPts val="0"/>
              </a:spcBef>
              <a:spcAft>
                <a:spcPts val="0"/>
              </a:spcAft>
              <a:buSzPts val="1900"/>
              <a:buChar char="○"/>
              <a:defRPr/>
            </a:lvl2pPr>
            <a:lvl3pPr marL="1028700" lvl="2" indent="-261938" algn="ctr" rtl="0">
              <a:spcBef>
                <a:spcPts val="0"/>
              </a:spcBef>
              <a:spcAft>
                <a:spcPts val="0"/>
              </a:spcAft>
              <a:buSzPts val="1900"/>
              <a:buChar char="■"/>
              <a:defRPr/>
            </a:lvl3pPr>
            <a:lvl4pPr marL="1371600" lvl="3" indent="-261938" algn="ctr" rtl="0">
              <a:spcBef>
                <a:spcPts val="0"/>
              </a:spcBef>
              <a:spcAft>
                <a:spcPts val="0"/>
              </a:spcAft>
              <a:buSzPts val="1900"/>
              <a:buChar char="●"/>
              <a:defRPr/>
            </a:lvl4pPr>
            <a:lvl5pPr marL="1714500" lvl="4" indent="-261938" algn="ctr" rtl="0">
              <a:spcBef>
                <a:spcPts val="0"/>
              </a:spcBef>
              <a:spcAft>
                <a:spcPts val="0"/>
              </a:spcAft>
              <a:buSzPts val="1900"/>
              <a:buChar char="○"/>
              <a:defRPr/>
            </a:lvl5pPr>
            <a:lvl6pPr marL="2057400" lvl="5" indent="-261938" algn="ctr" rtl="0">
              <a:spcBef>
                <a:spcPts val="0"/>
              </a:spcBef>
              <a:spcAft>
                <a:spcPts val="0"/>
              </a:spcAft>
              <a:buSzPts val="1900"/>
              <a:buChar char="■"/>
              <a:defRPr/>
            </a:lvl6pPr>
            <a:lvl7pPr marL="2400300" lvl="6" indent="-261938" algn="ctr" rtl="0">
              <a:spcBef>
                <a:spcPts val="0"/>
              </a:spcBef>
              <a:spcAft>
                <a:spcPts val="0"/>
              </a:spcAft>
              <a:buSzPts val="1900"/>
              <a:buChar char="●"/>
              <a:defRPr/>
            </a:lvl7pPr>
            <a:lvl8pPr marL="2743200" lvl="7" indent="-261938" algn="ctr" rtl="0">
              <a:spcBef>
                <a:spcPts val="0"/>
              </a:spcBef>
              <a:spcAft>
                <a:spcPts val="0"/>
              </a:spcAft>
              <a:buSzPts val="1900"/>
              <a:buChar char="○"/>
              <a:defRPr/>
            </a:lvl8pPr>
            <a:lvl9pPr marL="3086100" lvl="8" indent="-261938" algn="ctr" rtl="0">
              <a:spcBef>
                <a:spcPts val="0"/>
              </a:spcBef>
              <a:spcAft>
                <a:spcPts val="0"/>
              </a:spcAft>
              <a:buSzPts val="1900"/>
              <a:buChar char="■"/>
              <a:defRPr/>
            </a:lvl9pPr>
          </a:lstStyle>
          <a:p>
            <a:endParaRPr/>
          </a:p>
        </p:txBody>
      </p:sp>
      <p:sp>
        <p:nvSpPr>
          <p:cNvPr id="122" name="Google Shape;122;gf785498e00_0_104"/>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623888" y="1709743"/>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623888" y="4589468"/>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26" name="Google Shape;26;p11"/>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gf785498e00_0_108"/>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629841"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39" name="Google Shape;39;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1" name="Google Shape;41;p13"/>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3887391" y="987430"/>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57" name="Google Shape;57;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58" name="Google Shape;58;p16"/>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3887391" y="987430"/>
            <a:ext cx="4629150" cy="4873625"/>
          </a:xfrm>
          <a:prstGeom prst="rect">
            <a:avLst/>
          </a:prstGeom>
          <a:noFill/>
          <a:ln>
            <a:noFill/>
          </a:ln>
        </p:spPr>
      </p:sp>
      <p:sp>
        <p:nvSpPr>
          <p:cNvPr id="64" name="Google Shape;64;p1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5" name="Google Shape;65;p17"/>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4623594" y="2285209"/>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623094" y="370684"/>
            <a:ext cx="5811838"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628650" y="365129"/>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8" name="Google Shape;8;p8"/>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1" name="Google Shape;10;p8"/>
          <p:cNvSpPr txBox="1">
            <a:spLocks/>
          </p:cNvSpPr>
          <p:nvPr userDrawn="1"/>
        </p:nvSpPr>
        <p:spPr>
          <a:xfrm>
            <a:off x="6457950" y="6356355"/>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z="1600" b="1" smtClean="0">
                <a:solidFill>
                  <a:schemeClr val="tx1"/>
                </a:solidFill>
              </a:rPr>
              <a:pPr/>
              <a:t>‹#›</a:t>
            </a:fld>
            <a:endParaRPr lang="en-US" sz="1600" b="1" dirty="0">
              <a:solidFill>
                <a:schemeClr val="tx1"/>
              </a:solidFill>
            </a:endParaRPr>
          </a:p>
        </p:txBody>
      </p:sp>
      <p:grpSp>
        <p:nvGrpSpPr>
          <p:cNvPr id="5" name="群組 4"/>
          <p:cNvGrpSpPr/>
          <p:nvPr userDrawn="1"/>
        </p:nvGrpSpPr>
        <p:grpSpPr>
          <a:xfrm>
            <a:off x="8147223" y="6414021"/>
            <a:ext cx="517318" cy="392195"/>
            <a:chOff x="8147222" y="6414017"/>
            <a:chExt cx="517318" cy="392195"/>
          </a:xfrm>
        </p:grpSpPr>
        <p:grpSp>
          <p:nvGrpSpPr>
            <p:cNvPr id="4" name="群組 3"/>
            <p:cNvGrpSpPr>
              <a:grpSpLocks noChangeAspect="1"/>
            </p:cNvGrpSpPr>
            <p:nvPr userDrawn="1"/>
          </p:nvGrpSpPr>
          <p:grpSpPr>
            <a:xfrm>
              <a:off x="8147222" y="6414017"/>
              <a:ext cx="409318" cy="392195"/>
              <a:chOff x="5222789" y="3361039"/>
              <a:chExt cx="892261" cy="854936"/>
            </a:xfrm>
          </p:grpSpPr>
          <p:sp>
            <p:nvSpPr>
              <p:cNvPr id="3" name="圓角矩形 2"/>
              <p:cNvSpPr/>
              <p:nvPr userDrawn="1"/>
            </p:nvSpPr>
            <p:spPr>
              <a:xfrm>
                <a:off x="5222789" y="3361039"/>
                <a:ext cx="720000" cy="72000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sz="1400"/>
              </a:p>
            </p:txBody>
          </p:sp>
          <p:sp>
            <p:nvSpPr>
              <p:cNvPr id="12" name="圓角矩形 11"/>
              <p:cNvSpPr/>
              <p:nvPr userDrawn="1"/>
            </p:nvSpPr>
            <p:spPr>
              <a:xfrm>
                <a:off x="5755050" y="3855975"/>
                <a:ext cx="360000" cy="36000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sz="1400"/>
              </a:p>
            </p:txBody>
          </p:sp>
        </p:grpSp>
        <p:sp>
          <p:nvSpPr>
            <p:cNvPr id="13" name="圓角矩形 12"/>
            <p:cNvSpPr/>
            <p:nvPr userDrawn="1"/>
          </p:nvSpPr>
          <p:spPr>
            <a:xfrm>
              <a:off x="8556540" y="6484913"/>
              <a:ext cx="108000" cy="10800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sz="1400"/>
            </a:p>
          </p:txBody>
        </p:sp>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0"/>
        <p:cNvGrpSpPr/>
        <p:nvPr/>
      </p:nvGrpSpPr>
      <p:grpSpPr>
        <a:xfrm>
          <a:off x="0" y="0"/>
          <a:ext cx="0" cy="0"/>
          <a:chOff x="0" y="0"/>
          <a:chExt cx="0" cy="0"/>
        </a:xfrm>
      </p:grpSpPr>
      <p:sp>
        <p:nvSpPr>
          <p:cNvPr id="81" name="Google Shape;81;gf785498e00_0_65"/>
          <p:cNvSpPr txBox="1">
            <a:spLocks noGrp="1"/>
          </p:cNvSpPr>
          <p:nvPr>
            <p:ph type="title"/>
          </p:nvPr>
        </p:nvSpPr>
        <p:spPr>
          <a:xfrm>
            <a:off x="311702" y="593367"/>
            <a:ext cx="8520525" cy="763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2" name="Google Shape;82;gf785498e00_0_65"/>
          <p:cNvSpPr txBox="1">
            <a:spLocks noGrp="1"/>
          </p:cNvSpPr>
          <p:nvPr>
            <p:ph type="body" idx="1"/>
          </p:nvPr>
        </p:nvSpPr>
        <p:spPr>
          <a:xfrm>
            <a:off x="311702" y="1536633"/>
            <a:ext cx="8520525"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chemeClr val="dk2"/>
              </a:buClr>
              <a:buSzPts val="2400"/>
              <a:buChar char="●"/>
              <a:defRPr sz="2400">
                <a:solidFill>
                  <a:schemeClr val="dk2"/>
                </a:solidFill>
              </a:defRPr>
            </a:lvl1pPr>
            <a:lvl2pPr marL="914400" lvl="1" indent="-349250" rtl="0">
              <a:lnSpc>
                <a:spcPct val="115000"/>
              </a:lnSpc>
              <a:spcBef>
                <a:spcPts val="0"/>
              </a:spcBef>
              <a:spcAft>
                <a:spcPts val="0"/>
              </a:spcAft>
              <a:buClr>
                <a:schemeClr val="dk2"/>
              </a:buClr>
              <a:buSzPts val="1900"/>
              <a:buChar char="○"/>
              <a:defRPr sz="1900">
                <a:solidFill>
                  <a:schemeClr val="dk2"/>
                </a:solidFill>
              </a:defRPr>
            </a:lvl2pPr>
            <a:lvl3pPr marL="1371600" lvl="2" indent="-349250" rtl="0">
              <a:lnSpc>
                <a:spcPct val="115000"/>
              </a:lnSpc>
              <a:spcBef>
                <a:spcPts val="0"/>
              </a:spcBef>
              <a:spcAft>
                <a:spcPts val="0"/>
              </a:spcAft>
              <a:buClr>
                <a:schemeClr val="dk2"/>
              </a:buClr>
              <a:buSzPts val="1900"/>
              <a:buChar char="■"/>
              <a:defRPr sz="1900">
                <a:solidFill>
                  <a:schemeClr val="dk2"/>
                </a:solidFill>
              </a:defRPr>
            </a:lvl3pPr>
            <a:lvl4pPr marL="1828800" lvl="3" indent="-349250" rtl="0">
              <a:lnSpc>
                <a:spcPct val="115000"/>
              </a:lnSpc>
              <a:spcBef>
                <a:spcPts val="0"/>
              </a:spcBef>
              <a:spcAft>
                <a:spcPts val="0"/>
              </a:spcAft>
              <a:buClr>
                <a:schemeClr val="dk2"/>
              </a:buClr>
              <a:buSzPts val="1900"/>
              <a:buChar char="●"/>
              <a:defRPr sz="1900">
                <a:solidFill>
                  <a:schemeClr val="dk2"/>
                </a:solidFill>
              </a:defRPr>
            </a:lvl4pPr>
            <a:lvl5pPr marL="2286000" lvl="4" indent="-349250" rtl="0">
              <a:lnSpc>
                <a:spcPct val="115000"/>
              </a:lnSpc>
              <a:spcBef>
                <a:spcPts val="0"/>
              </a:spcBef>
              <a:spcAft>
                <a:spcPts val="0"/>
              </a:spcAft>
              <a:buClr>
                <a:schemeClr val="dk2"/>
              </a:buClr>
              <a:buSzPts val="1900"/>
              <a:buChar char="○"/>
              <a:defRPr sz="1900">
                <a:solidFill>
                  <a:schemeClr val="dk2"/>
                </a:solidFill>
              </a:defRPr>
            </a:lvl5pPr>
            <a:lvl6pPr marL="2743200" lvl="5" indent="-349250" rtl="0">
              <a:lnSpc>
                <a:spcPct val="115000"/>
              </a:lnSpc>
              <a:spcBef>
                <a:spcPts val="0"/>
              </a:spcBef>
              <a:spcAft>
                <a:spcPts val="0"/>
              </a:spcAft>
              <a:buClr>
                <a:schemeClr val="dk2"/>
              </a:buClr>
              <a:buSzPts val="1900"/>
              <a:buChar char="■"/>
              <a:defRPr sz="1900">
                <a:solidFill>
                  <a:schemeClr val="dk2"/>
                </a:solidFill>
              </a:defRPr>
            </a:lvl6pPr>
            <a:lvl7pPr marL="3200400" lvl="6" indent="-349250" rtl="0">
              <a:lnSpc>
                <a:spcPct val="115000"/>
              </a:lnSpc>
              <a:spcBef>
                <a:spcPts val="0"/>
              </a:spcBef>
              <a:spcAft>
                <a:spcPts val="0"/>
              </a:spcAft>
              <a:buClr>
                <a:schemeClr val="dk2"/>
              </a:buClr>
              <a:buSzPts val="1900"/>
              <a:buChar char="●"/>
              <a:defRPr sz="1900">
                <a:solidFill>
                  <a:schemeClr val="dk2"/>
                </a:solidFill>
              </a:defRPr>
            </a:lvl7pPr>
            <a:lvl8pPr marL="3657600" lvl="7" indent="-349250" rtl="0">
              <a:lnSpc>
                <a:spcPct val="115000"/>
              </a:lnSpc>
              <a:spcBef>
                <a:spcPts val="0"/>
              </a:spcBef>
              <a:spcAft>
                <a:spcPts val="0"/>
              </a:spcAft>
              <a:buClr>
                <a:schemeClr val="dk2"/>
              </a:buClr>
              <a:buSzPts val="1900"/>
              <a:buChar char="○"/>
              <a:defRPr sz="1900">
                <a:solidFill>
                  <a:schemeClr val="dk2"/>
                </a:solidFill>
              </a:defRPr>
            </a:lvl8pPr>
            <a:lvl9pPr marL="4114800" lvl="8" indent="-349250" rtl="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3" name="Google Shape;83;gf785498e00_0_65"/>
          <p:cNvSpPr txBox="1">
            <a:spLocks noGrp="1"/>
          </p:cNvSpPr>
          <p:nvPr>
            <p:ph type="sldNum" idx="12"/>
          </p:nvPr>
        </p:nvSpPr>
        <p:spPr>
          <a:xfrm>
            <a:off x="8472458" y="6217622"/>
            <a:ext cx="548775" cy="524700"/>
          </a:xfrm>
          <a:prstGeom prst="rect">
            <a:avLst/>
          </a:prstGeom>
          <a:noFill/>
          <a:ln>
            <a:noFill/>
          </a:ln>
        </p:spPr>
        <p:txBody>
          <a:bodyPr spcFirstLastPara="1" wrap="square" lIns="121900" tIns="121900" rIns="121900" bIns="121900" anchor="ctr" anchorCtr="0">
            <a:normAutofit/>
          </a:bodyPr>
          <a:lstStyle>
            <a:lvl1pPr lvl="0" algn="r" rtl="0">
              <a:buNone/>
              <a:defRPr sz="975">
                <a:solidFill>
                  <a:schemeClr val="dk2"/>
                </a:solidFill>
              </a:defRPr>
            </a:lvl1pPr>
            <a:lvl2pPr lvl="1" algn="r" rtl="0">
              <a:buNone/>
              <a:defRPr sz="975">
                <a:solidFill>
                  <a:schemeClr val="dk2"/>
                </a:solidFill>
              </a:defRPr>
            </a:lvl2pPr>
            <a:lvl3pPr lvl="2" algn="r" rtl="0">
              <a:buNone/>
              <a:defRPr sz="975">
                <a:solidFill>
                  <a:schemeClr val="dk2"/>
                </a:solidFill>
              </a:defRPr>
            </a:lvl3pPr>
            <a:lvl4pPr lvl="3" algn="r" rtl="0">
              <a:buNone/>
              <a:defRPr sz="975">
                <a:solidFill>
                  <a:schemeClr val="dk2"/>
                </a:solidFill>
              </a:defRPr>
            </a:lvl4pPr>
            <a:lvl5pPr lvl="4" algn="r" rtl="0">
              <a:buNone/>
              <a:defRPr sz="975">
                <a:solidFill>
                  <a:schemeClr val="dk2"/>
                </a:solidFill>
              </a:defRPr>
            </a:lvl5pPr>
            <a:lvl6pPr lvl="5" algn="r" rtl="0">
              <a:buNone/>
              <a:defRPr sz="975">
                <a:solidFill>
                  <a:schemeClr val="dk2"/>
                </a:solidFill>
              </a:defRPr>
            </a:lvl6pPr>
            <a:lvl7pPr lvl="6" algn="r" rtl="0">
              <a:buNone/>
              <a:defRPr sz="975">
                <a:solidFill>
                  <a:schemeClr val="dk2"/>
                </a:solidFill>
              </a:defRPr>
            </a:lvl7pPr>
            <a:lvl8pPr lvl="7" algn="r" rtl="0">
              <a:buNone/>
              <a:defRPr sz="975">
                <a:solidFill>
                  <a:schemeClr val="dk2"/>
                </a:solidFill>
              </a:defRPr>
            </a:lvl8pPr>
            <a:lvl9pPr lvl="8" algn="r" rtl="0">
              <a:buNone/>
              <a:defRPr sz="975">
                <a:solidFill>
                  <a:schemeClr val="dk2"/>
                </a:solidFil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1.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s>
</file>

<file path=ppt/slides/_rels/slide1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40.png"/><Relationship Id="rId5" Type="http://schemas.openxmlformats.org/officeDocument/2006/relationships/image" Target="../media/image430.png"/><Relationship Id="rId4" Type="http://schemas.openxmlformats.org/officeDocument/2006/relationships/image" Target="../media/image420.png"/></Relationships>
</file>

<file path=ppt/slides/_rels/slide1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6" name="圖片 5"/>
          <p:cNvPicPr>
            <a:picLocks noChangeAspect="1"/>
          </p:cNvPicPr>
          <p:nvPr/>
        </p:nvPicPr>
        <p:blipFill rotWithShape="1">
          <a:blip r:embed="rId3">
            <a:extLst>
              <a:ext uri="{28A0092B-C50C-407E-A947-70E740481C1C}">
                <a14:useLocalDpi xmlns:a14="http://schemas.microsoft.com/office/drawing/2010/main" val="0"/>
              </a:ext>
            </a:extLst>
          </a:blip>
          <a:srcRect r="5992"/>
          <a:stretch/>
        </p:blipFill>
        <p:spPr>
          <a:xfrm>
            <a:off x="-1" y="5989814"/>
            <a:ext cx="6001973" cy="868181"/>
          </a:xfrm>
          <a:prstGeom prst="rect">
            <a:avLst/>
          </a:prstGeom>
        </p:spPr>
      </p:pic>
      <p:sp>
        <p:nvSpPr>
          <p:cNvPr id="129" name="Google Shape;129;gf785498e00_0_60"/>
          <p:cNvSpPr txBox="1">
            <a:spLocks noGrp="1"/>
          </p:cNvSpPr>
          <p:nvPr>
            <p:ph type="ctrTitle"/>
          </p:nvPr>
        </p:nvSpPr>
        <p:spPr>
          <a:xfrm>
            <a:off x="691085" y="926339"/>
            <a:ext cx="7761755" cy="2028055"/>
          </a:xfrm>
          <a:prstGeom prst="rect">
            <a:avLst/>
          </a:prstGeom>
        </p:spPr>
        <p:txBody>
          <a:bodyPr spcFirstLastPara="1" wrap="square" lIns="91425" tIns="91425" rIns="91425" bIns="91425" anchor="b" anchorCtr="0">
            <a:noAutofit/>
          </a:bodyPr>
          <a:lstStyle/>
          <a:p>
            <a:pPr>
              <a:buSzPts val="1300"/>
            </a:pPr>
            <a:r>
              <a:rPr lang="en-US" sz="4000" dirty="0">
                <a:latin typeface="Times New Roman"/>
                <a:ea typeface="Times New Roman"/>
                <a:cs typeface="Times New Roman"/>
                <a:sym typeface="Times New Roman"/>
              </a:rPr>
              <a:t>Efficient Privacy Preserving Nearest Neighboring Classification from Tree Structures and Secret </a:t>
            </a:r>
            <a:r>
              <a:rPr lang="en-US" sz="4000" dirty="0" smtClean="0">
                <a:latin typeface="Times New Roman"/>
                <a:ea typeface="Times New Roman"/>
                <a:cs typeface="Times New Roman"/>
                <a:sym typeface="Times New Roman"/>
              </a:rPr>
              <a:t>Sharing</a:t>
            </a:r>
            <a:endParaRPr sz="4000" dirty="0">
              <a:latin typeface="Times New Roman"/>
              <a:ea typeface="Times New Roman"/>
              <a:cs typeface="Times New Roman"/>
              <a:sym typeface="Times New Roman"/>
            </a:endParaRPr>
          </a:p>
        </p:txBody>
      </p:sp>
      <p:sp>
        <p:nvSpPr>
          <p:cNvPr id="130" name="Google Shape;130;gf785498e00_0_60"/>
          <p:cNvSpPr txBox="1">
            <a:spLocks noGrp="1"/>
          </p:cNvSpPr>
          <p:nvPr>
            <p:ph type="subTitle" idx="1"/>
          </p:nvPr>
        </p:nvSpPr>
        <p:spPr>
          <a:xfrm>
            <a:off x="540090" y="3206187"/>
            <a:ext cx="8063741" cy="2380609"/>
          </a:xfrm>
          <a:prstGeom prst="rect">
            <a:avLst/>
          </a:prstGeom>
        </p:spPr>
        <p:txBody>
          <a:bodyPr spcFirstLastPara="1" wrap="square" lIns="91425" tIns="91425" rIns="91425" bIns="91425" anchor="t" anchorCtr="0">
            <a:noAutofit/>
          </a:bodyPr>
          <a:lstStyle/>
          <a:p>
            <a:pPr marL="0" indent="0">
              <a:lnSpc>
                <a:spcPct val="115000"/>
              </a:lnSpc>
              <a:buSzPts val="935"/>
            </a:pPr>
            <a:r>
              <a:rPr lang="en-US" sz="2800" dirty="0" err="1" smtClean="0">
                <a:solidFill>
                  <a:schemeClr val="dk1"/>
                </a:solidFill>
                <a:latin typeface="Calibri"/>
                <a:ea typeface="Calibri"/>
                <a:cs typeface="Calibri"/>
                <a:sym typeface="Calibri"/>
              </a:rPr>
              <a:t>Jhe</a:t>
            </a:r>
            <a:r>
              <a:rPr lang="en-US" sz="2800" dirty="0" smtClean="0">
                <a:solidFill>
                  <a:schemeClr val="dk1"/>
                </a:solidFill>
                <a:latin typeface="Calibri"/>
                <a:ea typeface="Calibri"/>
                <a:cs typeface="Calibri"/>
                <a:sym typeface="Calibri"/>
              </a:rPr>
              <a:t>-Kai Yang</a:t>
            </a:r>
            <a:endParaRPr lang="en-US" altLang="zh-TW" sz="1600" dirty="0">
              <a:solidFill>
                <a:srgbClr val="000000"/>
              </a:solidFill>
              <a:latin typeface="Times New Roman" panose="02020603050405020304" pitchFamily="18" charset="0"/>
              <a:ea typeface="Calibri"/>
              <a:cs typeface="Times New Roman" panose="02020603050405020304" pitchFamily="18" charset="0"/>
              <a:sym typeface="Calibri"/>
            </a:endParaRPr>
          </a:p>
          <a:p>
            <a:pPr marL="0" lvl="0" indent="0">
              <a:lnSpc>
                <a:spcPct val="115000"/>
              </a:lnSpc>
              <a:buClr>
                <a:srgbClr val="595959"/>
              </a:buClr>
              <a:buSzPts val="935"/>
            </a:pPr>
            <a:endParaRPr lang="en-US" altLang="zh-TW" sz="1600" dirty="0">
              <a:solidFill>
                <a:srgbClr val="000000"/>
              </a:solidFill>
              <a:latin typeface="Times New Roman" panose="02020603050405020304" pitchFamily="18" charset="0"/>
              <a:ea typeface="Calibri"/>
              <a:cs typeface="Times New Roman" panose="02020603050405020304" pitchFamily="18" charset="0"/>
              <a:sym typeface="Calibri"/>
            </a:endParaRPr>
          </a:p>
          <a:p>
            <a:pPr marL="0" lvl="0" indent="0">
              <a:lnSpc>
                <a:spcPct val="115000"/>
              </a:lnSpc>
              <a:buClr>
                <a:srgbClr val="595959"/>
              </a:buClr>
              <a:buSzPts val="935"/>
            </a:pPr>
            <a:r>
              <a:rPr lang="en-US" altLang="zh-TW" sz="1400" dirty="0">
                <a:solidFill>
                  <a:srgbClr val="000000"/>
                </a:solidFill>
                <a:latin typeface="Times New Roman" panose="02020603050405020304" pitchFamily="18" charset="0"/>
                <a:ea typeface="Calibri"/>
                <a:cs typeface="Times New Roman" panose="02020603050405020304" pitchFamily="18" charset="0"/>
                <a:sym typeface="Calibri"/>
              </a:rPr>
              <a:t>Department of Computer Science and Engineering</a:t>
            </a:r>
            <a:endParaRPr lang="en-US" altLang="zh-TW" sz="1400" dirty="0">
              <a:solidFill>
                <a:srgbClr val="000000"/>
              </a:solidFill>
              <a:latin typeface="Calibri"/>
              <a:ea typeface="Calibri"/>
              <a:cs typeface="Calibri"/>
              <a:sym typeface="Calibri"/>
            </a:endParaRPr>
          </a:p>
          <a:p>
            <a:pPr marL="0" lvl="0" indent="0">
              <a:lnSpc>
                <a:spcPct val="115000"/>
              </a:lnSpc>
              <a:buClr>
                <a:srgbClr val="595959"/>
              </a:buClr>
              <a:buSzPts val="935"/>
            </a:pPr>
            <a:r>
              <a:rPr lang="en-US" altLang="zh-TW" sz="2000" dirty="0">
                <a:solidFill>
                  <a:srgbClr val="000000"/>
                </a:solidFill>
                <a:latin typeface="Times New Roman"/>
                <a:ea typeface="Times New Roman"/>
                <a:cs typeface="Times New Roman"/>
                <a:sym typeface="Times New Roman"/>
              </a:rPr>
              <a:t>Yuan </a:t>
            </a:r>
            <a:r>
              <a:rPr lang="en-US" altLang="zh-TW" sz="2000" dirty="0" err="1">
                <a:solidFill>
                  <a:srgbClr val="000000"/>
                </a:solidFill>
                <a:latin typeface="Times New Roman"/>
                <a:ea typeface="Times New Roman"/>
                <a:cs typeface="Times New Roman"/>
                <a:sym typeface="Times New Roman"/>
              </a:rPr>
              <a:t>Ze</a:t>
            </a:r>
            <a:r>
              <a:rPr lang="en-US" altLang="zh-TW" sz="2000" dirty="0">
                <a:solidFill>
                  <a:srgbClr val="000000"/>
                </a:solidFill>
                <a:latin typeface="Times New Roman"/>
                <a:ea typeface="Times New Roman"/>
                <a:cs typeface="Times New Roman"/>
                <a:sym typeface="Times New Roman"/>
              </a:rPr>
              <a:t> University, Taiwan</a:t>
            </a:r>
          </a:p>
          <a:p>
            <a:pPr marL="0" indent="0">
              <a:lnSpc>
                <a:spcPct val="115000"/>
              </a:lnSpc>
              <a:buSzPts val="935"/>
            </a:pPr>
            <a:endParaRPr lang="en-US" sz="1600" dirty="0" smtClean="0">
              <a:solidFill>
                <a:schemeClr val="dk1"/>
              </a:solidFill>
              <a:latin typeface="Calibri"/>
              <a:ea typeface="Calibri"/>
              <a:cs typeface="Calibri"/>
              <a:sym typeface="Calibri"/>
            </a:endParaRPr>
          </a:p>
          <a:p>
            <a:pPr marL="0" indent="0">
              <a:lnSpc>
                <a:spcPct val="115000"/>
              </a:lnSpc>
              <a:buSzPts val="935"/>
            </a:pP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Joint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work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with </a:t>
            </a:r>
            <a:r>
              <a:rPr lang="en-US" sz="1600" dirty="0" err="1">
                <a:solidFill>
                  <a:schemeClr val="dk1"/>
                </a:solidFill>
                <a:latin typeface="Times New Roman" panose="02020603050405020304" pitchFamily="18" charset="0"/>
                <a:ea typeface="Calibri"/>
                <a:cs typeface="Times New Roman" panose="02020603050405020304" pitchFamily="18" charset="0"/>
                <a:sym typeface="Calibri"/>
              </a:rPr>
              <a:t>Kuan</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-Chun Huang, Cheng-Yang Chung, Yu-Chi Chen, Ting-Wei </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Wu</a:t>
            </a:r>
            <a:r>
              <a:rPr lang="zh-TW" alt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 </a:t>
            </a:r>
            <a:r>
              <a:rPr lang="en-US" altLang="zh-TW" sz="1600" dirty="0" smtClean="0">
                <a:solidFill>
                  <a:schemeClr val="dk1"/>
                </a:solidFill>
                <a:latin typeface="Times New Roman" panose="02020603050405020304" pitchFamily="18" charset="0"/>
                <a:ea typeface="Calibri"/>
                <a:cs typeface="Times New Roman" panose="02020603050405020304" pitchFamily="18" charset="0"/>
                <a:sym typeface="Calibri"/>
              </a:rPr>
              <a:t>(YZU)</a:t>
            </a:r>
            <a:r>
              <a:rPr lang="en-US" sz="1600" dirty="0" smtClean="0">
                <a:solidFill>
                  <a:schemeClr val="dk1"/>
                </a:solidFill>
                <a:latin typeface="Times New Roman" panose="02020603050405020304" pitchFamily="18" charset="0"/>
                <a:ea typeface="Calibri"/>
                <a:cs typeface="Times New Roman" panose="02020603050405020304" pitchFamily="18" charset="0"/>
                <a:sym typeface="Calibri"/>
              </a:rPr>
              <a:t> </a:t>
            </a:r>
          </a:p>
        </p:txBody>
      </p:sp>
      <p:cxnSp>
        <p:nvCxnSpPr>
          <p:cNvPr id="131" name="Google Shape;131;gf785498e00_0_60"/>
          <p:cNvCxnSpPr/>
          <p:nvPr/>
        </p:nvCxnSpPr>
        <p:spPr>
          <a:xfrm>
            <a:off x="329586" y="3036794"/>
            <a:ext cx="8484750" cy="3150"/>
          </a:xfrm>
          <a:prstGeom prst="straightConnector1">
            <a:avLst/>
          </a:prstGeom>
          <a:noFill/>
          <a:ln w="19050" cap="flat" cmpd="sng">
            <a:solidFill>
              <a:schemeClr val="dk1"/>
            </a:solidFill>
            <a:prstDash val="solid"/>
            <a:round/>
            <a:headEnd type="none" w="med" len="med"/>
            <a:tailEnd type="none" w="med" len="med"/>
          </a:ln>
        </p:spPr>
      </p:cxnSp>
      <p:pic>
        <p:nvPicPr>
          <p:cNvPr id="133" name="Google Shape;133;gf785498e00_0_60"/>
          <p:cNvPicPr preferRelativeResize="0"/>
          <p:nvPr/>
        </p:nvPicPr>
        <p:blipFill>
          <a:blip r:embed="rId4">
            <a:alphaModFix/>
          </a:blip>
          <a:stretch>
            <a:fillRect/>
          </a:stretch>
        </p:blipFill>
        <p:spPr>
          <a:xfrm>
            <a:off x="7209386" y="5989812"/>
            <a:ext cx="868181" cy="868181"/>
          </a:xfrm>
          <a:prstGeom prst="rect">
            <a:avLst/>
          </a:prstGeom>
          <a:noFill/>
          <a:ln>
            <a:noFill/>
          </a:ln>
        </p:spPr>
      </p:pic>
      <p:pic>
        <p:nvPicPr>
          <p:cNvPr id="134" name="Google Shape;134;gf785498e00_0_60"/>
          <p:cNvPicPr preferRelativeResize="0"/>
          <p:nvPr/>
        </p:nvPicPr>
        <p:blipFill>
          <a:blip r:embed="rId5">
            <a:alphaModFix/>
          </a:blip>
          <a:stretch>
            <a:fillRect/>
          </a:stretch>
        </p:blipFill>
        <p:spPr>
          <a:xfrm>
            <a:off x="6219132" y="5989811"/>
            <a:ext cx="871875" cy="868181"/>
          </a:xfrm>
          <a:prstGeom prst="rect">
            <a:avLst/>
          </a:prstGeom>
          <a:noFill/>
          <a:ln>
            <a:noFill/>
          </a:ln>
        </p:spPr>
      </p:pic>
      <p:pic>
        <p:nvPicPr>
          <p:cNvPr id="135" name="Google Shape;135;gf785498e00_0_60"/>
          <p:cNvPicPr preferRelativeResize="0"/>
          <p:nvPr/>
        </p:nvPicPr>
        <p:blipFill>
          <a:blip r:embed="rId6">
            <a:alphaModFix/>
          </a:blip>
          <a:stretch>
            <a:fillRect/>
          </a:stretch>
        </p:blipFill>
        <p:spPr>
          <a:xfrm>
            <a:off x="8180044" y="5989814"/>
            <a:ext cx="963956" cy="86818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solidFill>
                  <a:srgbClr val="000000"/>
                </a:solidFill>
                <a:latin typeface="Times New Roman"/>
                <a:ea typeface="Times New Roman"/>
                <a:cs typeface="Times New Roman"/>
                <a:sym typeface="Times New Roman"/>
              </a:rPr>
              <a:t>Preliminaries </a:t>
            </a:r>
            <a:r>
              <a:rPr lang="en-US" altLang="zh-TW" dirty="0">
                <a:solidFill>
                  <a:srgbClr val="000000"/>
                </a:solidFill>
                <a:latin typeface="Times New Roman"/>
                <a:ea typeface="Times New Roman"/>
                <a:cs typeface="Times New Roman"/>
                <a:sym typeface="Times New Roman"/>
              </a:rPr>
              <a:t>- Secret Sharing</a:t>
            </a:r>
            <a:endParaRPr lang="zh-TW" altLang="en-US" dirty="0"/>
          </a:p>
        </p:txBody>
      </p:sp>
      <mc:AlternateContent xmlns:mc="http://schemas.openxmlformats.org/markup-compatibility/2006" xmlns:a14="http://schemas.microsoft.com/office/drawing/2010/main">
        <mc:Choice Requires="a14">
          <p:sp>
            <p:nvSpPr>
              <p:cNvPr id="7" name="文字版面配置區 6"/>
              <p:cNvSpPr>
                <a:spLocks noGrp="1"/>
              </p:cNvSpPr>
              <p:nvPr>
                <p:ph type="body" idx="1"/>
              </p:nvPr>
            </p:nvSpPr>
            <p:spPr/>
            <p:txBody>
              <a:bodyPr>
                <a:noAutofit/>
              </a:bodyPr>
              <a:lstStyle/>
              <a:p>
                <a:pPr indent="-304800">
                  <a:lnSpc>
                    <a:spcPct val="150000"/>
                  </a:lnSpc>
                  <a:buClr>
                    <a:schemeClr val="accent2"/>
                  </a:buClr>
                  <a:buSzPts val="2800"/>
                  <a:buFont typeface="Times New Roman"/>
                  <a:buChar char="❖"/>
                </a:pPr>
                <a:r>
                  <a:rPr lang="en-US" altLang="zh-TW" dirty="0">
                    <a:latin typeface="Times New Roman"/>
                    <a:ea typeface="Times New Roman"/>
                    <a:cs typeface="Times New Roman"/>
                    <a:sym typeface="Times New Roman"/>
                  </a:rPr>
                  <a:t>2-out-of-2 Secret </a:t>
                </a:r>
                <a:r>
                  <a:rPr lang="en-US" altLang="zh-TW" dirty="0" smtClean="0">
                    <a:latin typeface="Times New Roman"/>
                    <a:ea typeface="Times New Roman"/>
                    <a:cs typeface="Times New Roman"/>
                    <a:sym typeface="Times New Roman"/>
                  </a:rPr>
                  <a:t>Sharing</a:t>
                </a:r>
              </a:p>
              <a:p>
                <a:pPr marL="723900" lvl="1" indent="-342900">
                  <a:lnSpc>
                    <a:spcPct val="150000"/>
                  </a:lnSpc>
                  <a:buClr>
                    <a:schemeClr val="accent2"/>
                  </a:buClr>
                  <a:buSzPts val="2800"/>
                  <a:buFont typeface="Wingdings" panose="05000000000000000000" pitchFamily="2" charset="2"/>
                  <a:buChar char="Ø"/>
                </a:pPr>
                <a14:m>
                  <m:oMath xmlns:m="http://schemas.openxmlformats.org/officeDocument/2006/math">
                    <m:r>
                      <a:rPr lang="en-US" altLang="zh-TW" i="1">
                        <a:latin typeface="Cambria Math" panose="02040503050406030204" pitchFamily="18" charset="0"/>
                      </a:rPr>
                      <m:t>𝑦</m:t>
                    </m:r>
                    <m:r>
                      <a:rPr lang="en-US" altLang="zh-TW" i="1">
                        <a:latin typeface="Cambria Math" panose="02040503050406030204" pitchFamily="18" charset="0"/>
                      </a:rPr>
                      <m:t>=</m:t>
                    </m:r>
                    <m:r>
                      <a:rPr lang="en-US" altLang="zh-TW" i="1">
                        <a:latin typeface="Cambria Math" panose="02040503050406030204" pitchFamily="18" charset="0"/>
                      </a:rPr>
                      <m:t>𝑎𝑥</m:t>
                    </m:r>
                    <m:r>
                      <a:rPr lang="en-US" altLang="zh-TW" i="1">
                        <a:latin typeface="Cambria Math" panose="02040503050406030204" pitchFamily="18" charset="0"/>
                      </a:rPr>
                      <m:t>+</m:t>
                    </m:r>
                    <m:r>
                      <a:rPr lang="en-US" altLang="zh-TW" i="1">
                        <a:latin typeface="Cambria Math" panose="02040503050406030204" pitchFamily="18" charset="0"/>
                      </a:rPr>
                      <m:t>𝑏</m:t>
                    </m:r>
                  </m:oMath>
                </a14:m>
                <a:endParaRPr lang="en-US" altLang="zh-TW" dirty="0">
                  <a:latin typeface="Times New Roman"/>
                  <a:ea typeface="Times New Roman"/>
                  <a:cs typeface="Times New Roman"/>
                  <a:sym typeface="Times New Roman"/>
                </a:endParaRPr>
              </a:p>
              <a:p>
                <a:pPr indent="-304800">
                  <a:lnSpc>
                    <a:spcPct val="150000"/>
                  </a:lnSpc>
                  <a:buClr>
                    <a:schemeClr val="accent2"/>
                  </a:buClr>
                  <a:buSzPts val="2800"/>
                  <a:buFont typeface="Times New Roman"/>
                  <a:buChar char="❖"/>
                </a:pPr>
                <a:r>
                  <a:rPr lang="en-US" altLang="zh-TW" dirty="0">
                    <a:latin typeface="Times New Roman"/>
                    <a:ea typeface="Times New Roman"/>
                    <a:cs typeface="Times New Roman"/>
                    <a:sym typeface="Times New Roman"/>
                  </a:rPr>
                  <a:t>Algorithms</a:t>
                </a:r>
              </a:p>
              <a:p>
                <a:pPr marL="723900" lvl="1" indent="-342900">
                  <a:lnSpc>
                    <a:spcPct val="150000"/>
                  </a:lnSpc>
                  <a:buClr>
                    <a:schemeClr val="accent2"/>
                  </a:buClr>
                  <a:buSzPts val="2800"/>
                  <a:buFont typeface="Wingdings" panose="05000000000000000000" pitchFamily="2" charset="2"/>
                  <a:buChar char="Ø"/>
                </a:pPr>
                <a:r>
                  <a:rPr lang="en-US" altLang="zh-TW" sz="2000" dirty="0" smtClean="0">
                    <a:latin typeface="Times New Roman"/>
                    <a:ea typeface="Times New Roman"/>
                    <a:cs typeface="Times New Roman"/>
                    <a:sym typeface="Times New Roman"/>
                  </a:rPr>
                  <a:t>Share(</a:t>
                </a:r>
                <a:r>
                  <a:rPr lang="en-US" altLang="zh-TW" sz="2000" b="1" dirty="0">
                    <a:ea typeface="Times New Roman"/>
                  </a:rPr>
                  <a:t>s</a:t>
                </a:r>
                <a:r>
                  <a:rPr lang="en-US" altLang="zh-TW" sz="2000" dirty="0" smtClean="0">
                    <a:latin typeface="Times New Roman"/>
                    <a:ea typeface="Times New Roman"/>
                    <a:cs typeface="Times New Roman"/>
                    <a:sym typeface="Times New Roman"/>
                  </a:rPr>
                  <a:t>) </a:t>
                </a:r>
                <a:r>
                  <a:rPr lang="en-US" altLang="zh-TW" sz="2000" dirty="0">
                    <a:latin typeface="Times New Roman"/>
                    <a:ea typeface="Times New Roman"/>
                    <a:cs typeface="Times New Roman"/>
                    <a:sym typeface="Times New Roman"/>
                  </a:rPr>
                  <a:t>→ </a:t>
                </a:r>
                <a:r>
                  <a:rPr lang="en-US" altLang="zh-TW" sz="2000" dirty="0" smtClean="0">
                    <a:latin typeface="Times New Roman"/>
                    <a:ea typeface="Times New Roman"/>
                    <a:cs typeface="Times New Roman"/>
                    <a:sym typeface="Times New Roman"/>
                  </a:rPr>
                  <a:t>[</a:t>
                </a:r>
                <a:r>
                  <a:rPr lang="en-US" altLang="zh-TW" sz="2000" b="1" dirty="0">
                    <a:ea typeface="Times New Roman"/>
                  </a:rPr>
                  <a:t>s</a:t>
                </a:r>
                <a:r>
                  <a:rPr lang="en-US" altLang="zh-TW" sz="2000" dirty="0" smtClean="0">
                    <a:latin typeface="Times New Roman"/>
                    <a:ea typeface="Times New Roman"/>
                    <a:cs typeface="Times New Roman"/>
                    <a:sym typeface="Times New Roman"/>
                  </a:rPr>
                  <a:t>]</a:t>
                </a:r>
                <a:r>
                  <a:rPr lang="en-US" altLang="zh-TW" sz="2000" dirty="0">
                    <a:latin typeface="Times New Roman"/>
                    <a:ea typeface="Times New Roman"/>
                    <a:cs typeface="Times New Roman"/>
                    <a:sym typeface="Times New Roman"/>
                  </a:rPr>
                  <a:t>₁, </a:t>
                </a:r>
                <a:r>
                  <a:rPr lang="en-US" altLang="zh-TW" sz="2000" dirty="0" smtClean="0">
                    <a:latin typeface="Times New Roman"/>
                    <a:ea typeface="Times New Roman"/>
                    <a:cs typeface="Times New Roman"/>
                    <a:sym typeface="Times New Roman"/>
                  </a:rPr>
                  <a:t>[</a:t>
                </a:r>
                <a:r>
                  <a:rPr lang="en-US" altLang="zh-TW" sz="2000" b="1" dirty="0">
                    <a:ea typeface="Times New Roman"/>
                  </a:rPr>
                  <a:t>s</a:t>
                </a:r>
                <a:r>
                  <a:rPr lang="en-US" altLang="zh-TW" sz="2000" dirty="0" smtClean="0">
                    <a:latin typeface="Times New Roman"/>
                    <a:ea typeface="Times New Roman"/>
                    <a:cs typeface="Times New Roman"/>
                    <a:sym typeface="Times New Roman"/>
                  </a:rPr>
                  <a:t>]₂</a:t>
                </a:r>
              </a:p>
              <a:p>
                <a:pPr marL="723900" lvl="1" indent="-342900">
                  <a:lnSpc>
                    <a:spcPct val="150000"/>
                  </a:lnSpc>
                  <a:buClr>
                    <a:schemeClr val="accent2"/>
                  </a:buClr>
                  <a:buSzPts val="2800"/>
                  <a:buFont typeface="Wingdings" panose="05000000000000000000" pitchFamily="2" charset="2"/>
                  <a:buChar char="Ø"/>
                </a:pPr>
                <a:r>
                  <a:rPr lang="en-US" altLang="zh-TW" sz="2000" dirty="0" smtClean="0">
                    <a:latin typeface="Times New Roman"/>
                    <a:ea typeface="Times New Roman"/>
                    <a:cs typeface="Times New Roman"/>
                    <a:sym typeface="Times New Roman"/>
                  </a:rPr>
                  <a:t>Recover([</a:t>
                </a:r>
                <a:r>
                  <a:rPr lang="en-US" altLang="zh-TW" sz="2000" b="1" dirty="0">
                    <a:ea typeface="Times New Roman"/>
                  </a:rPr>
                  <a:t>s</a:t>
                </a:r>
                <a:r>
                  <a:rPr lang="en-US" altLang="zh-TW" sz="2000" dirty="0" smtClean="0">
                    <a:latin typeface="Times New Roman"/>
                    <a:ea typeface="Times New Roman"/>
                    <a:cs typeface="Times New Roman"/>
                    <a:sym typeface="Times New Roman"/>
                  </a:rPr>
                  <a:t>]</a:t>
                </a:r>
                <a:r>
                  <a:rPr lang="en-US" altLang="zh-TW" sz="2000" dirty="0">
                    <a:latin typeface="Times New Roman"/>
                    <a:ea typeface="Times New Roman"/>
                    <a:cs typeface="Times New Roman"/>
                    <a:sym typeface="Times New Roman"/>
                  </a:rPr>
                  <a:t>₁, </a:t>
                </a:r>
                <a:r>
                  <a:rPr lang="en-US" altLang="zh-TW" sz="2000" dirty="0" smtClean="0">
                    <a:latin typeface="Times New Roman"/>
                    <a:ea typeface="Times New Roman"/>
                    <a:cs typeface="Times New Roman"/>
                    <a:sym typeface="Times New Roman"/>
                  </a:rPr>
                  <a:t>[</a:t>
                </a:r>
                <a:r>
                  <a:rPr lang="en-US" altLang="zh-TW" sz="2000" b="1" dirty="0">
                    <a:ea typeface="Times New Roman"/>
                  </a:rPr>
                  <a:t>s</a:t>
                </a:r>
                <a:r>
                  <a:rPr lang="en-US" altLang="zh-TW" sz="2000" dirty="0" smtClean="0">
                    <a:latin typeface="Times New Roman"/>
                    <a:ea typeface="Times New Roman"/>
                    <a:cs typeface="Times New Roman"/>
                    <a:sym typeface="Times New Roman"/>
                  </a:rPr>
                  <a:t>]</a:t>
                </a:r>
                <a:r>
                  <a:rPr lang="en-US" altLang="zh-TW" sz="2000" dirty="0">
                    <a:latin typeface="Times New Roman"/>
                    <a:ea typeface="Times New Roman"/>
                    <a:cs typeface="Times New Roman"/>
                    <a:sym typeface="Times New Roman"/>
                  </a:rPr>
                  <a:t>₂) → </a:t>
                </a:r>
                <a:r>
                  <a:rPr lang="en-US" altLang="zh-TW" sz="2000" b="1" dirty="0" smtClean="0">
                    <a:ea typeface="Times New Roman"/>
                  </a:rPr>
                  <a:t>s</a:t>
                </a:r>
                <a:endParaRPr lang="zh-TW" altLang="en-US" dirty="0"/>
              </a:p>
            </p:txBody>
          </p:sp>
        </mc:Choice>
        <mc:Fallback xmlns="">
          <p:sp>
            <p:nvSpPr>
              <p:cNvPr id="7" name="文字版面配置區 6"/>
              <p:cNvSpPr>
                <a:spLocks noGrp="1" noRot="1" noChangeAspect="1" noMove="1" noResize="1" noEditPoints="1" noAdjustHandles="1" noChangeArrowheads="1" noChangeShapeType="1" noTextEdit="1"/>
              </p:cNvSpPr>
              <p:nvPr>
                <p:ph type="body" idx="1"/>
              </p:nvPr>
            </p:nvSpPr>
            <p:spPr>
              <a:blipFill>
                <a:blip r:embed="rId3"/>
                <a:stretch>
                  <a:fillRect l="-139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2171951" y="5807631"/>
                <a:ext cx="10897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m:t>
                          </m:r>
                          <m:r>
                            <a:rPr lang="en-US" altLang="zh-TW" sz="2400" i="1">
                              <a:latin typeface="Cambria Math" panose="02040503050406030204" pitchFamily="18" charset="0"/>
                            </a:rPr>
                            <m:t>3</m:t>
                          </m:r>
                          <m:r>
                            <a:rPr lang="en-US" altLang="zh-TW" sz="2400" i="1">
                              <a:latin typeface="Cambria Math" panose="02040503050406030204" pitchFamily="18" charset="0"/>
                            </a:rPr>
                            <m:t>]</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5</m:t>
                      </m:r>
                    </m:oMath>
                  </m:oMathPara>
                </a14:m>
                <a:endParaRPr lang="zh-TW" altLang="en-US" sz="20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2171951" y="5807631"/>
                <a:ext cx="1089786" cy="369332"/>
              </a:xfrm>
              <a:prstGeom prst="rect">
                <a:avLst/>
              </a:prstGeom>
              <a:blipFill>
                <a:blip r:embed="rId4"/>
                <a:stretch>
                  <a:fillRect l="-8380" r="-6145" b="-3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3539916" y="5807631"/>
                <a:ext cx="10969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m:t>
                          </m:r>
                          <m:r>
                            <a:rPr lang="en-US" altLang="zh-TW" sz="2400" i="1">
                              <a:latin typeface="Cambria Math" panose="02040503050406030204" pitchFamily="18" charset="0"/>
                            </a:rPr>
                            <m:t>3</m:t>
                          </m:r>
                          <m:r>
                            <a:rPr lang="en-US" altLang="zh-TW" sz="2400" i="1">
                              <a:latin typeface="Cambria Math" panose="02040503050406030204" pitchFamily="18" charset="0"/>
                            </a:rPr>
                            <m:t>]</m:t>
                          </m:r>
                        </m:e>
                        <m:sub>
                          <m:r>
                            <a:rPr lang="en-US" altLang="zh-TW" sz="2400" i="1">
                              <a:latin typeface="Cambria Math" panose="02040503050406030204" pitchFamily="18" charset="0"/>
                            </a:rPr>
                            <m:t>2</m:t>
                          </m:r>
                        </m:sub>
                      </m:sSub>
                      <m:r>
                        <a:rPr lang="en-US" altLang="zh-TW" sz="2400" i="1">
                          <a:latin typeface="Cambria Math" panose="02040503050406030204" pitchFamily="18" charset="0"/>
                        </a:rPr>
                        <m:t>=</m:t>
                      </m:r>
                      <m:r>
                        <a:rPr lang="en-US" altLang="zh-TW" sz="2400" i="1">
                          <a:latin typeface="Cambria Math" panose="02040503050406030204" pitchFamily="18" charset="0"/>
                        </a:rPr>
                        <m:t>7</m:t>
                      </m:r>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3539916" y="5807631"/>
                <a:ext cx="1096902" cy="369332"/>
              </a:xfrm>
              <a:prstGeom prst="rect">
                <a:avLst/>
              </a:prstGeom>
              <a:blipFill>
                <a:blip r:embed="rId5"/>
                <a:stretch>
                  <a:fillRect l="-8889" r="-5000" b="-38333"/>
                </a:stretch>
              </a:blipFill>
            </p:spPr>
            <p:txBody>
              <a:bodyPr/>
              <a:lstStyle/>
              <a:p>
                <a:r>
                  <a:rPr lang="zh-TW" altLang="en-US">
                    <a:noFill/>
                  </a:rPr>
                  <a:t> </a:t>
                </a:r>
              </a:p>
            </p:txBody>
          </p:sp>
        </mc:Fallback>
      </mc:AlternateContent>
      <p:grpSp>
        <p:nvGrpSpPr>
          <p:cNvPr id="30" name="群組 29"/>
          <p:cNvGrpSpPr/>
          <p:nvPr/>
        </p:nvGrpSpPr>
        <p:grpSpPr>
          <a:xfrm>
            <a:off x="5140306" y="1739250"/>
            <a:ext cx="3098932" cy="4524087"/>
            <a:chOff x="5188839" y="1825625"/>
            <a:chExt cx="3098932" cy="4524087"/>
          </a:xfrm>
        </p:grpSpPr>
        <p:pic>
          <p:nvPicPr>
            <p:cNvPr id="29" name="圖片 28"/>
            <p:cNvPicPr>
              <a:picLocks noChangeAspect="1"/>
            </p:cNvPicPr>
            <p:nvPr/>
          </p:nvPicPr>
          <p:blipFill rotWithShape="1">
            <a:blip r:embed="rId6"/>
            <a:srcRect r="71434"/>
            <a:stretch/>
          </p:blipFill>
          <p:spPr>
            <a:xfrm>
              <a:off x="5188839" y="2162912"/>
              <a:ext cx="3001232" cy="4186800"/>
            </a:xfrm>
            <a:prstGeom prst="rect">
              <a:avLst/>
            </a:prstGeom>
          </p:spPr>
        </p:pic>
        <p:grpSp>
          <p:nvGrpSpPr>
            <p:cNvPr id="23" name="群組 22"/>
            <p:cNvGrpSpPr/>
            <p:nvPr/>
          </p:nvGrpSpPr>
          <p:grpSpPr>
            <a:xfrm>
              <a:off x="6879779" y="1825625"/>
              <a:ext cx="1407992" cy="2330070"/>
              <a:chOff x="6775150" y="1844544"/>
              <a:chExt cx="1407992" cy="2330070"/>
            </a:xfrm>
          </p:grpSpPr>
          <mc:AlternateContent xmlns:mc="http://schemas.openxmlformats.org/markup-compatibility/2006" xmlns:a14="http://schemas.microsoft.com/office/drawing/2010/main">
            <mc:Choice Requires="a14">
              <p:sp>
                <p:nvSpPr>
                  <p:cNvPr id="11" name="文字方塊 10"/>
                  <p:cNvSpPr txBox="1"/>
                  <p:nvPr/>
                </p:nvSpPr>
                <p:spPr>
                  <a:xfrm>
                    <a:off x="6845567" y="1844544"/>
                    <a:ext cx="13375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800" b="1" i="1">
                              <a:latin typeface="Cambria Math" panose="02040503050406030204" pitchFamily="18" charset="0"/>
                            </a:rPr>
                            <m:t>𝒚</m:t>
                          </m:r>
                          <m:r>
                            <a:rPr lang="en-US" altLang="zh-TW" sz="1800" b="1" i="1">
                              <a:latin typeface="Cambria Math" panose="02040503050406030204" pitchFamily="18" charset="0"/>
                            </a:rPr>
                            <m:t>=</m:t>
                          </m:r>
                          <m:r>
                            <a:rPr lang="en-US" altLang="zh-TW" sz="1800" b="1" i="1">
                              <a:latin typeface="Cambria Math" panose="02040503050406030204" pitchFamily="18" charset="0"/>
                            </a:rPr>
                            <m:t>𝟐</m:t>
                          </m:r>
                          <m:r>
                            <a:rPr lang="en-US" altLang="zh-TW" sz="1800" b="1" i="1">
                              <a:latin typeface="Cambria Math" panose="02040503050406030204" pitchFamily="18" charset="0"/>
                            </a:rPr>
                            <m:t>𝒙</m:t>
                          </m:r>
                          <m:r>
                            <a:rPr lang="en-US" altLang="zh-TW" sz="1800" b="1" i="1">
                              <a:latin typeface="Cambria Math" panose="02040503050406030204" pitchFamily="18" charset="0"/>
                            </a:rPr>
                            <m:t>+</m:t>
                          </m:r>
                          <m:r>
                            <a:rPr lang="en-US" altLang="zh-TW" sz="1800" b="1" i="1">
                              <a:latin typeface="Cambria Math" panose="02040503050406030204" pitchFamily="18" charset="0"/>
                            </a:rPr>
                            <m:t>𝟑</m:t>
                          </m:r>
                        </m:oMath>
                      </m:oMathPara>
                    </a14:m>
                    <a:endParaRPr lang="zh-TW" altLang="en-US" sz="1800" b="1"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6845567" y="1844544"/>
                    <a:ext cx="1337575" cy="276999"/>
                  </a:xfrm>
                  <a:prstGeom prst="rect">
                    <a:avLst/>
                  </a:prstGeom>
                  <a:blipFill>
                    <a:blip r:embed="rId8"/>
                    <a:stretch>
                      <a:fillRect b="-2608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6775150" y="3928393"/>
                    <a:ext cx="5503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600" b="1" i="1">
                              <a:latin typeface="Cambria Math" panose="02040503050406030204" pitchFamily="18" charset="0"/>
                            </a:rPr>
                            <m:t>(</m:t>
                          </m:r>
                          <m:r>
                            <a:rPr lang="en-US" altLang="zh-TW" sz="1600" b="1" i="1">
                              <a:latin typeface="Cambria Math" panose="02040503050406030204" pitchFamily="18" charset="0"/>
                            </a:rPr>
                            <m:t>𝟏</m:t>
                          </m:r>
                          <m:r>
                            <a:rPr lang="en-US" altLang="zh-TW" sz="1600" b="1" i="1">
                              <a:latin typeface="Cambria Math" panose="02040503050406030204" pitchFamily="18" charset="0"/>
                            </a:rPr>
                            <m:t>, </m:t>
                          </m:r>
                          <m:r>
                            <a:rPr lang="en-US" altLang="zh-TW" sz="1600" b="1" i="1">
                              <a:latin typeface="Cambria Math" panose="02040503050406030204" pitchFamily="18" charset="0"/>
                            </a:rPr>
                            <m:t>𝟓</m:t>
                          </m:r>
                          <m:r>
                            <a:rPr lang="en-US" altLang="zh-TW" sz="1600" b="1" i="1">
                              <a:latin typeface="Cambria Math" panose="02040503050406030204" pitchFamily="18" charset="0"/>
                            </a:rPr>
                            <m:t>)</m:t>
                          </m:r>
                        </m:oMath>
                      </m:oMathPara>
                    </a14:m>
                    <a:endParaRPr lang="zh-TW" altLang="en-US" sz="1600" b="1"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775150" y="3928393"/>
                    <a:ext cx="550343" cy="246221"/>
                  </a:xfrm>
                  <a:prstGeom prst="rect">
                    <a:avLst/>
                  </a:prstGeom>
                  <a:blipFill>
                    <a:blip r:embed="rId9"/>
                    <a:stretch>
                      <a:fillRect l="-10989" r="-10989" b="-341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7239184" y="3034130"/>
                    <a:ext cx="5503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600" b="1" i="1">
                              <a:latin typeface="Cambria Math" panose="02040503050406030204" pitchFamily="18" charset="0"/>
                            </a:rPr>
                            <m:t>(</m:t>
                          </m:r>
                          <m:r>
                            <a:rPr lang="en-US" altLang="zh-TW" sz="1600" b="1" i="1">
                              <a:latin typeface="Cambria Math" panose="02040503050406030204" pitchFamily="18" charset="0"/>
                            </a:rPr>
                            <m:t>𝟐</m:t>
                          </m:r>
                          <m:r>
                            <a:rPr lang="en-US" altLang="zh-TW" sz="1600" b="1" i="1">
                              <a:latin typeface="Cambria Math" panose="02040503050406030204" pitchFamily="18" charset="0"/>
                            </a:rPr>
                            <m:t>, </m:t>
                          </m:r>
                          <m:r>
                            <a:rPr lang="en-US" altLang="zh-TW" sz="1600" b="1" i="1">
                              <a:latin typeface="Cambria Math" panose="02040503050406030204" pitchFamily="18" charset="0"/>
                            </a:rPr>
                            <m:t>𝟕</m:t>
                          </m:r>
                          <m:r>
                            <a:rPr lang="en-US" altLang="zh-TW" sz="1600" b="1" i="1">
                              <a:latin typeface="Cambria Math" panose="02040503050406030204" pitchFamily="18" charset="0"/>
                            </a:rPr>
                            <m:t>)</m:t>
                          </m:r>
                        </m:oMath>
                      </m:oMathPara>
                    </a14:m>
                    <a:endParaRPr lang="zh-TW" altLang="en-US" sz="1600" b="1"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7239184" y="3034130"/>
                    <a:ext cx="550343" cy="246221"/>
                  </a:xfrm>
                  <a:prstGeom prst="rect">
                    <a:avLst/>
                  </a:prstGeom>
                  <a:blipFill>
                    <a:blip r:embed="rId10"/>
                    <a:stretch>
                      <a:fillRect l="-10989" r="-10989" b="-35000"/>
                    </a:stretch>
                  </a:blipFill>
                </p:spPr>
                <p:txBody>
                  <a:bodyPr/>
                  <a:lstStyle/>
                  <a:p>
                    <a:r>
                      <a:rPr lang="zh-TW" altLang="en-US">
                        <a:noFill/>
                      </a:rPr>
                      <a:t> </a:t>
                    </a:r>
                  </a:p>
                </p:txBody>
              </p:sp>
            </mc:Fallback>
          </mc:AlternateContent>
        </p:grpSp>
        <p:cxnSp>
          <p:nvCxnSpPr>
            <p:cNvPr id="25" name="直線接點 24"/>
            <p:cNvCxnSpPr/>
            <p:nvPr/>
          </p:nvCxnSpPr>
          <p:spPr>
            <a:xfrm>
              <a:off x="5198170" y="6079964"/>
              <a:ext cx="2985796"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6429811" y="2148791"/>
              <a:ext cx="0" cy="4186641"/>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a:ea typeface="Times New Roman"/>
                <a:cs typeface="Times New Roman"/>
                <a:sym typeface="Times New Roman"/>
              </a:rPr>
              <a:t>Flow chart</a:t>
            </a:r>
            <a:endParaRPr lang="zh-TW" altLang="en-US" dirty="0"/>
          </a:p>
        </p:txBody>
      </p:sp>
      <p:sp>
        <p:nvSpPr>
          <p:cNvPr id="232" name="Google Shape;232;g10097fa38cb_0_17"/>
          <p:cNvSpPr txBox="1"/>
          <p:nvPr/>
        </p:nvSpPr>
        <p:spPr>
          <a:xfrm>
            <a:off x="554543" y="1522667"/>
            <a:ext cx="3515763" cy="323143"/>
          </a:xfrm>
          <a:prstGeom prst="rect">
            <a:avLst/>
          </a:prstGeom>
          <a:noFill/>
          <a:ln>
            <a:noFill/>
          </a:ln>
        </p:spPr>
        <p:txBody>
          <a:bodyPr spcFirstLastPara="1" wrap="square" lIns="68569" tIns="68569" rIns="68569" bIns="68569" anchor="t" anchorCtr="0">
            <a:spAutoFit/>
          </a:bodyPr>
          <a:lstStyle/>
          <a:p>
            <a:r>
              <a:rPr lang="en-US" sz="1125" dirty="0">
                <a:latin typeface="Times New Roman"/>
                <a:ea typeface="Times New Roman"/>
                <a:cs typeface="Times New Roman"/>
                <a:sym typeface="Times New Roman"/>
              </a:rPr>
              <a:t>4</a:t>
            </a:r>
            <a:r>
              <a:rPr lang="en-US" sz="1125" dirty="0" smtClean="0">
                <a:latin typeface="Times New Roman"/>
                <a:ea typeface="Times New Roman"/>
                <a:cs typeface="Times New Roman"/>
                <a:sym typeface="Times New Roman"/>
              </a:rPr>
              <a:t>. </a:t>
            </a:r>
            <a:r>
              <a:rPr lang="en-US" sz="1200" dirty="0">
                <a:latin typeface="Times New Roman"/>
                <a:ea typeface="Times New Roman"/>
                <a:cs typeface="Times New Roman"/>
                <a:sym typeface="Times New Roman"/>
              </a:rPr>
              <a:t>Randomly </a:t>
            </a:r>
            <a:r>
              <a:rPr lang="en-US" sz="1200" dirty="0" smtClean="0">
                <a:latin typeface="Times New Roman"/>
                <a:ea typeface="Times New Roman"/>
                <a:cs typeface="Times New Roman"/>
                <a:sym typeface="Times New Roman"/>
              </a:rPr>
              <a:t>generate </a:t>
            </a:r>
            <a:r>
              <a:rPr lang="en-US" sz="1200" b="1" dirty="0">
                <a:solidFill>
                  <a:schemeClr val="dk1"/>
                </a:solidFill>
                <a:latin typeface="Times New Roman"/>
                <a:ea typeface="Times New Roman"/>
                <a:cs typeface="Times New Roman"/>
                <a:sym typeface="Times New Roman"/>
              </a:rPr>
              <a:t>𝑎</a:t>
            </a:r>
            <a:r>
              <a:rPr lang="en-US" sz="1200" dirty="0">
                <a:latin typeface="Times New Roman"/>
                <a:ea typeface="Times New Roman"/>
                <a:cs typeface="Times New Roman"/>
                <a:sym typeface="Times New Roman"/>
              </a:rPr>
              <a:t>, </a:t>
            </a:r>
            <a:r>
              <a:rPr lang="en-US" sz="1200" b="1" dirty="0">
                <a:solidFill>
                  <a:schemeClr val="dk1"/>
                </a:solidFill>
                <a:latin typeface="Times New Roman"/>
                <a:ea typeface="Times New Roman"/>
                <a:cs typeface="Times New Roman"/>
                <a:sym typeface="Times New Roman"/>
              </a:rPr>
              <a:t>𝑏</a:t>
            </a:r>
            <a:r>
              <a:rPr lang="en-US" sz="1200" dirty="0">
                <a:latin typeface="Times New Roman"/>
                <a:ea typeface="Times New Roman"/>
                <a:cs typeface="Times New Roman"/>
                <a:sym typeface="Times New Roman"/>
              </a:rPr>
              <a:t>, </a:t>
            </a:r>
            <a:r>
              <a:rPr lang="en-US" sz="1200" b="1" dirty="0" smtClean="0">
                <a:solidFill>
                  <a:schemeClr val="dk1"/>
                </a:solidFill>
                <a:latin typeface="Times New Roman"/>
                <a:ea typeface="Times New Roman"/>
                <a:cs typeface="Times New Roman"/>
                <a:sym typeface="Times New Roman"/>
              </a:rPr>
              <a:t>𝑎𝑏 </a:t>
            </a:r>
            <a:r>
              <a:rPr lang="en-US" altLang="zh-TW" sz="1200" dirty="0" smtClean="0">
                <a:latin typeface="Times New Roman"/>
                <a:ea typeface="Times New Roman"/>
                <a:cs typeface="Times New Roman"/>
                <a:sym typeface="Times New Roman"/>
              </a:rPr>
              <a:t>when </a:t>
            </a:r>
            <a:r>
              <a:rPr lang="en-US" altLang="zh-TW" sz="1200" dirty="0">
                <a:latin typeface="Times New Roman"/>
                <a:ea typeface="Times New Roman"/>
                <a:cs typeface="Times New Roman"/>
                <a:sym typeface="Times New Roman"/>
              </a:rPr>
              <a:t>protocol requires.</a:t>
            </a:r>
            <a:endParaRPr sz="1200" b="1" dirty="0">
              <a:latin typeface="Times New Roman"/>
              <a:ea typeface="Times New Roman"/>
              <a:cs typeface="Times New Roman"/>
              <a:sym typeface="Times New Roman"/>
            </a:endParaRPr>
          </a:p>
        </p:txBody>
      </p:sp>
      <p:sp>
        <p:nvSpPr>
          <p:cNvPr id="233" name="Google Shape;233;g10097fa38cb_0_17"/>
          <p:cNvSpPr txBox="1"/>
          <p:nvPr/>
        </p:nvSpPr>
        <p:spPr>
          <a:xfrm>
            <a:off x="543675" y="1771501"/>
            <a:ext cx="3373184" cy="334800"/>
          </a:xfrm>
          <a:prstGeom prst="rect">
            <a:avLst/>
          </a:prstGeom>
          <a:noFill/>
          <a:ln>
            <a:noFill/>
          </a:ln>
        </p:spPr>
        <p:txBody>
          <a:bodyPr spcFirstLastPara="1" wrap="square" lIns="68569" tIns="68569" rIns="68569" bIns="68569" anchor="b" anchorCtr="0">
            <a:noAutofit/>
          </a:bodyPr>
          <a:lstStyle/>
          <a:p>
            <a:r>
              <a:rPr lang="en-US" sz="1125" dirty="0">
                <a:latin typeface="Times New Roman"/>
                <a:ea typeface="Times New Roman"/>
                <a:cs typeface="Times New Roman"/>
                <a:sym typeface="Times New Roman"/>
              </a:rPr>
              <a:t>5</a:t>
            </a:r>
            <a:r>
              <a:rPr lang="en-US" sz="1125" dirty="0" smtClean="0">
                <a:latin typeface="Times New Roman"/>
                <a:ea typeface="Times New Roman"/>
                <a:cs typeface="Times New Roman"/>
                <a:sym typeface="Times New Roman"/>
              </a:rPr>
              <a:t>. </a:t>
            </a:r>
            <a:r>
              <a:rPr lang="en-US" sz="1200" dirty="0">
                <a:latin typeface="Times New Roman"/>
                <a:ea typeface="Times New Roman"/>
                <a:cs typeface="Times New Roman"/>
                <a:sym typeface="Times New Roman"/>
              </a:rPr>
              <a:t>Split </a:t>
            </a:r>
            <a:r>
              <a:rPr lang="en-US" sz="1200" b="1" dirty="0">
                <a:solidFill>
                  <a:schemeClr val="dk1"/>
                </a:solidFill>
                <a:latin typeface="Times New Roman"/>
                <a:ea typeface="Times New Roman"/>
                <a:cs typeface="Times New Roman"/>
                <a:sym typeface="Times New Roman"/>
              </a:rPr>
              <a:t>𝑎</a:t>
            </a:r>
            <a:r>
              <a:rPr lang="en-US" sz="1200" dirty="0">
                <a:latin typeface="Times New Roman"/>
                <a:ea typeface="Times New Roman"/>
                <a:cs typeface="Times New Roman"/>
                <a:sym typeface="Times New Roman"/>
              </a:rPr>
              <a:t>, </a:t>
            </a:r>
            <a:r>
              <a:rPr lang="en-US" sz="1200" b="1" dirty="0">
                <a:solidFill>
                  <a:schemeClr val="dk1"/>
                </a:solidFill>
                <a:latin typeface="Times New Roman"/>
                <a:ea typeface="Times New Roman"/>
                <a:cs typeface="Times New Roman"/>
                <a:sym typeface="Times New Roman"/>
              </a:rPr>
              <a:t>𝑏</a:t>
            </a:r>
            <a:r>
              <a:rPr lang="en-US" sz="1200" dirty="0">
                <a:latin typeface="Times New Roman"/>
                <a:ea typeface="Times New Roman"/>
                <a:cs typeface="Times New Roman"/>
                <a:sym typeface="Times New Roman"/>
              </a:rPr>
              <a:t>, </a:t>
            </a:r>
            <a:r>
              <a:rPr lang="en-US" sz="1200" b="1" dirty="0">
                <a:solidFill>
                  <a:schemeClr val="dk1"/>
                </a:solidFill>
                <a:latin typeface="Times New Roman"/>
                <a:ea typeface="Times New Roman"/>
                <a:cs typeface="Times New Roman"/>
                <a:sym typeface="Times New Roman"/>
              </a:rPr>
              <a:t>𝑎𝑏</a:t>
            </a:r>
            <a:r>
              <a:rPr lang="en-US" sz="1200" dirty="0">
                <a:latin typeface="Times New Roman"/>
                <a:ea typeface="Times New Roman"/>
                <a:cs typeface="Times New Roman"/>
                <a:sym typeface="Times New Roman"/>
              </a:rPr>
              <a:t> into </a:t>
            </a:r>
            <a:r>
              <a:rPr lang="en-US" sz="1200" b="1" dirty="0">
                <a:latin typeface="Times New Roman"/>
                <a:ea typeface="Times New Roman"/>
                <a:cs typeface="Times New Roman"/>
                <a:sym typeface="Times New Roman"/>
              </a:rPr>
              <a:t>[</a:t>
            </a:r>
            <a:r>
              <a:rPr lang="en-US" sz="1200" b="1" dirty="0">
                <a:solidFill>
                  <a:schemeClr val="dk1"/>
                </a:solidFill>
                <a:latin typeface="Times New Roman"/>
                <a:ea typeface="Times New Roman"/>
                <a:cs typeface="Times New Roman"/>
                <a:sym typeface="Times New Roman"/>
              </a:rPr>
              <a:t>𝑎</a:t>
            </a:r>
            <a:r>
              <a:rPr lang="en-US" sz="1200" b="1" dirty="0">
                <a:latin typeface="Times New Roman"/>
                <a:ea typeface="Times New Roman"/>
                <a:cs typeface="Times New Roman"/>
                <a:sym typeface="Times New Roman"/>
              </a:rPr>
              <a:t>]</a:t>
            </a:r>
            <a:r>
              <a:rPr lang="en-US" sz="700" b="1" dirty="0">
                <a:latin typeface="Times New Roman"/>
                <a:ea typeface="Times New Roman"/>
                <a:cs typeface="Times New Roman"/>
                <a:sym typeface="Times New Roman"/>
              </a:rPr>
              <a:t>1</a:t>
            </a:r>
            <a:r>
              <a:rPr lang="en-US" sz="1200" dirty="0">
                <a:latin typeface="Times New Roman"/>
                <a:ea typeface="Times New Roman"/>
                <a:cs typeface="Times New Roman"/>
                <a:sym typeface="Times New Roman"/>
              </a:rPr>
              <a:t>, </a:t>
            </a:r>
            <a:r>
              <a:rPr lang="en-US" sz="1200" b="1" dirty="0">
                <a:latin typeface="Times New Roman"/>
                <a:ea typeface="Times New Roman"/>
                <a:cs typeface="Times New Roman"/>
                <a:sym typeface="Times New Roman"/>
              </a:rPr>
              <a:t>[</a:t>
            </a:r>
            <a:r>
              <a:rPr lang="en-US" sz="1200" b="1" dirty="0">
                <a:solidFill>
                  <a:schemeClr val="dk1"/>
                </a:solidFill>
                <a:latin typeface="Times New Roman"/>
                <a:ea typeface="Times New Roman"/>
                <a:cs typeface="Times New Roman"/>
                <a:sym typeface="Times New Roman"/>
              </a:rPr>
              <a:t>𝑎</a:t>
            </a:r>
            <a:r>
              <a:rPr lang="en-US" sz="1200" b="1" dirty="0">
                <a:latin typeface="Times New Roman"/>
                <a:ea typeface="Times New Roman"/>
                <a:cs typeface="Times New Roman"/>
                <a:sym typeface="Times New Roman"/>
              </a:rPr>
              <a:t>]</a:t>
            </a:r>
            <a:r>
              <a:rPr lang="en-US" sz="700" b="1" dirty="0">
                <a:latin typeface="Times New Roman"/>
                <a:ea typeface="Times New Roman"/>
                <a:cs typeface="Times New Roman"/>
                <a:sym typeface="Times New Roman"/>
              </a:rPr>
              <a:t>2</a:t>
            </a:r>
            <a:r>
              <a:rPr lang="en-US" sz="1200" dirty="0">
                <a:latin typeface="Times New Roman"/>
                <a:ea typeface="Times New Roman"/>
                <a:cs typeface="Times New Roman"/>
                <a:sym typeface="Times New Roman"/>
              </a:rPr>
              <a:t>, </a:t>
            </a:r>
            <a:r>
              <a:rPr lang="en-US" sz="1200" b="1" dirty="0">
                <a:latin typeface="Times New Roman"/>
                <a:ea typeface="Times New Roman"/>
                <a:cs typeface="Times New Roman"/>
                <a:sym typeface="Times New Roman"/>
              </a:rPr>
              <a:t>[</a:t>
            </a:r>
            <a:r>
              <a:rPr lang="en-US" sz="1200" b="1" dirty="0">
                <a:solidFill>
                  <a:schemeClr val="dk1"/>
                </a:solidFill>
                <a:latin typeface="Times New Roman"/>
                <a:ea typeface="Times New Roman"/>
                <a:cs typeface="Times New Roman"/>
                <a:sym typeface="Times New Roman"/>
              </a:rPr>
              <a:t>𝑏</a:t>
            </a:r>
            <a:r>
              <a:rPr lang="en-US" sz="1200" b="1" dirty="0">
                <a:latin typeface="Times New Roman"/>
                <a:ea typeface="Times New Roman"/>
                <a:cs typeface="Times New Roman"/>
                <a:sym typeface="Times New Roman"/>
              </a:rPr>
              <a:t>]</a:t>
            </a:r>
            <a:r>
              <a:rPr lang="en-US" sz="700" b="1" dirty="0">
                <a:latin typeface="Times New Roman"/>
                <a:ea typeface="Times New Roman"/>
                <a:cs typeface="Times New Roman"/>
                <a:sym typeface="Times New Roman"/>
              </a:rPr>
              <a:t>1</a:t>
            </a:r>
            <a:r>
              <a:rPr lang="en-US" sz="1200" dirty="0">
                <a:latin typeface="Times New Roman"/>
                <a:ea typeface="Times New Roman"/>
                <a:cs typeface="Times New Roman"/>
                <a:sym typeface="Times New Roman"/>
              </a:rPr>
              <a:t> </a:t>
            </a:r>
            <a:r>
              <a:rPr lang="en-US" sz="1200" b="1" dirty="0">
                <a:latin typeface="Times New Roman"/>
                <a:ea typeface="Times New Roman"/>
                <a:cs typeface="Times New Roman"/>
                <a:sym typeface="Times New Roman"/>
              </a:rPr>
              <a:t>[</a:t>
            </a:r>
            <a:r>
              <a:rPr lang="en-US" sz="1200" b="1" dirty="0">
                <a:solidFill>
                  <a:schemeClr val="dk1"/>
                </a:solidFill>
                <a:latin typeface="Times New Roman"/>
                <a:ea typeface="Times New Roman"/>
                <a:cs typeface="Times New Roman"/>
                <a:sym typeface="Times New Roman"/>
              </a:rPr>
              <a:t>𝑏</a:t>
            </a:r>
            <a:r>
              <a:rPr lang="en-US" sz="1200" b="1" dirty="0">
                <a:latin typeface="Times New Roman"/>
                <a:ea typeface="Times New Roman"/>
                <a:cs typeface="Times New Roman"/>
                <a:sym typeface="Times New Roman"/>
              </a:rPr>
              <a:t>]</a:t>
            </a:r>
            <a:r>
              <a:rPr lang="en-US" sz="700" b="1" dirty="0">
                <a:latin typeface="Times New Roman"/>
                <a:ea typeface="Times New Roman"/>
                <a:cs typeface="Times New Roman"/>
                <a:sym typeface="Times New Roman"/>
              </a:rPr>
              <a:t>2</a:t>
            </a:r>
            <a:r>
              <a:rPr lang="en-US" sz="1200" dirty="0">
                <a:latin typeface="Times New Roman"/>
                <a:ea typeface="Times New Roman"/>
                <a:cs typeface="Times New Roman"/>
                <a:sym typeface="Times New Roman"/>
              </a:rPr>
              <a:t>, </a:t>
            </a:r>
            <a:r>
              <a:rPr lang="en-US" sz="1200" b="1" dirty="0">
                <a:latin typeface="Times New Roman"/>
                <a:ea typeface="Times New Roman"/>
                <a:cs typeface="Times New Roman"/>
                <a:sym typeface="Times New Roman"/>
              </a:rPr>
              <a:t>[</a:t>
            </a:r>
            <a:r>
              <a:rPr lang="en-US" sz="1200" b="1" dirty="0">
                <a:solidFill>
                  <a:schemeClr val="dk1"/>
                </a:solidFill>
                <a:latin typeface="Times New Roman"/>
                <a:ea typeface="Times New Roman"/>
                <a:cs typeface="Times New Roman"/>
                <a:sym typeface="Times New Roman"/>
              </a:rPr>
              <a:t>𝑎𝑏</a:t>
            </a:r>
            <a:r>
              <a:rPr lang="en-US" sz="1200" b="1" dirty="0">
                <a:latin typeface="Times New Roman"/>
                <a:ea typeface="Times New Roman"/>
                <a:cs typeface="Times New Roman"/>
                <a:sym typeface="Times New Roman"/>
              </a:rPr>
              <a:t>]</a:t>
            </a:r>
            <a:r>
              <a:rPr lang="en-US" sz="700" b="1" dirty="0">
                <a:latin typeface="Times New Roman"/>
                <a:ea typeface="Times New Roman"/>
                <a:cs typeface="Times New Roman"/>
                <a:sym typeface="Times New Roman"/>
              </a:rPr>
              <a:t>1</a:t>
            </a:r>
            <a:r>
              <a:rPr lang="en-US" sz="1200" dirty="0">
                <a:latin typeface="Times New Roman"/>
                <a:ea typeface="Times New Roman"/>
                <a:cs typeface="Times New Roman"/>
                <a:sym typeface="Times New Roman"/>
              </a:rPr>
              <a:t>, </a:t>
            </a:r>
            <a:r>
              <a:rPr lang="en-US" sz="1200" b="1" dirty="0">
                <a:latin typeface="Times New Roman"/>
                <a:ea typeface="Times New Roman"/>
                <a:cs typeface="Times New Roman"/>
                <a:sym typeface="Times New Roman"/>
              </a:rPr>
              <a:t>[</a:t>
            </a:r>
            <a:r>
              <a:rPr lang="en-US" sz="1200" b="1" dirty="0">
                <a:solidFill>
                  <a:schemeClr val="dk1"/>
                </a:solidFill>
                <a:latin typeface="Times New Roman"/>
                <a:ea typeface="Times New Roman"/>
                <a:cs typeface="Times New Roman"/>
                <a:sym typeface="Times New Roman"/>
              </a:rPr>
              <a:t>𝑎𝑏</a:t>
            </a:r>
            <a:r>
              <a:rPr lang="en-US" sz="1200" b="1" dirty="0">
                <a:latin typeface="Times New Roman"/>
                <a:ea typeface="Times New Roman"/>
                <a:cs typeface="Times New Roman"/>
                <a:sym typeface="Times New Roman"/>
              </a:rPr>
              <a:t>]</a:t>
            </a:r>
            <a:r>
              <a:rPr lang="en-US" sz="700" b="1" dirty="0">
                <a:latin typeface="Times New Roman"/>
                <a:ea typeface="Times New Roman"/>
                <a:cs typeface="Times New Roman"/>
                <a:sym typeface="Times New Roman"/>
              </a:rPr>
              <a:t>2</a:t>
            </a:r>
            <a:endParaRPr sz="800" b="1" dirty="0">
              <a:latin typeface="Times New Roman"/>
              <a:ea typeface="Times New Roman"/>
              <a:cs typeface="Times New Roman"/>
              <a:sym typeface="Times New Roman"/>
            </a:endParaRPr>
          </a:p>
        </p:txBody>
      </p:sp>
      <p:grpSp>
        <p:nvGrpSpPr>
          <p:cNvPr id="235" name="Google Shape;235;g10097fa38cb_0_17"/>
          <p:cNvGrpSpPr/>
          <p:nvPr/>
        </p:nvGrpSpPr>
        <p:grpSpPr>
          <a:xfrm rot="5111926">
            <a:off x="4799094" y="2751836"/>
            <a:ext cx="2423351" cy="1599081"/>
            <a:chOff x="2927627" y="2854923"/>
            <a:chExt cx="3231106" cy="2132085"/>
          </a:xfrm>
        </p:grpSpPr>
        <p:cxnSp>
          <p:nvCxnSpPr>
            <p:cNvPr id="236" name="Google Shape;236;g10097fa38cb_0_17"/>
            <p:cNvCxnSpPr/>
            <p:nvPr/>
          </p:nvCxnSpPr>
          <p:spPr>
            <a:xfrm rot="16488074" flipH="1" flipV="1">
              <a:off x="3585107" y="2721973"/>
              <a:ext cx="2132085" cy="2397985"/>
            </a:xfrm>
            <a:prstGeom prst="straightConnector1">
              <a:avLst/>
            </a:prstGeom>
            <a:noFill/>
            <a:ln w="38100" cap="flat" cmpd="sng">
              <a:solidFill>
                <a:schemeClr val="dk2"/>
              </a:solidFill>
              <a:prstDash val="solid"/>
              <a:round/>
              <a:headEnd type="triangle" w="med" len="med"/>
              <a:tailEnd type="none" w="med" len="med"/>
            </a:ln>
          </p:spPr>
        </p:cxnSp>
        <p:sp>
          <p:nvSpPr>
            <p:cNvPr id="237" name="Google Shape;237;g10097fa38cb_0_17"/>
            <p:cNvSpPr txBox="1"/>
            <p:nvPr/>
          </p:nvSpPr>
          <p:spPr>
            <a:xfrm rot="19391473">
              <a:off x="2927627" y="3278558"/>
              <a:ext cx="3231106" cy="415733"/>
            </a:xfrm>
            <a:prstGeom prst="rect">
              <a:avLst/>
            </a:prstGeom>
            <a:noFill/>
            <a:ln>
              <a:noFill/>
            </a:ln>
          </p:spPr>
          <p:txBody>
            <a:bodyPr spcFirstLastPara="1" wrap="square" lIns="68569" tIns="68569" rIns="68569" bIns="68569" anchor="b" anchorCtr="0">
              <a:noAutofit/>
            </a:bodyPr>
            <a:lstStyle/>
            <a:p>
              <a:pPr algn="ctr"/>
              <a:r>
                <a:rPr lang="en-US" sz="1050" dirty="0">
                  <a:solidFill>
                    <a:schemeClr val="dk1"/>
                  </a:solidFill>
                </a:rPr>
                <a:t>6</a:t>
              </a:r>
              <a:r>
                <a:rPr lang="en-US" sz="1050" dirty="0" smtClean="0">
                  <a:solidFill>
                    <a:schemeClr val="dk1"/>
                  </a:solidFill>
                </a:rPr>
                <a:t>. </a:t>
              </a:r>
              <a:r>
                <a:rPr lang="en-US" sz="1100" dirty="0">
                  <a:solidFill>
                    <a:schemeClr val="dk1"/>
                  </a:solidFill>
                </a:rPr>
                <a:t>Send </a:t>
              </a:r>
              <a:r>
                <a:rPr lang="en-US" sz="1200" b="1" dirty="0" smtClean="0">
                  <a:solidFill>
                    <a:schemeClr val="dk1"/>
                  </a:solidFill>
                  <a:latin typeface="Calibri"/>
                  <a:ea typeface="Calibri"/>
                  <a:cs typeface="Calibri"/>
                  <a:sym typeface="Calibri"/>
                </a:rPr>
                <a:t>[</a:t>
              </a:r>
              <a:r>
                <a:rPr lang="en-US" sz="1200" b="1" dirty="0">
                  <a:solidFill>
                    <a:schemeClr val="dk1"/>
                  </a:solidFill>
                </a:rPr>
                <a:t>𝑎</a:t>
              </a:r>
              <a:r>
                <a:rPr lang="en-US" sz="1200" b="1" dirty="0" smtClean="0">
                  <a:solidFill>
                    <a:schemeClr val="dk1"/>
                  </a:solidFill>
                  <a:latin typeface="Calibri"/>
                  <a:ea typeface="Calibri"/>
                  <a:cs typeface="Calibri"/>
                  <a:sym typeface="Calibri"/>
                </a:rPr>
                <a:t>]</a:t>
              </a:r>
              <a:r>
                <a:rPr lang="en-US" sz="700" b="1" dirty="0">
                  <a:solidFill>
                    <a:schemeClr val="dk1"/>
                  </a:solidFill>
                  <a:latin typeface="Calibri"/>
                  <a:ea typeface="Calibri"/>
                  <a:cs typeface="Calibri"/>
                  <a:sym typeface="Calibri"/>
                </a:rPr>
                <a:t>1</a:t>
              </a:r>
              <a:r>
                <a:rPr lang="en-US" sz="800" b="1" dirty="0" smtClean="0">
                  <a:solidFill>
                    <a:schemeClr val="dk1"/>
                  </a:solidFill>
                  <a:latin typeface="Calibri"/>
                  <a:ea typeface="Calibri"/>
                  <a:cs typeface="Calibri"/>
                  <a:sym typeface="Calibri"/>
                </a:rPr>
                <a:t>, </a:t>
              </a:r>
              <a:r>
                <a:rPr lang="en-US" sz="1200" b="1" dirty="0">
                  <a:solidFill>
                    <a:schemeClr val="dk1"/>
                  </a:solidFill>
                  <a:latin typeface="Calibri"/>
                  <a:ea typeface="Calibri"/>
                  <a:cs typeface="Calibri"/>
                  <a:sym typeface="Calibri"/>
                </a:rPr>
                <a:t>[</a:t>
              </a:r>
              <a:r>
                <a:rPr lang="en-US" sz="1200" b="1" dirty="0">
                  <a:solidFill>
                    <a:schemeClr val="dk1"/>
                  </a:solidFill>
                </a:rPr>
                <a:t>𝑏</a:t>
              </a:r>
              <a:r>
                <a:rPr lang="en-US" sz="1200" b="1" dirty="0" smtClean="0">
                  <a:solidFill>
                    <a:schemeClr val="dk1"/>
                  </a:solidFill>
                  <a:latin typeface="Calibri"/>
                  <a:ea typeface="Calibri"/>
                  <a:cs typeface="Calibri"/>
                  <a:sym typeface="Calibri"/>
                </a:rPr>
                <a:t>]</a:t>
              </a:r>
              <a:r>
                <a:rPr lang="en-US" sz="700" b="1" dirty="0">
                  <a:solidFill>
                    <a:schemeClr val="dk1"/>
                  </a:solidFill>
                  <a:latin typeface="Calibri"/>
                  <a:ea typeface="Calibri"/>
                  <a:cs typeface="Calibri"/>
                  <a:sym typeface="Calibri"/>
                </a:rPr>
                <a:t>1</a:t>
              </a:r>
              <a:r>
                <a:rPr lang="en-US" sz="800" b="1" dirty="0" smtClean="0">
                  <a:solidFill>
                    <a:schemeClr val="dk1"/>
                  </a:solidFill>
                  <a:latin typeface="Calibri"/>
                  <a:ea typeface="Calibri"/>
                  <a:cs typeface="Calibri"/>
                  <a:sym typeface="Calibri"/>
                </a:rPr>
                <a:t>, </a:t>
              </a:r>
              <a:r>
                <a:rPr lang="en-US" sz="1200" b="1" dirty="0">
                  <a:solidFill>
                    <a:schemeClr val="dk1"/>
                  </a:solidFill>
                  <a:latin typeface="Calibri"/>
                  <a:ea typeface="Calibri"/>
                  <a:cs typeface="Calibri"/>
                  <a:sym typeface="Calibri"/>
                </a:rPr>
                <a:t>[</a:t>
              </a:r>
              <a:r>
                <a:rPr lang="en-US" sz="1200" b="1" dirty="0">
                  <a:solidFill>
                    <a:schemeClr val="dk1"/>
                  </a:solidFill>
                </a:rPr>
                <a:t>𝑎𝑏</a:t>
              </a:r>
              <a:r>
                <a:rPr lang="en-US" sz="1200" b="1" dirty="0" smtClean="0">
                  <a:solidFill>
                    <a:schemeClr val="dk1"/>
                  </a:solidFill>
                  <a:latin typeface="Calibri"/>
                  <a:ea typeface="Calibri"/>
                  <a:cs typeface="Calibri"/>
                  <a:sym typeface="Calibri"/>
                </a:rPr>
                <a:t>]</a:t>
              </a:r>
              <a:r>
                <a:rPr lang="en-US" sz="700" b="1" dirty="0">
                  <a:solidFill>
                    <a:schemeClr val="dk1"/>
                  </a:solidFill>
                  <a:latin typeface="Calibri"/>
                  <a:ea typeface="Calibri"/>
                  <a:cs typeface="Calibri"/>
                  <a:sym typeface="Calibri"/>
                </a:rPr>
                <a:t>1</a:t>
              </a:r>
              <a:r>
                <a:rPr lang="en-US" sz="1100" dirty="0" smtClean="0">
                  <a:solidFill>
                    <a:schemeClr val="dk1"/>
                  </a:solidFill>
                </a:rPr>
                <a:t> to server.</a:t>
              </a:r>
              <a:endParaRPr sz="1050" dirty="0">
                <a:latin typeface="Times New Roman"/>
                <a:ea typeface="Times New Roman"/>
                <a:cs typeface="Times New Roman"/>
                <a:sym typeface="Times New Roman"/>
              </a:endParaRPr>
            </a:p>
          </p:txBody>
        </p:sp>
      </p:grpSp>
      <p:grpSp>
        <p:nvGrpSpPr>
          <p:cNvPr id="3" name="群組 2"/>
          <p:cNvGrpSpPr/>
          <p:nvPr/>
        </p:nvGrpSpPr>
        <p:grpSpPr>
          <a:xfrm>
            <a:off x="3778895" y="1497702"/>
            <a:ext cx="1894709" cy="1048438"/>
            <a:chOff x="3847579" y="1922787"/>
            <a:chExt cx="1894709" cy="1048438"/>
          </a:xfrm>
        </p:grpSpPr>
        <p:pic>
          <p:nvPicPr>
            <p:cNvPr id="229" name="Google Shape;229;g10097fa38cb_0_17"/>
            <p:cNvPicPr preferRelativeResize="0"/>
            <p:nvPr/>
          </p:nvPicPr>
          <p:blipFill>
            <a:blip r:embed="rId3">
              <a:alphaModFix/>
            </a:blip>
            <a:stretch>
              <a:fillRect/>
            </a:stretch>
          </p:blipFill>
          <p:spPr>
            <a:xfrm>
              <a:off x="4414710" y="1922787"/>
              <a:ext cx="658368" cy="779913"/>
            </a:xfrm>
            <a:prstGeom prst="rect">
              <a:avLst/>
            </a:prstGeom>
            <a:noFill/>
            <a:ln>
              <a:noFill/>
            </a:ln>
          </p:spPr>
        </p:pic>
        <p:sp>
          <p:nvSpPr>
            <p:cNvPr id="238" name="Google Shape;238;g10097fa38cb_0_17"/>
            <p:cNvSpPr txBox="1"/>
            <p:nvPr/>
          </p:nvSpPr>
          <p:spPr>
            <a:xfrm>
              <a:off x="3847579" y="2641419"/>
              <a:ext cx="1894709" cy="329806"/>
            </a:xfrm>
            <a:prstGeom prst="rect">
              <a:avLst/>
            </a:prstGeom>
            <a:noFill/>
            <a:ln>
              <a:noFill/>
            </a:ln>
          </p:spPr>
          <p:txBody>
            <a:bodyPr spcFirstLastPara="1" wrap="square" lIns="68569" tIns="68569" rIns="68569" bIns="68569" anchor="b" anchorCtr="0">
              <a:noAutofit/>
            </a:bodyPr>
            <a:lstStyle/>
            <a:p>
              <a:pPr algn="ctr"/>
              <a:r>
                <a:rPr lang="en-US" sz="1125" b="1" dirty="0">
                  <a:latin typeface="Calibri"/>
                  <a:ea typeface="Calibri"/>
                  <a:cs typeface="Calibri"/>
                  <a:sym typeface="Calibri"/>
                </a:rPr>
                <a:t>Randomness Generator (RG) </a:t>
              </a:r>
              <a:endParaRPr sz="375" b="1" dirty="0">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41" name="Google Shape;241;g10097fa38cb_0_17"/>
              <p:cNvSpPr txBox="1"/>
              <p:nvPr/>
            </p:nvSpPr>
            <p:spPr>
              <a:xfrm>
                <a:off x="5775884" y="5681602"/>
                <a:ext cx="3160575" cy="334800"/>
              </a:xfrm>
              <a:prstGeom prst="rect">
                <a:avLst/>
              </a:prstGeom>
              <a:noFill/>
              <a:ln>
                <a:noFill/>
              </a:ln>
            </p:spPr>
            <p:txBody>
              <a:bodyPr spcFirstLastPara="1" wrap="square" lIns="68569" tIns="68569" rIns="68569" bIns="68569" anchor="b" anchorCtr="0">
                <a:noAutofit/>
              </a:bodyPr>
              <a:lstStyle/>
              <a:p>
                <a:pPr algn="ctr"/>
                <a:r>
                  <a:rPr lang="en-US" sz="1125" dirty="0" smtClean="0">
                    <a:latin typeface="Times New Roman"/>
                    <a:ea typeface="Times New Roman"/>
                    <a:cs typeface="Times New Roman"/>
                    <a:sym typeface="Times New Roman"/>
                  </a:rPr>
                  <a:t>1. </a:t>
                </a:r>
                <a:r>
                  <a:rPr lang="en-US" sz="1200" dirty="0" smtClean="0">
                    <a:latin typeface="Times New Roman"/>
                    <a:ea typeface="Times New Roman"/>
                    <a:cs typeface="Times New Roman"/>
                    <a:sym typeface="Times New Roman"/>
                  </a:rPr>
                  <a:t>Split </a:t>
                </a:r>
                <a:r>
                  <a:rPr lang="en-US" sz="1200" b="1" dirty="0" smtClean="0">
                    <a:solidFill>
                      <a:schemeClr val="dk1"/>
                    </a:solidFill>
                    <a:latin typeface="Times New Roman"/>
                    <a:ea typeface="Times New Roman"/>
                    <a:cs typeface="Times New Roman"/>
                    <a:sym typeface="Times New Roman"/>
                  </a:rPr>
                  <a:t>D</a:t>
                </a:r>
                <a:r>
                  <a:rPr lang="en-US" sz="1200" dirty="0" smtClean="0">
                    <a:latin typeface="Times New Roman"/>
                    <a:ea typeface="Times New Roman"/>
                    <a:cs typeface="Times New Roman"/>
                    <a:sym typeface="Times New Roman"/>
                  </a:rPr>
                  <a:t> into </a:t>
                </a:r>
                <a14:m>
                  <m:oMath xmlns:m="http://schemas.openxmlformats.org/officeDocument/2006/math">
                    <m:sSub>
                      <m:sSubPr>
                        <m:ctrlPr>
                          <a:rPr lang="en-US" altLang="zh-TW" sz="1200" i="1">
                            <a:solidFill>
                              <a:schemeClr val="dk1"/>
                            </a:solidFill>
                            <a:latin typeface="Cambria Math" panose="02040503050406030204" pitchFamily="18" charset="0"/>
                            <a:ea typeface="Times New Roman"/>
                            <a:cs typeface="Times New Roman"/>
                            <a:sym typeface="Times New Roman"/>
                          </a:rPr>
                        </m:ctrlPr>
                      </m:sSubPr>
                      <m:e>
                        <m:r>
                          <m:rPr>
                            <m:nor/>
                          </m:rPr>
                          <a:rPr lang="en-US" altLang="zh-TW" sz="1200" dirty="0">
                            <a:solidFill>
                              <a:schemeClr val="dk1"/>
                            </a:solidFill>
                            <a:latin typeface="Times New Roman"/>
                            <a:ea typeface="Times New Roman"/>
                            <a:cs typeface="Times New Roman"/>
                            <a:sym typeface="Times New Roman"/>
                          </a:rPr>
                          <m:t>[</m:t>
                        </m:r>
                        <m:r>
                          <m:rPr>
                            <m:nor/>
                          </m:rPr>
                          <a:rPr lang="en-US" altLang="zh-TW" sz="1200" b="1" i="0" dirty="0" smtClean="0">
                            <a:solidFill>
                              <a:schemeClr val="dk1"/>
                            </a:solidFill>
                            <a:latin typeface="Times New Roman"/>
                            <a:ea typeface="Times New Roman"/>
                            <a:cs typeface="Times New Roman"/>
                            <a:sym typeface="Times New Roman"/>
                          </a:rPr>
                          <m:t>D</m:t>
                        </m:r>
                        <m:r>
                          <m:rPr>
                            <m:nor/>
                          </m:rPr>
                          <a:rPr lang="en-US" altLang="zh-TW" sz="1200" dirty="0">
                            <a:solidFill>
                              <a:schemeClr val="dk1"/>
                            </a:solidFill>
                            <a:latin typeface="Times New Roman"/>
                            <a:ea typeface="Times New Roman"/>
                            <a:cs typeface="Times New Roman"/>
                            <a:sym typeface="Times New Roman"/>
                          </a:rPr>
                          <m:t>]</m:t>
                        </m:r>
                      </m:e>
                      <m:sub>
                        <m:r>
                          <a:rPr lang="en-US" altLang="zh-TW" sz="1200" i="1">
                            <a:solidFill>
                              <a:schemeClr val="dk1"/>
                            </a:solidFill>
                            <a:latin typeface="Cambria Math" panose="02040503050406030204" pitchFamily="18" charset="0"/>
                            <a:ea typeface="Times New Roman"/>
                            <a:cs typeface="Times New Roman"/>
                            <a:sym typeface="Times New Roman"/>
                          </a:rPr>
                          <m:t>1</m:t>
                        </m:r>
                      </m:sub>
                    </m:sSub>
                    <m:r>
                      <a:rPr lang="en-US" sz="1200" b="0" i="0" smtClean="0">
                        <a:solidFill>
                          <a:schemeClr val="dk1"/>
                        </a:solidFill>
                        <a:latin typeface="Cambria Math" panose="02040503050406030204" pitchFamily="18" charset="0"/>
                        <a:ea typeface="Times New Roman"/>
                        <a:cs typeface="Times New Roman"/>
                        <a:sym typeface="Times New Roman"/>
                      </a:rPr>
                      <m:t> , </m:t>
                    </m:r>
                    <m:sSub>
                      <m:sSubPr>
                        <m:ctrlPr>
                          <a:rPr lang="en-US" sz="1200" b="0" i="1" smtClean="0">
                            <a:solidFill>
                              <a:schemeClr val="dk1"/>
                            </a:solidFill>
                            <a:latin typeface="Cambria Math" panose="02040503050406030204" pitchFamily="18" charset="0"/>
                            <a:ea typeface="Times New Roman"/>
                            <a:cs typeface="Times New Roman"/>
                            <a:sym typeface="Times New Roman"/>
                          </a:rPr>
                        </m:ctrlPr>
                      </m:sSubPr>
                      <m:e>
                        <m:r>
                          <m:rPr>
                            <m:nor/>
                          </m:rPr>
                          <a:rPr lang="en-US" altLang="zh-TW" sz="1200" dirty="0">
                            <a:solidFill>
                              <a:schemeClr val="dk1"/>
                            </a:solidFill>
                            <a:latin typeface="Times New Roman"/>
                            <a:ea typeface="Times New Roman"/>
                            <a:cs typeface="Times New Roman"/>
                            <a:sym typeface="Times New Roman"/>
                          </a:rPr>
                          <m:t>[</m:t>
                        </m:r>
                        <m:r>
                          <m:rPr>
                            <m:nor/>
                          </m:rPr>
                          <a:rPr lang="en-US" altLang="zh-TW" sz="1200" b="1" i="0" dirty="0" smtClean="0">
                            <a:solidFill>
                              <a:schemeClr val="dk1"/>
                            </a:solidFill>
                            <a:latin typeface="Times New Roman"/>
                            <a:ea typeface="Times New Roman"/>
                            <a:cs typeface="Times New Roman"/>
                            <a:sym typeface="Times New Roman"/>
                          </a:rPr>
                          <m:t>D</m:t>
                        </m:r>
                        <m:r>
                          <m:rPr>
                            <m:nor/>
                          </m:rPr>
                          <a:rPr lang="en-US" altLang="zh-TW" sz="1200" dirty="0">
                            <a:solidFill>
                              <a:schemeClr val="dk1"/>
                            </a:solidFill>
                            <a:latin typeface="Times New Roman"/>
                            <a:ea typeface="Times New Roman"/>
                            <a:cs typeface="Times New Roman"/>
                            <a:sym typeface="Times New Roman"/>
                          </a:rPr>
                          <m:t>]</m:t>
                        </m:r>
                      </m:e>
                      <m:sub>
                        <m:r>
                          <a:rPr lang="en-US" sz="1200" b="0" i="1" smtClean="0">
                            <a:solidFill>
                              <a:schemeClr val="dk1"/>
                            </a:solidFill>
                            <a:latin typeface="Cambria Math" panose="02040503050406030204" pitchFamily="18" charset="0"/>
                            <a:ea typeface="Times New Roman"/>
                            <a:cs typeface="Times New Roman"/>
                            <a:sym typeface="Times New Roman"/>
                          </a:rPr>
                          <m:t>2</m:t>
                        </m:r>
                      </m:sub>
                    </m:sSub>
                  </m:oMath>
                </a14:m>
                <a:r>
                  <a:rPr lang="en-US" sz="1200" dirty="0">
                    <a:latin typeface="Times New Roman"/>
                    <a:ea typeface="Times New Roman"/>
                    <a:cs typeface="Times New Roman"/>
                    <a:sym typeface="Times New Roman"/>
                  </a:rPr>
                  <a:t> .</a:t>
                </a:r>
                <a:endParaRPr sz="1200" dirty="0">
                  <a:latin typeface="Times New Roman"/>
                  <a:ea typeface="Times New Roman"/>
                  <a:cs typeface="Times New Roman"/>
                  <a:sym typeface="Times New Roman"/>
                </a:endParaRPr>
              </a:p>
            </p:txBody>
          </p:sp>
        </mc:Choice>
        <mc:Fallback xmlns="">
          <p:sp>
            <p:nvSpPr>
              <p:cNvPr id="241" name="Google Shape;241;g10097fa38cb_0_17"/>
              <p:cNvSpPr txBox="1">
                <a:spLocks noRot="1" noChangeAspect="1" noMove="1" noResize="1" noEditPoints="1" noAdjustHandles="1" noChangeArrowheads="1" noChangeShapeType="1" noTextEdit="1"/>
              </p:cNvSpPr>
              <p:nvPr/>
            </p:nvSpPr>
            <p:spPr>
              <a:xfrm>
                <a:off x="5775884" y="5681602"/>
                <a:ext cx="3160575" cy="334800"/>
              </a:xfrm>
              <a:prstGeom prst="rect">
                <a:avLst/>
              </a:prstGeom>
              <a:blipFill>
                <a:blip r:embed="rId4"/>
                <a:stretch>
                  <a:fillRect b="-7273"/>
                </a:stretch>
              </a:blipFill>
              <a:ln>
                <a:noFill/>
              </a:ln>
            </p:spPr>
            <p:txBody>
              <a:bodyPr/>
              <a:lstStyle/>
              <a:p>
                <a:r>
                  <a:rPr lang="zh-TW" altLang="en-US">
                    <a:noFill/>
                  </a:rPr>
                  <a:t> </a:t>
                </a:r>
              </a:p>
            </p:txBody>
          </p:sp>
        </mc:Fallback>
      </mc:AlternateContent>
      <p:sp>
        <p:nvSpPr>
          <p:cNvPr id="242" name="Google Shape;242;g10097fa38cb_0_17"/>
          <p:cNvSpPr txBox="1"/>
          <p:nvPr/>
        </p:nvSpPr>
        <p:spPr>
          <a:xfrm>
            <a:off x="207540" y="5938842"/>
            <a:ext cx="3160575" cy="334800"/>
          </a:xfrm>
          <a:prstGeom prst="rect">
            <a:avLst/>
          </a:prstGeom>
          <a:noFill/>
          <a:ln>
            <a:noFill/>
          </a:ln>
        </p:spPr>
        <p:txBody>
          <a:bodyPr spcFirstLastPara="1" wrap="square" lIns="68569" tIns="68569" rIns="68569" bIns="68569" anchor="b" anchorCtr="0">
            <a:noAutofit/>
          </a:bodyPr>
          <a:lstStyle/>
          <a:p>
            <a:pPr algn="ctr"/>
            <a:r>
              <a:rPr lang="en-US" sz="1125" dirty="0">
                <a:latin typeface="Times New Roman"/>
                <a:ea typeface="Times New Roman"/>
                <a:cs typeface="Times New Roman"/>
                <a:sym typeface="Times New Roman"/>
              </a:rPr>
              <a:t>3</a:t>
            </a:r>
            <a:r>
              <a:rPr lang="en-US" sz="1125" dirty="0" smtClean="0">
                <a:latin typeface="Times New Roman"/>
                <a:ea typeface="Times New Roman"/>
                <a:cs typeface="Times New Roman"/>
                <a:sym typeface="Times New Roman"/>
              </a:rPr>
              <a:t>. Run protocol with server.</a:t>
            </a:r>
            <a:endParaRPr sz="1200" dirty="0">
              <a:latin typeface="Times New Roman"/>
              <a:ea typeface="Times New Roman"/>
              <a:cs typeface="Times New Roman"/>
              <a:sym typeface="Times New Roman"/>
            </a:endParaRPr>
          </a:p>
        </p:txBody>
      </p:sp>
      <p:grpSp>
        <p:nvGrpSpPr>
          <p:cNvPr id="243" name="Google Shape;243;g10097fa38cb_0_17"/>
          <p:cNvGrpSpPr/>
          <p:nvPr/>
        </p:nvGrpSpPr>
        <p:grpSpPr>
          <a:xfrm>
            <a:off x="2614219" y="4641746"/>
            <a:ext cx="3616823" cy="431191"/>
            <a:chOff x="4234250" y="4592325"/>
            <a:chExt cx="4214100" cy="451800"/>
          </a:xfrm>
        </p:grpSpPr>
        <mc:AlternateContent xmlns:mc="http://schemas.openxmlformats.org/markup-compatibility/2006" xmlns:a14="http://schemas.microsoft.com/office/drawing/2010/main">
          <mc:Choice Requires="a14">
            <p:sp>
              <p:nvSpPr>
                <p:cNvPr id="244" name="Google Shape;244;g10097fa38cb_0_17"/>
                <p:cNvSpPr txBox="1"/>
                <p:nvPr/>
              </p:nvSpPr>
              <p:spPr>
                <a:xfrm>
                  <a:off x="4234250" y="4592325"/>
                  <a:ext cx="4214100" cy="446400"/>
                </a:xfrm>
                <a:prstGeom prst="rect">
                  <a:avLst/>
                </a:prstGeom>
                <a:noFill/>
                <a:ln>
                  <a:noFill/>
                </a:ln>
              </p:spPr>
              <p:txBody>
                <a:bodyPr spcFirstLastPara="1" wrap="square" lIns="68569" tIns="68569" rIns="68569" bIns="68569" anchor="b" anchorCtr="0">
                  <a:noAutofit/>
                </a:bodyPr>
                <a:lstStyle/>
                <a:p>
                  <a:pPr algn="ctr"/>
                  <a:r>
                    <a:rPr lang="en-US" sz="1125" dirty="0">
                      <a:latin typeface="Times New Roman"/>
                      <a:ea typeface="Times New Roman"/>
                      <a:cs typeface="Times New Roman"/>
                      <a:sym typeface="Times New Roman"/>
                    </a:rPr>
                    <a:t>2</a:t>
                  </a:r>
                  <a:r>
                    <a:rPr lang="en-US" sz="1125" dirty="0" smtClean="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Send </a:t>
                  </a:r>
                  <a14:m>
                    <m:oMath xmlns:m="http://schemas.openxmlformats.org/officeDocument/2006/math">
                      <m:sSub>
                        <m:sSubPr>
                          <m:ctrlPr>
                            <a:rPr lang="en-US" altLang="zh-TW" sz="1200" i="1">
                              <a:solidFill>
                                <a:schemeClr val="dk1"/>
                              </a:solidFill>
                              <a:latin typeface="Cambria Math" panose="02040503050406030204" pitchFamily="18" charset="0"/>
                              <a:ea typeface="Times New Roman"/>
                              <a:cs typeface="Times New Roman"/>
                              <a:sym typeface="Times New Roman"/>
                            </a:rPr>
                          </m:ctrlPr>
                        </m:sSubPr>
                        <m:e>
                          <m:r>
                            <m:rPr>
                              <m:nor/>
                            </m:rPr>
                            <a:rPr lang="en-US" altLang="zh-TW" sz="1200" dirty="0">
                              <a:solidFill>
                                <a:schemeClr val="dk1"/>
                              </a:solidFill>
                              <a:latin typeface="Times New Roman"/>
                              <a:ea typeface="Times New Roman"/>
                              <a:cs typeface="Times New Roman"/>
                              <a:sym typeface="Times New Roman"/>
                            </a:rPr>
                            <m:t>[</m:t>
                          </m:r>
                          <m:r>
                            <m:rPr>
                              <m:nor/>
                            </m:rPr>
                            <a:rPr lang="en-US" altLang="zh-TW" sz="1200" b="1" dirty="0">
                              <a:solidFill>
                                <a:schemeClr val="dk1"/>
                              </a:solidFill>
                              <a:latin typeface="Times New Roman"/>
                              <a:ea typeface="Times New Roman"/>
                              <a:cs typeface="Times New Roman"/>
                              <a:sym typeface="Times New Roman"/>
                            </a:rPr>
                            <m:t>Q</m:t>
                          </m:r>
                          <m:r>
                            <m:rPr>
                              <m:nor/>
                            </m:rPr>
                            <a:rPr lang="en-US" altLang="zh-TW" sz="1200" dirty="0">
                              <a:solidFill>
                                <a:schemeClr val="dk1"/>
                              </a:solidFill>
                              <a:latin typeface="Times New Roman"/>
                              <a:ea typeface="Times New Roman"/>
                              <a:cs typeface="Times New Roman"/>
                              <a:sym typeface="Times New Roman"/>
                            </a:rPr>
                            <m:t>]</m:t>
                          </m:r>
                        </m:e>
                        <m:sub>
                          <m:r>
                            <a:rPr lang="en-US" altLang="zh-TW" sz="1200" i="1">
                              <a:solidFill>
                                <a:schemeClr val="dk1"/>
                              </a:solidFill>
                              <a:latin typeface="Cambria Math" panose="02040503050406030204" pitchFamily="18" charset="0"/>
                              <a:ea typeface="Times New Roman"/>
                              <a:cs typeface="Times New Roman"/>
                              <a:sym typeface="Times New Roman"/>
                            </a:rPr>
                            <m:t>1</m:t>
                          </m:r>
                        </m:sub>
                      </m:sSub>
                    </m:oMath>
                  </a14:m>
                  <a:r>
                    <a:rPr lang="en-US" sz="1200" dirty="0" smtClean="0">
                      <a:latin typeface="Times New Roman"/>
                      <a:ea typeface="Times New Roman"/>
                      <a:cs typeface="Times New Roman"/>
                      <a:sym typeface="Times New Roman"/>
                    </a:rPr>
                    <a:t> to server.</a:t>
                  </a:r>
                  <a:endParaRPr sz="375" b="1" dirty="0">
                    <a:latin typeface="Times New Roman"/>
                    <a:ea typeface="Times New Roman"/>
                    <a:cs typeface="Times New Roman"/>
                    <a:sym typeface="Times New Roman"/>
                  </a:endParaRPr>
                </a:p>
              </p:txBody>
            </p:sp>
          </mc:Choice>
          <mc:Fallback xmlns="">
            <p:sp>
              <p:nvSpPr>
                <p:cNvPr id="244" name="Google Shape;244;g10097fa38cb_0_17"/>
                <p:cNvSpPr txBox="1">
                  <a:spLocks noRot="1" noChangeAspect="1" noMove="1" noResize="1" noEditPoints="1" noAdjustHandles="1" noChangeArrowheads="1" noChangeShapeType="1" noTextEdit="1"/>
                </p:cNvSpPr>
                <p:nvPr/>
              </p:nvSpPr>
              <p:spPr>
                <a:xfrm>
                  <a:off x="4234250" y="4592325"/>
                  <a:ext cx="4214100" cy="446400"/>
                </a:xfrm>
                <a:prstGeom prst="rect">
                  <a:avLst/>
                </a:prstGeom>
                <a:blipFill>
                  <a:blip r:embed="rId5"/>
                  <a:stretch>
                    <a:fillRect b="-7143"/>
                  </a:stretch>
                </a:blipFill>
                <a:ln>
                  <a:noFill/>
                </a:ln>
              </p:spPr>
              <p:txBody>
                <a:bodyPr/>
                <a:lstStyle/>
                <a:p>
                  <a:r>
                    <a:rPr lang="zh-TW" altLang="en-US">
                      <a:noFill/>
                    </a:rPr>
                    <a:t> </a:t>
                  </a:r>
                </a:p>
              </p:txBody>
            </p:sp>
          </mc:Fallback>
        </mc:AlternateContent>
        <p:cxnSp>
          <p:nvCxnSpPr>
            <p:cNvPr id="245" name="Google Shape;245;g10097fa38cb_0_17"/>
            <p:cNvCxnSpPr/>
            <p:nvPr/>
          </p:nvCxnSpPr>
          <p:spPr>
            <a:xfrm>
              <a:off x="4234250" y="5044125"/>
              <a:ext cx="4214100" cy="0"/>
            </a:xfrm>
            <a:prstGeom prst="straightConnector1">
              <a:avLst/>
            </a:prstGeom>
            <a:noFill/>
            <a:ln w="38100" cap="flat" cmpd="sng">
              <a:solidFill>
                <a:schemeClr val="dk2"/>
              </a:solidFill>
              <a:prstDash val="solid"/>
              <a:round/>
              <a:headEnd type="none" w="med" len="med"/>
              <a:tailEnd type="triangle" w="med" len="med"/>
            </a:ln>
          </p:spPr>
        </p:cxnSp>
      </p:grpSp>
      <p:grpSp>
        <p:nvGrpSpPr>
          <p:cNvPr id="246" name="Google Shape;246;g10097fa38cb_0_17"/>
          <p:cNvGrpSpPr/>
          <p:nvPr/>
        </p:nvGrpSpPr>
        <p:grpSpPr>
          <a:xfrm>
            <a:off x="2592513" y="5299697"/>
            <a:ext cx="3616823" cy="435271"/>
            <a:chOff x="4234250" y="5377000"/>
            <a:chExt cx="4214100" cy="456074"/>
          </a:xfrm>
        </p:grpSpPr>
        <p:cxnSp>
          <p:nvCxnSpPr>
            <p:cNvPr id="247" name="Google Shape;247;g10097fa38cb_0_17"/>
            <p:cNvCxnSpPr/>
            <p:nvPr/>
          </p:nvCxnSpPr>
          <p:spPr>
            <a:xfrm>
              <a:off x="4234250" y="5377000"/>
              <a:ext cx="4214100" cy="0"/>
            </a:xfrm>
            <a:prstGeom prst="straightConnector1">
              <a:avLst/>
            </a:prstGeom>
            <a:noFill/>
            <a:ln w="38100" cap="flat" cmpd="sng">
              <a:solidFill>
                <a:schemeClr val="dk2"/>
              </a:solidFill>
              <a:prstDash val="solid"/>
              <a:round/>
              <a:headEnd type="triangle" w="med" len="med"/>
              <a:tailEnd type="none" w="med" len="med"/>
            </a:ln>
          </p:spPr>
        </p:cxnSp>
        <mc:AlternateContent xmlns:mc="http://schemas.openxmlformats.org/markup-compatibility/2006" xmlns:a14="http://schemas.microsoft.com/office/drawing/2010/main">
          <mc:Choice Requires="a14">
            <p:sp>
              <p:nvSpPr>
                <p:cNvPr id="248" name="Google Shape;248;g10097fa38cb_0_17"/>
                <p:cNvSpPr txBox="1"/>
                <p:nvPr/>
              </p:nvSpPr>
              <p:spPr>
                <a:xfrm>
                  <a:off x="4234250" y="5386674"/>
                  <a:ext cx="4214100" cy="446400"/>
                </a:xfrm>
                <a:prstGeom prst="rect">
                  <a:avLst/>
                </a:prstGeom>
                <a:noFill/>
                <a:ln>
                  <a:noFill/>
                </a:ln>
              </p:spPr>
              <p:txBody>
                <a:bodyPr spcFirstLastPara="1" wrap="square" lIns="68569" tIns="68569" rIns="68569" bIns="68569" anchor="b" anchorCtr="0">
                  <a:noAutofit/>
                </a:bodyPr>
                <a:lstStyle/>
                <a:p>
                  <a:pPr algn="ctr"/>
                  <a:r>
                    <a:rPr lang="en-US" altLang="zh-TW" sz="1100" dirty="0" smtClean="0">
                      <a:latin typeface="Times New Roman"/>
                      <a:ea typeface="Times New Roman"/>
                      <a:cs typeface="Times New Roman"/>
                      <a:sym typeface="Times New Roman"/>
                    </a:rPr>
                    <a:t>2. Send </a:t>
                  </a:r>
                  <a14:m>
                    <m:oMath xmlns:m="http://schemas.openxmlformats.org/officeDocument/2006/math">
                      <m:sSub>
                        <m:sSubPr>
                          <m:ctrlPr>
                            <a:rPr lang="ar-AE" altLang="zh-TW" sz="1100" i="1">
                              <a:solidFill>
                                <a:schemeClr val="dk1"/>
                              </a:solidFill>
                              <a:latin typeface="Cambria Math" panose="02040503050406030204" pitchFamily="18" charset="0"/>
                              <a:ea typeface="Times New Roman"/>
                              <a:cs typeface="Times New Roman"/>
                              <a:sym typeface="Times New Roman"/>
                            </a:rPr>
                          </m:ctrlPr>
                        </m:sSubPr>
                        <m:e>
                          <m:r>
                            <m:rPr>
                              <m:nor/>
                            </m:rPr>
                            <a:rPr lang="ar-AE" altLang="zh-TW" sz="1100" dirty="0">
                              <a:solidFill>
                                <a:schemeClr val="dk1"/>
                              </a:solidFill>
                              <a:latin typeface="Times New Roman"/>
                              <a:ea typeface="Times New Roman"/>
                              <a:cs typeface="Times New Roman"/>
                              <a:sym typeface="Times New Roman"/>
                            </a:rPr>
                            <m:t>[</m:t>
                          </m:r>
                          <m:r>
                            <m:rPr>
                              <m:nor/>
                            </m:rPr>
                            <a:rPr lang="en-US" altLang="zh-TW" sz="1100" b="1" i="0" dirty="0" smtClean="0">
                              <a:solidFill>
                                <a:schemeClr val="dk1"/>
                              </a:solidFill>
                              <a:latin typeface="Times New Roman"/>
                              <a:ea typeface="Times New Roman"/>
                              <a:cs typeface="Times New Roman"/>
                              <a:sym typeface="Times New Roman"/>
                            </a:rPr>
                            <m:t>D</m:t>
                          </m:r>
                          <m:r>
                            <m:rPr>
                              <m:nor/>
                            </m:rPr>
                            <a:rPr lang="en-US" altLang="zh-TW" sz="1100" dirty="0">
                              <a:solidFill>
                                <a:schemeClr val="dk1"/>
                              </a:solidFill>
                              <a:latin typeface="Times New Roman"/>
                              <a:ea typeface="Times New Roman"/>
                              <a:cs typeface="Times New Roman"/>
                              <a:sym typeface="Times New Roman"/>
                            </a:rPr>
                            <m:t>]</m:t>
                          </m:r>
                        </m:e>
                        <m:sub>
                          <m:r>
                            <a:rPr lang="en-US" altLang="zh-TW" sz="1100" b="0" i="1" dirty="0" smtClean="0">
                              <a:solidFill>
                                <a:schemeClr val="dk1"/>
                              </a:solidFill>
                              <a:latin typeface="Cambria Math" panose="02040503050406030204" pitchFamily="18" charset="0"/>
                              <a:ea typeface="Times New Roman"/>
                              <a:cs typeface="Times New Roman"/>
                              <a:sym typeface="Times New Roman"/>
                            </a:rPr>
                            <m:t>2</m:t>
                          </m:r>
                        </m:sub>
                      </m:sSub>
                    </m:oMath>
                  </a14:m>
                  <a:r>
                    <a:rPr lang="ar-AE" altLang="zh-TW" sz="1100" dirty="0">
                      <a:latin typeface="Times New Roman"/>
                      <a:ea typeface="Times New Roman"/>
                      <a:cs typeface="Times New Roman"/>
                      <a:sym typeface="Times New Roman"/>
                    </a:rPr>
                    <a:t> </a:t>
                  </a:r>
                  <a:r>
                    <a:rPr lang="en-US" altLang="zh-TW" sz="1100" dirty="0">
                      <a:latin typeface="Times New Roman"/>
                      <a:ea typeface="Times New Roman"/>
                      <a:cs typeface="Times New Roman"/>
                      <a:sym typeface="Times New Roman"/>
                    </a:rPr>
                    <a:t>to </a:t>
                  </a:r>
                  <a:r>
                    <a:rPr lang="en-US" altLang="zh-TW" sz="1100" dirty="0" smtClean="0">
                      <a:latin typeface="Times New Roman"/>
                      <a:ea typeface="Times New Roman"/>
                      <a:cs typeface="Times New Roman"/>
                      <a:sym typeface="Times New Roman"/>
                    </a:rPr>
                    <a:t>client.</a:t>
                  </a:r>
                  <a:endParaRPr lang="en-US" altLang="zh-TW" sz="300" b="1" dirty="0">
                    <a:latin typeface="Times New Roman"/>
                    <a:ea typeface="Times New Roman"/>
                    <a:cs typeface="Times New Roman"/>
                    <a:sym typeface="Times New Roman"/>
                  </a:endParaRPr>
                </a:p>
              </p:txBody>
            </p:sp>
          </mc:Choice>
          <mc:Fallback xmlns="">
            <p:sp>
              <p:nvSpPr>
                <p:cNvPr id="248" name="Google Shape;248;g10097fa38cb_0_17"/>
                <p:cNvSpPr txBox="1">
                  <a:spLocks noRot="1" noChangeAspect="1" noMove="1" noResize="1" noEditPoints="1" noAdjustHandles="1" noChangeArrowheads="1" noChangeShapeType="1" noTextEdit="1"/>
                </p:cNvSpPr>
                <p:nvPr/>
              </p:nvSpPr>
              <p:spPr>
                <a:xfrm>
                  <a:off x="4234250" y="5386674"/>
                  <a:ext cx="4214100" cy="446400"/>
                </a:xfrm>
                <a:prstGeom prst="rect">
                  <a:avLst/>
                </a:prstGeom>
                <a:blipFill>
                  <a:blip r:embed="rId6"/>
                  <a:stretch>
                    <a:fillRect b="-5714"/>
                  </a:stretch>
                </a:blipFill>
                <a:ln>
                  <a:noFill/>
                </a:ln>
              </p:spPr>
              <p:txBody>
                <a:bodyPr/>
                <a:lstStyle/>
                <a:p>
                  <a:r>
                    <a:rPr lang="zh-TW" altLang="en-US">
                      <a:noFill/>
                    </a:rPr>
                    <a:t> </a:t>
                  </a:r>
                </a:p>
              </p:txBody>
            </p:sp>
          </mc:Fallback>
        </mc:AlternateContent>
      </p:grpSp>
      <p:grpSp>
        <p:nvGrpSpPr>
          <p:cNvPr id="249" name="Google Shape;249;g10097fa38cb_0_17"/>
          <p:cNvGrpSpPr/>
          <p:nvPr/>
        </p:nvGrpSpPr>
        <p:grpSpPr>
          <a:xfrm>
            <a:off x="1797993" y="2715142"/>
            <a:ext cx="2249909" cy="1770453"/>
            <a:chOff x="3003577" y="2713159"/>
            <a:chExt cx="2999879" cy="2360600"/>
          </a:xfrm>
        </p:grpSpPr>
        <p:cxnSp>
          <p:nvCxnSpPr>
            <p:cNvPr id="250" name="Google Shape;250;g10097fa38cb_0_17"/>
            <p:cNvCxnSpPr/>
            <p:nvPr/>
          </p:nvCxnSpPr>
          <p:spPr>
            <a:xfrm flipH="1">
              <a:off x="3353504" y="2713159"/>
              <a:ext cx="2575693" cy="2360600"/>
            </a:xfrm>
            <a:prstGeom prst="straightConnector1">
              <a:avLst/>
            </a:prstGeom>
            <a:noFill/>
            <a:ln w="38100" cap="flat" cmpd="sng">
              <a:solidFill>
                <a:schemeClr val="dk2"/>
              </a:solidFill>
              <a:prstDash val="solid"/>
              <a:round/>
              <a:headEnd type="none" w="med" len="med"/>
              <a:tailEnd type="triangle" w="med" len="med"/>
            </a:ln>
          </p:spPr>
        </p:cxnSp>
        <p:sp>
          <p:nvSpPr>
            <p:cNvPr id="251" name="Google Shape;251;g10097fa38cb_0_17"/>
            <p:cNvSpPr txBox="1"/>
            <p:nvPr/>
          </p:nvSpPr>
          <p:spPr>
            <a:xfrm rot="19059600">
              <a:off x="3003577" y="3354257"/>
              <a:ext cx="2999879" cy="415735"/>
            </a:xfrm>
            <a:prstGeom prst="rect">
              <a:avLst/>
            </a:prstGeom>
            <a:noFill/>
            <a:ln>
              <a:noFill/>
            </a:ln>
          </p:spPr>
          <p:txBody>
            <a:bodyPr spcFirstLastPara="1" wrap="square" lIns="68569" tIns="68569" rIns="68569" bIns="68569" anchor="b" anchorCtr="0">
              <a:noAutofit/>
            </a:bodyPr>
            <a:lstStyle/>
            <a:p>
              <a:pPr algn="ctr"/>
              <a:r>
                <a:rPr lang="en-US" sz="1050" dirty="0">
                  <a:latin typeface="Times New Roman"/>
                  <a:ea typeface="Times New Roman"/>
                  <a:cs typeface="Times New Roman"/>
                  <a:sym typeface="Times New Roman"/>
                </a:rPr>
                <a:t>6</a:t>
              </a:r>
              <a:r>
                <a:rPr lang="en-US" sz="1050" dirty="0" smtClean="0">
                  <a:latin typeface="Times New Roman"/>
                  <a:ea typeface="Times New Roman"/>
                  <a:cs typeface="Times New Roman"/>
                  <a:sym typeface="Times New Roman"/>
                </a:rPr>
                <a:t>. </a:t>
              </a:r>
              <a:r>
                <a:rPr lang="en-US" sz="1100" dirty="0" smtClean="0">
                  <a:latin typeface="Times New Roman"/>
                  <a:ea typeface="Times New Roman"/>
                  <a:cs typeface="Times New Roman"/>
                  <a:sym typeface="Times New Roman"/>
                </a:rPr>
                <a:t>Send </a:t>
              </a:r>
              <a:r>
                <a:rPr lang="en-US" sz="1200" b="1" dirty="0">
                  <a:solidFill>
                    <a:schemeClr val="dk1"/>
                  </a:solidFill>
                  <a:latin typeface="Times New Roman"/>
                  <a:ea typeface="Times New Roman"/>
                  <a:cs typeface="Times New Roman"/>
                  <a:sym typeface="Times New Roman"/>
                </a:rPr>
                <a:t>[𝑎</a:t>
              </a:r>
              <a:r>
                <a:rPr lang="en-US" sz="1200" b="1" dirty="0" smtClean="0">
                  <a:solidFill>
                    <a:schemeClr val="dk1"/>
                  </a:solidFill>
                  <a:latin typeface="Times New Roman"/>
                  <a:ea typeface="Times New Roman"/>
                  <a:cs typeface="Times New Roman"/>
                  <a:sym typeface="Times New Roman"/>
                </a:rPr>
                <a:t>]</a:t>
              </a:r>
              <a:r>
                <a:rPr lang="en-US" sz="700" b="1" dirty="0">
                  <a:solidFill>
                    <a:schemeClr val="dk1"/>
                  </a:solidFill>
                  <a:latin typeface="Times New Roman"/>
                  <a:ea typeface="Times New Roman"/>
                  <a:cs typeface="Times New Roman"/>
                  <a:sym typeface="Times New Roman"/>
                </a:rPr>
                <a:t>2</a:t>
              </a:r>
              <a:r>
                <a:rPr lang="en-US" sz="800" b="1" dirty="0" smtClean="0">
                  <a:solidFill>
                    <a:schemeClr val="dk1"/>
                  </a:solidFill>
                  <a:latin typeface="Times New Roman"/>
                  <a:ea typeface="Times New Roman"/>
                  <a:cs typeface="Times New Roman"/>
                  <a:sym typeface="Times New Roman"/>
                </a:rPr>
                <a:t>, </a:t>
              </a:r>
              <a:r>
                <a:rPr lang="en-US" sz="1200" b="1" dirty="0">
                  <a:solidFill>
                    <a:schemeClr val="dk1"/>
                  </a:solidFill>
                  <a:latin typeface="Times New Roman"/>
                  <a:ea typeface="Times New Roman"/>
                  <a:cs typeface="Times New Roman"/>
                  <a:sym typeface="Times New Roman"/>
                </a:rPr>
                <a:t>[𝑏</a:t>
              </a:r>
              <a:r>
                <a:rPr lang="en-US" sz="1200" b="1" dirty="0" smtClean="0">
                  <a:solidFill>
                    <a:schemeClr val="dk1"/>
                  </a:solidFill>
                  <a:latin typeface="Times New Roman"/>
                  <a:ea typeface="Times New Roman"/>
                  <a:cs typeface="Times New Roman"/>
                  <a:sym typeface="Times New Roman"/>
                </a:rPr>
                <a:t>]</a:t>
              </a:r>
              <a:r>
                <a:rPr lang="en-US" sz="700" b="1" dirty="0">
                  <a:solidFill>
                    <a:schemeClr val="dk1"/>
                  </a:solidFill>
                  <a:latin typeface="Times New Roman"/>
                  <a:ea typeface="Times New Roman"/>
                  <a:cs typeface="Times New Roman"/>
                  <a:sym typeface="Times New Roman"/>
                </a:rPr>
                <a:t>2</a:t>
              </a:r>
              <a:r>
                <a:rPr lang="en-US" sz="800" b="1" dirty="0" smtClean="0">
                  <a:solidFill>
                    <a:schemeClr val="dk1"/>
                  </a:solidFill>
                  <a:latin typeface="Times New Roman"/>
                  <a:ea typeface="Times New Roman"/>
                  <a:cs typeface="Times New Roman"/>
                  <a:sym typeface="Times New Roman"/>
                </a:rPr>
                <a:t>, </a:t>
              </a:r>
              <a:r>
                <a:rPr lang="en-US" sz="1200" b="1" dirty="0">
                  <a:solidFill>
                    <a:schemeClr val="dk1"/>
                  </a:solidFill>
                  <a:latin typeface="Times New Roman"/>
                  <a:ea typeface="Times New Roman"/>
                  <a:cs typeface="Times New Roman"/>
                  <a:sym typeface="Times New Roman"/>
                </a:rPr>
                <a:t>[𝑎𝑏</a:t>
              </a:r>
              <a:r>
                <a:rPr lang="en-US" sz="1200" b="1" dirty="0" smtClean="0">
                  <a:solidFill>
                    <a:schemeClr val="dk1"/>
                  </a:solidFill>
                  <a:latin typeface="Times New Roman"/>
                  <a:ea typeface="Times New Roman"/>
                  <a:cs typeface="Times New Roman"/>
                  <a:sym typeface="Times New Roman"/>
                </a:rPr>
                <a:t>]</a:t>
              </a:r>
              <a:r>
                <a:rPr lang="en-US" sz="700" b="1" dirty="0">
                  <a:solidFill>
                    <a:schemeClr val="dk1"/>
                  </a:solidFill>
                  <a:latin typeface="Times New Roman"/>
                  <a:ea typeface="Times New Roman"/>
                  <a:cs typeface="Times New Roman"/>
                  <a:sym typeface="Times New Roman"/>
                </a:rPr>
                <a:t>2</a:t>
              </a:r>
              <a:r>
                <a:rPr lang="en-US" sz="1100" dirty="0" smtClean="0">
                  <a:latin typeface="Times New Roman"/>
                  <a:ea typeface="Times New Roman"/>
                  <a:cs typeface="Times New Roman"/>
                  <a:sym typeface="Times New Roman"/>
                </a:rPr>
                <a:t> to client. </a:t>
              </a:r>
              <a:endParaRPr sz="1050" b="1" dirty="0">
                <a:latin typeface="Times New Roman"/>
                <a:ea typeface="Times New Roman"/>
                <a:cs typeface="Times New Roman"/>
                <a:sym typeface="Times New Roman"/>
              </a:endParaRPr>
            </a:p>
          </p:txBody>
        </p:sp>
      </p:grpSp>
      <p:sp>
        <p:nvSpPr>
          <p:cNvPr id="67" name="套索 66"/>
          <p:cNvSpPr/>
          <p:nvPr/>
        </p:nvSpPr>
        <p:spPr>
          <a:xfrm rot="7821395">
            <a:off x="1514063" y="4996030"/>
            <a:ext cx="626848" cy="568300"/>
          </a:xfrm>
          <a:prstGeom prst="chord">
            <a:avLst>
              <a:gd name="adj1" fmla="val 2700000"/>
              <a:gd name="adj2" fmla="val 1388707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8" name="橢圓 67"/>
          <p:cNvSpPr/>
          <p:nvPr/>
        </p:nvSpPr>
        <p:spPr>
          <a:xfrm>
            <a:off x="1594541" y="4569465"/>
            <a:ext cx="465898" cy="495835"/>
          </a:xfrm>
          <a:prstGeom prst="ellipse">
            <a:avLst/>
          </a:prstGeom>
          <a:ln w="381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9" name="Google Shape;239;g10097fa38cb_0_17"/>
          <p:cNvSpPr txBox="1"/>
          <p:nvPr/>
        </p:nvSpPr>
        <p:spPr>
          <a:xfrm>
            <a:off x="1128511" y="5299990"/>
            <a:ext cx="1397951" cy="299002"/>
          </a:xfrm>
          <a:prstGeom prst="rect">
            <a:avLst/>
          </a:prstGeom>
          <a:noFill/>
          <a:ln>
            <a:noFill/>
          </a:ln>
        </p:spPr>
        <p:txBody>
          <a:bodyPr spcFirstLastPara="1" wrap="square" lIns="68569" tIns="68569" rIns="68569" bIns="68569" anchor="b" anchorCtr="0">
            <a:noAutofit/>
          </a:bodyPr>
          <a:lstStyle/>
          <a:p>
            <a:pPr algn="ctr"/>
            <a:r>
              <a:rPr lang="en-US" sz="1125" b="1" dirty="0" smtClean="0">
                <a:latin typeface="Calibri"/>
                <a:ea typeface="Calibri"/>
                <a:cs typeface="Calibri"/>
                <a:sym typeface="Calibri"/>
              </a:rPr>
              <a:t>Client</a:t>
            </a:r>
            <a:endParaRPr sz="375" b="1" dirty="0">
              <a:latin typeface="Calibri"/>
              <a:ea typeface="Calibri"/>
              <a:cs typeface="Calibri"/>
              <a:sym typeface="Calibri"/>
            </a:endParaRPr>
          </a:p>
        </p:txBody>
      </p:sp>
      <p:sp>
        <p:nvSpPr>
          <p:cNvPr id="70" name="矩形 69"/>
          <p:cNvSpPr/>
          <p:nvPr/>
        </p:nvSpPr>
        <p:spPr>
          <a:xfrm>
            <a:off x="6881048" y="4649873"/>
            <a:ext cx="785648" cy="24909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橢圓 70"/>
          <p:cNvSpPr/>
          <p:nvPr/>
        </p:nvSpPr>
        <p:spPr>
          <a:xfrm flipH="1" flipV="1">
            <a:off x="6989293" y="4754051"/>
            <a:ext cx="39036" cy="376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2" name="矩形 71"/>
          <p:cNvSpPr/>
          <p:nvPr/>
        </p:nvSpPr>
        <p:spPr>
          <a:xfrm>
            <a:off x="6881048" y="4893712"/>
            <a:ext cx="785648" cy="24909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p:cNvSpPr/>
          <p:nvPr/>
        </p:nvSpPr>
        <p:spPr>
          <a:xfrm flipH="1" flipV="1">
            <a:off x="6989293" y="4997890"/>
            <a:ext cx="39036" cy="376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4" name="矩形 73"/>
          <p:cNvSpPr/>
          <p:nvPr/>
        </p:nvSpPr>
        <p:spPr>
          <a:xfrm>
            <a:off x="6881048" y="5137591"/>
            <a:ext cx="785648" cy="24909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p:cNvSpPr/>
          <p:nvPr/>
        </p:nvSpPr>
        <p:spPr>
          <a:xfrm flipH="1" flipV="1">
            <a:off x="6989293" y="5241769"/>
            <a:ext cx="39036" cy="3764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6" name="Google Shape;240;g10097fa38cb_0_17"/>
          <p:cNvSpPr txBox="1"/>
          <p:nvPr/>
        </p:nvSpPr>
        <p:spPr>
          <a:xfrm>
            <a:off x="6406849" y="5403080"/>
            <a:ext cx="1680423" cy="298535"/>
          </a:xfrm>
          <a:prstGeom prst="rect">
            <a:avLst/>
          </a:prstGeom>
          <a:noFill/>
          <a:ln>
            <a:noFill/>
          </a:ln>
        </p:spPr>
        <p:txBody>
          <a:bodyPr spcFirstLastPara="1" wrap="square" lIns="68569" tIns="68569" rIns="68569" bIns="68569" anchor="b" anchorCtr="0">
            <a:noAutofit/>
          </a:bodyPr>
          <a:lstStyle/>
          <a:p>
            <a:pPr algn="ctr"/>
            <a:r>
              <a:rPr lang="en-US" sz="1125" b="1" dirty="0" smtClean="0">
                <a:latin typeface="Calibri"/>
                <a:ea typeface="Calibri"/>
                <a:cs typeface="Calibri"/>
                <a:sym typeface="Calibri"/>
              </a:rPr>
              <a:t>Server</a:t>
            </a:r>
            <a:endParaRPr sz="375" b="1" dirty="0">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77" name="Google Shape;241;g10097fa38cb_0_17"/>
              <p:cNvSpPr txBox="1"/>
              <p:nvPr/>
            </p:nvSpPr>
            <p:spPr>
              <a:xfrm>
                <a:off x="229247" y="5679125"/>
                <a:ext cx="3160575" cy="334800"/>
              </a:xfrm>
              <a:prstGeom prst="rect">
                <a:avLst/>
              </a:prstGeom>
              <a:noFill/>
              <a:ln>
                <a:noFill/>
              </a:ln>
            </p:spPr>
            <p:txBody>
              <a:bodyPr spcFirstLastPara="1" wrap="square" lIns="68569" tIns="68569" rIns="68569" bIns="68569" anchor="b" anchorCtr="0">
                <a:noAutofit/>
              </a:bodyPr>
              <a:lstStyle/>
              <a:p>
                <a:pPr algn="ctr"/>
                <a:r>
                  <a:rPr lang="en-US" sz="1125" dirty="0" smtClean="0">
                    <a:latin typeface="Times New Roman"/>
                    <a:ea typeface="Times New Roman"/>
                    <a:cs typeface="Times New Roman"/>
                    <a:sym typeface="Times New Roman"/>
                  </a:rPr>
                  <a:t>1. </a:t>
                </a:r>
                <a:r>
                  <a:rPr lang="en-US" sz="1200" dirty="0" smtClean="0">
                    <a:latin typeface="Times New Roman"/>
                    <a:ea typeface="Times New Roman"/>
                    <a:cs typeface="Times New Roman"/>
                    <a:sym typeface="Times New Roman"/>
                  </a:rPr>
                  <a:t>Split </a:t>
                </a:r>
                <a:r>
                  <a:rPr lang="en-US" sz="1200" b="1" dirty="0">
                    <a:solidFill>
                      <a:schemeClr val="dk1"/>
                    </a:solidFill>
                    <a:latin typeface="Times New Roman"/>
                    <a:ea typeface="Times New Roman"/>
                    <a:cs typeface="Times New Roman"/>
                    <a:sym typeface="Times New Roman"/>
                  </a:rPr>
                  <a:t>Q</a:t>
                </a:r>
                <a:r>
                  <a:rPr lang="en-US" sz="1200" dirty="0" smtClean="0">
                    <a:latin typeface="Times New Roman"/>
                    <a:ea typeface="Times New Roman"/>
                    <a:cs typeface="Times New Roman"/>
                    <a:sym typeface="Times New Roman"/>
                  </a:rPr>
                  <a:t> into </a:t>
                </a:r>
                <a14:m>
                  <m:oMath xmlns:m="http://schemas.openxmlformats.org/officeDocument/2006/math">
                    <m:sSub>
                      <m:sSubPr>
                        <m:ctrlPr>
                          <a:rPr lang="en-US" altLang="zh-TW" sz="1200" i="1">
                            <a:solidFill>
                              <a:schemeClr val="dk1"/>
                            </a:solidFill>
                            <a:latin typeface="Cambria Math" panose="02040503050406030204" pitchFamily="18" charset="0"/>
                            <a:ea typeface="Times New Roman"/>
                            <a:cs typeface="Times New Roman"/>
                            <a:sym typeface="Times New Roman"/>
                          </a:rPr>
                        </m:ctrlPr>
                      </m:sSubPr>
                      <m:e>
                        <m:r>
                          <m:rPr>
                            <m:nor/>
                          </m:rPr>
                          <a:rPr lang="en-US" altLang="zh-TW" sz="1200" dirty="0">
                            <a:solidFill>
                              <a:schemeClr val="dk1"/>
                            </a:solidFill>
                            <a:latin typeface="Times New Roman"/>
                            <a:ea typeface="Times New Roman"/>
                            <a:cs typeface="Times New Roman"/>
                            <a:sym typeface="Times New Roman"/>
                          </a:rPr>
                          <m:t>[</m:t>
                        </m:r>
                        <m:r>
                          <m:rPr>
                            <m:nor/>
                          </m:rPr>
                          <a:rPr lang="en-US" altLang="zh-TW" sz="1200" b="1" i="0" dirty="0" smtClean="0">
                            <a:solidFill>
                              <a:schemeClr val="dk1"/>
                            </a:solidFill>
                            <a:latin typeface="Times New Roman"/>
                            <a:ea typeface="Times New Roman"/>
                            <a:cs typeface="Times New Roman"/>
                            <a:sym typeface="Times New Roman"/>
                          </a:rPr>
                          <m:t>Q</m:t>
                        </m:r>
                        <m:r>
                          <m:rPr>
                            <m:nor/>
                          </m:rPr>
                          <a:rPr lang="en-US" altLang="zh-TW" sz="1200" dirty="0">
                            <a:solidFill>
                              <a:schemeClr val="dk1"/>
                            </a:solidFill>
                            <a:latin typeface="Times New Roman"/>
                            <a:ea typeface="Times New Roman"/>
                            <a:cs typeface="Times New Roman"/>
                            <a:sym typeface="Times New Roman"/>
                          </a:rPr>
                          <m:t>]</m:t>
                        </m:r>
                      </m:e>
                      <m:sub>
                        <m:r>
                          <a:rPr lang="en-US" altLang="zh-TW" sz="1200" i="1">
                            <a:solidFill>
                              <a:schemeClr val="dk1"/>
                            </a:solidFill>
                            <a:latin typeface="Cambria Math" panose="02040503050406030204" pitchFamily="18" charset="0"/>
                            <a:ea typeface="Times New Roman"/>
                            <a:cs typeface="Times New Roman"/>
                            <a:sym typeface="Times New Roman"/>
                          </a:rPr>
                          <m:t>1</m:t>
                        </m:r>
                      </m:sub>
                    </m:sSub>
                    <m:r>
                      <a:rPr lang="en-US" sz="1200" b="0" i="0" smtClean="0">
                        <a:solidFill>
                          <a:schemeClr val="dk1"/>
                        </a:solidFill>
                        <a:latin typeface="Cambria Math" panose="02040503050406030204" pitchFamily="18" charset="0"/>
                        <a:ea typeface="Times New Roman"/>
                        <a:cs typeface="Times New Roman"/>
                        <a:sym typeface="Times New Roman"/>
                      </a:rPr>
                      <m:t> , </m:t>
                    </m:r>
                    <m:sSub>
                      <m:sSubPr>
                        <m:ctrlPr>
                          <a:rPr lang="en-US" sz="1200" b="0" i="1" smtClean="0">
                            <a:solidFill>
                              <a:schemeClr val="dk1"/>
                            </a:solidFill>
                            <a:latin typeface="Cambria Math" panose="02040503050406030204" pitchFamily="18" charset="0"/>
                            <a:ea typeface="Times New Roman"/>
                            <a:cs typeface="Times New Roman"/>
                            <a:sym typeface="Times New Roman"/>
                          </a:rPr>
                        </m:ctrlPr>
                      </m:sSubPr>
                      <m:e>
                        <m:r>
                          <m:rPr>
                            <m:nor/>
                          </m:rPr>
                          <a:rPr lang="en-US" altLang="zh-TW" sz="1200" dirty="0">
                            <a:solidFill>
                              <a:schemeClr val="dk1"/>
                            </a:solidFill>
                            <a:latin typeface="Times New Roman"/>
                            <a:ea typeface="Times New Roman"/>
                            <a:cs typeface="Times New Roman"/>
                            <a:sym typeface="Times New Roman"/>
                          </a:rPr>
                          <m:t>[</m:t>
                        </m:r>
                        <m:r>
                          <m:rPr>
                            <m:nor/>
                          </m:rPr>
                          <a:rPr lang="en-US" altLang="zh-TW" sz="1200" b="1" i="0" dirty="0" smtClean="0">
                            <a:solidFill>
                              <a:schemeClr val="dk1"/>
                            </a:solidFill>
                            <a:latin typeface="Times New Roman"/>
                            <a:ea typeface="Times New Roman"/>
                            <a:cs typeface="Times New Roman"/>
                            <a:sym typeface="Times New Roman"/>
                          </a:rPr>
                          <m:t>Q</m:t>
                        </m:r>
                        <m:r>
                          <m:rPr>
                            <m:nor/>
                          </m:rPr>
                          <a:rPr lang="en-US" altLang="zh-TW" sz="1200" dirty="0">
                            <a:solidFill>
                              <a:schemeClr val="dk1"/>
                            </a:solidFill>
                            <a:latin typeface="Times New Roman"/>
                            <a:ea typeface="Times New Roman"/>
                            <a:cs typeface="Times New Roman"/>
                            <a:sym typeface="Times New Roman"/>
                          </a:rPr>
                          <m:t>]</m:t>
                        </m:r>
                      </m:e>
                      <m:sub>
                        <m:r>
                          <a:rPr lang="en-US" sz="1200" b="0" i="1" smtClean="0">
                            <a:solidFill>
                              <a:schemeClr val="dk1"/>
                            </a:solidFill>
                            <a:latin typeface="Cambria Math" panose="02040503050406030204" pitchFamily="18" charset="0"/>
                            <a:ea typeface="Times New Roman"/>
                            <a:cs typeface="Times New Roman"/>
                            <a:sym typeface="Times New Roman"/>
                          </a:rPr>
                          <m:t>2</m:t>
                        </m:r>
                      </m:sub>
                    </m:sSub>
                  </m:oMath>
                </a14:m>
                <a:r>
                  <a:rPr lang="en-US" sz="1200" dirty="0">
                    <a:latin typeface="Times New Roman"/>
                    <a:ea typeface="Times New Roman"/>
                    <a:cs typeface="Times New Roman"/>
                    <a:sym typeface="Times New Roman"/>
                  </a:rPr>
                  <a:t> .</a:t>
                </a:r>
                <a:endParaRPr sz="1200" dirty="0">
                  <a:latin typeface="Times New Roman"/>
                  <a:ea typeface="Times New Roman"/>
                  <a:cs typeface="Times New Roman"/>
                  <a:sym typeface="Times New Roman"/>
                </a:endParaRPr>
              </a:p>
            </p:txBody>
          </p:sp>
        </mc:Choice>
        <mc:Fallback xmlns="">
          <p:sp>
            <p:nvSpPr>
              <p:cNvPr id="77" name="Google Shape;241;g10097fa38cb_0_17"/>
              <p:cNvSpPr txBox="1">
                <a:spLocks noRot="1" noChangeAspect="1" noMove="1" noResize="1" noEditPoints="1" noAdjustHandles="1" noChangeArrowheads="1" noChangeShapeType="1" noTextEdit="1"/>
              </p:cNvSpPr>
              <p:nvPr/>
            </p:nvSpPr>
            <p:spPr>
              <a:xfrm>
                <a:off x="229247" y="5679125"/>
                <a:ext cx="3160575" cy="334800"/>
              </a:xfrm>
              <a:prstGeom prst="rect">
                <a:avLst/>
              </a:prstGeom>
              <a:blipFill>
                <a:blip r:embed="rId7"/>
                <a:stretch>
                  <a:fillRect b="-7273"/>
                </a:stretch>
              </a:blipFill>
              <a:ln>
                <a:noFill/>
              </a:ln>
            </p:spPr>
            <p:txBody>
              <a:bodyPr/>
              <a:lstStyle/>
              <a:p>
                <a:r>
                  <a:rPr lang="zh-TW" altLang="en-US">
                    <a:noFill/>
                  </a:rPr>
                  <a:t> </a:t>
                </a:r>
              </a:p>
            </p:txBody>
          </p:sp>
        </mc:Fallback>
      </mc:AlternateContent>
      <p:sp>
        <p:nvSpPr>
          <p:cNvPr id="78" name="Google Shape;242;g10097fa38cb_0_17"/>
          <p:cNvSpPr txBox="1"/>
          <p:nvPr/>
        </p:nvSpPr>
        <p:spPr>
          <a:xfrm>
            <a:off x="5754177" y="5944339"/>
            <a:ext cx="3160575" cy="334800"/>
          </a:xfrm>
          <a:prstGeom prst="rect">
            <a:avLst/>
          </a:prstGeom>
          <a:noFill/>
          <a:ln>
            <a:noFill/>
          </a:ln>
        </p:spPr>
        <p:txBody>
          <a:bodyPr spcFirstLastPara="1" wrap="square" lIns="68569" tIns="68569" rIns="68569" bIns="68569" anchor="b" anchorCtr="0">
            <a:noAutofit/>
          </a:bodyPr>
          <a:lstStyle/>
          <a:p>
            <a:pPr algn="ctr"/>
            <a:r>
              <a:rPr lang="en-US" sz="1125" dirty="0">
                <a:latin typeface="Times New Roman"/>
                <a:ea typeface="Times New Roman"/>
                <a:cs typeface="Times New Roman"/>
                <a:sym typeface="Times New Roman"/>
              </a:rPr>
              <a:t>3</a:t>
            </a:r>
            <a:r>
              <a:rPr lang="en-US" sz="1125" dirty="0" smtClean="0">
                <a:latin typeface="Times New Roman"/>
                <a:ea typeface="Times New Roman"/>
                <a:cs typeface="Times New Roman"/>
                <a:sym typeface="Times New Roman"/>
              </a:rPr>
              <a:t>. Run protocol with client.</a:t>
            </a:r>
            <a:endParaRPr sz="1200" dirty="0">
              <a:latin typeface="Times New Roman"/>
              <a:ea typeface="Times New Roman"/>
              <a:cs typeface="Times New Roman"/>
              <a:sym typeface="Times New Roman"/>
            </a:endParaRPr>
          </a:p>
        </p:txBody>
      </p:sp>
      <p:sp>
        <p:nvSpPr>
          <p:cNvPr id="79" name="Google Shape;242;g10097fa38cb_0_17"/>
          <p:cNvSpPr txBox="1"/>
          <p:nvPr/>
        </p:nvSpPr>
        <p:spPr>
          <a:xfrm>
            <a:off x="2856972" y="5720296"/>
            <a:ext cx="3160575" cy="334800"/>
          </a:xfrm>
          <a:prstGeom prst="rect">
            <a:avLst/>
          </a:prstGeom>
          <a:noFill/>
          <a:ln>
            <a:noFill/>
          </a:ln>
        </p:spPr>
        <p:txBody>
          <a:bodyPr spcFirstLastPara="1" wrap="square" lIns="68569" tIns="68569" rIns="68569" bIns="68569" anchor="b" anchorCtr="0">
            <a:noAutofit/>
          </a:bodyPr>
          <a:lstStyle/>
          <a:p>
            <a:pPr algn="ctr"/>
            <a:r>
              <a:rPr lang="en-US" sz="1125" dirty="0">
                <a:latin typeface="Times New Roman"/>
                <a:ea typeface="Times New Roman"/>
                <a:cs typeface="Times New Roman"/>
                <a:sym typeface="Times New Roman"/>
              </a:rPr>
              <a:t>7</a:t>
            </a:r>
            <a:r>
              <a:rPr lang="en-US" sz="1125" dirty="0" smtClean="0">
                <a:latin typeface="Times New Roman"/>
                <a:ea typeface="Times New Roman"/>
                <a:cs typeface="Times New Roman"/>
                <a:sym typeface="Times New Roman"/>
              </a:rPr>
              <a:t>. Send the classification result to client.</a:t>
            </a:r>
            <a:endParaRPr sz="1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1"/>
                                        </p:tgtEl>
                                        <p:attrNameLst>
                                          <p:attrName>style.visibility</p:attrName>
                                        </p:attrNameLst>
                                      </p:cBhvr>
                                      <p:to>
                                        <p:strVal val="visible"/>
                                      </p:to>
                                    </p:set>
                                    <p:animEffect transition="in" filter="fade">
                                      <p:cBhvr>
                                        <p:cTn id="10" dur="500"/>
                                        <p:tgtEl>
                                          <p:spTgt spid="2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3"/>
                                        </p:tgtEl>
                                        <p:attrNameLst>
                                          <p:attrName>style.visibility</p:attrName>
                                        </p:attrNameLst>
                                      </p:cBhvr>
                                      <p:to>
                                        <p:strVal val="visible"/>
                                      </p:to>
                                    </p:set>
                                    <p:animEffect transition="in" filter="fade">
                                      <p:cBhvr>
                                        <p:cTn id="15" dur="500"/>
                                        <p:tgtEl>
                                          <p:spTgt spid="243"/>
                                        </p:tgtEl>
                                      </p:cBhvr>
                                    </p:animEffect>
                                  </p:childTnLst>
                                </p:cTn>
                              </p:par>
                              <p:par>
                                <p:cTn id="16" presetID="10" presetClass="entr" presetSubtype="0" fill="hold" nodeType="withEffect">
                                  <p:stCondLst>
                                    <p:cond delay="0"/>
                                  </p:stCondLst>
                                  <p:childTnLst>
                                    <p:set>
                                      <p:cBhvr>
                                        <p:cTn id="17" dur="1" fill="hold">
                                          <p:stCondLst>
                                            <p:cond delay="0"/>
                                          </p:stCondLst>
                                        </p:cTn>
                                        <p:tgtEl>
                                          <p:spTgt spid="246"/>
                                        </p:tgtEl>
                                        <p:attrNameLst>
                                          <p:attrName>style.visibility</p:attrName>
                                        </p:attrNameLst>
                                      </p:cBhvr>
                                      <p:to>
                                        <p:strVal val="visible"/>
                                      </p:to>
                                    </p:set>
                                    <p:animEffect transition="in" filter="fade">
                                      <p:cBhvr>
                                        <p:cTn id="18" dur="500"/>
                                        <p:tgtEl>
                                          <p:spTgt spid="2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2"/>
                                        </p:tgtEl>
                                        <p:attrNameLst>
                                          <p:attrName>style.visibility</p:attrName>
                                        </p:attrNameLst>
                                      </p:cBhvr>
                                      <p:to>
                                        <p:strVal val="visible"/>
                                      </p:to>
                                    </p:set>
                                    <p:animEffect transition="in" filter="fade">
                                      <p:cBhvr>
                                        <p:cTn id="23" dur="500"/>
                                        <p:tgtEl>
                                          <p:spTgt spid="24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2"/>
                                        </p:tgtEl>
                                        <p:attrNameLst>
                                          <p:attrName>style.visibility</p:attrName>
                                        </p:attrNameLst>
                                      </p:cBhvr>
                                      <p:to>
                                        <p:strVal val="visible"/>
                                      </p:to>
                                    </p:set>
                                    <p:animEffect transition="in" filter="fade">
                                      <p:cBhvr>
                                        <p:cTn id="36" dur="500"/>
                                        <p:tgtEl>
                                          <p:spTgt spid="2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3"/>
                                        </p:tgtEl>
                                        <p:attrNameLst>
                                          <p:attrName>style.visibility</p:attrName>
                                        </p:attrNameLst>
                                      </p:cBhvr>
                                      <p:to>
                                        <p:strVal val="visible"/>
                                      </p:to>
                                    </p:set>
                                    <p:animEffect transition="in" filter="fade">
                                      <p:cBhvr>
                                        <p:cTn id="39" dur="500"/>
                                        <p:tgtEl>
                                          <p:spTgt spid="233"/>
                                        </p:tgtEl>
                                      </p:cBhvr>
                                    </p:animEffect>
                                  </p:childTnLst>
                                </p:cTn>
                              </p:par>
                              <p:par>
                                <p:cTn id="40" presetID="10" presetClass="entr" presetSubtype="0" fill="hold" nodeType="withEffect">
                                  <p:stCondLst>
                                    <p:cond delay="0"/>
                                  </p:stCondLst>
                                  <p:childTnLst>
                                    <p:set>
                                      <p:cBhvr>
                                        <p:cTn id="41" dur="1" fill="hold">
                                          <p:stCondLst>
                                            <p:cond delay="0"/>
                                          </p:stCondLst>
                                        </p:cTn>
                                        <p:tgtEl>
                                          <p:spTgt spid="249"/>
                                        </p:tgtEl>
                                        <p:attrNameLst>
                                          <p:attrName>style.visibility</p:attrName>
                                        </p:attrNameLst>
                                      </p:cBhvr>
                                      <p:to>
                                        <p:strVal val="visible"/>
                                      </p:to>
                                    </p:set>
                                    <p:animEffect transition="in" filter="fade">
                                      <p:cBhvr>
                                        <p:cTn id="42" dur="500"/>
                                        <p:tgtEl>
                                          <p:spTgt spid="249"/>
                                        </p:tgtEl>
                                      </p:cBhvr>
                                    </p:animEffect>
                                  </p:childTnLst>
                                </p:cTn>
                              </p:par>
                              <p:par>
                                <p:cTn id="43" presetID="10" presetClass="entr" presetSubtype="0" fill="hold" nodeType="withEffect">
                                  <p:stCondLst>
                                    <p:cond delay="0"/>
                                  </p:stCondLst>
                                  <p:childTnLst>
                                    <p:set>
                                      <p:cBhvr>
                                        <p:cTn id="44" dur="1" fill="hold">
                                          <p:stCondLst>
                                            <p:cond delay="0"/>
                                          </p:stCondLst>
                                        </p:cTn>
                                        <p:tgtEl>
                                          <p:spTgt spid="235"/>
                                        </p:tgtEl>
                                        <p:attrNameLst>
                                          <p:attrName>style.visibility</p:attrName>
                                        </p:attrNameLst>
                                      </p:cBhvr>
                                      <p:to>
                                        <p:strVal val="visible"/>
                                      </p:to>
                                    </p:set>
                                    <p:animEffect transition="in" filter="fade">
                                      <p:cBhvr>
                                        <p:cTn id="45" dur="500"/>
                                        <p:tgtEl>
                                          <p:spTgt spid="235"/>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9"/>
                                        </p:tgtEl>
                                        <p:attrNameLst>
                                          <p:attrName>style.visibility</p:attrName>
                                        </p:attrNameLst>
                                      </p:cBhvr>
                                      <p:to>
                                        <p:strVal val="visible"/>
                                      </p:to>
                                    </p:set>
                                    <p:anim calcmode="lin" valueType="num">
                                      <p:cBhvr additive="base">
                                        <p:cTn id="50" dur="500" fill="hold"/>
                                        <p:tgtEl>
                                          <p:spTgt spid="79"/>
                                        </p:tgtEl>
                                        <p:attrNameLst>
                                          <p:attrName>ppt_x</p:attrName>
                                        </p:attrNameLst>
                                      </p:cBhvr>
                                      <p:tavLst>
                                        <p:tav tm="0">
                                          <p:val>
                                            <p:strVal val="#ppt_x"/>
                                          </p:val>
                                        </p:tav>
                                        <p:tav tm="100000">
                                          <p:val>
                                            <p:strVal val="#ppt_x"/>
                                          </p:val>
                                        </p:tav>
                                      </p:tavLst>
                                    </p:anim>
                                    <p:anim calcmode="lin" valueType="num">
                                      <p:cBhvr additive="base">
                                        <p:cTn id="51"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P spid="233" grpId="0"/>
      <p:bldP spid="241" grpId="0"/>
      <p:bldP spid="242" grpId="0"/>
      <p:bldP spid="77" grpId="0"/>
      <p:bldP spid="78" grpId="0"/>
      <p:bldP spid="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a:ea typeface="Times New Roman"/>
                <a:cs typeface="Times New Roman"/>
                <a:sym typeface="Times New Roman"/>
              </a:rPr>
              <a:t>Construction - Tools</a:t>
            </a:r>
            <a:endParaRPr lang="zh-TW" altLang="en-US" dirty="0"/>
          </a:p>
        </p:txBody>
      </p:sp>
      <p:sp>
        <p:nvSpPr>
          <p:cNvPr id="3" name="文字版面配置區 2"/>
          <p:cNvSpPr>
            <a:spLocks noGrp="1"/>
          </p:cNvSpPr>
          <p:nvPr>
            <p:ph type="body" idx="1"/>
          </p:nvPr>
        </p:nvSpPr>
        <p:spPr/>
        <p:txBody>
          <a:bodyPr>
            <a:normAutofit/>
          </a:bodyPr>
          <a:lstStyle/>
          <a:p>
            <a:pPr indent="-304800">
              <a:lnSpc>
                <a:spcPct val="200000"/>
              </a:lnSpc>
              <a:buClr>
                <a:schemeClr val="accent2"/>
              </a:buClr>
              <a:buSzPts val="2800"/>
              <a:buFont typeface="Times New Roman"/>
              <a:buChar char="❖"/>
            </a:pPr>
            <a:r>
              <a:rPr lang="en-US" altLang="zh-TW" dirty="0">
                <a:latin typeface="Times New Roman" panose="02020603050405020304" pitchFamily="18" charset="0"/>
                <a:cs typeface="Times New Roman" panose="02020603050405020304" pitchFamily="18" charset="0"/>
              </a:rPr>
              <a:t>Secure Secret Sharing </a:t>
            </a:r>
            <a:r>
              <a:rPr lang="en-US" altLang="zh-TW" dirty="0" smtClean="0">
                <a:latin typeface="Times New Roman" panose="02020603050405020304" pitchFamily="18" charset="0"/>
                <a:cs typeface="Times New Roman" panose="02020603050405020304" pitchFamily="18" charset="0"/>
              </a:rPr>
              <a:t>Multiplication</a:t>
            </a:r>
          </a:p>
          <a:p>
            <a:pPr indent="-304800">
              <a:lnSpc>
                <a:spcPct val="200000"/>
              </a:lnSpc>
              <a:buClr>
                <a:schemeClr val="accent2"/>
              </a:buClr>
              <a:buSzPts val="2800"/>
              <a:buFont typeface="Times New Roman"/>
              <a:buChar char="❖"/>
            </a:pPr>
            <a:r>
              <a:rPr lang="en-US" altLang="zh-TW" dirty="0" smtClean="0">
                <a:latin typeface="Times New Roman" panose="02020603050405020304" pitchFamily="18" charset="0"/>
                <a:ea typeface="Times New Roman"/>
                <a:cs typeface="Times New Roman" panose="02020603050405020304" pitchFamily="18" charset="0"/>
                <a:sym typeface="Times New Roman"/>
              </a:rPr>
              <a:t>Secure Comparison</a:t>
            </a:r>
          </a:p>
          <a:p>
            <a:pPr indent="-304800">
              <a:lnSpc>
                <a:spcPct val="200000"/>
              </a:lnSpc>
              <a:buClr>
                <a:schemeClr val="accent2"/>
              </a:buClr>
              <a:buSzPts val="2800"/>
              <a:buFont typeface="Times New Roman"/>
              <a:buChar char="❖"/>
            </a:pPr>
            <a:r>
              <a:rPr lang="en-US" altLang="zh-TW" dirty="0" smtClean="0">
                <a:latin typeface="Times New Roman" panose="02020603050405020304" pitchFamily="18" charset="0"/>
                <a:ea typeface="Times New Roman"/>
                <a:cs typeface="Times New Roman" panose="02020603050405020304" pitchFamily="18" charset="0"/>
                <a:sym typeface="Times New Roman"/>
              </a:rPr>
              <a:t>Positive Difference</a:t>
            </a:r>
          </a:p>
          <a:p>
            <a:pPr indent="-304800">
              <a:lnSpc>
                <a:spcPct val="200000"/>
              </a:lnSpc>
              <a:buClr>
                <a:schemeClr val="accent2"/>
              </a:buClr>
              <a:buSzPts val="2800"/>
              <a:buFont typeface="Times New Roman"/>
              <a:buChar char="❖"/>
            </a:pPr>
            <a:r>
              <a:rPr lang="en-US" altLang="zh-TW" dirty="0" smtClean="0">
                <a:latin typeface="Times New Roman" panose="02020603050405020304" pitchFamily="18" charset="0"/>
                <a:ea typeface="Times New Roman"/>
                <a:cs typeface="Times New Roman" panose="02020603050405020304" pitchFamily="18" charset="0"/>
                <a:sym typeface="Times New Roman"/>
              </a:rPr>
              <a:t>Secure Sort</a:t>
            </a:r>
            <a:endParaRPr lang="en-US" altLang="zh-TW" dirty="0">
              <a:latin typeface="Times New Roman" panose="02020603050405020304" pitchFamily="18" charset="0"/>
              <a:ea typeface="Times New Roman"/>
              <a:cs typeface="Times New Roman" panose="02020603050405020304" pitchFamily="18" charset="0"/>
              <a:sym typeface="Times New Roman"/>
            </a:endParaRPr>
          </a:p>
        </p:txBody>
      </p:sp>
      <p:sp>
        <p:nvSpPr>
          <p:cNvPr id="9" name="文字方塊 8"/>
          <p:cNvSpPr txBox="1"/>
          <p:nvPr/>
        </p:nvSpPr>
        <p:spPr>
          <a:xfrm>
            <a:off x="6694713" y="2166258"/>
            <a:ext cx="1023257" cy="620486"/>
          </a:xfrm>
          <a:prstGeom prst="roundRect">
            <a:avLst/>
          </a:prstGeom>
          <a:ln w="38100">
            <a:solidFill>
              <a:srgbClr val="FF3300"/>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2000" b="1" dirty="0" smtClean="0">
                <a:solidFill>
                  <a:srgbClr val="FF3300"/>
                </a:solidFill>
              </a:rPr>
              <a:t>SSSM</a:t>
            </a:r>
            <a:endParaRPr lang="zh-TW" altLang="en-US" sz="2000" b="1" dirty="0">
              <a:solidFill>
                <a:srgbClr val="FF3300"/>
              </a:solidFill>
            </a:endParaRPr>
          </a:p>
        </p:txBody>
      </p:sp>
      <p:sp>
        <p:nvSpPr>
          <p:cNvPr id="13" name="文字方塊 12"/>
          <p:cNvSpPr txBox="1"/>
          <p:nvPr/>
        </p:nvSpPr>
        <p:spPr>
          <a:xfrm>
            <a:off x="6694713" y="3047206"/>
            <a:ext cx="1023257" cy="620486"/>
          </a:xfrm>
          <a:prstGeom prst="roundRect">
            <a:avLst/>
          </a:prstGeom>
          <a:ln w="38100">
            <a:solidFill>
              <a:srgbClr val="FF9900"/>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2000" b="1" dirty="0" smtClean="0">
                <a:solidFill>
                  <a:srgbClr val="FF9900"/>
                </a:solidFill>
              </a:rPr>
              <a:t>SC</a:t>
            </a:r>
            <a:endParaRPr lang="zh-TW" altLang="en-US" sz="2000" b="1" dirty="0">
              <a:solidFill>
                <a:srgbClr val="FF9900"/>
              </a:solidFill>
            </a:endParaRPr>
          </a:p>
        </p:txBody>
      </p:sp>
      <p:sp>
        <p:nvSpPr>
          <p:cNvPr id="14" name="文字方塊 13"/>
          <p:cNvSpPr txBox="1"/>
          <p:nvPr/>
        </p:nvSpPr>
        <p:spPr>
          <a:xfrm>
            <a:off x="6694713" y="3950376"/>
            <a:ext cx="1023257" cy="620486"/>
          </a:xfrm>
          <a:prstGeom prst="roundRect">
            <a:avLst/>
          </a:prstGeom>
          <a:ln w="38100">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2000" b="1" dirty="0" smtClean="0">
                <a:solidFill>
                  <a:schemeClr val="accent6"/>
                </a:solidFill>
              </a:rPr>
              <a:t>PD</a:t>
            </a:r>
            <a:endParaRPr lang="zh-TW" altLang="en-US" sz="2000" b="1" dirty="0">
              <a:solidFill>
                <a:schemeClr val="accent6"/>
              </a:solidFill>
            </a:endParaRPr>
          </a:p>
        </p:txBody>
      </p:sp>
      <p:sp>
        <p:nvSpPr>
          <p:cNvPr id="15" name="文字方塊 14"/>
          <p:cNvSpPr txBox="1"/>
          <p:nvPr/>
        </p:nvSpPr>
        <p:spPr>
          <a:xfrm>
            <a:off x="6694712" y="4853546"/>
            <a:ext cx="1023257" cy="620486"/>
          </a:xfrm>
          <a:prstGeom prst="round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2000" b="1" dirty="0" smtClean="0">
                <a:solidFill>
                  <a:schemeClr val="accent5"/>
                </a:solidFill>
              </a:rPr>
              <a:t>SS</a:t>
            </a:r>
            <a:endParaRPr lang="zh-TW" altLang="en-US" sz="2000" b="1" dirty="0">
              <a:solidFill>
                <a:schemeClr val="accent5"/>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492377" y="2316893"/>
            <a:ext cx="5236833" cy="3538039"/>
          </a:xfrm>
          <a:prstGeom prst="rect">
            <a:avLst/>
          </a:prstGeom>
        </p:spPr>
      </p:pic>
      <mc:AlternateContent xmlns:mc="http://schemas.openxmlformats.org/markup-compatibility/2006" xmlns:a14="http://schemas.microsoft.com/office/drawing/2010/main">
        <mc:Choice Requires="a14">
          <p:sp>
            <p:nvSpPr>
              <p:cNvPr id="27" name="文字方塊 26"/>
              <p:cNvSpPr txBox="1"/>
              <p:nvPr/>
            </p:nvSpPr>
            <p:spPr>
              <a:xfrm>
                <a:off x="5968936" y="2534584"/>
                <a:ext cx="722410" cy="400110"/>
              </a:xfrm>
              <a:prstGeom prst="rect">
                <a:avLst/>
              </a:prstGeom>
              <a:solidFill>
                <a:schemeClr val="bg1"/>
              </a:solidFill>
              <a:ln>
                <a:noFill/>
              </a:ln>
            </p:spPr>
            <p:txBody>
              <a:bodyPr wrap="square" rtlCol="0">
                <a:spAutoFit/>
              </a:bodyPr>
              <a:lstStyle/>
              <a:p>
                <a14:m>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1</m:t>
                        </m:r>
                      </m:sub>
                    </m:sSub>
                  </m:oMath>
                </a14:m>
                <a:r>
                  <a:rPr lang="en-US" altLang="zh-TW" sz="2000" dirty="0" smtClean="0"/>
                  <a:t>,</a:t>
                </a:r>
                <a:endParaRPr lang="zh-TW" altLang="en-US" sz="20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5968936" y="2534584"/>
                <a:ext cx="722410" cy="400110"/>
              </a:xfrm>
              <a:prstGeom prst="rect">
                <a:avLst/>
              </a:prstGeom>
              <a:blipFill>
                <a:blip r:embed="rId4"/>
                <a:stretch>
                  <a:fillRect t="-7692" r="-4202" b="-29231"/>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6600047" y="2536463"/>
                <a:ext cx="589018" cy="400110"/>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2</m:t>
                          </m:r>
                        </m:sub>
                      </m:sSub>
                    </m:oMath>
                  </m:oMathPara>
                </a14:m>
                <a:endParaRPr lang="zh-TW" altLang="en-US" sz="20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6600047" y="2536463"/>
                <a:ext cx="589018" cy="400110"/>
              </a:xfrm>
              <a:prstGeom prst="rect">
                <a:avLst/>
              </a:prstGeom>
              <a:blipFill>
                <a:blip r:embed="rId5"/>
                <a:stretch>
                  <a:fillRect b="-3030"/>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7303187" y="2536118"/>
                <a:ext cx="722410" cy="400110"/>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3</m:t>
                              </m:r>
                            </m:e>
                          </m:d>
                        </m:e>
                        <m:sub>
                          <m:r>
                            <a:rPr lang="en-US" altLang="zh-TW" sz="2000" b="0" i="1" smtClean="0">
                              <a:latin typeface="Cambria Math" panose="02040503050406030204" pitchFamily="18" charset="0"/>
                            </a:rPr>
                            <m:t>1</m:t>
                          </m:r>
                        </m:sub>
                      </m:sSub>
                    </m:oMath>
                  </m:oMathPara>
                </a14:m>
                <a:endParaRPr lang="zh-TW" altLang="en-US" sz="20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7303187" y="2536118"/>
                <a:ext cx="722410" cy="400110"/>
              </a:xfrm>
              <a:prstGeom prst="rect">
                <a:avLst/>
              </a:prstGeom>
              <a:blipFill>
                <a:blip r:embed="rId6"/>
                <a:stretch>
                  <a:fillRect b="-3030"/>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7893768" y="2534584"/>
                <a:ext cx="702505" cy="400110"/>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3</m:t>
                              </m:r>
                            </m:e>
                          </m:d>
                        </m:e>
                        <m:sub>
                          <m:r>
                            <a:rPr lang="en-US" altLang="zh-TW" sz="2000" b="0" i="1" smtClean="0">
                              <a:latin typeface="Cambria Math" panose="02040503050406030204" pitchFamily="18" charset="0"/>
                            </a:rPr>
                            <m:t>2</m:t>
                          </m:r>
                        </m:sub>
                      </m:sSub>
                    </m:oMath>
                  </m:oMathPara>
                </a14:m>
                <a:endParaRPr lang="zh-TW" altLang="en-US" sz="20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7893768" y="2534584"/>
                <a:ext cx="702505" cy="400110"/>
              </a:xfrm>
              <a:prstGeom prst="rect">
                <a:avLst/>
              </a:prstGeom>
              <a:blipFill>
                <a:blip r:embed="rId7"/>
                <a:stretch>
                  <a:fillRect b="-4615"/>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7384110" y="2483577"/>
                <a:ext cx="1131240" cy="400110"/>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i="1">
                              <a:latin typeface="Cambria Math" panose="02040503050406030204" pitchFamily="18" charset="0"/>
                            </a:rPr>
                            <m:t>2</m:t>
                          </m:r>
                        </m:sub>
                      </m:sSub>
                      <m:r>
                        <a:rPr lang="en-US" altLang="zh-TW" sz="2000" b="0" i="1" smtClean="0">
                          <a:latin typeface="Cambria Math" panose="02040503050406030204" pitchFamily="18" charset="0"/>
                        </a:rPr>
                        <m:t>:</m:t>
                      </m:r>
                      <m:r>
                        <a:rPr lang="en-US" altLang="zh-TW" sz="2000" i="1">
                          <a:latin typeface="Cambria Math" panose="02040503050406030204" pitchFamily="18" charset="0"/>
                        </a:rPr>
                        <m:t>3</m:t>
                      </m:r>
                    </m:oMath>
                  </m:oMathPara>
                </a14:m>
                <a:endParaRPr lang="zh-TW" altLang="en-US" sz="20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7384110" y="2483577"/>
                <a:ext cx="1131240" cy="400110"/>
              </a:xfrm>
              <a:prstGeom prst="rect">
                <a:avLst/>
              </a:prstGeom>
              <a:blipFill>
                <a:blip r:embed="rId8"/>
                <a:stretch>
                  <a:fillRect b="-3030"/>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6038556" y="2483577"/>
                <a:ext cx="1161961" cy="400110"/>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2</m:t>
                      </m:r>
                    </m:oMath>
                  </m:oMathPara>
                </a14:m>
                <a:endParaRPr lang="zh-TW" altLang="en-US" sz="20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6038556" y="2483577"/>
                <a:ext cx="1161961" cy="400110"/>
              </a:xfrm>
              <a:prstGeom prst="rect">
                <a:avLst/>
              </a:prstGeom>
              <a:blipFill>
                <a:blip r:embed="rId9"/>
                <a:stretch>
                  <a:fillRect b="-3030"/>
                </a:stretch>
              </a:blipFill>
              <a:ln>
                <a:noFill/>
              </a:ln>
            </p:spPr>
            <p:txBody>
              <a:bodyPr/>
              <a:lstStyle/>
              <a:p>
                <a:r>
                  <a:rPr lang="zh-TW" altLang="en-US">
                    <a:noFill/>
                  </a:rPr>
                  <a:t> </a:t>
                </a:r>
              </a:p>
            </p:txBody>
          </p:sp>
        </mc:Fallback>
      </mc:AlternateContent>
      <p:sp>
        <p:nvSpPr>
          <p:cNvPr id="2" name="標題 1"/>
          <p:cNvSpPr>
            <a:spLocks noGrp="1"/>
          </p:cNvSpPr>
          <p:nvPr>
            <p:ph type="title"/>
          </p:nvPr>
        </p:nvSpPr>
        <p:spPr/>
        <p:txBody>
          <a:bodyPr>
            <a:normAutofit fontScale="90000"/>
          </a:bodyPr>
          <a:lstStyle/>
          <a:p>
            <a:r>
              <a:rPr lang="en-US" altLang="zh-TW" sz="4000" dirty="0">
                <a:latin typeface="Times New Roman"/>
                <a:ea typeface="Times New Roman"/>
                <a:cs typeface="Times New Roman"/>
                <a:sym typeface="Times New Roman"/>
              </a:rPr>
              <a:t>Construction - </a:t>
            </a:r>
            <a:r>
              <a:rPr lang="en-US" altLang="zh-TW" sz="4000" dirty="0" smtClean="0">
                <a:latin typeface="Times New Roman"/>
                <a:ea typeface="Times New Roman"/>
                <a:cs typeface="Times New Roman"/>
                <a:sym typeface="Times New Roman"/>
              </a:rPr>
              <a:t>Tools</a:t>
            </a:r>
            <a:r>
              <a:rPr lang="en-US" altLang="zh-TW" sz="4000" dirty="0">
                <a:latin typeface="Times New Roman"/>
                <a:ea typeface="Times New Roman"/>
                <a:cs typeface="Times New Roman"/>
                <a:sym typeface="Times New Roman"/>
              </a:rPr>
              <a:t/>
            </a:r>
            <a:br>
              <a:rPr lang="en-US" altLang="zh-TW" sz="4000" dirty="0">
                <a:latin typeface="Times New Roman"/>
                <a:ea typeface="Times New Roman"/>
                <a:cs typeface="Times New Roman"/>
                <a:sym typeface="Times New Roman"/>
              </a:rPr>
            </a:br>
            <a:r>
              <a:rPr lang="en-US" altLang="zh-TW" sz="4000" dirty="0" smtClean="0">
                <a:latin typeface="Times New Roman"/>
                <a:ea typeface="Times New Roman"/>
                <a:cs typeface="Times New Roman"/>
                <a:sym typeface="Times New Roman"/>
              </a:rPr>
              <a:t>- </a:t>
            </a:r>
            <a:r>
              <a:rPr lang="en-US" altLang="zh-TW" sz="4000" dirty="0" smtClean="0">
                <a:latin typeface="Times New Roman"/>
                <a:ea typeface="Times New Roman"/>
                <a:cs typeface="Times New Roman"/>
              </a:rPr>
              <a:t>Secure </a:t>
            </a:r>
            <a:r>
              <a:rPr lang="en-US" altLang="zh-TW" sz="4000" dirty="0">
                <a:latin typeface="Times New Roman"/>
                <a:ea typeface="Times New Roman"/>
                <a:cs typeface="Times New Roman"/>
              </a:rPr>
              <a:t>Secret Sharing Multiplication</a:t>
            </a:r>
            <a:endParaRPr lang="zh-TW" altLang="en-US" sz="4000" dirty="0">
              <a:latin typeface="Times New Roman"/>
              <a:ea typeface="Times New Roman"/>
              <a:cs typeface="Times New Roman"/>
            </a:endParaRPr>
          </a:p>
        </p:txBody>
      </p:sp>
      <p:sp>
        <p:nvSpPr>
          <p:cNvPr id="6" name="文字方塊 5"/>
          <p:cNvSpPr txBox="1"/>
          <p:nvPr/>
        </p:nvSpPr>
        <p:spPr>
          <a:xfrm>
            <a:off x="6790678" y="3782250"/>
            <a:ext cx="966695" cy="584177"/>
          </a:xfrm>
          <a:prstGeom prst="roundRect">
            <a:avLst/>
          </a:prstGeom>
          <a:ln w="38100">
            <a:solidFill>
              <a:srgbClr val="FF3300"/>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2000" b="1" dirty="0" smtClean="0">
                <a:solidFill>
                  <a:srgbClr val="FF3300"/>
                </a:solidFill>
              </a:rPr>
              <a:t>SSSM</a:t>
            </a:r>
            <a:endParaRPr lang="zh-TW" altLang="en-US" sz="2000" b="1" dirty="0">
              <a:solidFill>
                <a:srgbClr val="FF3300"/>
              </a:solidFill>
            </a:endParaRPr>
          </a:p>
        </p:txBody>
      </p:sp>
      <mc:AlternateContent xmlns:mc="http://schemas.openxmlformats.org/markup-compatibility/2006" xmlns:a14="http://schemas.microsoft.com/office/drawing/2010/main">
        <mc:Choice Requires="a14">
          <p:sp>
            <p:nvSpPr>
              <p:cNvPr id="5" name="文字方塊 4"/>
              <p:cNvSpPr txBox="1"/>
              <p:nvPr/>
            </p:nvSpPr>
            <p:spPr>
              <a:xfrm>
                <a:off x="6069278" y="2990234"/>
                <a:ext cx="1131240" cy="376697"/>
              </a:xfrm>
              <a:prstGeom prst="rect">
                <a:avLst/>
              </a:prstGeom>
              <a:solidFill>
                <a:schemeClr val="bg1"/>
              </a:solidFill>
              <a:ln>
                <a:solidFill>
                  <a:srgbClr val="FF33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m:t>
                          </m:r>
                          <m:d>
                            <m:dPr>
                              <m:begChr m:val="["/>
                              <m:endChr m:val="]"/>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3</m:t>
                              </m:r>
                            </m:e>
                          </m:d>
                        </m:e>
                        <m:sub>
                          <m:r>
                            <a:rPr lang="en-US" altLang="zh-TW" sz="2000" i="1">
                              <a:latin typeface="Cambria Math" panose="02040503050406030204" pitchFamily="18" charset="0"/>
                            </a:rPr>
                            <m:t>1</m:t>
                          </m:r>
                        </m:sub>
                      </m:sSub>
                    </m:oMath>
                  </m:oMathPara>
                </a14:m>
                <a:endParaRPr lang="zh-TW" altLang="en-US" sz="20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6069278" y="2990234"/>
                <a:ext cx="1131240" cy="376697"/>
              </a:xfrm>
              <a:prstGeom prst="rect">
                <a:avLst/>
              </a:prstGeom>
              <a:blipFill>
                <a:blip r:embed="rId10"/>
                <a:stretch>
                  <a:fillRect r="-2139" b="-7937"/>
                </a:stretch>
              </a:blipFill>
              <a:ln>
                <a:solidFill>
                  <a:srgbClr val="FF33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7384110" y="2990234"/>
                <a:ext cx="1131240" cy="376697"/>
              </a:xfrm>
              <a:prstGeom prst="rect">
                <a:avLst/>
              </a:prstGeom>
              <a:solidFill>
                <a:schemeClr val="bg1"/>
              </a:solidFill>
              <a:ln>
                <a:solidFill>
                  <a:srgbClr val="FF33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2</m:t>
                          </m:r>
                        </m:sub>
                      </m:sSub>
                      <m:r>
                        <a:rPr lang="en-US" altLang="zh-TW" sz="2000" b="0" i="1" smtClean="0">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m:t>
                          </m:r>
                          <m:d>
                            <m:dPr>
                              <m:begChr m:val="["/>
                              <m:endChr m:val="]"/>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3</m:t>
                              </m:r>
                            </m:e>
                          </m:d>
                        </m:e>
                        <m:sub>
                          <m:r>
                            <a:rPr lang="en-US" altLang="zh-TW" sz="2000" b="0" i="1" smtClean="0">
                              <a:latin typeface="Cambria Math" panose="02040503050406030204" pitchFamily="18" charset="0"/>
                            </a:rPr>
                            <m:t>2</m:t>
                          </m:r>
                        </m:sub>
                      </m:sSub>
                    </m:oMath>
                  </m:oMathPara>
                </a14:m>
                <a:endParaRPr lang="zh-TW" altLang="en-US" sz="20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7384110" y="2990234"/>
                <a:ext cx="1131240" cy="376697"/>
              </a:xfrm>
              <a:prstGeom prst="rect">
                <a:avLst/>
              </a:prstGeom>
              <a:blipFill>
                <a:blip r:embed="rId11"/>
                <a:stretch>
                  <a:fillRect r="-3191" b="-9524"/>
                </a:stretch>
              </a:blipFill>
              <a:ln>
                <a:solidFill>
                  <a:srgbClr val="FF3300"/>
                </a:solidFill>
              </a:ln>
            </p:spPr>
            <p:txBody>
              <a:bodyPr/>
              <a:lstStyle/>
              <a:p>
                <a:r>
                  <a:rPr lang="zh-TW" altLang="en-US">
                    <a:noFill/>
                  </a:rPr>
                  <a:t> </a:t>
                </a:r>
              </a:p>
            </p:txBody>
          </p:sp>
        </mc:Fallback>
      </mc:AlternateContent>
      <p:cxnSp>
        <p:nvCxnSpPr>
          <p:cNvPr id="10" name="肘形接點 9"/>
          <p:cNvCxnSpPr>
            <a:stCxn id="5" idx="2"/>
            <a:endCxn id="6" idx="0"/>
          </p:cNvCxnSpPr>
          <p:nvPr/>
        </p:nvCxnSpPr>
        <p:spPr>
          <a:xfrm rot="16200000" flipH="1">
            <a:off x="6746803" y="3255026"/>
            <a:ext cx="415319" cy="639128"/>
          </a:xfrm>
          <a:prstGeom prst="bentConnector3">
            <a:avLst>
              <a:gd name="adj1" fmla="val 50000"/>
            </a:avLst>
          </a:prstGeom>
          <a:ln w="127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9" idx="2"/>
            <a:endCxn id="6" idx="0"/>
          </p:cNvCxnSpPr>
          <p:nvPr/>
        </p:nvCxnSpPr>
        <p:spPr>
          <a:xfrm rot="5400000">
            <a:off x="7404219" y="3236738"/>
            <a:ext cx="415319" cy="675704"/>
          </a:xfrm>
          <a:prstGeom prst="bentConnector3">
            <a:avLst>
              <a:gd name="adj1" fmla="val 50000"/>
            </a:avLst>
          </a:prstGeom>
          <a:ln w="12700">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p:cNvSpPr txBox="1"/>
              <p:nvPr/>
            </p:nvSpPr>
            <p:spPr>
              <a:xfrm>
                <a:off x="6634898" y="4932683"/>
                <a:ext cx="575904" cy="376697"/>
              </a:xfrm>
              <a:prstGeom prst="rect">
                <a:avLst/>
              </a:prstGeom>
              <a:noFill/>
              <a:ln>
                <a:solidFill>
                  <a:srgbClr val="FF33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6</m:t>
                              </m:r>
                            </m:e>
                          </m:d>
                        </m:e>
                        <m:sub>
                          <m:r>
                            <a:rPr lang="en-US" altLang="zh-TW" sz="2000" b="0" i="1" smtClean="0">
                              <a:latin typeface="Cambria Math" panose="02040503050406030204" pitchFamily="18" charset="0"/>
                            </a:rPr>
                            <m:t>1</m:t>
                          </m:r>
                        </m:sub>
                      </m:sSub>
                    </m:oMath>
                  </m:oMathPara>
                </a14:m>
                <a:endParaRPr lang="zh-TW" altLang="en-US" sz="20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634898" y="4932683"/>
                <a:ext cx="575904" cy="376697"/>
              </a:xfrm>
              <a:prstGeom prst="rect">
                <a:avLst/>
              </a:prstGeom>
              <a:blipFill>
                <a:blip r:embed="rId12"/>
                <a:stretch>
                  <a:fillRect b="-7813"/>
                </a:stretch>
              </a:blipFill>
              <a:ln>
                <a:solidFill>
                  <a:srgbClr val="FF33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7373826" y="4932683"/>
                <a:ext cx="575904" cy="376697"/>
              </a:xfrm>
              <a:prstGeom prst="rect">
                <a:avLst/>
              </a:prstGeom>
              <a:noFill/>
              <a:ln>
                <a:solidFill>
                  <a:srgbClr val="FF33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6</m:t>
                              </m:r>
                            </m:e>
                          </m:d>
                        </m:e>
                        <m:sub>
                          <m:r>
                            <a:rPr lang="en-US" altLang="zh-TW" sz="2000" b="0" i="1" smtClean="0">
                              <a:latin typeface="Cambria Math" panose="02040503050406030204" pitchFamily="18" charset="0"/>
                            </a:rPr>
                            <m:t>2</m:t>
                          </m:r>
                        </m:sub>
                      </m:sSub>
                    </m:oMath>
                  </m:oMathPara>
                </a14:m>
                <a:endParaRPr lang="zh-TW" altLang="en-US" sz="20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7373826" y="4932683"/>
                <a:ext cx="575904" cy="376697"/>
              </a:xfrm>
              <a:prstGeom prst="rect">
                <a:avLst/>
              </a:prstGeom>
              <a:blipFill>
                <a:blip r:embed="rId13"/>
                <a:stretch>
                  <a:fillRect r="-1042" b="-7813"/>
                </a:stretch>
              </a:blipFill>
              <a:ln>
                <a:solidFill>
                  <a:srgbClr val="FF3300"/>
                </a:solidFill>
              </a:ln>
            </p:spPr>
            <p:txBody>
              <a:bodyPr/>
              <a:lstStyle/>
              <a:p>
                <a:r>
                  <a:rPr lang="zh-TW" altLang="en-US">
                    <a:noFill/>
                  </a:rPr>
                  <a:t> </a:t>
                </a:r>
              </a:p>
            </p:txBody>
          </p:sp>
        </mc:Fallback>
      </mc:AlternateContent>
      <p:cxnSp>
        <p:nvCxnSpPr>
          <p:cNvPr id="21" name="肘形接點 20"/>
          <p:cNvCxnSpPr>
            <a:stCxn id="6" idx="2"/>
            <a:endCxn id="15" idx="0"/>
          </p:cNvCxnSpPr>
          <p:nvPr/>
        </p:nvCxnSpPr>
        <p:spPr>
          <a:xfrm rot="5400000">
            <a:off x="6815311" y="4473967"/>
            <a:ext cx="566256" cy="351175"/>
          </a:xfrm>
          <a:prstGeom prst="bentConnector3">
            <a:avLst>
              <a:gd name="adj1" fmla="val 50000"/>
            </a:avLst>
          </a:prstGeom>
          <a:ln w="1270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接點 32"/>
          <p:cNvCxnSpPr>
            <a:stCxn id="6" idx="2"/>
            <a:endCxn id="16" idx="0"/>
          </p:cNvCxnSpPr>
          <p:nvPr/>
        </p:nvCxnSpPr>
        <p:spPr>
          <a:xfrm rot="16200000" flipH="1">
            <a:off x="7184775" y="4455679"/>
            <a:ext cx="566256" cy="387752"/>
          </a:xfrm>
          <a:prstGeom prst="bentConnector3">
            <a:avLst>
              <a:gd name="adj1" fmla="val 50000"/>
            </a:avLst>
          </a:prstGeom>
          <a:ln w="1270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3.88889E-6 -2.96296E-6 L -3.88889E-6 0.06667 " pathEditMode="relative" rAng="0" ptsTypes="AA">
                                      <p:cBhvr>
                                        <p:cTn id="21" dur="2000" fill="hold"/>
                                        <p:tgtEl>
                                          <p:spTgt spid="27"/>
                                        </p:tgtEl>
                                        <p:attrNameLst>
                                          <p:attrName>ppt_x</p:attrName>
                                          <p:attrName>ppt_y</p:attrName>
                                        </p:attrNameLst>
                                      </p:cBhvr>
                                      <p:rCtr x="0" y="3333"/>
                                    </p:animMotion>
                                  </p:childTnLst>
                                </p:cTn>
                              </p:par>
                              <p:par>
                                <p:cTn id="22" presetID="0" presetClass="path" presetSubtype="0" accel="50000" decel="50000" fill="hold" grpId="0" nodeType="withEffect">
                                  <p:stCondLst>
                                    <p:cond delay="0"/>
                                  </p:stCondLst>
                                  <p:childTnLst>
                                    <p:animMotion origin="layout" path="M 0 0 L 0 0.06667 " pathEditMode="relative" ptsTypes="AA">
                                      <p:cBhvr>
                                        <p:cTn id="23" dur="2000" fill="hold"/>
                                        <p:tgtEl>
                                          <p:spTgt spid="28"/>
                                        </p:tgtEl>
                                        <p:attrNameLst>
                                          <p:attrName>ppt_x</p:attrName>
                                          <p:attrName>ppt_y</p:attrName>
                                        </p:attrNameLst>
                                      </p:cBhvr>
                                    </p:animMotion>
                                  </p:childTnLst>
                                </p:cTn>
                              </p:par>
                              <p:par>
                                <p:cTn id="24" presetID="0" presetClass="path" presetSubtype="0" accel="50000" decel="50000" fill="hold" grpId="0" nodeType="withEffect">
                                  <p:stCondLst>
                                    <p:cond delay="0"/>
                                  </p:stCondLst>
                                  <p:childTnLst>
                                    <p:animMotion origin="layout" path="M 8.33333E-7 -2.22222E-6 L 8.33333E-7 0.06667 " pathEditMode="relative" rAng="0" ptsTypes="AA">
                                      <p:cBhvr>
                                        <p:cTn id="25" dur="2000" fill="hold"/>
                                        <p:tgtEl>
                                          <p:spTgt spid="29"/>
                                        </p:tgtEl>
                                        <p:attrNameLst>
                                          <p:attrName>ppt_x</p:attrName>
                                          <p:attrName>ppt_y</p:attrName>
                                        </p:attrNameLst>
                                      </p:cBhvr>
                                      <p:rCtr x="0" y="3333"/>
                                    </p:animMotion>
                                  </p:childTnLst>
                                </p:cTn>
                              </p:par>
                              <p:par>
                                <p:cTn id="26" presetID="0" presetClass="path" presetSubtype="0" accel="50000" decel="50000" fill="hold" grpId="0" nodeType="withEffect">
                                  <p:stCondLst>
                                    <p:cond delay="0"/>
                                  </p:stCondLst>
                                  <p:childTnLst>
                                    <p:animMotion origin="layout" path="M 1.11111E-6 -2.96296E-6 L 1.11111E-6 0.06667 " pathEditMode="relative" rAng="0" ptsTypes="AA">
                                      <p:cBhvr>
                                        <p:cTn id="27" dur="2000" fill="hold"/>
                                        <p:tgtEl>
                                          <p:spTgt spid="30"/>
                                        </p:tgtEl>
                                        <p:attrNameLst>
                                          <p:attrName>ppt_x</p:attrName>
                                          <p:attrName>ppt_y</p:attrName>
                                        </p:attrNameLst>
                                      </p:cBhvr>
                                      <p:rCtr x="0" y="3333"/>
                                    </p:animMotion>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grpId="2" nodeType="clickEffect">
                                  <p:stCondLst>
                                    <p:cond delay="0"/>
                                  </p:stCondLst>
                                  <p:childTnLst>
                                    <p:animMotion origin="layout" path="M 2.77778E-6 0.06667 L -0.08108 0.06667 " pathEditMode="relative" rAng="0" ptsTypes="AA">
                                      <p:cBhvr>
                                        <p:cTn id="31" dur="2000" fill="hold"/>
                                        <p:tgtEl>
                                          <p:spTgt spid="29"/>
                                        </p:tgtEl>
                                        <p:attrNameLst>
                                          <p:attrName>ppt_x</p:attrName>
                                          <p:attrName>ppt_y</p:attrName>
                                        </p:attrNameLst>
                                      </p:cBhvr>
                                      <p:rCtr x="-4062" y="0"/>
                                    </p:animMotion>
                                  </p:childTnLst>
                                </p:cTn>
                              </p:par>
                              <p:par>
                                <p:cTn id="32" presetID="0" presetClass="path" presetSubtype="0" accel="50000" decel="50000" fill="hold" grpId="2" nodeType="withEffect">
                                  <p:stCondLst>
                                    <p:cond delay="0"/>
                                  </p:stCondLst>
                                  <p:childTnLst>
                                    <p:animMotion origin="layout" path="M 4.16667E-6 0.06667 L 0.0842 0.06666 " pathEditMode="relative" rAng="0" ptsTypes="AA">
                                      <p:cBhvr>
                                        <p:cTn id="33" dur="2000" fill="hold"/>
                                        <p:tgtEl>
                                          <p:spTgt spid="28"/>
                                        </p:tgtEl>
                                        <p:attrNameLst>
                                          <p:attrName>ppt_x</p:attrName>
                                          <p:attrName>ppt_y</p:attrName>
                                        </p:attrNameLst>
                                      </p:cBhvr>
                                      <p:rCtr x="4201" y="93"/>
                                    </p:animMotion>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Vertic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ppt_x"/>
                                          </p:val>
                                        </p:tav>
                                        <p:tav tm="100000">
                                          <p:val>
                                            <p:strVal val="#ppt_x"/>
                                          </p:val>
                                        </p:tav>
                                      </p:tavLst>
                                    </p:anim>
                                    <p:anim calcmode="lin" valueType="num">
                                      <p:cBhvr additive="base">
                                        <p:cTn id="5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8" grpId="2" animBg="1"/>
      <p:bldP spid="29" grpId="0" animBg="1"/>
      <p:bldP spid="29" grpId="1" animBg="1"/>
      <p:bldP spid="29" grpId="2" animBg="1"/>
      <p:bldP spid="30" grpId="0" animBg="1"/>
      <p:bldP spid="30" grpId="1" animBg="1"/>
      <p:bldP spid="23" grpId="0" animBg="1"/>
      <p:bldP spid="14" grpId="0" animBg="1"/>
      <p:bldP spid="6" grpId="0" animBg="1"/>
      <p:bldP spid="5" grpId="0" animBg="1"/>
      <p:bldP spid="9"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sz="3600" dirty="0">
                <a:latin typeface="Times New Roman"/>
                <a:ea typeface="Times New Roman"/>
                <a:cs typeface="Times New Roman"/>
                <a:sym typeface="Times New Roman"/>
              </a:rPr>
              <a:t>Construction - </a:t>
            </a:r>
            <a:r>
              <a:rPr lang="en-US" altLang="zh-TW" sz="3600" dirty="0" smtClean="0">
                <a:latin typeface="Times New Roman"/>
                <a:ea typeface="Times New Roman"/>
                <a:cs typeface="Times New Roman"/>
                <a:sym typeface="Times New Roman"/>
              </a:rPr>
              <a:t>Tools </a:t>
            </a:r>
            <a:r>
              <a:rPr lang="en-US" altLang="zh-TW" sz="3600" dirty="0">
                <a:latin typeface="Times New Roman"/>
                <a:ea typeface="Times New Roman"/>
                <a:cs typeface="Times New Roman"/>
                <a:sym typeface="Times New Roman"/>
              </a:rPr>
              <a:t/>
            </a:r>
            <a:br>
              <a:rPr lang="en-US" altLang="zh-TW" sz="3600" dirty="0">
                <a:latin typeface="Times New Roman"/>
                <a:ea typeface="Times New Roman"/>
                <a:cs typeface="Times New Roman"/>
                <a:sym typeface="Times New Roman"/>
              </a:rPr>
            </a:br>
            <a:r>
              <a:rPr lang="en-US" altLang="zh-TW" sz="3600" dirty="0" smtClean="0">
                <a:latin typeface="Times New Roman"/>
                <a:ea typeface="Times New Roman"/>
                <a:cs typeface="Times New Roman"/>
                <a:sym typeface="Times New Roman"/>
              </a:rPr>
              <a:t>- Secure </a:t>
            </a:r>
            <a:r>
              <a:rPr lang="en-US" altLang="zh-TW" sz="3600" dirty="0">
                <a:latin typeface="Times New Roman"/>
                <a:ea typeface="Times New Roman"/>
                <a:cs typeface="Times New Roman"/>
                <a:sym typeface="Times New Roman"/>
              </a:rPr>
              <a:t>Comparison</a:t>
            </a:r>
            <a:endParaRPr lang="zh-TW" altLang="en-US" sz="3600" dirty="0"/>
          </a:p>
        </p:txBody>
      </p:sp>
      <p:pic>
        <p:nvPicPr>
          <p:cNvPr id="2" name="圖片 1"/>
          <p:cNvPicPr>
            <a:picLocks noChangeAspect="1"/>
          </p:cNvPicPr>
          <p:nvPr/>
        </p:nvPicPr>
        <p:blipFill>
          <a:blip r:embed="rId3"/>
          <a:stretch>
            <a:fillRect/>
          </a:stretch>
        </p:blipFill>
        <p:spPr>
          <a:xfrm>
            <a:off x="488233" y="1946621"/>
            <a:ext cx="4997672" cy="4104091"/>
          </a:xfrm>
          <a:prstGeom prst="rect">
            <a:avLst/>
          </a:prstGeom>
        </p:spPr>
      </p:pic>
      <p:sp>
        <p:nvSpPr>
          <p:cNvPr id="16" name="文字方塊 15"/>
          <p:cNvSpPr txBox="1"/>
          <p:nvPr/>
        </p:nvSpPr>
        <p:spPr>
          <a:xfrm>
            <a:off x="6608780" y="3702410"/>
            <a:ext cx="966695" cy="584177"/>
          </a:xfrm>
          <a:prstGeom prst="roundRect">
            <a:avLst/>
          </a:prstGeom>
          <a:ln w="38100">
            <a:solidFill>
              <a:srgbClr val="FF9900"/>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2000" b="1" dirty="0" smtClean="0">
                <a:solidFill>
                  <a:srgbClr val="FF9900"/>
                </a:solidFill>
              </a:rPr>
              <a:t>SC</a:t>
            </a:r>
            <a:endParaRPr lang="zh-TW" altLang="en-US" sz="2000" b="1" dirty="0">
              <a:solidFill>
                <a:srgbClr val="FF9900"/>
              </a:solidFill>
            </a:endParaRPr>
          </a:p>
        </p:txBody>
      </p:sp>
      <mc:AlternateContent xmlns:mc="http://schemas.openxmlformats.org/markup-compatibility/2006" xmlns:a14="http://schemas.microsoft.com/office/drawing/2010/main">
        <mc:Choice Requires="a14">
          <p:sp>
            <p:nvSpPr>
              <p:cNvPr id="17" name="文字方塊 16"/>
              <p:cNvSpPr txBox="1"/>
              <p:nvPr/>
            </p:nvSpPr>
            <p:spPr>
              <a:xfrm>
                <a:off x="5887380" y="2910394"/>
                <a:ext cx="1131240" cy="376697"/>
              </a:xfrm>
              <a:prstGeom prst="rect">
                <a:avLst/>
              </a:prstGeom>
              <a:noFill/>
              <a:ln>
                <a:solidFill>
                  <a:srgbClr val="FF99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m:t>
                          </m:r>
                          <m:d>
                            <m:dPr>
                              <m:begChr m:val="["/>
                              <m:endChr m:val="]"/>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3</m:t>
                              </m:r>
                            </m:e>
                          </m:d>
                        </m:e>
                        <m:sub>
                          <m:r>
                            <a:rPr lang="en-US" altLang="zh-TW" sz="2000" i="1">
                              <a:latin typeface="Cambria Math" panose="02040503050406030204" pitchFamily="18" charset="0"/>
                            </a:rPr>
                            <m:t>1</m:t>
                          </m:r>
                        </m:sub>
                      </m:sSub>
                    </m:oMath>
                  </m:oMathPara>
                </a14:m>
                <a:endParaRPr lang="zh-TW" altLang="en-US" sz="20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887380" y="2910394"/>
                <a:ext cx="1131240" cy="376697"/>
              </a:xfrm>
              <a:prstGeom prst="rect">
                <a:avLst/>
              </a:prstGeom>
              <a:blipFill>
                <a:blip r:embed="rId4"/>
                <a:stretch>
                  <a:fillRect r="-2139" b="-7813"/>
                </a:stretch>
              </a:blipFill>
              <a:ln>
                <a:solidFill>
                  <a:srgbClr val="FF99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7202212" y="2910394"/>
                <a:ext cx="1131240" cy="376697"/>
              </a:xfrm>
              <a:prstGeom prst="rect">
                <a:avLst/>
              </a:prstGeom>
              <a:noFill/>
              <a:ln>
                <a:solidFill>
                  <a:srgbClr val="FF99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2</m:t>
                          </m:r>
                        </m:sub>
                      </m:sSub>
                      <m:r>
                        <a:rPr lang="en-US" altLang="zh-TW" sz="2000" b="0" i="1" smtClean="0">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m:t>
                          </m:r>
                          <m:d>
                            <m:dPr>
                              <m:begChr m:val="["/>
                              <m:endChr m:val="]"/>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3</m:t>
                              </m:r>
                            </m:e>
                          </m:d>
                        </m:e>
                        <m:sub>
                          <m:r>
                            <a:rPr lang="en-US" altLang="zh-TW" sz="2000" b="0" i="1" smtClean="0">
                              <a:latin typeface="Cambria Math" panose="02040503050406030204" pitchFamily="18" charset="0"/>
                            </a:rPr>
                            <m:t>2</m:t>
                          </m:r>
                        </m:sub>
                      </m:sSub>
                    </m:oMath>
                  </m:oMathPara>
                </a14:m>
                <a:endParaRPr lang="zh-TW" altLang="en-US" sz="20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7202212" y="2910394"/>
                <a:ext cx="1131240" cy="376697"/>
              </a:xfrm>
              <a:prstGeom prst="rect">
                <a:avLst/>
              </a:prstGeom>
              <a:blipFill>
                <a:blip r:embed="rId5"/>
                <a:stretch>
                  <a:fillRect r="-3191" b="-7813"/>
                </a:stretch>
              </a:blipFill>
              <a:ln>
                <a:solidFill>
                  <a:srgbClr val="FF9900"/>
                </a:solidFill>
              </a:ln>
            </p:spPr>
            <p:txBody>
              <a:bodyPr/>
              <a:lstStyle/>
              <a:p>
                <a:r>
                  <a:rPr lang="zh-TW" altLang="en-US">
                    <a:noFill/>
                  </a:rPr>
                  <a:t> </a:t>
                </a:r>
              </a:p>
            </p:txBody>
          </p:sp>
        </mc:Fallback>
      </mc:AlternateContent>
      <p:cxnSp>
        <p:nvCxnSpPr>
          <p:cNvPr id="19" name="肘形接點 18"/>
          <p:cNvCxnSpPr>
            <a:stCxn id="17" idx="2"/>
            <a:endCxn id="16" idx="0"/>
          </p:cNvCxnSpPr>
          <p:nvPr/>
        </p:nvCxnSpPr>
        <p:spPr>
          <a:xfrm rot="16200000" flipH="1">
            <a:off x="6564905" y="3175186"/>
            <a:ext cx="415319" cy="639128"/>
          </a:xfrm>
          <a:prstGeom prst="bentConnector3">
            <a:avLst>
              <a:gd name="adj1" fmla="val 50000"/>
            </a:avLst>
          </a:prstGeom>
          <a:ln w="1270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接點 19"/>
          <p:cNvCxnSpPr>
            <a:stCxn id="18" idx="2"/>
            <a:endCxn id="16" idx="0"/>
          </p:cNvCxnSpPr>
          <p:nvPr/>
        </p:nvCxnSpPr>
        <p:spPr>
          <a:xfrm rot="5400000">
            <a:off x="7222321" y="3156898"/>
            <a:ext cx="415319" cy="675704"/>
          </a:xfrm>
          <a:prstGeom prst="bentConnector3">
            <a:avLst>
              <a:gd name="adj1" fmla="val 50000"/>
            </a:avLst>
          </a:prstGeom>
          <a:ln w="12700">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p:cNvSpPr txBox="1"/>
              <p:nvPr/>
            </p:nvSpPr>
            <p:spPr>
              <a:xfrm>
                <a:off x="6453000" y="4852843"/>
                <a:ext cx="475309" cy="400110"/>
              </a:xfrm>
              <a:prstGeom prst="rect">
                <a:avLst/>
              </a:prstGeom>
              <a:noFill/>
              <a:ln>
                <a:solidFill>
                  <a:srgbClr val="FF99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rPr>
                        <m:t>0</m:t>
                      </m:r>
                    </m:oMath>
                  </m:oMathPara>
                </a14:m>
                <a:endParaRPr lang="zh-TW" altLang="en-US" sz="20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6453000" y="4852843"/>
                <a:ext cx="475309" cy="400110"/>
              </a:xfrm>
              <a:prstGeom prst="rect">
                <a:avLst/>
              </a:prstGeom>
              <a:blipFill>
                <a:blip r:embed="rId6"/>
                <a:stretch>
                  <a:fillRect/>
                </a:stretch>
              </a:blipFill>
              <a:ln>
                <a:solidFill>
                  <a:srgbClr val="FF990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7329784" y="4852842"/>
                <a:ext cx="438048" cy="400110"/>
              </a:xfrm>
              <a:prstGeom prst="rect">
                <a:avLst/>
              </a:prstGeom>
              <a:noFill/>
              <a:ln>
                <a:solidFill>
                  <a:srgbClr val="FF99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rPr>
                        <m:t>0</m:t>
                      </m:r>
                    </m:oMath>
                  </m:oMathPara>
                </a14:m>
                <a:endParaRPr lang="zh-TW" altLang="en-US" sz="20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7329784" y="4852842"/>
                <a:ext cx="438048" cy="400110"/>
              </a:xfrm>
              <a:prstGeom prst="rect">
                <a:avLst/>
              </a:prstGeom>
              <a:blipFill>
                <a:blip r:embed="rId7"/>
                <a:stretch>
                  <a:fillRect/>
                </a:stretch>
              </a:blipFill>
              <a:ln>
                <a:solidFill>
                  <a:srgbClr val="FF9900"/>
                </a:solidFill>
              </a:ln>
            </p:spPr>
            <p:txBody>
              <a:bodyPr/>
              <a:lstStyle/>
              <a:p>
                <a:r>
                  <a:rPr lang="zh-TW" altLang="en-US">
                    <a:noFill/>
                  </a:rPr>
                  <a:t> </a:t>
                </a:r>
              </a:p>
            </p:txBody>
          </p:sp>
        </mc:Fallback>
      </mc:AlternateContent>
      <p:cxnSp>
        <p:nvCxnSpPr>
          <p:cNvPr id="23" name="肘形接點 22"/>
          <p:cNvCxnSpPr>
            <a:stCxn id="16" idx="2"/>
            <a:endCxn id="21" idx="0"/>
          </p:cNvCxnSpPr>
          <p:nvPr/>
        </p:nvCxnSpPr>
        <p:spPr>
          <a:xfrm rot="5400000">
            <a:off x="6608264" y="4368979"/>
            <a:ext cx="566256" cy="401473"/>
          </a:xfrm>
          <a:prstGeom prst="bentConnector3">
            <a:avLst>
              <a:gd name="adj1" fmla="val 50000"/>
            </a:avLst>
          </a:prstGeom>
          <a:ln w="1270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接點 23"/>
          <p:cNvCxnSpPr>
            <a:stCxn id="16" idx="2"/>
            <a:endCxn id="22" idx="0"/>
          </p:cNvCxnSpPr>
          <p:nvPr/>
        </p:nvCxnSpPr>
        <p:spPr>
          <a:xfrm rot="16200000" flipH="1">
            <a:off x="7037341" y="4341374"/>
            <a:ext cx="566255" cy="456680"/>
          </a:xfrm>
          <a:prstGeom prst="bentConnector3">
            <a:avLst>
              <a:gd name="adj1" fmla="val 50000"/>
            </a:avLst>
          </a:prstGeom>
          <a:ln w="12700">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7202212" y="2393055"/>
                <a:ext cx="1131240" cy="400110"/>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i="1">
                              <a:latin typeface="Cambria Math" panose="02040503050406030204" pitchFamily="18" charset="0"/>
                            </a:rPr>
                            <m:t>2</m:t>
                          </m:r>
                        </m:sub>
                      </m:sSub>
                      <m:r>
                        <a:rPr lang="en-US" altLang="zh-TW" sz="2000" b="0" i="1" smtClean="0">
                          <a:latin typeface="Cambria Math" panose="02040503050406030204" pitchFamily="18" charset="0"/>
                        </a:rPr>
                        <m:t>:</m:t>
                      </m:r>
                      <m:r>
                        <a:rPr lang="en-US" altLang="zh-TW" sz="2000" i="1">
                          <a:latin typeface="Cambria Math" panose="02040503050406030204" pitchFamily="18" charset="0"/>
                        </a:rPr>
                        <m:t>3</m:t>
                      </m:r>
                    </m:oMath>
                  </m:oMathPara>
                </a14:m>
                <a:endParaRPr lang="zh-TW" altLang="en-US" sz="20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7202212" y="2393055"/>
                <a:ext cx="1131240" cy="400110"/>
              </a:xfrm>
              <a:prstGeom prst="rect">
                <a:avLst/>
              </a:prstGeom>
              <a:blipFill>
                <a:blip r:embed="rId8"/>
                <a:stretch>
                  <a:fillRect b="-4615"/>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5856658" y="2393055"/>
                <a:ext cx="1161961" cy="400110"/>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2</m:t>
                      </m:r>
                    </m:oMath>
                  </m:oMathPara>
                </a14:m>
                <a:endParaRPr lang="zh-TW" altLang="en-US" sz="20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5856658" y="2393055"/>
                <a:ext cx="1161961" cy="400110"/>
              </a:xfrm>
              <a:prstGeom prst="rect">
                <a:avLst/>
              </a:prstGeom>
              <a:blipFill>
                <a:blip r:embed="rId9"/>
                <a:stretch>
                  <a:fillRect b="-3077"/>
                </a:stretch>
              </a:blipFill>
              <a:ln>
                <a:noFill/>
              </a:ln>
            </p:spPr>
            <p:txBody>
              <a:bodyPr/>
              <a:lstStyle/>
              <a:p>
                <a:r>
                  <a:rPr lang="zh-TW"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2"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sz="3600" dirty="0">
                <a:latin typeface="Times New Roman"/>
                <a:ea typeface="Times New Roman"/>
                <a:cs typeface="Times New Roman"/>
                <a:sym typeface="Times New Roman"/>
              </a:rPr>
              <a:t>Construction - </a:t>
            </a:r>
            <a:r>
              <a:rPr lang="en-US" altLang="zh-TW" sz="3600" dirty="0" smtClean="0">
                <a:latin typeface="Times New Roman"/>
                <a:ea typeface="Times New Roman"/>
                <a:cs typeface="Times New Roman"/>
                <a:sym typeface="Times New Roman"/>
              </a:rPr>
              <a:t>Tools </a:t>
            </a:r>
            <a:r>
              <a:rPr lang="en-US" altLang="zh-TW" sz="3600" dirty="0">
                <a:latin typeface="Times New Roman"/>
                <a:ea typeface="Times New Roman"/>
                <a:cs typeface="Times New Roman"/>
                <a:sym typeface="Times New Roman"/>
              </a:rPr>
              <a:t/>
            </a:r>
            <a:br>
              <a:rPr lang="en-US" altLang="zh-TW" sz="3600" dirty="0">
                <a:latin typeface="Times New Roman"/>
                <a:ea typeface="Times New Roman"/>
                <a:cs typeface="Times New Roman"/>
                <a:sym typeface="Times New Roman"/>
              </a:rPr>
            </a:br>
            <a:r>
              <a:rPr lang="en-US" altLang="zh-TW" sz="3600" dirty="0">
                <a:latin typeface="Times New Roman"/>
                <a:ea typeface="Times New Roman"/>
                <a:cs typeface="Times New Roman"/>
                <a:sym typeface="Times New Roman"/>
              </a:rPr>
              <a:t>- Positive </a:t>
            </a:r>
            <a:r>
              <a:rPr lang="en-US" altLang="zh-TW" sz="3600" dirty="0" smtClean="0">
                <a:latin typeface="Times New Roman"/>
                <a:ea typeface="Times New Roman"/>
                <a:cs typeface="Times New Roman"/>
                <a:sym typeface="Times New Roman"/>
              </a:rPr>
              <a:t>Difference</a:t>
            </a:r>
            <a:endParaRPr lang="zh-TW" altLang="en-US" sz="3600" dirty="0"/>
          </a:p>
        </p:txBody>
      </p:sp>
      <p:pic>
        <p:nvPicPr>
          <p:cNvPr id="4" name="圖片 3"/>
          <p:cNvPicPr>
            <a:picLocks noChangeAspect="1"/>
          </p:cNvPicPr>
          <p:nvPr/>
        </p:nvPicPr>
        <p:blipFill>
          <a:blip r:embed="rId3"/>
          <a:stretch>
            <a:fillRect/>
          </a:stretch>
        </p:blipFill>
        <p:spPr>
          <a:xfrm>
            <a:off x="3425225" y="2523606"/>
            <a:ext cx="5090125" cy="2551589"/>
          </a:xfrm>
          <a:prstGeom prst="rect">
            <a:avLst/>
          </a:prstGeom>
        </p:spPr>
      </p:pic>
      <p:sp>
        <p:nvSpPr>
          <p:cNvPr id="52" name="文字方塊 51"/>
          <p:cNvSpPr txBox="1"/>
          <p:nvPr/>
        </p:nvSpPr>
        <p:spPr>
          <a:xfrm>
            <a:off x="1380772" y="3461206"/>
            <a:ext cx="966695" cy="584177"/>
          </a:xfrm>
          <a:prstGeom prst="roundRect">
            <a:avLst/>
          </a:prstGeom>
          <a:ln w="38100">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2000" b="1" dirty="0" smtClean="0">
                <a:solidFill>
                  <a:schemeClr val="accent6"/>
                </a:solidFill>
              </a:rPr>
              <a:t>PD</a:t>
            </a:r>
            <a:endParaRPr lang="zh-TW" altLang="en-US" sz="2000" b="1" dirty="0">
              <a:solidFill>
                <a:schemeClr val="accent6"/>
              </a:solidFill>
            </a:endParaRPr>
          </a:p>
        </p:txBody>
      </p:sp>
      <mc:AlternateContent xmlns:mc="http://schemas.openxmlformats.org/markup-compatibility/2006" xmlns:a14="http://schemas.microsoft.com/office/drawing/2010/main">
        <mc:Choice Requires="a14">
          <p:sp>
            <p:nvSpPr>
              <p:cNvPr id="53" name="文字方塊 52"/>
              <p:cNvSpPr txBox="1"/>
              <p:nvPr/>
            </p:nvSpPr>
            <p:spPr>
              <a:xfrm>
                <a:off x="659372" y="2669190"/>
                <a:ext cx="1131240" cy="376697"/>
              </a:xfrm>
              <a:prstGeom prst="rect">
                <a:avLst/>
              </a:prstGeom>
              <a:noFill/>
              <a:ln>
                <a:solidFill>
                  <a:schemeClr val="accent6"/>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m:t>
                          </m:r>
                          <m:d>
                            <m:dPr>
                              <m:begChr m:val="["/>
                              <m:endChr m:val="]"/>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3</m:t>
                              </m:r>
                            </m:e>
                          </m:d>
                        </m:e>
                        <m:sub>
                          <m:r>
                            <a:rPr lang="en-US" altLang="zh-TW" sz="2000" i="1">
                              <a:latin typeface="Cambria Math" panose="02040503050406030204" pitchFamily="18" charset="0"/>
                            </a:rPr>
                            <m:t>1</m:t>
                          </m:r>
                        </m:sub>
                      </m:sSub>
                    </m:oMath>
                  </m:oMathPara>
                </a14:m>
                <a:endParaRPr lang="zh-TW" altLang="en-US" sz="20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659372" y="2669190"/>
                <a:ext cx="1131240" cy="376697"/>
              </a:xfrm>
              <a:prstGeom prst="rect">
                <a:avLst/>
              </a:prstGeom>
              <a:blipFill>
                <a:blip r:embed="rId4"/>
                <a:stretch>
                  <a:fillRect r="-1596" b="-6250"/>
                </a:stretch>
              </a:blipFill>
              <a:ln>
                <a:solidFill>
                  <a:schemeClr val="accent6"/>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1974204" y="2669190"/>
                <a:ext cx="1131240" cy="376697"/>
              </a:xfrm>
              <a:prstGeom prst="rect">
                <a:avLst/>
              </a:prstGeom>
              <a:noFill/>
              <a:ln>
                <a:solidFill>
                  <a:schemeClr val="accent6"/>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2</m:t>
                          </m:r>
                        </m:sub>
                      </m:sSub>
                      <m:r>
                        <a:rPr lang="en-US" altLang="zh-TW" sz="2000" b="0" i="1" smtClean="0">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m:t>
                          </m:r>
                          <m:d>
                            <m:dPr>
                              <m:begChr m:val="["/>
                              <m:endChr m:val="]"/>
                              <m:ctrlPr>
                                <a:rPr lang="en-US" altLang="zh-TW" sz="2000" i="1">
                                  <a:latin typeface="Cambria Math" panose="02040503050406030204" pitchFamily="18" charset="0"/>
                                </a:rPr>
                              </m:ctrlPr>
                            </m:dPr>
                            <m:e>
                              <m:r>
                                <a:rPr lang="en-US" altLang="zh-TW" sz="2000" b="0" i="1" smtClean="0">
                                  <a:latin typeface="Cambria Math" panose="02040503050406030204" pitchFamily="18" charset="0"/>
                                </a:rPr>
                                <m:t>3</m:t>
                              </m:r>
                            </m:e>
                          </m:d>
                        </m:e>
                        <m:sub>
                          <m:r>
                            <a:rPr lang="en-US" altLang="zh-TW" sz="2000" b="0" i="1" smtClean="0">
                              <a:latin typeface="Cambria Math" panose="02040503050406030204" pitchFamily="18" charset="0"/>
                            </a:rPr>
                            <m:t>2</m:t>
                          </m:r>
                        </m:sub>
                      </m:sSub>
                    </m:oMath>
                  </m:oMathPara>
                </a14:m>
                <a:endParaRPr lang="zh-TW" altLang="en-US" sz="20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1974204" y="2669190"/>
                <a:ext cx="1131240" cy="376697"/>
              </a:xfrm>
              <a:prstGeom prst="rect">
                <a:avLst/>
              </a:prstGeom>
              <a:blipFill>
                <a:blip r:embed="rId5"/>
                <a:stretch>
                  <a:fillRect r="-3209" b="-7813"/>
                </a:stretch>
              </a:blipFill>
              <a:ln>
                <a:solidFill>
                  <a:schemeClr val="accent6"/>
                </a:solidFill>
              </a:ln>
            </p:spPr>
            <p:txBody>
              <a:bodyPr/>
              <a:lstStyle/>
              <a:p>
                <a:r>
                  <a:rPr lang="zh-TW" altLang="en-US">
                    <a:noFill/>
                  </a:rPr>
                  <a:t> </a:t>
                </a:r>
              </a:p>
            </p:txBody>
          </p:sp>
        </mc:Fallback>
      </mc:AlternateContent>
      <p:cxnSp>
        <p:nvCxnSpPr>
          <p:cNvPr id="55" name="肘形接點 54"/>
          <p:cNvCxnSpPr>
            <a:stCxn id="53" idx="2"/>
            <a:endCxn id="52" idx="0"/>
          </p:cNvCxnSpPr>
          <p:nvPr/>
        </p:nvCxnSpPr>
        <p:spPr>
          <a:xfrm rot="16200000" flipH="1">
            <a:off x="1336897" y="2933982"/>
            <a:ext cx="415319" cy="639128"/>
          </a:xfrm>
          <a:prstGeom prst="bentConnector3">
            <a:avLst>
              <a:gd name="adj1" fmla="val 50000"/>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肘形接點 55"/>
          <p:cNvCxnSpPr>
            <a:stCxn id="54" idx="2"/>
            <a:endCxn id="52" idx="0"/>
          </p:cNvCxnSpPr>
          <p:nvPr/>
        </p:nvCxnSpPr>
        <p:spPr>
          <a:xfrm rot="5400000">
            <a:off x="1994313" y="2915694"/>
            <a:ext cx="415319" cy="675704"/>
          </a:xfrm>
          <a:prstGeom prst="bentConnector3">
            <a:avLst>
              <a:gd name="adj1" fmla="val 50000"/>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p:cNvSpPr txBox="1"/>
              <p:nvPr/>
            </p:nvSpPr>
            <p:spPr>
              <a:xfrm>
                <a:off x="659372" y="4611639"/>
                <a:ext cx="1141524" cy="400110"/>
              </a:xfrm>
              <a:prstGeom prst="rect">
                <a:avLst/>
              </a:prstGeom>
              <a:noFill/>
              <a:ln>
                <a:solidFill>
                  <a:schemeClr val="accent6"/>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3</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1</m:t>
                          </m:r>
                        </m:sub>
                      </m:sSub>
                    </m:oMath>
                  </m:oMathPara>
                </a14:m>
                <a:endParaRPr lang="zh-TW" altLang="en-US" sz="20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659372" y="4611639"/>
                <a:ext cx="1141524" cy="400110"/>
              </a:xfrm>
              <a:prstGeom prst="rect">
                <a:avLst/>
              </a:prstGeom>
              <a:blipFill>
                <a:blip r:embed="rId6"/>
                <a:stretch>
                  <a:fillRect b="-1493"/>
                </a:stretch>
              </a:blipFill>
              <a:ln>
                <a:solidFill>
                  <a:schemeClr val="accent6"/>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1963920" y="4611639"/>
                <a:ext cx="1141524" cy="400110"/>
              </a:xfrm>
              <a:prstGeom prst="rect">
                <a:avLst/>
              </a:prstGeom>
              <a:noFill/>
              <a:ln>
                <a:solidFill>
                  <a:schemeClr val="accent6"/>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3</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2</m:t>
                              </m:r>
                            </m:e>
                          </m:d>
                        </m:e>
                        <m:sub>
                          <m:r>
                            <a:rPr lang="en-US" altLang="zh-TW" sz="2000" b="0" i="1" smtClean="0">
                              <a:latin typeface="Cambria Math" panose="02040503050406030204" pitchFamily="18" charset="0"/>
                            </a:rPr>
                            <m:t>2</m:t>
                          </m:r>
                        </m:sub>
                      </m:sSub>
                    </m:oMath>
                  </m:oMathPara>
                </a14:m>
                <a:endParaRPr lang="zh-TW" altLang="en-US" sz="20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1963920" y="4611639"/>
                <a:ext cx="1141524" cy="400110"/>
              </a:xfrm>
              <a:prstGeom prst="rect">
                <a:avLst/>
              </a:prstGeom>
              <a:blipFill>
                <a:blip r:embed="rId7"/>
                <a:stretch>
                  <a:fillRect b="-2985"/>
                </a:stretch>
              </a:blipFill>
              <a:ln>
                <a:solidFill>
                  <a:schemeClr val="accent6"/>
                </a:solidFill>
              </a:ln>
            </p:spPr>
            <p:txBody>
              <a:bodyPr/>
              <a:lstStyle/>
              <a:p>
                <a:r>
                  <a:rPr lang="zh-TW" altLang="en-US">
                    <a:noFill/>
                  </a:rPr>
                  <a:t> </a:t>
                </a:r>
              </a:p>
            </p:txBody>
          </p:sp>
        </mc:Fallback>
      </mc:AlternateContent>
      <p:cxnSp>
        <p:nvCxnSpPr>
          <p:cNvPr id="59" name="肘形接點 58"/>
          <p:cNvCxnSpPr>
            <a:stCxn id="52" idx="2"/>
            <a:endCxn id="57" idx="0"/>
          </p:cNvCxnSpPr>
          <p:nvPr/>
        </p:nvCxnSpPr>
        <p:spPr>
          <a:xfrm rot="5400000">
            <a:off x="1263999" y="4011518"/>
            <a:ext cx="566256" cy="633986"/>
          </a:xfrm>
          <a:prstGeom prst="bentConnector3">
            <a:avLst>
              <a:gd name="adj1" fmla="val 50000"/>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0" name="肘形接點 59"/>
          <p:cNvCxnSpPr>
            <a:stCxn id="52" idx="2"/>
            <a:endCxn id="58" idx="0"/>
          </p:cNvCxnSpPr>
          <p:nvPr/>
        </p:nvCxnSpPr>
        <p:spPr>
          <a:xfrm rot="16200000" flipH="1">
            <a:off x="1916273" y="3993230"/>
            <a:ext cx="566256" cy="670562"/>
          </a:xfrm>
          <a:prstGeom prst="bentConnector3">
            <a:avLst>
              <a:gd name="adj1" fmla="val 50000"/>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字方塊 13"/>
              <p:cNvSpPr txBox="1"/>
              <p:nvPr/>
            </p:nvSpPr>
            <p:spPr>
              <a:xfrm>
                <a:off x="1974204" y="2123496"/>
                <a:ext cx="1131240" cy="400110"/>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i="1">
                              <a:latin typeface="Cambria Math" panose="02040503050406030204" pitchFamily="18" charset="0"/>
                            </a:rPr>
                            <m:t>2</m:t>
                          </m:r>
                        </m:sub>
                      </m:sSub>
                      <m:r>
                        <a:rPr lang="en-US" altLang="zh-TW" sz="2000" b="0" i="1" smtClean="0">
                          <a:latin typeface="Cambria Math" panose="02040503050406030204" pitchFamily="18" charset="0"/>
                        </a:rPr>
                        <m:t>:</m:t>
                      </m:r>
                      <m:r>
                        <a:rPr lang="en-US" altLang="zh-TW" sz="2000" i="1">
                          <a:latin typeface="Cambria Math" panose="02040503050406030204" pitchFamily="18" charset="0"/>
                        </a:rPr>
                        <m:t>3</m:t>
                      </m:r>
                    </m:oMath>
                  </m:oMathPara>
                </a14:m>
                <a:endParaRPr lang="zh-TW" altLang="en-US" sz="20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974204" y="2123496"/>
                <a:ext cx="1131240" cy="400110"/>
              </a:xfrm>
              <a:prstGeom prst="rect">
                <a:avLst/>
              </a:prstGeom>
              <a:blipFill>
                <a:blip r:embed="rId8"/>
                <a:stretch>
                  <a:fillRect b="-3030"/>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28650" y="2123496"/>
                <a:ext cx="1161961" cy="400110"/>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𝑃</m:t>
                          </m:r>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2</m:t>
                      </m:r>
                    </m:oMath>
                  </m:oMathPara>
                </a14:m>
                <a:endParaRPr lang="zh-TW" altLang="en-US" sz="20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28650" y="2123496"/>
                <a:ext cx="1161961" cy="400110"/>
              </a:xfrm>
              <a:prstGeom prst="rect">
                <a:avLst/>
              </a:prstGeom>
              <a:blipFill>
                <a:blip r:embed="rId9"/>
                <a:stretch>
                  <a:fillRect b="-3030"/>
                </a:stretch>
              </a:blipFill>
              <a:ln>
                <a:noFill/>
              </a:ln>
            </p:spPr>
            <p:txBody>
              <a:bodyPr/>
              <a:lstStyle/>
              <a:p>
                <a:r>
                  <a:rPr lang="zh-TW" altLang="en-US">
                    <a:noFill/>
                  </a:rPr>
                  <a:t> </a:t>
                </a:r>
              </a:p>
            </p:txBody>
          </p:sp>
        </mc:Fallback>
      </mc:AlternateContent>
    </p:spTree>
    <p:extLst>
      <p:ext uri="{BB962C8B-B14F-4D97-AF65-F5344CB8AC3E}">
        <p14:creationId xmlns:p14="http://schemas.microsoft.com/office/powerpoint/2010/main" val="21876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arn(inVertical)">
                                      <p:cBhvr>
                                        <p:cTn id="13" dur="500"/>
                                        <p:tgtEl>
                                          <p:spTgt spid="5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anim calcmode="lin" valueType="num">
                                      <p:cBhvr additive="base">
                                        <p:cTn id="29" dur="500" fill="hold"/>
                                        <p:tgtEl>
                                          <p:spTgt spid="52"/>
                                        </p:tgtEl>
                                        <p:attrNameLst>
                                          <p:attrName>ppt_x</p:attrName>
                                        </p:attrNameLst>
                                      </p:cBhvr>
                                      <p:tavLst>
                                        <p:tav tm="0">
                                          <p:val>
                                            <p:strVal val="#ppt_x"/>
                                          </p:val>
                                        </p:tav>
                                        <p:tav tm="100000">
                                          <p:val>
                                            <p:strVal val="#ppt_x"/>
                                          </p:val>
                                        </p:tav>
                                      </p:tavLst>
                                    </p:anim>
                                    <p:anim calcmode="lin" valueType="num">
                                      <p:cBhvr additive="base">
                                        <p:cTn id="3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7" grpId="0" animBg="1"/>
      <p:bldP spid="58"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sz="3600" dirty="0">
                <a:latin typeface="Times New Roman"/>
                <a:ea typeface="Times New Roman"/>
                <a:cs typeface="Times New Roman"/>
                <a:sym typeface="Times New Roman"/>
              </a:rPr>
              <a:t>Construction - </a:t>
            </a:r>
            <a:r>
              <a:rPr lang="en-US" altLang="zh-TW" sz="3600" dirty="0" smtClean="0">
                <a:latin typeface="Times New Roman"/>
                <a:ea typeface="Times New Roman"/>
                <a:cs typeface="Times New Roman"/>
                <a:sym typeface="Times New Roman"/>
              </a:rPr>
              <a:t>Tools </a:t>
            </a:r>
            <a:r>
              <a:rPr lang="en-US" altLang="zh-TW" sz="3600" dirty="0">
                <a:latin typeface="Times New Roman"/>
                <a:ea typeface="Times New Roman"/>
                <a:cs typeface="Times New Roman"/>
                <a:sym typeface="Times New Roman"/>
              </a:rPr>
              <a:t/>
            </a:r>
            <a:br>
              <a:rPr lang="en-US" altLang="zh-TW" sz="3600" dirty="0">
                <a:latin typeface="Times New Roman"/>
                <a:ea typeface="Times New Roman"/>
                <a:cs typeface="Times New Roman"/>
                <a:sym typeface="Times New Roman"/>
              </a:rPr>
            </a:br>
            <a:r>
              <a:rPr lang="en-US" altLang="zh-TW" sz="3600" dirty="0">
                <a:latin typeface="Times New Roman"/>
                <a:ea typeface="Times New Roman"/>
                <a:cs typeface="Times New Roman"/>
                <a:sym typeface="Times New Roman"/>
              </a:rPr>
              <a:t>- </a:t>
            </a:r>
            <a:r>
              <a:rPr lang="en-US" altLang="zh-TW" sz="3600" dirty="0" smtClean="0">
                <a:latin typeface="Times New Roman"/>
                <a:ea typeface="Times New Roman"/>
                <a:cs typeface="Times New Roman"/>
                <a:sym typeface="Times New Roman"/>
              </a:rPr>
              <a:t>Secure Sort</a:t>
            </a:r>
            <a:endParaRPr lang="zh-TW" altLang="en-US" sz="3600" dirty="0"/>
          </a:p>
        </p:txBody>
      </p:sp>
      <p:pic>
        <p:nvPicPr>
          <p:cNvPr id="5" name="圖片 4"/>
          <p:cNvPicPr>
            <a:picLocks noChangeAspect="1"/>
          </p:cNvPicPr>
          <p:nvPr/>
        </p:nvPicPr>
        <p:blipFill>
          <a:blip r:embed="rId3"/>
          <a:stretch>
            <a:fillRect/>
          </a:stretch>
        </p:blipFill>
        <p:spPr>
          <a:xfrm>
            <a:off x="3404436" y="3192126"/>
            <a:ext cx="5110914" cy="2352749"/>
          </a:xfrm>
          <a:prstGeom prst="rect">
            <a:avLst/>
          </a:prstGeom>
        </p:spPr>
      </p:pic>
      <p:sp>
        <p:nvSpPr>
          <p:cNvPr id="67" name="文字方塊 66"/>
          <p:cNvSpPr txBox="1"/>
          <p:nvPr/>
        </p:nvSpPr>
        <p:spPr>
          <a:xfrm>
            <a:off x="1637532" y="3324196"/>
            <a:ext cx="966695" cy="584177"/>
          </a:xfrm>
          <a:prstGeom prst="round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2000" b="1" dirty="0" smtClean="0">
                <a:solidFill>
                  <a:schemeClr val="accent5"/>
                </a:solidFill>
              </a:rPr>
              <a:t>SS</a:t>
            </a:r>
            <a:endParaRPr lang="zh-TW" altLang="en-US" sz="2000" b="1" dirty="0">
              <a:solidFill>
                <a:schemeClr val="accent5"/>
              </a:solidFill>
            </a:endParaRPr>
          </a:p>
        </p:txBody>
      </p:sp>
      <mc:AlternateContent xmlns:mc="http://schemas.openxmlformats.org/markup-compatibility/2006" xmlns:a14="http://schemas.microsoft.com/office/drawing/2010/main">
        <mc:Choice Requires="a14">
          <p:sp>
            <p:nvSpPr>
              <p:cNvPr id="68" name="文字方塊 67"/>
              <p:cNvSpPr txBox="1"/>
              <p:nvPr/>
            </p:nvSpPr>
            <p:spPr>
              <a:xfrm>
                <a:off x="404029" y="2165569"/>
                <a:ext cx="1833292" cy="707886"/>
              </a:xfrm>
              <a:prstGeom prst="rect">
                <a:avLst/>
              </a:prstGeom>
              <a:noFill/>
              <a:ln>
                <a:solidFill>
                  <a:schemeClr val="accent5"/>
                </a:solidFill>
              </a:ln>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US" altLang="zh-TW" sz="2000" dirty="0">
                          <a:latin typeface="Cambria Math" panose="02040503050406030204" pitchFamily="18" charset="0"/>
                        </a:rPr>
                        <m:t>L</m:t>
                      </m:r>
                      <m:r>
                        <m:rPr>
                          <m:nor/>
                        </m:rPr>
                        <a:rPr lang="en-US" altLang="zh-TW" sz="2000" dirty="0">
                          <a:latin typeface="Cambria Math" panose="02040503050406030204" pitchFamily="18" charset="0"/>
                        </a:rPr>
                        <m:t> = { </m:t>
                      </m:r>
                      <m:r>
                        <m:rPr>
                          <m:nor/>
                        </m:rPr>
                        <a:rPr lang="en-US" altLang="zh-TW" sz="2000" dirty="0">
                          <a:latin typeface="Cambria Math" panose="02040503050406030204" pitchFamily="18" charset="0"/>
                        </a:rPr>
                        <m:t>A</m:t>
                      </m:r>
                      <m:r>
                        <m:rPr>
                          <m:nor/>
                        </m:rPr>
                        <a:rPr lang="en-US" altLang="zh-TW" sz="2000" dirty="0">
                          <a:latin typeface="Cambria Math" panose="02040503050406030204" pitchFamily="18" charset="0"/>
                        </a:rPr>
                        <m:t> , </m:t>
                      </m:r>
                      <m:r>
                        <m:rPr>
                          <m:nor/>
                        </m:rPr>
                        <a:rPr lang="en-US" altLang="zh-TW" sz="2000" dirty="0">
                          <a:latin typeface="Cambria Math" panose="02040503050406030204" pitchFamily="18" charset="0"/>
                        </a:rPr>
                        <m:t>A</m:t>
                      </m:r>
                      <m:r>
                        <m:rPr>
                          <m:nor/>
                        </m:rPr>
                        <a:rPr lang="en-US" altLang="zh-TW" sz="2000" dirty="0">
                          <a:latin typeface="Cambria Math" panose="02040503050406030204" pitchFamily="18" charset="0"/>
                        </a:rPr>
                        <m:t>, </m:t>
                      </m:r>
                      <m:r>
                        <m:rPr>
                          <m:nor/>
                        </m:rPr>
                        <a:rPr lang="en-US" altLang="zh-TW" sz="2000" dirty="0">
                          <a:latin typeface="Cambria Math" panose="02040503050406030204" pitchFamily="18" charset="0"/>
                        </a:rPr>
                        <m:t>B</m:t>
                      </m:r>
                      <m:r>
                        <m:rPr>
                          <m:nor/>
                        </m:rPr>
                        <a:rPr lang="en-US" altLang="zh-TW" sz="2000" dirty="0">
                          <a:latin typeface="Cambria Math" panose="02040503050406030204" pitchFamily="18" charset="0"/>
                        </a:rPr>
                        <m:t> }</m:t>
                      </m:r>
                    </m:oMath>
                  </m:oMathPara>
                </a14:m>
                <a:endParaRPr lang="en-US" altLang="zh-TW"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TW" sz="2000" i="1">
                              <a:latin typeface="Cambria Math" panose="02040503050406030204" pitchFamily="18" charset="0"/>
                            </a:rPr>
                          </m:ctrlPr>
                        </m:sSubPr>
                        <m:e>
                          <m:d>
                            <m:dPr>
                              <m:begChr m:val="["/>
                              <m:endChr m:val="]"/>
                              <m:ctrlPr>
                                <a:rPr lang="en-US" altLang="zh-TW" sz="2000" i="1">
                                  <a:latin typeface="Cambria Math" panose="02040503050406030204" pitchFamily="18" charset="0"/>
                                </a:rPr>
                              </m:ctrlPr>
                            </m:dPr>
                            <m:e>
                              <m:r>
                                <a:rPr lang="en-US" altLang="zh-TW" sz="2000" i="1">
                                  <a:latin typeface="Cambria Math" panose="02040503050406030204" pitchFamily="18" charset="0"/>
                                </a:rPr>
                                <m:t>2</m:t>
                              </m:r>
                            </m:e>
                          </m:d>
                        </m:e>
                        <m:sub>
                          <m:r>
                            <a:rPr lang="en-US" altLang="zh-TW" sz="2000" i="1">
                              <a:latin typeface="Cambria Math" panose="02040503050406030204" pitchFamily="18" charset="0"/>
                            </a:rPr>
                            <m:t>1</m:t>
                          </m:r>
                        </m:sub>
                      </m:sSub>
                      <m:r>
                        <a:rPr lang="en-US" altLang="zh-TW" sz="2000" i="1">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m:t>
                          </m:r>
                          <m:d>
                            <m:dPr>
                              <m:begChr m:val="["/>
                              <m:endChr m:val="]"/>
                              <m:ctrlPr>
                                <a:rPr lang="en-US" altLang="zh-TW" sz="2000" i="1">
                                  <a:latin typeface="Cambria Math" panose="02040503050406030204" pitchFamily="18" charset="0"/>
                                </a:rPr>
                              </m:ctrlPr>
                            </m:dPr>
                            <m:e>
                              <m:r>
                                <a:rPr lang="en-US" altLang="zh-TW" sz="2000" i="1">
                                  <a:latin typeface="Cambria Math" panose="02040503050406030204" pitchFamily="18" charset="0"/>
                                </a:rPr>
                                <m:t>3</m:t>
                              </m:r>
                            </m:e>
                          </m:d>
                        </m:e>
                        <m:sub>
                          <m:r>
                            <a:rPr lang="en-US" altLang="zh-TW" sz="2000" i="1">
                              <a:latin typeface="Cambria Math" panose="02040503050406030204" pitchFamily="18" charset="0"/>
                            </a:rPr>
                            <m:t>1</m:t>
                          </m:r>
                        </m:sub>
                      </m:sSub>
                      <m:r>
                        <a:rPr lang="en-US" altLang="zh-TW" sz="2000" i="1">
                          <a:latin typeface="Cambria Math" panose="02040503050406030204" pitchFamily="18" charset="0"/>
                        </a:rPr>
                        <m:t>, </m:t>
                      </m:r>
                      <m:sSub>
                        <m:sSubPr>
                          <m:ctrlPr>
                            <a:rPr lang="en-US" altLang="zh-TW" sz="2000" i="1">
                              <a:latin typeface="Cambria Math" panose="02040503050406030204" pitchFamily="18" charset="0"/>
                            </a:rPr>
                          </m:ctrlPr>
                        </m:sSubPr>
                        <m:e>
                          <m:d>
                            <m:dPr>
                              <m:begChr m:val="["/>
                              <m:endChr m:val="]"/>
                              <m:ctrlPr>
                                <a:rPr lang="en-US" altLang="zh-TW" sz="2000" i="1">
                                  <a:latin typeface="Cambria Math" panose="02040503050406030204" pitchFamily="18" charset="0"/>
                                </a:rPr>
                              </m:ctrlPr>
                            </m:dPr>
                            <m:e>
                              <m:r>
                                <a:rPr lang="en-US" altLang="zh-TW" sz="2000" i="1">
                                  <a:latin typeface="Cambria Math" panose="02040503050406030204" pitchFamily="18" charset="0"/>
                                </a:rPr>
                                <m:t>1</m:t>
                              </m:r>
                            </m:e>
                          </m:d>
                        </m:e>
                        <m:sub>
                          <m:r>
                            <a:rPr lang="en-US" altLang="zh-TW" sz="2000" i="1">
                              <a:latin typeface="Cambria Math" panose="02040503050406030204" pitchFamily="18" charset="0"/>
                            </a:rPr>
                            <m:t>1</m:t>
                          </m:r>
                        </m:sub>
                      </m:sSub>
                    </m:oMath>
                  </m:oMathPara>
                </a14:m>
                <a:endParaRPr lang="zh-TW" altLang="en-US" sz="20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404029" y="2165569"/>
                <a:ext cx="1833292" cy="707886"/>
              </a:xfrm>
              <a:prstGeom prst="rect">
                <a:avLst/>
              </a:prstGeom>
              <a:blipFill>
                <a:blip r:embed="rId4"/>
                <a:stretch>
                  <a:fillRect b="-847"/>
                </a:stretch>
              </a:blipFill>
              <a:ln>
                <a:solidFill>
                  <a:schemeClr val="accent5"/>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 name="文字方塊 68"/>
              <p:cNvSpPr txBox="1"/>
              <p:nvPr/>
            </p:nvSpPr>
            <p:spPr>
              <a:xfrm>
                <a:off x="2491548" y="2473345"/>
                <a:ext cx="1825774" cy="400110"/>
              </a:xfrm>
              <a:prstGeom prst="rect">
                <a:avLst/>
              </a:prstGeom>
              <a:noFill/>
              <a:ln>
                <a:solidFill>
                  <a:schemeClr val="accent5"/>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2000" i="1">
                              <a:latin typeface="Cambria Math" panose="02040503050406030204" pitchFamily="18" charset="0"/>
                            </a:rPr>
                          </m:ctrlPr>
                        </m:sSubPr>
                        <m:e>
                          <m:d>
                            <m:dPr>
                              <m:begChr m:val="["/>
                              <m:endChr m:val="]"/>
                              <m:ctrlPr>
                                <a:rPr lang="en-US" altLang="zh-TW" sz="2000" i="1">
                                  <a:latin typeface="Cambria Math" panose="02040503050406030204" pitchFamily="18" charset="0"/>
                                </a:rPr>
                              </m:ctrlPr>
                            </m:dPr>
                            <m:e>
                              <m:r>
                                <a:rPr lang="en-US" altLang="zh-TW" sz="2000" i="1">
                                  <a:latin typeface="Cambria Math" panose="02040503050406030204" pitchFamily="18" charset="0"/>
                                </a:rPr>
                                <m:t>2</m:t>
                              </m:r>
                            </m:e>
                          </m:d>
                        </m:e>
                        <m:sub>
                          <m:r>
                            <a:rPr lang="en-US" altLang="zh-TW" sz="2000" i="1">
                              <a:latin typeface="Cambria Math" panose="02040503050406030204" pitchFamily="18" charset="0"/>
                            </a:rPr>
                            <m:t>2</m:t>
                          </m:r>
                        </m:sub>
                      </m:sSub>
                      <m:r>
                        <a:rPr lang="en-US" altLang="zh-TW" sz="2000" i="1">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m:t>
                          </m:r>
                          <m:d>
                            <m:dPr>
                              <m:begChr m:val="["/>
                              <m:endChr m:val="]"/>
                              <m:ctrlPr>
                                <a:rPr lang="en-US" altLang="zh-TW" sz="2000" i="1">
                                  <a:latin typeface="Cambria Math" panose="02040503050406030204" pitchFamily="18" charset="0"/>
                                </a:rPr>
                              </m:ctrlPr>
                            </m:dPr>
                            <m:e>
                              <m:r>
                                <a:rPr lang="en-US" altLang="zh-TW" sz="2000" i="1">
                                  <a:latin typeface="Cambria Math" panose="02040503050406030204" pitchFamily="18" charset="0"/>
                                </a:rPr>
                                <m:t>3</m:t>
                              </m:r>
                            </m:e>
                          </m:d>
                        </m:e>
                        <m:sub>
                          <m:r>
                            <a:rPr lang="en-US" altLang="zh-TW" sz="2000" i="1">
                              <a:latin typeface="Cambria Math" panose="02040503050406030204" pitchFamily="18" charset="0"/>
                            </a:rPr>
                            <m:t>2</m:t>
                          </m:r>
                        </m:sub>
                      </m:sSub>
                      <m:r>
                        <a:rPr lang="en-US" altLang="zh-TW" sz="2000" i="1">
                          <a:latin typeface="Cambria Math" panose="02040503050406030204" pitchFamily="18" charset="0"/>
                        </a:rPr>
                        <m:t> , </m:t>
                      </m:r>
                      <m:sSub>
                        <m:sSubPr>
                          <m:ctrlPr>
                            <a:rPr lang="en-US" altLang="zh-TW" sz="2000" i="1">
                              <a:latin typeface="Cambria Math" panose="02040503050406030204" pitchFamily="18" charset="0"/>
                            </a:rPr>
                          </m:ctrlPr>
                        </m:sSubPr>
                        <m:e>
                          <m:d>
                            <m:dPr>
                              <m:begChr m:val="["/>
                              <m:endChr m:val="]"/>
                              <m:ctrlPr>
                                <a:rPr lang="en-US" altLang="zh-TW" sz="2000" i="1">
                                  <a:latin typeface="Cambria Math" panose="02040503050406030204" pitchFamily="18" charset="0"/>
                                </a:rPr>
                              </m:ctrlPr>
                            </m:dPr>
                            <m:e>
                              <m:r>
                                <a:rPr lang="en-US" altLang="zh-TW" sz="2000" i="1">
                                  <a:latin typeface="Cambria Math" panose="02040503050406030204" pitchFamily="18" charset="0"/>
                                </a:rPr>
                                <m:t>1</m:t>
                              </m:r>
                            </m:e>
                          </m:d>
                        </m:e>
                        <m:sub>
                          <m:r>
                            <a:rPr lang="en-US" altLang="zh-TW" sz="2000" i="1">
                              <a:latin typeface="Cambria Math" panose="02040503050406030204" pitchFamily="18" charset="0"/>
                            </a:rPr>
                            <m:t>2</m:t>
                          </m:r>
                        </m:sub>
                      </m:sSub>
                    </m:oMath>
                  </m:oMathPara>
                </a14:m>
                <a:endParaRPr lang="zh-TW" altLang="en-US" sz="2000" dirty="0"/>
              </a:p>
            </p:txBody>
          </p:sp>
        </mc:Choice>
        <mc:Fallback xmlns="">
          <p:sp>
            <p:nvSpPr>
              <p:cNvPr id="69" name="文字方塊 68"/>
              <p:cNvSpPr txBox="1">
                <a:spLocks noRot="1" noChangeAspect="1" noMove="1" noResize="1" noEditPoints="1" noAdjustHandles="1" noChangeArrowheads="1" noChangeShapeType="1" noTextEdit="1"/>
              </p:cNvSpPr>
              <p:nvPr/>
            </p:nvSpPr>
            <p:spPr>
              <a:xfrm>
                <a:off x="2491548" y="2473345"/>
                <a:ext cx="1825774" cy="400110"/>
              </a:xfrm>
              <a:prstGeom prst="rect">
                <a:avLst/>
              </a:prstGeom>
              <a:blipFill>
                <a:blip r:embed="rId5"/>
                <a:stretch>
                  <a:fillRect b="-2985"/>
                </a:stretch>
              </a:blipFill>
              <a:ln>
                <a:solidFill>
                  <a:schemeClr val="accent5"/>
                </a:solidFill>
              </a:ln>
            </p:spPr>
            <p:txBody>
              <a:bodyPr/>
              <a:lstStyle/>
              <a:p>
                <a:r>
                  <a:rPr lang="zh-TW" altLang="en-US">
                    <a:noFill/>
                  </a:rPr>
                  <a:t> </a:t>
                </a:r>
              </a:p>
            </p:txBody>
          </p:sp>
        </mc:Fallback>
      </mc:AlternateContent>
      <p:cxnSp>
        <p:nvCxnSpPr>
          <p:cNvPr id="70" name="肘形接點 69"/>
          <p:cNvCxnSpPr>
            <a:stCxn id="68" idx="2"/>
            <a:endCxn id="67" idx="0"/>
          </p:cNvCxnSpPr>
          <p:nvPr/>
        </p:nvCxnSpPr>
        <p:spPr>
          <a:xfrm rot="16200000" flipH="1">
            <a:off x="1495407" y="2698722"/>
            <a:ext cx="450741" cy="800205"/>
          </a:xfrm>
          <a:prstGeom prst="bentConnector3">
            <a:avLst>
              <a:gd name="adj1" fmla="val 50000"/>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接點 70"/>
          <p:cNvCxnSpPr>
            <a:stCxn id="69" idx="2"/>
            <a:endCxn id="67" idx="0"/>
          </p:cNvCxnSpPr>
          <p:nvPr/>
        </p:nvCxnSpPr>
        <p:spPr>
          <a:xfrm rot="5400000">
            <a:off x="2537288" y="2457048"/>
            <a:ext cx="450741" cy="1283555"/>
          </a:xfrm>
          <a:prstGeom prst="bentConnector3">
            <a:avLst>
              <a:gd name="adj1" fmla="val 50000"/>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文字方塊 71"/>
              <p:cNvSpPr txBox="1"/>
              <p:nvPr/>
            </p:nvSpPr>
            <p:spPr>
              <a:xfrm>
                <a:off x="569974" y="4368501"/>
                <a:ext cx="1501399" cy="400110"/>
              </a:xfrm>
              <a:prstGeom prst="rect">
                <a:avLst/>
              </a:prstGeom>
              <a:noFill/>
              <a:ln>
                <a:solidFill>
                  <a:schemeClr val="accent5"/>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TW" sz="2000" dirty="0"/>
                        <m:t>{ </m:t>
                      </m:r>
                      <m:r>
                        <m:rPr>
                          <m:nor/>
                        </m:rPr>
                        <a:rPr lang="en-US" altLang="zh-TW" sz="2000" dirty="0"/>
                        <m:t>B</m:t>
                      </m:r>
                      <m:r>
                        <m:rPr>
                          <m:nor/>
                        </m:rPr>
                        <a:rPr lang="en-US" altLang="zh-TW" sz="2000" dirty="0"/>
                        <m:t> , </m:t>
                      </m:r>
                      <m:r>
                        <m:rPr>
                          <m:nor/>
                        </m:rPr>
                        <a:rPr lang="en-US" altLang="zh-TW" sz="2000" dirty="0"/>
                        <m:t>A</m:t>
                      </m:r>
                      <m:r>
                        <m:rPr>
                          <m:nor/>
                        </m:rPr>
                        <a:rPr lang="en-US" altLang="zh-TW" sz="2000" dirty="0"/>
                        <m:t>, </m:t>
                      </m:r>
                      <m:r>
                        <m:rPr>
                          <m:nor/>
                        </m:rPr>
                        <a:rPr lang="en-US" altLang="zh-TW" sz="2000" dirty="0"/>
                        <m:t>A</m:t>
                      </m:r>
                      <m:r>
                        <m:rPr>
                          <m:nor/>
                        </m:rPr>
                        <a:rPr lang="en-US" altLang="zh-TW" sz="2000" dirty="0"/>
                        <m:t> } </m:t>
                      </m:r>
                    </m:oMath>
                  </m:oMathPara>
                </a14:m>
                <a:endParaRPr lang="zh-TW" altLang="en-US" sz="20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569974" y="4368501"/>
                <a:ext cx="1501399" cy="400110"/>
              </a:xfrm>
              <a:prstGeom prst="rect">
                <a:avLst/>
              </a:prstGeom>
              <a:blipFill>
                <a:blip r:embed="rId6"/>
                <a:stretch>
                  <a:fillRect b="-14925"/>
                </a:stretch>
              </a:blipFill>
              <a:ln>
                <a:solidFill>
                  <a:schemeClr val="accent5"/>
                </a:solidFill>
              </a:ln>
            </p:spPr>
            <p:txBody>
              <a:bodyPr/>
              <a:lstStyle/>
              <a:p>
                <a:r>
                  <a:rPr lang="zh-TW" altLang="en-US">
                    <a:noFill/>
                  </a:rPr>
                  <a:t> </a:t>
                </a:r>
              </a:p>
            </p:txBody>
          </p:sp>
        </mc:Fallback>
      </mc:AlternateContent>
      <p:cxnSp>
        <p:nvCxnSpPr>
          <p:cNvPr id="74" name="肘形接點 73"/>
          <p:cNvCxnSpPr>
            <a:stCxn id="67" idx="2"/>
            <a:endCxn id="72" idx="0"/>
          </p:cNvCxnSpPr>
          <p:nvPr/>
        </p:nvCxnSpPr>
        <p:spPr>
          <a:xfrm rot="5400000">
            <a:off x="1490713" y="3738334"/>
            <a:ext cx="460128" cy="800206"/>
          </a:xfrm>
          <a:prstGeom prst="bentConnector3">
            <a:avLst>
              <a:gd name="adj1" fmla="val 50000"/>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7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1000"/>
                                        <p:tgtEl>
                                          <p:spTgt spid="71"/>
                                        </p:tgtEl>
                                      </p:cBhvr>
                                    </p:animEffect>
                                    <p:anim calcmode="lin" valueType="num">
                                      <p:cBhvr>
                                        <p:cTn id="16" dur="1000" fill="hold"/>
                                        <p:tgtEl>
                                          <p:spTgt spid="71"/>
                                        </p:tgtEl>
                                        <p:attrNameLst>
                                          <p:attrName>ppt_x</p:attrName>
                                        </p:attrNameLst>
                                      </p:cBhvr>
                                      <p:tavLst>
                                        <p:tav tm="0">
                                          <p:val>
                                            <p:strVal val="#ppt_x"/>
                                          </p:val>
                                        </p:tav>
                                        <p:tav tm="100000">
                                          <p:val>
                                            <p:strVal val="#ppt_x"/>
                                          </p:val>
                                        </p:tav>
                                      </p:tavLst>
                                    </p:anim>
                                    <p:anim calcmode="lin" valueType="num">
                                      <p:cBhvr>
                                        <p:cTn id="17" dur="1000" fill="hold"/>
                                        <p:tgtEl>
                                          <p:spTgt spid="71"/>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fade">
                                      <p:cBhvr>
                                        <p:cTn id="20" dur="1000"/>
                                        <p:tgtEl>
                                          <p:spTgt spid="70"/>
                                        </p:tgtEl>
                                      </p:cBhvr>
                                    </p:animEffect>
                                    <p:anim calcmode="lin" valueType="num">
                                      <p:cBhvr>
                                        <p:cTn id="21" dur="1000" fill="hold"/>
                                        <p:tgtEl>
                                          <p:spTgt spid="70"/>
                                        </p:tgtEl>
                                        <p:attrNameLst>
                                          <p:attrName>ppt_x</p:attrName>
                                        </p:attrNameLst>
                                      </p:cBhvr>
                                      <p:tavLst>
                                        <p:tav tm="0">
                                          <p:val>
                                            <p:strVal val="#ppt_x"/>
                                          </p:val>
                                        </p:tav>
                                        <p:tav tm="100000">
                                          <p:val>
                                            <p:strVal val="#ppt_x"/>
                                          </p:val>
                                        </p:tav>
                                      </p:tavLst>
                                    </p:anim>
                                    <p:anim calcmode="lin" valueType="num">
                                      <p:cBhvr>
                                        <p:cTn id="2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fill="hold"/>
                                        <p:tgtEl>
                                          <p:spTgt spid="67"/>
                                        </p:tgtEl>
                                        <p:attrNameLst>
                                          <p:attrName>ppt_x</p:attrName>
                                        </p:attrNameLst>
                                      </p:cBhvr>
                                      <p:tavLst>
                                        <p:tav tm="0">
                                          <p:val>
                                            <p:strVal val="#ppt_x"/>
                                          </p:val>
                                        </p:tav>
                                        <p:tav tm="100000">
                                          <p:val>
                                            <p:strVal val="#ppt_x"/>
                                          </p:val>
                                        </p:tav>
                                      </p:tavLst>
                                    </p:anim>
                                    <p:anim calcmode="lin" valueType="num">
                                      <p:cBhvr additive="base">
                                        <p:cTn id="2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Times New Roman"/>
                <a:ea typeface="Times New Roman"/>
                <a:cs typeface="Times New Roman"/>
                <a:sym typeface="Times New Roman"/>
              </a:rPr>
              <a:t>Main </a:t>
            </a:r>
            <a:r>
              <a:rPr lang="en-US" altLang="zh-TW" sz="4000" dirty="0" smtClean="0">
                <a:latin typeface="Times New Roman"/>
                <a:ea typeface="Times New Roman"/>
                <a:cs typeface="Times New Roman"/>
                <a:sym typeface="Times New Roman"/>
              </a:rPr>
              <a:t>Protocol</a:t>
            </a:r>
            <a:endParaRPr lang="zh-TW" altLang="en-US" sz="4000" dirty="0"/>
          </a:p>
        </p:txBody>
      </p:sp>
      <p:sp>
        <p:nvSpPr>
          <p:cNvPr id="3" name="文字版面配置區 2"/>
          <p:cNvSpPr>
            <a:spLocks noGrp="1"/>
          </p:cNvSpPr>
          <p:nvPr>
            <p:ph type="body" idx="1"/>
          </p:nvPr>
        </p:nvSpPr>
        <p:spPr>
          <a:xfrm>
            <a:off x="628650" y="1551008"/>
            <a:ext cx="7886700" cy="4625955"/>
          </a:xfrm>
        </p:spPr>
        <p:txBody>
          <a:bodyPr>
            <a:normAutofit/>
          </a:bodyPr>
          <a:lstStyle/>
          <a:p>
            <a:pPr indent="-304800">
              <a:lnSpc>
                <a:spcPct val="150000"/>
              </a:lnSpc>
              <a:buClr>
                <a:schemeClr val="accent2"/>
              </a:buClr>
              <a:buSzPts val="2800"/>
              <a:buFont typeface="Times New Roman"/>
              <a:buChar char="❖"/>
            </a:pPr>
            <a:r>
              <a:rPr lang="en-US" altLang="zh-TW" dirty="0" smtClean="0">
                <a:latin typeface="Times New Roman"/>
                <a:ea typeface="Times New Roman"/>
                <a:cs typeface="Times New Roman"/>
                <a:sym typeface="Times New Roman"/>
              </a:rPr>
              <a:t>Converting and exchanging shares</a:t>
            </a:r>
          </a:p>
        </p:txBody>
      </p:sp>
      <p:grpSp>
        <p:nvGrpSpPr>
          <p:cNvPr id="36" name="群組 35"/>
          <p:cNvGrpSpPr/>
          <p:nvPr/>
        </p:nvGrpSpPr>
        <p:grpSpPr>
          <a:xfrm>
            <a:off x="1768832" y="2600554"/>
            <a:ext cx="5934683" cy="1912446"/>
            <a:chOff x="1746802" y="4832240"/>
            <a:chExt cx="5934683" cy="1912446"/>
          </a:xfrm>
        </p:grpSpPr>
        <p:grpSp>
          <p:nvGrpSpPr>
            <p:cNvPr id="4" name="群組 3"/>
            <p:cNvGrpSpPr/>
            <p:nvPr/>
          </p:nvGrpSpPr>
          <p:grpSpPr>
            <a:xfrm>
              <a:off x="1746802" y="4832240"/>
              <a:ext cx="5934683" cy="1912446"/>
              <a:chOff x="3843009" y="4789613"/>
              <a:chExt cx="4527003" cy="1400588"/>
            </a:xfrm>
          </p:grpSpPr>
          <p:grpSp>
            <p:nvGrpSpPr>
              <p:cNvPr id="5" name="群組 4"/>
              <p:cNvGrpSpPr/>
              <p:nvPr/>
            </p:nvGrpSpPr>
            <p:grpSpPr>
              <a:xfrm>
                <a:off x="7056237" y="4862911"/>
                <a:ext cx="836131" cy="736810"/>
                <a:chOff x="7089136" y="1070060"/>
                <a:chExt cx="1215349" cy="1115587"/>
              </a:xfrm>
            </p:grpSpPr>
            <p:grpSp>
              <p:nvGrpSpPr>
                <p:cNvPr id="26" name="群組 25"/>
                <p:cNvGrpSpPr/>
                <p:nvPr/>
              </p:nvGrpSpPr>
              <p:grpSpPr>
                <a:xfrm>
                  <a:off x="7089136" y="1070060"/>
                  <a:ext cx="1215349" cy="377144"/>
                  <a:chOff x="7089136" y="1070060"/>
                  <a:chExt cx="1215349" cy="377144"/>
                </a:xfrm>
              </p:grpSpPr>
              <p:sp>
                <p:nvSpPr>
                  <p:cNvPr id="33" name="矩形 32"/>
                  <p:cNvSpPr/>
                  <p:nvPr/>
                </p:nvSpPr>
                <p:spPr>
                  <a:xfrm>
                    <a:off x="7089136" y="1070060"/>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flipH="1" flipV="1">
                    <a:off x="7256584" y="1227794"/>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27" name="群組 26"/>
                <p:cNvGrpSpPr/>
                <p:nvPr/>
              </p:nvGrpSpPr>
              <p:grpSpPr>
                <a:xfrm>
                  <a:off x="7089136" y="1439251"/>
                  <a:ext cx="1215349" cy="377144"/>
                  <a:chOff x="7089136" y="1070060"/>
                  <a:chExt cx="1215349" cy="377144"/>
                </a:xfrm>
              </p:grpSpPr>
              <p:sp>
                <p:nvSpPr>
                  <p:cNvPr id="31" name="矩形 30"/>
                  <p:cNvSpPr/>
                  <p:nvPr/>
                </p:nvSpPr>
                <p:spPr>
                  <a:xfrm>
                    <a:off x="7089136" y="1070060"/>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flipH="1" flipV="1">
                    <a:off x="7256584" y="1227794"/>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28" name="群組 27"/>
                <p:cNvGrpSpPr/>
                <p:nvPr/>
              </p:nvGrpSpPr>
              <p:grpSpPr>
                <a:xfrm>
                  <a:off x="7089136" y="1808503"/>
                  <a:ext cx="1215349" cy="377144"/>
                  <a:chOff x="7089136" y="1070060"/>
                  <a:chExt cx="1215349" cy="377144"/>
                </a:xfrm>
              </p:grpSpPr>
              <p:sp>
                <p:nvSpPr>
                  <p:cNvPr id="29" name="矩形 28"/>
                  <p:cNvSpPr/>
                  <p:nvPr/>
                </p:nvSpPr>
                <p:spPr>
                  <a:xfrm>
                    <a:off x="7089136" y="1070060"/>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flipH="1" flipV="1">
                    <a:off x="7256584" y="1227794"/>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grpSp>
            <p:nvGrpSpPr>
              <p:cNvPr id="6" name="群組 5"/>
              <p:cNvGrpSpPr/>
              <p:nvPr/>
            </p:nvGrpSpPr>
            <p:grpSpPr>
              <a:xfrm>
                <a:off x="5162545" y="4789613"/>
                <a:ext cx="1664600" cy="643482"/>
                <a:chOff x="5854172" y="4295116"/>
                <a:chExt cx="1873884" cy="708359"/>
              </a:xfrm>
            </p:grpSpPr>
            <p:cxnSp>
              <p:nvCxnSpPr>
                <p:cNvPr id="22" name="Google Shape;165;gf785498e00_1_14"/>
                <p:cNvCxnSpPr/>
                <p:nvPr/>
              </p:nvCxnSpPr>
              <p:spPr>
                <a:xfrm>
                  <a:off x="5854256" y="4832025"/>
                  <a:ext cx="1873800" cy="0"/>
                </a:xfrm>
                <a:prstGeom prst="straightConnector1">
                  <a:avLst/>
                </a:prstGeom>
                <a:noFill/>
                <a:ln w="38100" cap="flat" cmpd="sng">
                  <a:solidFill>
                    <a:schemeClr val="dk2"/>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23" name="Google Shape;166;gf785498e00_1_14"/>
                    <p:cNvSpPr txBox="1"/>
                    <p:nvPr/>
                  </p:nvSpPr>
                  <p:spPr>
                    <a:xfrm>
                      <a:off x="6508777" y="4295116"/>
                      <a:ext cx="606292" cy="607893"/>
                    </a:xfrm>
                    <a:prstGeom prst="rect">
                      <a:avLst/>
                    </a:prstGeom>
                    <a:noFill/>
                    <a:ln>
                      <a:noFill/>
                    </a:ln>
                  </p:spPr>
                  <p:txBody>
                    <a:bodyPr spcFirstLastPara="1" wrap="square" lIns="68569" tIns="68569" rIns="68569" bIns="68569" anchor="t" anchorCtr="0">
                      <a:spAutoFit/>
                    </a:bodyPr>
                    <a:lstStyle/>
                    <a:p>
                      <a:pPr algn="ctr">
                        <a:lnSpc>
                          <a:spcPct val="200000"/>
                        </a:lnSpc>
                        <a:buClr>
                          <a:schemeClr val="dk1"/>
                        </a:buClr>
                        <a:buSzPts val="1100"/>
                      </a:pPr>
                      <a14:m>
                        <m:oMathPara xmlns:m="http://schemas.openxmlformats.org/officeDocument/2006/math">
                          <m:oMathParaPr>
                            <m:jc m:val="centerGroup"/>
                          </m:oMathParaPr>
                          <m:oMath xmlns:m="http://schemas.openxmlformats.org/officeDocument/2006/math">
                            <m:sSub>
                              <m:sSubPr>
                                <m:ctrlPr>
                                  <a:rPr lang="en-US" altLang="zh-TW" sz="2000" i="1" dirty="0">
                                    <a:latin typeface="Cambria Math" panose="02040503050406030204" pitchFamily="18" charset="0"/>
                                  </a:rPr>
                                </m:ctrlPr>
                              </m:sSubPr>
                              <m:e>
                                <m:d>
                                  <m:dPr>
                                    <m:begChr m:val="["/>
                                    <m:endChr m:val="]"/>
                                    <m:ctrlPr>
                                      <a:rPr lang="en-US" altLang="zh-TW" sz="2000" b="1" i="1" dirty="0">
                                        <a:latin typeface="Cambria Math" panose="02040503050406030204" pitchFamily="18" charset="0"/>
                                      </a:rPr>
                                    </m:ctrlPr>
                                  </m:dPr>
                                  <m:e>
                                    <m:r>
                                      <a:rPr lang="en-US" altLang="zh-TW" sz="2000" b="1" i="1" dirty="0">
                                        <a:latin typeface="Cambria Math" panose="02040503050406030204" pitchFamily="18" charset="0"/>
                                      </a:rPr>
                                      <m:t>𝑸</m:t>
                                    </m:r>
                                  </m:e>
                                </m:d>
                              </m:e>
                              <m:sub>
                                <m:r>
                                  <a:rPr lang="en-US" altLang="zh-TW" sz="2000" i="1" dirty="0">
                                    <a:latin typeface="Cambria Math" panose="02040503050406030204" pitchFamily="18" charset="0"/>
                                  </a:rPr>
                                  <m:t>1</m:t>
                                </m:r>
                              </m:sub>
                            </m:sSub>
                          </m:oMath>
                        </m:oMathPara>
                      </a14:m>
                      <a:endParaRPr sz="2000" dirty="0">
                        <a:latin typeface="Calibri"/>
                        <a:ea typeface="Calibri"/>
                        <a:cs typeface="Calibri"/>
                        <a:sym typeface="Calibri"/>
                      </a:endParaRPr>
                    </a:p>
                  </p:txBody>
                </p:sp>
              </mc:Choice>
              <mc:Fallback xmlns="">
                <p:sp>
                  <p:nvSpPr>
                    <p:cNvPr id="23" name="Google Shape;166;gf785498e00_1_14"/>
                    <p:cNvSpPr txBox="1">
                      <a:spLocks noRot="1" noChangeAspect="1" noMove="1" noResize="1" noEditPoints="1" noAdjustHandles="1" noChangeArrowheads="1" noChangeShapeType="1" noTextEdit="1"/>
                    </p:cNvSpPr>
                    <p:nvPr/>
                  </p:nvSpPr>
                  <p:spPr>
                    <a:xfrm>
                      <a:off x="6508777" y="4295116"/>
                      <a:ext cx="606292" cy="607893"/>
                    </a:xfrm>
                    <a:prstGeom prst="rect">
                      <a:avLst/>
                    </a:prstGeom>
                    <a:blipFill>
                      <a:blip r:embed="rId3"/>
                      <a:stretch>
                        <a:fillRect/>
                      </a:stretch>
                    </a:blipFill>
                    <a:ln>
                      <a:noFill/>
                    </a:ln>
                  </p:spPr>
                  <p:txBody>
                    <a:bodyPr/>
                    <a:lstStyle/>
                    <a:p>
                      <a:r>
                        <a:rPr lang="zh-TW" altLang="en-US">
                          <a:noFill/>
                        </a:rPr>
                        <a:t> </a:t>
                      </a:r>
                    </a:p>
                  </p:txBody>
                </p:sp>
              </mc:Fallback>
            </mc:AlternateContent>
            <p:cxnSp>
              <p:nvCxnSpPr>
                <p:cNvPr id="24" name="Google Shape;167;gf785498e00_1_14"/>
                <p:cNvCxnSpPr/>
                <p:nvPr/>
              </p:nvCxnSpPr>
              <p:spPr>
                <a:xfrm rot="10800000">
                  <a:off x="5854172" y="5003475"/>
                  <a:ext cx="1873800" cy="0"/>
                </a:xfrm>
                <a:prstGeom prst="straightConnector1">
                  <a:avLst/>
                </a:prstGeom>
                <a:noFill/>
                <a:ln w="38100" cap="flat" cmpd="sng">
                  <a:solidFill>
                    <a:schemeClr val="dk2"/>
                  </a:solidFill>
                  <a:prstDash val="solid"/>
                  <a:round/>
                  <a:headEnd type="none" w="med" len="med"/>
                  <a:tailEnd type="triangle" w="med" len="med"/>
                </a:ln>
              </p:spPr>
            </p:cxnSp>
          </p:grpSp>
          <mc:AlternateContent xmlns:mc="http://schemas.openxmlformats.org/markup-compatibility/2006" xmlns:a14="http://schemas.microsoft.com/office/drawing/2010/main">
            <mc:Choice Requires="a14">
              <p:sp>
                <p:nvSpPr>
                  <p:cNvPr id="7" name="Google Shape;240;g10097fa38cb_0_17"/>
                  <p:cNvSpPr txBox="1"/>
                  <p:nvPr/>
                </p:nvSpPr>
                <p:spPr>
                  <a:xfrm>
                    <a:off x="6581611" y="5708077"/>
                    <a:ext cx="1788401" cy="482124"/>
                  </a:xfrm>
                  <a:prstGeom prst="rect">
                    <a:avLst/>
                  </a:prstGeom>
                  <a:noFill/>
                  <a:ln>
                    <a:noFill/>
                  </a:ln>
                </p:spPr>
                <p:txBody>
                  <a:bodyPr spcFirstLastPara="1" wrap="square" lIns="68569" tIns="68569" rIns="68569" bIns="68569" anchor="b" anchorCtr="0">
                    <a:noAutofit/>
                  </a:bodyPr>
                  <a:lstStyle/>
                  <a:p>
                    <a:pPr algn="ctr">
                      <a:lnSpc>
                        <a:spcPct val="150000"/>
                      </a:lnSpc>
                    </a:pPr>
                    <a:r>
                      <a:rPr lang="en-US" b="1" dirty="0" smtClean="0">
                        <a:latin typeface="Calibri"/>
                        <a:ea typeface="Calibri"/>
                        <a:cs typeface="Calibri"/>
                        <a:sym typeface="Calibri"/>
                      </a:rPr>
                      <a:t>Server: dataset D</a:t>
                    </a:r>
                  </a:p>
                  <a:p>
                    <a:pPr algn="ctr">
                      <a:lnSpc>
                        <a:spcPct val="150000"/>
                      </a:lnSpc>
                    </a:pPr>
                    <a14:m>
                      <m:oMathPara xmlns:m="http://schemas.openxmlformats.org/officeDocument/2006/math">
                        <m:oMathParaPr>
                          <m:jc m:val="centerGroup"/>
                        </m:oMathParaPr>
                        <m:oMath xmlns:m="http://schemas.openxmlformats.org/officeDocument/2006/math">
                          <m:r>
                            <a:rPr lang="en-US" altLang="zh-TW" b="1" i="1" smtClean="0">
                              <a:latin typeface="Cambria Math" panose="02040503050406030204" pitchFamily="18" charset="0"/>
                              <a:ea typeface="Calibri"/>
                              <a:cs typeface="Calibri"/>
                              <a:sym typeface="Calibri"/>
                            </a:rPr>
                            <m:t>𝑫</m:t>
                          </m:r>
                          <m:r>
                            <a:rPr lang="en-US" altLang="zh-TW" b="1" i="1">
                              <a:latin typeface="Cambria Math" panose="02040503050406030204" pitchFamily="18" charset="0"/>
                              <a:ea typeface="Calibri"/>
                              <a:cs typeface="Calibri"/>
                              <a:sym typeface="Calibri"/>
                            </a:rPr>
                            <m:t>→</m:t>
                          </m:r>
                          <m:sSub>
                            <m:sSubPr>
                              <m:ctrlPr>
                                <a:rPr lang="en-US" altLang="zh-TW" b="1" i="1">
                                  <a:latin typeface="Cambria Math" panose="02040503050406030204" pitchFamily="18" charset="0"/>
                                  <a:ea typeface="Calibri"/>
                                  <a:cs typeface="Calibri"/>
                                  <a:sym typeface="Calibri"/>
                                </a:rPr>
                              </m:ctrlPr>
                            </m:sSubPr>
                            <m:e>
                              <m:d>
                                <m:dPr>
                                  <m:begChr m:val="["/>
                                  <m:endChr m:val="]"/>
                                  <m:ctrlPr>
                                    <a:rPr lang="en-US" altLang="zh-TW" b="1" i="1">
                                      <a:latin typeface="Cambria Math" panose="02040503050406030204" pitchFamily="18" charset="0"/>
                                      <a:ea typeface="Calibri"/>
                                      <a:cs typeface="Calibri"/>
                                      <a:sym typeface="Calibri"/>
                                    </a:rPr>
                                  </m:ctrlPr>
                                </m:dPr>
                                <m:e>
                                  <m:r>
                                    <a:rPr lang="en-US" altLang="zh-TW" b="1" i="1" smtClean="0">
                                      <a:latin typeface="Cambria Math" panose="02040503050406030204" pitchFamily="18" charset="0"/>
                                      <a:ea typeface="Calibri"/>
                                      <a:cs typeface="Calibri"/>
                                      <a:sym typeface="Calibri"/>
                                    </a:rPr>
                                    <m:t>𝑫</m:t>
                                  </m:r>
                                </m:e>
                              </m:d>
                            </m:e>
                            <m:sub>
                              <m:r>
                                <a:rPr lang="en-US" altLang="zh-TW" b="1" i="1">
                                  <a:latin typeface="Cambria Math" panose="02040503050406030204" pitchFamily="18" charset="0"/>
                                  <a:ea typeface="Calibri"/>
                                  <a:cs typeface="Calibri"/>
                                  <a:sym typeface="Calibri"/>
                                </a:rPr>
                                <m:t>𝟏</m:t>
                              </m:r>
                            </m:sub>
                          </m:sSub>
                          <m:r>
                            <a:rPr lang="en-US" altLang="zh-TW" b="1" i="1">
                              <a:latin typeface="Cambria Math" panose="02040503050406030204" pitchFamily="18" charset="0"/>
                              <a:ea typeface="Calibri"/>
                              <a:cs typeface="Calibri"/>
                              <a:sym typeface="Calibri"/>
                            </a:rPr>
                            <m:t> , </m:t>
                          </m:r>
                          <m:sSub>
                            <m:sSubPr>
                              <m:ctrlPr>
                                <a:rPr lang="en-US" altLang="zh-TW" b="1" i="1">
                                  <a:latin typeface="Cambria Math" panose="02040503050406030204" pitchFamily="18" charset="0"/>
                                  <a:ea typeface="Calibri"/>
                                  <a:cs typeface="Calibri"/>
                                  <a:sym typeface="Calibri"/>
                                </a:rPr>
                              </m:ctrlPr>
                            </m:sSubPr>
                            <m:e>
                              <m:d>
                                <m:dPr>
                                  <m:begChr m:val="["/>
                                  <m:endChr m:val="]"/>
                                  <m:ctrlPr>
                                    <a:rPr lang="en-US" altLang="zh-TW" b="1" i="1">
                                      <a:latin typeface="Cambria Math" panose="02040503050406030204" pitchFamily="18" charset="0"/>
                                      <a:ea typeface="Calibri"/>
                                      <a:cs typeface="Calibri"/>
                                      <a:sym typeface="Calibri"/>
                                    </a:rPr>
                                  </m:ctrlPr>
                                </m:dPr>
                                <m:e>
                                  <m:r>
                                    <a:rPr lang="en-US" altLang="zh-TW" b="1" i="1" smtClean="0">
                                      <a:latin typeface="Cambria Math" panose="02040503050406030204" pitchFamily="18" charset="0"/>
                                      <a:ea typeface="Calibri"/>
                                      <a:cs typeface="Calibri"/>
                                      <a:sym typeface="Calibri"/>
                                    </a:rPr>
                                    <m:t>𝑫</m:t>
                                  </m:r>
                                </m:e>
                              </m:d>
                            </m:e>
                            <m:sub>
                              <m:r>
                                <a:rPr lang="en-US" altLang="zh-TW" b="1" i="1">
                                  <a:latin typeface="Cambria Math" panose="02040503050406030204" pitchFamily="18" charset="0"/>
                                  <a:ea typeface="Calibri"/>
                                  <a:cs typeface="Calibri"/>
                                  <a:sym typeface="Calibri"/>
                                </a:rPr>
                                <m:t>𝟐</m:t>
                              </m:r>
                            </m:sub>
                          </m:sSub>
                        </m:oMath>
                      </m:oMathPara>
                    </a14:m>
                    <a:endParaRPr b="1" dirty="0">
                      <a:latin typeface="Calibri"/>
                      <a:ea typeface="Calibri"/>
                      <a:cs typeface="Calibri"/>
                      <a:sym typeface="Calibri"/>
                    </a:endParaRPr>
                  </a:p>
                </p:txBody>
              </p:sp>
            </mc:Choice>
            <mc:Fallback xmlns="">
              <p:sp>
                <p:nvSpPr>
                  <p:cNvPr id="7" name="Google Shape;240;g10097fa38cb_0_17"/>
                  <p:cNvSpPr txBox="1">
                    <a:spLocks noRot="1" noChangeAspect="1" noMove="1" noResize="1" noEditPoints="1" noAdjustHandles="1" noChangeArrowheads="1" noChangeShapeType="1" noTextEdit="1"/>
                  </p:cNvSpPr>
                  <p:nvPr/>
                </p:nvSpPr>
                <p:spPr>
                  <a:xfrm>
                    <a:off x="6581611" y="5708077"/>
                    <a:ext cx="1788401" cy="482124"/>
                  </a:xfrm>
                  <a:prstGeom prst="rect">
                    <a:avLst/>
                  </a:prstGeom>
                  <a:blipFill>
                    <a:blip r:embed="rId4"/>
                    <a:stretch>
                      <a:fillRect t="-5556"/>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Google Shape;239;g10097fa38cb_0_17"/>
                  <p:cNvSpPr txBox="1"/>
                  <p:nvPr/>
                </p:nvSpPr>
                <p:spPr>
                  <a:xfrm>
                    <a:off x="3843009" y="5664297"/>
                    <a:ext cx="1487778" cy="525904"/>
                  </a:xfrm>
                  <a:prstGeom prst="rect">
                    <a:avLst/>
                  </a:prstGeom>
                  <a:noFill/>
                  <a:ln>
                    <a:noFill/>
                  </a:ln>
                </p:spPr>
                <p:txBody>
                  <a:bodyPr spcFirstLastPara="1" wrap="square" lIns="68569" tIns="68569" rIns="68569" bIns="68569" anchor="b" anchorCtr="0">
                    <a:noAutofit/>
                  </a:bodyPr>
                  <a:lstStyle/>
                  <a:p>
                    <a:pPr algn="ctr">
                      <a:lnSpc>
                        <a:spcPct val="150000"/>
                      </a:lnSpc>
                    </a:pPr>
                    <a:r>
                      <a:rPr lang="en-US" b="1" dirty="0" smtClean="0">
                        <a:latin typeface="Calibri"/>
                        <a:ea typeface="Calibri"/>
                        <a:cs typeface="Calibri"/>
                        <a:sym typeface="Calibri"/>
                      </a:rPr>
                      <a:t>Client: query Q</a:t>
                    </a:r>
                  </a:p>
                  <a:p>
                    <a:pPr algn="ctr">
                      <a:lnSpc>
                        <a:spcPct val="150000"/>
                      </a:lnSpc>
                    </a:pPr>
                    <a14:m>
                      <m:oMathPara xmlns:m="http://schemas.openxmlformats.org/officeDocument/2006/math">
                        <m:oMathParaPr>
                          <m:jc m:val="centerGroup"/>
                        </m:oMathParaPr>
                        <m:oMath xmlns:m="http://schemas.openxmlformats.org/officeDocument/2006/math">
                          <m:r>
                            <a:rPr lang="en-US" altLang="zh-TW" b="1" i="1" smtClean="0">
                              <a:latin typeface="Cambria Math" panose="02040503050406030204" pitchFamily="18" charset="0"/>
                              <a:ea typeface="Calibri"/>
                              <a:cs typeface="Calibri"/>
                              <a:sym typeface="Calibri"/>
                            </a:rPr>
                            <m:t>𝑸</m:t>
                          </m:r>
                          <m:r>
                            <a:rPr lang="en-US" altLang="zh-TW" b="1" i="1" smtClean="0">
                              <a:latin typeface="Cambria Math" panose="02040503050406030204" pitchFamily="18" charset="0"/>
                              <a:ea typeface="Calibri"/>
                              <a:cs typeface="Calibri"/>
                              <a:sym typeface="Calibri"/>
                            </a:rPr>
                            <m:t>→</m:t>
                          </m:r>
                          <m:sSub>
                            <m:sSubPr>
                              <m:ctrlPr>
                                <a:rPr lang="en-US" altLang="zh-TW" b="1" i="1" smtClean="0">
                                  <a:latin typeface="Cambria Math" panose="02040503050406030204" pitchFamily="18" charset="0"/>
                                  <a:ea typeface="Calibri"/>
                                  <a:cs typeface="Calibri"/>
                                  <a:sym typeface="Calibri"/>
                                </a:rPr>
                              </m:ctrlPr>
                            </m:sSubPr>
                            <m:e>
                              <m:d>
                                <m:dPr>
                                  <m:begChr m:val="["/>
                                  <m:endChr m:val="]"/>
                                  <m:ctrlPr>
                                    <a:rPr lang="en-US" altLang="zh-TW" b="1" i="1" smtClean="0">
                                      <a:latin typeface="Cambria Math" panose="02040503050406030204" pitchFamily="18" charset="0"/>
                                      <a:ea typeface="Calibri"/>
                                      <a:cs typeface="Calibri"/>
                                      <a:sym typeface="Calibri"/>
                                    </a:rPr>
                                  </m:ctrlPr>
                                </m:dPr>
                                <m:e>
                                  <m:r>
                                    <a:rPr lang="en-US" altLang="zh-TW" b="1" i="1" smtClean="0">
                                      <a:latin typeface="Cambria Math" panose="02040503050406030204" pitchFamily="18" charset="0"/>
                                      <a:ea typeface="Calibri"/>
                                      <a:cs typeface="Calibri"/>
                                      <a:sym typeface="Calibri"/>
                                    </a:rPr>
                                    <m:t>𝑸</m:t>
                                  </m:r>
                                </m:e>
                              </m:d>
                            </m:e>
                            <m:sub>
                              <m:r>
                                <a:rPr lang="en-US" altLang="zh-TW" b="1" i="1" smtClean="0">
                                  <a:latin typeface="Cambria Math" panose="02040503050406030204" pitchFamily="18" charset="0"/>
                                  <a:ea typeface="Calibri"/>
                                  <a:cs typeface="Calibri"/>
                                  <a:sym typeface="Calibri"/>
                                </a:rPr>
                                <m:t>𝟏</m:t>
                              </m:r>
                            </m:sub>
                          </m:sSub>
                          <m:r>
                            <a:rPr lang="en-US" altLang="zh-TW" b="1" i="1" smtClean="0">
                              <a:latin typeface="Cambria Math" panose="02040503050406030204" pitchFamily="18" charset="0"/>
                              <a:ea typeface="Calibri"/>
                              <a:cs typeface="Calibri"/>
                              <a:sym typeface="Calibri"/>
                            </a:rPr>
                            <m:t> , </m:t>
                          </m:r>
                          <m:sSub>
                            <m:sSubPr>
                              <m:ctrlPr>
                                <a:rPr lang="en-US" altLang="zh-TW" b="1" i="1" smtClean="0">
                                  <a:latin typeface="Cambria Math" panose="02040503050406030204" pitchFamily="18" charset="0"/>
                                  <a:ea typeface="Calibri"/>
                                  <a:cs typeface="Calibri"/>
                                  <a:sym typeface="Calibri"/>
                                </a:rPr>
                              </m:ctrlPr>
                            </m:sSubPr>
                            <m:e>
                              <m:d>
                                <m:dPr>
                                  <m:begChr m:val="["/>
                                  <m:endChr m:val="]"/>
                                  <m:ctrlPr>
                                    <a:rPr lang="en-US" altLang="zh-TW" b="1" i="1" smtClean="0">
                                      <a:latin typeface="Cambria Math" panose="02040503050406030204" pitchFamily="18" charset="0"/>
                                      <a:ea typeface="Calibri"/>
                                      <a:cs typeface="Calibri"/>
                                      <a:sym typeface="Calibri"/>
                                    </a:rPr>
                                  </m:ctrlPr>
                                </m:dPr>
                                <m:e>
                                  <m:r>
                                    <a:rPr lang="en-US" altLang="zh-TW" b="1" i="1" smtClean="0">
                                      <a:latin typeface="Cambria Math" panose="02040503050406030204" pitchFamily="18" charset="0"/>
                                      <a:ea typeface="Calibri"/>
                                      <a:cs typeface="Calibri"/>
                                      <a:sym typeface="Calibri"/>
                                    </a:rPr>
                                    <m:t>𝑸</m:t>
                                  </m:r>
                                </m:e>
                              </m:d>
                            </m:e>
                            <m:sub>
                              <m:r>
                                <a:rPr lang="en-US" altLang="zh-TW" b="1" i="1" smtClean="0">
                                  <a:latin typeface="Cambria Math" panose="02040503050406030204" pitchFamily="18" charset="0"/>
                                  <a:ea typeface="Calibri"/>
                                  <a:cs typeface="Calibri"/>
                                  <a:sym typeface="Calibri"/>
                                </a:rPr>
                                <m:t>𝟐</m:t>
                              </m:r>
                            </m:sub>
                          </m:sSub>
                        </m:oMath>
                      </m:oMathPara>
                    </a14:m>
                    <a:endParaRPr b="1" dirty="0">
                      <a:latin typeface="Calibri"/>
                      <a:ea typeface="Calibri"/>
                      <a:cs typeface="Calibri"/>
                      <a:sym typeface="Calibri"/>
                    </a:endParaRPr>
                  </a:p>
                </p:txBody>
              </p:sp>
            </mc:Choice>
            <mc:Fallback xmlns="">
              <p:sp>
                <p:nvSpPr>
                  <p:cNvPr id="8" name="Google Shape;239;g10097fa38cb_0_17"/>
                  <p:cNvSpPr txBox="1">
                    <a:spLocks noRot="1" noChangeAspect="1" noMove="1" noResize="1" noEditPoints="1" noAdjustHandles="1" noChangeArrowheads="1" noChangeShapeType="1" noTextEdit="1"/>
                  </p:cNvSpPr>
                  <p:nvPr/>
                </p:nvSpPr>
                <p:spPr>
                  <a:xfrm>
                    <a:off x="3843009" y="5664297"/>
                    <a:ext cx="1487778" cy="525904"/>
                  </a:xfrm>
                  <a:prstGeom prst="rect">
                    <a:avLst/>
                  </a:prstGeom>
                  <a:blipFill>
                    <a:blip r:embed="rId5"/>
                    <a:stretch>
                      <a:fillRect/>
                    </a:stretch>
                  </a:blipFill>
                  <a:ln>
                    <a:noFill/>
                  </a:ln>
                </p:spPr>
                <p:txBody>
                  <a:bodyPr/>
                  <a:lstStyle/>
                  <a:p>
                    <a:r>
                      <a:rPr lang="zh-TW" altLang="en-US">
                        <a:noFill/>
                      </a:rPr>
                      <a:t> </a:t>
                    </a:r>
                  </a:p>
                </p:txBody>
              </p:sp>
            </mc:Fallback>
          </mc:AlternateContent>
          <p:grpSp>
            <p:nvGrpSpPr>
              <p:cNvPr id="10" name="群組 9"/>
              <p:cNvGrpSpPr/>
              <p:nvPr/>
            </p:nvGrpSpPr>
            <p:grpSpPr>
              <a:xfrm>
                <a:off x="4279403" y="4864085"/>
                <a:ext cx="604817" cy="1024140"/>
                <a:chOff x="7319676" y="1879869"/>
                <a:chExt cx="604817" cy="1024140"/>
              </a:xfrm>
            </p:grpSpPr>
            <p:sp>
              <p:nvSpPr>
                <p:cNvPr id="16" name="套索 15"/>
                <p:cNvSpPr/>
                <p:nvPr/>
              </p:nvSpPr>
              <p:spPr>
                <a:xfrm rot="7821395">
                  <a:off x="7308661" y="2288176"/>
                  <a:ext cx="626848" cy="604817"/>
                </a:xfrm>
                <a:prstGeom prst="chord">
                  <a:avLst>
                    <a:gd name="adj1" fmla="val 2700000"/>
                    <a:gd name="adj2" fmla="val 1388707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7" name="橢圓 16"/>
                <p:cNvSpPr/>
                <p:nvPr/>
              </p:nvSpPr>
              <p:spPr>
                <a:xfrm>
                  <a:off x="7374170" y="1879869"/>
                  <a:ext cx="495835" cy="495834"/>
                </a:xfrm>
                <a:prstGeom prst="ellipse">
                  <a:avLst/>
                </a:prstGeom>
                <a:ln w="381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grpSp>
        <mc:AlternateContent xmlns:mc="http://schemas.openxmlformats.org/markup-compatibility/2006" xmlns:a14="http://schemas.microsoft.com/office/drawing/2010/main">
          <mc:Choice Requires="a14">
            <p:sp>
              <p:nvSpPr>
                <p:cNvPr id="35" name="Google Shape;166;gf785498e00_1_14"/>
                <p:cNvSpPr txBox="1"/>
                <p:nvPr/>
              </p:nvSpPr>
              <p:spPr>
                <a:xfrm>
                  <a:off x="4238962" y="5486289"/>
                  <a:ext cx="706050" cy="754030"/>
                </a:xfrm>
                <a:prstGeom prst="rect">
                  <a:avLst/>
                </a:prstGeom>
                <a:noFill/>
                <a:ln>
                  <a:noFill/>
                </a:ln>
              </p:spPr>
              <p:txBody>
                <a:bodyPr spcFirstLastPara="1" wrap="square" lIns="68569" tIns="68569" rIns="68569" bIns="68569" anchor="t" anchorCtr="0">
                  <a:spAutoFit/>
                </a:bodyPr>
                <a:lstStyle/>
                <a:p>
                  <a:pPr algn="ctr">
                    <a:lnSpc>
                      <a:spcPct val="200000"/>
                    </a:lnSpc>
                    <a:buClr>
                      <a:schemeClr val="dk1"/>
                    </a:buClr>
                    <a:buSzPts val="1100"/>
                  </a:pPr>
                  <a14:m>
                    <m:oMathPara xmlns:m="http://schemas.openxmlformats.org/officeDocument/2006/math">
                      <m:oMathParaPr>
                        <m:jc m:val="centerGroup"/>
                      </m:oMathParaPr>
                      <m:oMath xmlns:m="http://schemas.openxmlformats.org/officeDocument/2006/math">
                        <m:sSub>
                          <m:sSubPr>
                            <m:ctrlPr>
                              <a:rPr lang="en-US" altLang="zh-TW" sz="2000" i="1" dirty="0" smtClean="0">
                                <a:latin typeface="Cambria Math" panose="02040503050406030204" pitchFamily="18" charset="0"/>
                              </a:rPr>
                            </m:ctrlPr>
                          </m:sSubPr>
                          <m:e>
                            <m:d>
                              <m:dPr>
                                <m:begChr m:val="["/>
                                <m:endChr m:val="]"/>
                                <m:ctrlPr>
                                  <a:rPr lang="en-US" altLang="zh-TW" sz="2000" b="1" i="1" dirty="0">
                                    <a:latin typeface="Cambria Math" panose="02040503050406030204" pitchFamily="18" charset="0"/>
                                  </a:rPr>
                                </m:ctrlPr>
                              </m:dPr>
                              <m:e>
                                <m:r>
                                  <a:rPr lang="en-US" altLang="zh-TW" sz="2000" b="1" i="1" dirty="0" smtClean="0">
                                    <a:latin typeface="Cambria Math" panose="02040503050406030204" pitchFamily="18" charset="0"/>
                                  </a:rPr>
                                  <m:t>𝑫</m:t>
                                </m:r>
                              </m:e>
                            </m:d>
                          </m:e>
                          <m:sub>
                            <m:r>
                              <a:rPr lang="en-US" altLang="zh-TW" sz="2000" b="0" i="1" dirty="0" smtClean="0">
                                <a:latin typeface="Cambria Math" panose="02040503050406030204" pitchFamily="18" charset="0"/>
                              </a:rPr>
                              <m:t>2</m:t>
                            </m:r>
                          </m:sub>
                        </m:sSub>
                      </m:oMath>
                    </m:oMathPara>
                  </a14:m>
                  <a:endParaRPr sz="2000" dirty="0">
                    <a:latin typeface="Calibri"/>
                    <a:ea typeface="Calibri"/>
                    <a:cs typeface="Calibri"/>
                    <a:sym typeface="Calibri"/>
                  </a:endParaRPr>
                </a:p>
              </p:txBody>
            </p:sp>
          </mc:Choice>
          <mc:Fallback xmlns="">
            <p:sp>
              <p:nvSpPr>
                <p:cNvPr id="35" name="Google Shape;166;gf785498e00_1_14"/>
                <p:cNvSpPr txBox="1">
                  <a:spLocks noRot="1" noChangeAspect="1" noMove="1" noResize="1" noEditPoints="1" noAdjustHandles="1" noChangeArrowheads="1" noChangeShapeType="1" noTextEdit="1"/>
                </p:cNvSpPr>
                <p:nvPr/>
              </p:nvSpPr>
              <p:spPr>
                <a:xfrm>
                  <a:off x="4238962" y="5486289"/>
                  <a:ext cx="706050" cy="754030"/>
                </a:xfrm>
                <a:prstGeom prst="rect">
                  <a:avLst/>
                </a:prstGeom>
                <a:blipFill>
                  <a:blip r:embed="rId6"/>
                  <a:stretch>
                    <a:fillRect/>
                  </a:stretch>
                </a:blipFill>
                <a:ln>
                  <a:noFill/>
                </a:ln>
              </p:spPr>
              <p:txBody>
                <a:bodyPr/>
                <a:lstStyle/>
                <a:p>
                  <a:r>
                    <a:rPr lang="zh-TW" altLang="en-US">
                      <a:noFill/>
                    </a:rPr>
                    <a:t> </a:t>
                  </a:r>
                </a:p>
              </p:txBody>
            </p:sp>
          </mc:Fallback>
        </mc:AlternateContent>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Times New Roman"/>
                <a:ea typeface="Times New Roman"/>
                <a:cs typeface="Times New Roman"/>
                <a:sym typeface="Times New Roman"/>
              </a:rPr>
              <a:t>Main </a:t>
            </a:r>
            <a:r>
              <a:rPr lang="en-US" altLang="zh-TW" sz="4000" dirty="0" smtClean="0">
                <a:latin typeface="Times New Roman"/>
                <a:ea typeface="Times New Roman"/>
                <a:cs typeface="Times New Roman"/>
                <a:sym typeface="Times New Roman"/>
              </a:rPr>
              <a:t>Protocol</a:t>
            </a:r>
            <a:endParaRPr lang="zh-TW" altLang="en-US" sz="4000" dirty="0"/>
          </a:p>
        </p:txBody>
      </p:sp>
      <p:sp>
        <p:nvSpPr>
          <p:cNvPr id="3" name="文字版面配置區 2"/>
          <p:cNvSpPr>
            <a:spLocks noGrp="1"/>
          </p:cNvSpPr>
          <p:nvPr>
            <p:ph type="body" idx="1"/>
          </p:nvPr>
        </p:nvSpPr>
        <p:spPr>
          <a:xfrm>
            <a:off x="628650" y="1551009"/>
            <a:ext cx="7886700" cy="860084"/>
          </a:xfrm>
        </p:spPr>
        <p:txBody>
          <a:bodyPr>
            <a:normAutofit/>
          </a:bodyPr>
          <a:lstStyle/>
          <a:p>
            <a:pPr indent="-304800">
              <a:lnSpc>
                <a:spcPct val="150000"/>
              </a:lnSpc>
              <a:buClr>
                <a:schemeClr val="accent2"/>
              </a:buClr>
              <a:buSzPts val="2800"/>
              <a:buFont typeface="Times New Roman"/>
              <a:buChar char="❖"/>
            </a:pPr>
            <a:r>
              <a:rPr lang="en-US" altLang="zh-TW" dirty="0">
                <a:latin typeface="Times New Roman"/>
                <a:ea typeface="Times New Roman"/>
                <a:cs typeface="Times New Roman"/>
                <a:sym typeface="Times New Roman"/>
              </a:rPr>
              <a:t>Calculate distance between each pair of instances</a:t>
            </a:r>
          </a:p>
        </p:txBody>
      </p:sp>
      <p:grpSp>
        <p:nvGrpSpPr>
          <p:cNvPr id="62" name="群組 61"/>
          <p:cNvGrpSpPr/>
          <p:nvPr/>
        </p:nvGrpSpPr>
        <p:grpSpPr>
          <a:xfrm>
            <a:off x="1604658" y="2505019"/>
            <a:ext cx="5934683" cy="3833989"/>
            <a:chOff x="1685681" y="2342974"/>
            <a:chExt cx="5934683" cy="3833989"/>
          </a:xfrm>
        </p:grpSpPr>
        <p:grpSp>
          <p:nvGrpSpPr>
            <p:cNvPr id="5" name="群組 4"/>
            <p:cNvGrpSpPr/>
            <p:nvPr/>
          </p:nvGrpSpPr>
          <p:grpSpPr>
            <a:xfrm>
              <a:off x="5900046" y="2342974"/>
              <a:ext cx="1096127" cy="1006084"/>
              <a:chOff x="7089136" y="1070060"/>
              <a:chExt cx="1215349" cy="1115587"/>
            </a:xfrm>
          </p:grpSpPr>
          <p:grpSp>
            <p:nvGrpSpPr>
              <p:cNvPr id="26" name="群組 25"/>
              <p:cNvGrpSpPr/>
              <p:nvPr/>
            </p:nvGrpSpPr>
            <p:grpSpPr>
              <a:xfrm>
                <a:off x="7089136" y="1070060"/>
                <a:ext cx="1215349" cy="377144"/>
                <a:chOff x="7089136" y="1070060"/>
                <a:chExt cx="1215349" cy="377144"/>
              </a:xfrm>
            </p:grpSpPr>
            <p:sp>
              <p:nvSpPr>
                <p:cNvPr id="33" name="矩形 32"/>
                <p:cNvSpPr/>
                <p:nvPr/>
              </p:nvSpPr>
              <p:spPr>
                <a:xfrm>
                  <a:off x="7089136" y="1070060"/>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flipH="1" flipV="1">
                  <a:off x="7256584" y="1227794"/>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27" name="群組 26"/>
              <p:cNvGrpSpPr/>
              <p:nvPr/>
            </p:nvGrpSpPr>
            <p:grpSpPr>
              <a:xfrm>
                <a:off x="7089136" y="1439251"/>
                <a:ext cx="1215349" cy="377144"/>
                <a:chOff x="7089136" y="1070060"/>
                <a:chExt cx="1215349" cy="377144"/>
              </a:xfrm>
            </p:grpSpPr>
            <p:sp>
              <p:nvSpPr>
                <p:cNvPr id="31" name="矩形 30"/>
                <p:cNvSpPr/>
                <p:nvPr/>
              </p:nvSpPr>
              <p:spPr>
                <a:xfrm>
                  <a:off x="7089136" y="1070060"/>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flipH="1" flipV="1">
                  <a:off x="7256584" y="1227794"/>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28" name="群組 27"/>
              <p:cNvGrpSpPr/>
              <p:nvPr/>
            </p:nvGrpSpPr>
            <p:grpSpPr>
              <a:xfrm>
                <a:off x="7089136" y="1808503"/>
                <a:ext cx="1215349" cy="377144"/>
                <a:chOff x="7089136" y="1070060"/>
                <a:chExt cx="1215349" cy="377144"/>
              </a:xfrm>
            </p:grpSpPr>
            <p:sp>
              <p:nvSpPr>
                <p:cNvPr id="29" name="矩形 28"/>
                <p:cNvSpPr/>
                <p:nvPr/>
              </p:nvSpPr>
              <p:spPr>
                <a:xfrm>
                  <a:off x="7089136" y="1070060"/>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flipH="1" flipV="1">
                  <a:off x="7256584" y="1227794"/>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mc:AlternateContent xmlns:mc="http://schemas.openxmlformats.org/markup-compatibility/2006" xmlns:a14="http://schemas.microsoft.com/office/drawing/2010/main">
          <mc:Choice Requires="a14">
            <p:sp>
              <p:nvSpPr>
                <p:cNvPr id="7" name="Google Shape;240;g10097fa38cb_0_17"/>
                <p:cNvSpPr txBox="1"/>
                <p:nvPr/>
              </p:nvSpPr>
              <p:spPr>
                <a:xfrm>
                  <a:off x="5275856" y="3288119"/>
                  <a:ext cx="2344508" cy="1383807"/>
                </a:xfrm>
                <a:prstGeom prst="rect">
                  <a:avLst/>
                </a:prstGeom>
                <a:noFill/>
                <a:ln>
                  <a:noFill/>
                </a:ln>
              </p:spPr>
              <p:txBody>
                <a:bodyPr spcFirstLastPara="1" wrap="square" lIns="68569" tIns="68569" rIns="68569" bIns="68569" anchor="b" anchorCtr="0">
                  <a:noAutofit/>
                </a:bodyPr>
                <a:lstStyle/>
                <a:p>
                  <a:pPr algn="ctr">
                    <a:lnSpc>
                      <a:spcPct val="150000"/>
                    </a:lnSpc>
                  </a:pPr>
                  <a:r>
                    <a:rPr lang="en-US" b="1" dirty="0" smtClean="0">
                      <a:latin typeface="Calibri"/>
                      <a:ea typeface="Calibri"/>
                      <a:cs typeface="Calibri"/>
                      <a:sym typeface="Calibri"/>
                    </a:rPr>
                    <a:t>Server: </a:t>
                  </a:r>
                  <a14:m>
                    <m:oMath xmlns:m="http://schemas.openxmlformats.org/officeDocument/2006/math">
                      <m:sSub>
                        <m:sSubPr>
                          <m:ctrlPr>
                            <a:rPr lang="en-US" altLang="zh-TW" b="1" i="1">
                              <a:latin typeface="Cambria Math" panose="02040503050406030204" pitchFamily="18" charset="0"/>
                              <a:ea typeface="Calibri"/>
                              <a:cs typeface="Calibri"/>
                              <a:sym typeface="Calibri"/>
                            </a:rPr>
                          </m:ctrlPr>
                        </m:sSubPr>
                        <m:e>
                          <m:d>
                            <m:dPr>
                              <m:begChr m:val="["/>
                              <m:endChr m:val="]"/>
                              <m:ctrlPr>
                                <a:rPr lang="en-US" altLang="zh-TW" b="1" i="1">
                                  <a:latin typeface="Cambria Math" panose="02040503050406030204" pitchFamily="18" charset="0"/>
                                  <a:ea typeface="Calibri"/>
                                  <a:cs typeface="Calibri"/>
                                  <a:sym typeface="Calibri"/>
                                </a:rPr>
                              </m:ctrlPr>
                            </m:dPr>
                            <m:e>
                              <m:r>
                                <a:rPr lang="en-US" altLang="zh-TW" b="1" i="1" smtClean="0">
                                  <a:latin typeface="Cambria Math" panose="02040503050406030204" pitchFamily="18" charset="0"/>
                                  <a:ea typeface="Calibri"/>
                                  <a:cs typeface="Calibri"/>
                                  <a:sym typeface="Calibri"/>
                                </a:rPr>
                                <m:t>𝑫</m:t>
                              </m:r>
                            </m:e>
                          </m:d>
                        </m:e>
                        <m:sub>
                          <m:r>
                            <a:rPr lang="en-US" altLang="zh-TW" b="1" i="1">
                              <a:latin typeface="Cambria Math" panose="02040503050406030204" pitchFamily="18" charset="0"/>
                              <a:ea typeface="Calibri"/>
                              <a:cs typeface="Calibri"/>
                              <a:sym typeface="Calibri"/>
                            </a:rPr>
                            <m:t>𝟏</m:t>
                          </m:r>
                        </m:sub>
                      </m:sSub>
                      <m:r>
                        <a:rPr lang="en-US" altLang="zh-TW" b="1" i="1">
                          <a:latin typeface="Cambria Math" panose="02040503050406030204" pitchFamily="18" charset="0"/>
                          <a:ea typeface="Calibri"/>
                          <a:cs typeface="Calibri"/>
                          <a:sym typeface="Calibri"/>
                        </a:rPr>
                        <m:t> , </m:t>
                      </m:r>
                      <m:sSub>
                        <m:sSubPr>
                          <m:ctrlPr>
                            <a:rPr lang="en-US" altLang="zh-TW" b="1" i="1">
                              <a:latin typeface="Cambria Math" panose="02040503050406030204" pitchFamily="18" charset="0"/>
                              <a:ea typeface="Calibri"/>
                              <a:cs typeface="Calibri"/>
                              <a:sym typeface="Calibri"/>
                            </a:rPr>
                          </m:ctrlPr>
                        </m:sSubPr>
                        <m:e>
                          <m:d>
                            <m:dPr>
                              <m:begChr m:val="["/>
                              <m:endChr m:val="]"/>
                              <m:ctrlPr>
                                <a:rPr lang="en-US" altLang="zh-TW" b="1" i="1">
                                  <a:latin typeface="Cambria Math" panose="02040503050406030204" pitchFamily="18" charset="0"/>
                                  <a:ea typeface="Calibri"/>
                                  <a:cs typeface="Calibri"/>
                                  <a:sym typeface="Calibri"/>
                                </a:rPr>
                              </m:ctrlPr>
                            </m:dPr>
                            <m:e>
                              <m:r>
                                <a:rPr lang="en-US" altLang="zh-TW" b="1" i="1" smtClean="0">
                                  <a:latin typeface="Cambria Math" panose="02040503050406030204" pitchFamily="18" charset="0"/>
                                  <a:ea typeface="Calibri"/>
                                  <a:cs typeface="Calibri"/>
                                  <a:sym typeface="Calibri"/>
                                </a:rPr>
                                <m:t>𝑸</m:t>
                              </m:r>
                            </m:e>
                          </m:d>
                        </m:e>
                        <m:sub>
                          <m:r>
                            <a:rPr lang="en-US" altLang="zh-TW" b="1" i="1" smtClean="0">
                              <a:latin typeface="Cambria Math" panose="02040503050406030204" pitchFamily="18" charset="0"/>
                              <a:ea typeface="Calibri"/>
                              <a:cs typeface="Calibri"/>
                              <a:sym typeface="Calibri"/>
                            </a:rPr>
                            <m:t>𝟏</m:t>
                          </m:r>
                        </m:sub>
                      </m:sSub>
                    </m:oMath>
                  </a14:m>
                  <a:endParaRPr lang="en-US" b="1" dirty="0" smtClean="0">
                    <a:latin typeface="Calibri"/>
                    <a:ea typeface="Calibri"/>
                    <a:cs typeface="Calibri"/>
                    <a:sym typeface="Calibri"/>
                  </a:endParaRPr>
                </a:p>
                <a:p>
                  <a:pPr algn="ctr">
                    <a:lnSpc>
                      <a:spcPct val="150000"/>
                    </a:lnSpc>
                  </a:pPr>
                  <a:endParaRPr lang="en-US" sz="800" b="1" dirty="0" smtClean="0">
                    <a:latin typeface="Calibri"/>
                    <a:ea typeface="Calibri"/>
                    <a:cs typeface="Calibri"/>
                    <a:sym typeface="Calibri"/>
                  </a:endParaRPr>
                </a:p>
                <a:p>
                  <a:pPr algn="ctr">
                    <a:lnSpc>
                      <a:spcPct val="150000"/>
                    </a:lnSpc>
                  </a:pPr>
                  <a14:m>
                    <m:oMathPara xmlns:m="http://schemas.openxmlformats.org/officeDocument/2006/math">
                      <m:oMathParaPr>
                        <m:jc m:val="centerGroup"/>
                      </m:oMathParaPr>
                      <m:oMath xmlns:m="http://schemas.openxmlformats.org/officeDocument/2006/math">
                        <m:sSub>
                          <m:sSubPr>
                            <m:ctrlPr>
                              <a:rPr lang="ar-AE" altLang="zh-TW" b="1" i="1" dirty="0">
                                <a:latin typeface="Cambria Math" panose="02040503050406030204" pitchFamily="18" charset="0"/>
                                <a:ea typeface="Calibri"/>
                                <a:cs typeface="Calibri"/>
                                <a:sym typeface="Calibri"/>
                              </a:rPr>
                            </m:ctrlPr>
                          </m:sSubPr>
                          <m:e>
                            <m:d>
                              <m:dPr>
                                <m:begChr m:val="["/>
                                <m:endChr m:val="]"/>
                                <m:ctrlPr>
                                  <a:rPr lang="ar-AE" altLang="zh-TW" b="1" i="1" dirty="0">
                                    <a:latin typeface="Cambria Math" panose="02040503050406030204" pitchFamily="18" charset="0"/>
                                    <a:ea typeface="Calibri"/>
                                    <a:cs typeface="Calibri"/>
                                    <a:sym typeface="Calibri"/>
                                  </a:rPr>
                                </m:ctrlPr>
                              </m:dPr>
                              <m:e>
                                <m:r>
                                  <a:rPr lang="zh-TW" altLang="ar-AE" b="1" i="1" dirty="0">
                                    <a:latin typeface="Cambria Math" panose="02040503050406030204" pitchFamily="18" charset="0"/>
                                    <a:ea typeface="Calibri"/>
                                    <a:cs typeface="Calibri"/>
                                    <a:sym typeface="Calibri"/>
                                  </a:rPr>
                                  <m:t>𝑫</m:t>
                                </m:r>
                              </m:e>
                            </m:d>
                          </m:e>
                          <m:sub>
                            <m:r>
                              <a:rPr lang="en-US" altLang="zh-TW" b="1" i="1" dirty="0" smtClean="0">
                                <a:latin typeface="Cambria Math" panose="02040503050406030204" pitchFamily="18" charset="0"/>
                                <a:ea typeface="Calibri"/>
                                <a:cs typeface="Calibri"/>
                                <a:sym typeface="Calibri"/>
                              </a:rPr>
                              <m:t>𝟏</m:t>
                            </m:r>
                          </m:sub>
                        </m:sSub>
                        <m:r>
                          <a:rPr lang="ar-AE" altLang="zh-TW" b="1" i="1" dirty="0">
                            <a:latin typeface="Cambria Math" panose="02040503050406030204" pitchFamily="18" charset="0"/>
                            <a:ea typeface="Calibri"/>
                            <a:cs typeface="Calibri"/>
                            <a:sym typeface="Calibri"/>
                          </a:rPr>
                          <m:t>→</m:t>
                        </m:r>
                        <m:sSub>
                          <m:sSubPr>
                            <m:ctrlPr>
                              <a:rPr lang="ar-AE" altLang="zh-TW" b="1" i="1" dirty="0">
                                <a:latin typeface="Cambria Math" panose="02040503050406030204" pitchFamily="18" charset="0"/>
                                <a:ea typeface="Calibri"/>
                                <a:cs typeface="Calibri"/>
                                <a:sym typeface="Calibri"/>
                              </a:rPr>
                            </m:ctrlPr>
                          </m:sSubPr>
                          <m:e>
                            <m:d>
                              <m:dPr>
                                <m:begChr m:val="["/>
                                <m:endChr m:val="]"/>
                                <m:ctrlPr>
                                  <a:rPr lang="ar-AE" altLang="zh-TW" b="1" i="1" dirty="0">
                                    <a:latin typeface="Cambria Math" panose="02040503050406030204" pitchFamily="18" charset="0"/>
                                    <a:ea typeface="Calibri"/>
                                    <a:cs typeface="Calibri"/>
                                    <a:sym typeface="Calibri"/>
                                  </a:rPr>
                                </m:ctrlPr>
                              </m:dPr>
                              <m:e>
                                <m:sSub>
                                  <m:sSubPr>
                                    <m:ctrlPr>
                                      <a:rPr lang="ar-AE" altLang="zh-TW" b="1" i="1" dirty="0">
                                        <a:latin typeface="Cambria Math" panose="02040503050406030204" pitchFamily="18" charset="0"/>
                                        <a:ea typeface="Calibri"/>
                                        <a:cs typeface="Calibri"/>
                                        <a:sym typeface="Calibri"/>
                                      </a:rPr>
                                    </m:ctrlPr>
                                  </m:sSubPr>
                                  <m:e>
                                    <m:r>
                                      <a:rPr lang="zh-TW" altLang="ar-AE" b="1" i="1" dirty="0">
                                        <a:latin typeface="Cambria Math" panose="02040503050406030204" pitchFamily="18" charset="0"/>
                                        <a:ea typeface="Calibri"/>
                                        <a:cs typeface="Calibri"/>
                                        <a:sym typeface="Calibri"/>
                                      </a:rPr>
                                      <m:t>𝒅</m:t>
                                    </m:r>
                                  </m:e>
                                  <m:sub>
                                    <m:r>
                                      <a:rPr lang="zh-TW" altLang="ar-AE" b="1" i="1" dirty="0">
                                        <a:latin typeface="Cambria Math" panose="02040503050406030204" pitchFamily="18" charset="0"/>
                                        <a:ea typeface="Calibri"/>
                                        <a:cs typeface="Calibri"/>
                                        <a:sym typeface="Calibri"/>
                                      </a:rPr>
                                      <m:t>𝒊</m:t>
                                    </m:r>
                                  </m:sub>
                                </m:sSub>
                              </m:e>
                            </m:d>
                          </m:e>
                          <m:sub>
                            <m:r>
                              <a:rPr lang="en-US" altLang="zh-TW" b="1" i="1" dirty="0" smtClean="0">
                                <a:latin typeface="Cambria Math" panose="02040503050406030204" pitchFamily="18" charset="0"/>
                                <a:ea typeface="Calibri"/>
                                <a:cs typeface="Calibri"/>
                                <a:sym typeface="Calibri"/>
                              </a:rPr>
                              <m:t>𝟏</m:t>
                            </m:r>
                          </m:sub>
                        </m:sSub>
                        <m:r>
                          <a:rPr lang="ar-AE" altLang="zh-TW" b="1" i="1" dirty="0">
                            <a:latin typeface="Cambria Math" panose="02040503050406030204" pitchFamily="18" charset="0"/>
                            <a:ea typeface="Calibri"/>
                            <a:cs typeface="Calibri"/>
                            <a:sym typeface="Calibri"/>
                          </a:rPr>
                          <m:t>→</m:t>
                        </m:r>
                        <m:sSub>
                          <m:sSubPr>
                            <m:ctrlPr>
                              <a:rPr lang="ar-AE" altLang="zh-TW" b="1" i="1" dirty="0">
                                <a:latin typeface="Cambria Math" panose="02040503050406030204" pitchFamily="18" charset="0"/>
                                <a:ea typeface="Calibri"/>
                                <a:cs typeface="Calibri"/>
                                <a:sym typeface="Calibri"/>
                              </a:rPr>
                            </m:ctrlPr>
                          </m:sSubPr>
                          <m:e>
                            <m:d>
                              <m:dPr>
                                <m:begChr m:val="["/>
                                <m:endChr m:val="]"/>
                                <m:ctrlPr>
                                  <a:rPr lang="ar-AE" altLang="zh-TW" b="1" i="1" dirty="0">
                                    <a:latin typeface="Cambria Math" panose="02040503050406030204" pitchFamily="18" charset="0"/>
                                    <a:ea typeface="Calibri"/>
                                    <a:cs typeface="Calibri"/>
                                    <a:sym typeface="Calibri"/>
                                  </a:rPr>
                                </m:ctrlPr>
                              </m:dPr>
                              <m:e>
                                <m:r>
                                  <a:rPr lang="ar-AE" altLang="zh-TW" b="1" i="1" dirty="0">
                                    <a:latin typeface="Cambria Math" panose="02040503050406030204" pitchFamily="18" charset="0"/>
                                    <a:ea typeface="Calibri"/>
                                    <a:cs typeface="Calibri"/>
                                    <a:sym typeface="Calibri"/>
                                  </a:rPr>
                                  <m:t>&lt;</m:t>
                                </m:r>
                                <m:sSub>
                                  <m:sSubPr>
                                    <m:ctrlPr>
                                      <a:rPr lang="ar-AE" altLang="zh-TW" b="1" i="1" dirty="0" err="1">
                                        <a:latin typeface="Cambria Math" panose="02040503050406030204" pitchFamily="18" charset="0"/>
                                        <a:ea typeface="Calibri"/>
                                        <a:cs typeface="Calibri"/>
                                        <a:sym typeface="Calibri"/>
                                      </a:rPr>
                                    </m:ctrlPr>
                                  </m:sSubPr>
                                  <m:e>
                                    <m:r>
                                      <a:rPr lang="zh-TW" altLang="ar-AE" b="1" i="1" dirty="0" err="1">
                                        <a:latin typeface="Cambria Math" panose="02040503050406030204" pitchFamily="18" charset="0"/>
                                        <a:ea typeface="Calibri"/>
                                        <a:cs typeface="Calibri"/>
                                        <a:sym typeface="Calibri"/>
                                      </a:rPr>
                                      <m:t>𝒅</m:t>
                                    </m:r>
                                  </m:e>
                                  <m:sub>
                                    <m:r>
                                      <a:rPr lang="zh-TW" altLang="ar-AE" b="1" i="1" dirty="0" err="1">
                                        <a:latin typeface="Cambria Math" panose="02040503050406030204" pitchFamily="18" charset="0"/>
                                        <a:ea typeface="Calibri"/>
                                        <a:cs typeface="Calibri"/>
                                        <a:sym typeface="Calibri"/>
                                      </a:rPr>
                                      <m:t>𝒊</m:t>
                                    </m:r>
                                  </m:sub>
                                </m:sSub>
                                <m:sSub>
                                  <m:sSubPr>
                                    <m:ctrlPr>
                                      <a:rPr lang="ar-AE" altLang="zh-TW" b="1" i="1" dirty="0">
                                        <a:latin typeface="Cambria Math" panose="02040503050406030204" pitchFamily="18" charset="0"/>
                                        <a:ea typeface="Calibri"/>
                                        <a:cs typeface="Calibri"/>
                                        <a:sym typeface="Calibri"/>
                                      </a:rPr>
                                    </m:ctrlPr>
                                  </m:sSubPr>
                                  <m:e>
                                    <m:r>
                                      <a:rPr lang="ar-AE" altLang="zh-TW" b="1" i="1" dirty="0">
                                        <a:latin typeface="Cambria Math" panose="02040503050406030204" pitchFamily="18" charset="0"/>
                                        <a:ea typeface="Calibri"/>
                                        <a:cs typeface="Calibri"/>
                                        <a:sym typeface="Calibri"/>
                                      </a:rPr>
                                      <m:t>&gt;</m:t>
                                    </m:r>
                                  </m:e>
                                  <m:sub>
                                    <m:r>
                                      <a:rPr lang="zh-TW" altLang="ar-AE" b="1" i="1" dirty="0">
                                        <a:latin typeface="Cambria Math" panose="02040503050406030204" pitchFamily="18" charset="0"/>
                                        <a:ea typeface="Calibri"/>
                                        <a:cs typeface="Calibri"/>
                                        <a:sym typeface="Calibri"/>
                                      </a:rPr>
                                      <m:t>𝒎</m:t>
                                    </m:r>
                                  </m:sub>
                                </m:sSub>
                              </m:e>
                            </m:d>
                          </m:e>
                          <m:sub>
                            <m:r>
                              <a:rPr lang="en-US" altLang="zh-TW" b="1" i="1" dirty="0" smtClean="0">
                                <a:latin typeface="Cambria Math" panose="02040503050406030204" pitchFamily="18" charset="0"/>
                                <a:ea typeface="Calibri"/>
                                <a:cs typeface="Calibri"/>
                                <a:sym typeface="Calibri"/>
                              </a:rPr>
                              <m:t>𝟏</m:t>
                            </m:r>
                          </m:sub>
                        </m:sSub>
                      </m:oMath>
                    </m:oMathPara>
                  </a14:m>
                  <a:endParaRPr lang="ar-AE" altLang="zh-TW" b="1" dirty="0">
                    <a:latin typeface="Calibri"/>
                    <a:ea typeface="Calibri"/>
                    <a:cs typeface="Calibri"/>
                    <a:sym typeface="Calibri"/>
                  </a:endParaRPr>
                </a:p>
                <a:p>
                  <a:pPr algn="ctr">
                    <a:lnSpc>
                      <a:spcPct val="150000"/>
                    </a:lnSpc>
                  </a:pPr>
                  <a14:m>
                    <m:oMathPara xmlns:m="http://schemas.openxmlformats.org/officeDocument/2006/math">
                      <m:oMathParaPr>
                        <m:jc m:val="centerGroup"/>
                      </m:oMathParaPr>
                      <m:oMath xmlns:m="http://schemas.openxmlformats.org/officeDocument/2006/math">
                        <m:sSub>
                          <m:sSubPr>
                            <m:ctrlPr>
                              <a:rPr lang="ar-AE" altLang="zh-TW" b="1" i="1" dirty="0">
                                <a:latin typeface="Cambria Math" panose="02040503050406030204" pitchFamily="18" charset="0"/>
                                <a:ea typeface="Calibri"/>
                                <a:cs typeface="Calibri"/>
                                <a:sym typeface="Calibri"/>
                              </a:rPr>
                            </m:ctrlPr>
                          </m:sSubPr>
                          <m:e>
                            <m:d>
                              <m:dPr>
                                <m:begChr m:val="["/>
                                <m:endChr m:val="]"/>
                                <m:ctrlPr>
                                  <a:rPr lang="ar-AE" altLang="zh-TW" b="1" i="1" dirty="0">
                                    <a:latin typeface="Cambria Math" panose="02040503050406030204" pitchFamily="18" charset="0"/>
                                    <a:ea typeface="Calibri"/>
                                    <a:cs typeface="Calibri"/>
                                    <a:sym typeface="Calibri"/>
                                  </a:rPr>
                                </m:ctrlPr>
                              </m:dPr>
                              <m:e>
                                <m:r>
                                  <a:rPr lang="zh-TW" altLang="ar-AE" b="1" i="1" dirty="0">
                                    <a:latin typeface="Cambria Math" panose="02040503050406030204" pitchFamily="18" charset="0"/>
                                    <a:ea typeface="Calibri"/>
                                    <a:cs typeface="Calibri"/>
                                    <a:sym typeface="Calibri"/>
                                  </a:rPr>
                                  <m:t>𝑸</m:t>
                                </m:r>
                              </m:e>
                            </m:d>
                          </m:e>
                          <m:sub>
                            <m:r>
                              <a:rPr lang="en-US" altLang="zh-TW" b="1" i="1" dirty="0" smtClean="0">
                                <a:latin typeface="Cambria Math" panose="02040503050406030204" pitchFamily="18" charset="0"/>
                                <a:ea typeface="Calibri"/>
                                <a:cs typeface="Calibri"/>
                                <a:sym typeface="Calibri"/>
                              </a:rPr>
                              <m:t>𝟏</m:t>
                            </m:r>
                          </m:sub>
                        </m:sSub>
                        <m:r>
                          <a:rPr lang="ar-AE" altLang="zh-TW" b="1" i="1" dirty="0">
                            <a:latin typeface="Cambria Math" panose="02040503050406030204" pitchFamily="18" charset="0"/>
                            <a:ea typeface="Calibri"/>
                            <a:cs typeface="Calibri"/>
                            <a:sym typeface="Calibri"/>
                          </a:rPr>
                          <m:t>→</m:t>
                        </m:r>
                        <m:sSub>
                          <m:sSubPr>
                            <m:ctrlPr>
                              <a:rPr lang="ar-AE" altLang="zh-TW" b="1" i="1" dirty="0">
                                <a:latin typeface="Cambria Math" panose="02040503050406030204" pitchFamily="18" charset="0"/>
                                <a:ea typeface="Calibri"/>
                                <a:cs typeface="Calibri"/>
                                <a:sym typeface="Calibri"/>
                              </a:rPr>
                            </m:ctrlPr>
                          </m:sSubPr>
                          <m:e>
                            <m:d>
                              <m:dPr>
                                <m:begChr m:val="["/>
                                <m:endChr m:val="]"/>
                                <m:ctrlPr>
                                  <a:rPr lang="ar-AE" altLang="zh-TW" b="1" i="1" dirty="0">
                                    <a:latin typeface="Cambria Math" panose="02040503050406030204" pitchFamily="18" charset="0"/>
                                    <a:ea typeface="Calibri"/>
                                    <a:cs typeface="Calibri"/>
                                    <a:sym typeface="Calibri"/>
                                  </a:rPr>
                                </m:ctrlPr>
                              </m:dPr>
                              <m:e>
                                <m:sSub>
                                  <m:sSubPr>
                                    <m:ctrlPr>
                                      <a:rPr lang="ar-AE" altLang="zh-TW" b="1" i="1" dirty="0">
                                        <a:latin typeface="Cambria Math" panose="02040503050406030204" pitchFamily="18" charset="0"/>
                                        <a:ea typeface="Calibri"/>
                                        <a:cs typeface="Calibri"/>
                                        <a:sym typeface="Calibri"/>
                                      </a:rPr>
                                    </m:ctrlPr>
                                  </m:sSubPr>
                                  <m:e>
                                    <m:r>
                                      <a:rPr lang="zh-TW" altLang="ar-AE" b="1" i="1" dirty="0">
                                        <a:latin typeface="Cambria Math" panose="02040503050406030204" pitchFamily="18" charset="0"/>
                                        <a:ea typeface="Calibri"/>
                                        <a:cs typeface="Calibri"/>
                                        <a:sym typeface="Calibri"/>
                                      </a:rPr>
                                      <m:t>𝒒</m:t>
                                    </m:r>
                                  </m:e>
                                  <m:sub>
                                    <m:r>
                                      <a:rPr lang="zh-TW" altLang="ar-AE" b="1" i="1" dirty="0">
                                        <a:latin typeface="Cambria Math" panose="02040503050406030204" pitchFamily="18" charset="0"/>
                                        <a:ea typeface="Calibri"/>
                                        <a:cs typeface="Calibri"/>
                                        <a:sym typeface="Calibri"/>
                                      </a:rPr>
                                      <m:t>𝒋</m:t>
                                    </m:r>
                                  </m:sub>
                                </m:sSub>
                              </m:e>
                            </m:d>
                          </m:e>
                          <m:sub>
                            <m:r>
                              <a:rPr lang="en-US" altLang="zh-TW" b="1" i="1" dirty="0" smtClean="0">
                                <a:latin typeface="Cambria Math" panose="02040503050406030204" pitchFamily="18" charset="0"/>
                                <a:ea typeface="Calibri"/>
                                <a:cs typeface="Calibri"/>
                                <a:sym typeface="Calibri"/>
                              </a:rPr>
                              <m:t>𝟏</m:t>
                            </m:r>
                          </m:sub>
                        </m:sSub>
                        <m:r>
                          <a:rPr lang="ar-AE" altLang="zh-TW" b="1" i="1" dirty="0">
                            <a:latin typeface="Cambria Math" panose="02040503050406030204" pitchFamily="18" charset="0"/>
                            <a:ea typeface="Calibri"/>
                            <a:cs typeface="Calibri"/>
                            <a:sym typeface="Calibri"/>
                          </a:rPr>
                          <m:t>→</m:t>
                        </m:r>
                        <m:sSub>
                          <m:sSubPr>
                            <m:ctrlPr>
                              <a:rPr lang="ar-AE" altLang="zh-TW" b="1" i="1" dirty="0">
                                <a:latin typeface="Cambria Math" panose="02040503050406030204" pitchFamily="18" charset="0"/>
                                <a:ea typeface="Calibri"/>
                                <a:cs typeface="Calibri"/>
                                <a:sym typeface="Calibri"/>
                              </a:rPr>
                            </m:ctrlPr>
                          </m:sSubPr>
                          <m:e>
                            <m:d>
                              <m:dPr>
                                <m:begChr m:val="["/>
                                <m:endChr m:val="]"/>
                                <m:ctrlPr>
                                  <a:rPr lang="ar-AE" altLang="zh-TW" b="1" i="1" dirty="0">
                                    <a:latin typeface="Cambria Math" panose="02040503050406030204" pitchFamily="18" charset="0"/>
                                    <a:ea typeface="Calibri"/>
                                    <a:cs typeface="Calibri"/>
                                    <a:sym typeface="Calibri"/>
                                  </a:rPr>
                                </m:ctrlPr>
                              </m:dPr>
                              <m:e>
                                <m:r>
                                  <a:rPr lang="ar-AE" altLang="zh-TW" b="1" i="1" dirty="0">
                                    <a:latin typeface="Cambria Math" panose="02040503050406030204" pitchFamily="18" charset="0"/>
                                    <a:ea typeface="Calibri"/>
                                    <a:cs typeface="Calibri"/>
                                    <a:sym typeface="Calibri"/>
                                  </a:rPr>
                                  <m:t>&lt;</m:t>
                                </m:r>
                                <m:sSub>
                                  <m:sSubPr>
                                    <m:ctrlPr>
                                      <a:rPr lang="ar-AE" altLang="zh-TW" b="1" i="1" dirty="0" err="1">
                                        <a:latin typeface="Cambria Math" panose="02040503050406030204" pitchFamily="18" charset="0"/>
                                        <a:ea typeface="Calibri"/>
                                        <a:cs typeface="Calibri"/>
                                        <a:sym typeface="Calibri"/>
                                      </a:rPr>
                                    </m:ctrlPr>
                                  </m:sSubPr>
                                  <m:e>
                                    <m:r>
                                      <a:rPr lang="zh-TW" altLang="ar-AE" b="1" i="1" dirty="0">
                                        <a:latin typeface="Cambria Math" panose="02040503050406030204" pitchFamily="18" charset="0"/>
                                        <a:ea typeface="Calibri"/>
                                        <a:cs typeface="Calibri"/>
                                        <a:sym typeface="Calibri"/>
                                      </a:rPr>
                                      <m:t>𝒒</m:t>
                                    </m:r>
                                  </m:e>
                                  <m:sub>
                                    <m:r>
                                      <a:rPr lang="zh-TW" altLang="ar-AE" b="1" i="1" dirty="0">
                                        <a:latin typeface="Cambria Math" panose="02040503050406030204" pitchFamily="18" charset="0"/>
                                        <a:ea typeface="Calibri"/>
                                        <a:cs typeface="Calibri"/>
                                        <a:sym typeface="Calibri"/>
                                      </a:rPr>
                                      <m:t>𝒋</m:t>
                                    </m:r>
                                  </m:sub>
                                </m:sSub>
                                <m:sSub>
                                  <m:sSubPr>
                                    <m:ctrlPr>
                                      <a:rPr lang="ar-AE" altLang="zh-TW" b="1" i="1" dirty="0">
                                        <a:latin typeface="Cambria Math" panose="02040503050406030204" pitchFamily="18" charset="0"/>
                                        <a:ea typeface="Calibri"/>
                                        <a:cs typeface="Calibri"/>
                                        <a:sym typeface="Calibri"/>
                                      </a:rPr>
                                    </m:ctrlPr>
                                  </m:sSubPr>
                                  <m:e>
                                    <m:r>
                                      <a:rPr lang="ar-AE" altLang="zh-TW" b="1" i="1" dirty="0">
                                        <a:latin typeface="Cambria Math" panose="02040503050406030204" pitchFamily="18" charset="0"/>
                                        <a:ea typeface="Calibri"/>
                                        <a:cs typeface="Calibri"/>
                                        <a:sym typeface="Calibri"/>
                                      </a:rPr>
                                      <m:t>&gt;</m:t>
                                    </m:r>
                                  </m:e>
                                  <m:sub>
                                    <m:r>
                                      <a:rPr lang="zh-TW" altLang="ar-AE" b="1" i="1" dirty="0">
                                        <a:latin typeface="Cambria Math" panose="02040503050406030204" pitchFamily="18" charset="0"/>
                                        <a:ea typeface="Calibri"/>
                                        <a:cs typeface="Calibri"/>
                                        <a:sym typeface="Calibri"/>
                                      </a:rPr>
                                      <m:t>𝒎</m:t>
                                    </m:r>
                                  </m:sub>
                                </m:sSub>
                              </m:e>
                            </m:d>
                          </m:e>
                          <m:sub>
                            <m:r>
                              <a:rPr lang="en-US" altLang="zh-TW" b="1" i="1" dirty="0" smtClean="0">
                                <a:latin typeface="Cambria Math" panose="02040503050406030204" pitchFamily="18" charset="0"/>
                                <a:ea typeface="Calibri"/>
                                <a:cs typeface="Calibri"/>
                                <a:sym typeface="Calibri"/>
                              </a:rPr>
                              <m:t>𝟏</m:t>
                            </m:r>
                          </m:sub>
                        </m:sSub>
                      </m:oMath>
                    </m:oMathPara>
                  </a14:m>
                  <a:endParaRPr lang="ar-AE" altLang="zh-TW" b="1" dirty="0">
                    <a:latin typeface="Calibri"/>
                    <a:ea typeface="Calibri"/>
                    <a:cs typeface="Calibri"/>
                    <a:sym typeface="Calibri"/>
                  </a:endParaRPr>
                </a:p>
              </p:txBody>
            </p:sp>
          </mc:Choice>
          <mc:Fallback xmlns="">
            <p:sp>
              <p:nvSpPr>
                <p:cNvPr id="7" name="Google Shape;240;g10097fa38cb_0_17"/>
                <p:cNvSpPr txBox="1">
                  <a:spLocks noRot="1" noChangeAspect="1" noMove="1" noResize="1" noEditPoints="1" noAdjustHandles="1" noChangeArrowheads="1" noChangeShapeType="1" noTextEdit="1"/>
                </p:cNvSpPr>
                <p:nvPr/>
              </p:nvSpPr>
              <p:spPr>
                <a:xfrm>
                  <a:off x="5275856" y="3288119"/>
                  <a:ext cx="2344508" cy="1383807"/>
                </a:xfrm>
                <a:prstGeom prst="rect">
                  <a:avLst/>
                </a:prstGeom>
                <a:blipFill>
                  <a:blip r:embed="rId3"/>
                  <a:stretch>
                    <a:fillRect r="-1039"/>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Google Shape;239;g10097fa38cb_0_17"/>
                <p:cNvSpPr txBox="1"/>
                <p:nvPr/>
              </p:nvSpPr>
              <p:spPr>
                <a:xfrm>
                  <a:off x="1685681" y="3331393"/>
                  <a:ext cx="2386196" cy="1331741"/>
                </a:xfrm>
                <a:prstGeom prst="rect">
                  <a:avLst/>
                </a:prstGeom>
                <a:noFill/>
                <a:ln>
                  <a:noFill/>
                </a:ln>
              </p:spPr>
              <p:txBody>
                <a:bodyPr spcFirstLastPara="1" wrap="square" lIns="68569" tIns="68569" rIns="68569" bIns="68569" anchor="b" anchorCtr="0">
                  <a:noAutofit/>
                </a:bodyPr>
                <a:lstStyle/>
                <a:p>
                  <a:pPr algn="ctr">
                    <a:lnSpc>
                      <a:spcPct val="150000"/>
                    </a:lnSpc>
                  </a:pPr>
                  <a:r>
                    <a:rPr lang="en-US" b="1" dirty="0" smtClean="0">
                      <a:latin typeface="Calibri"/>
                      <a:ea typeface="Calibri"/>
                      <a:cs typeface="Calibri"/>
                      <a:sym typeface="Calibri"/>
                    </a:rPr>
                    <a:t>Client: </a:t>
                  </a:r>
                  <a14:m>
                    <m:oMath xmlns:m="http://schemas.openxmlformats.org/officeDocument/2006/math">
                      <m:sSub>
                        <m:sSubPr>
                          <m:ctrlPr>
                            <a:rPr lang="en-US" altLang="zh-TW" b="1" i="1" smtClean="0">
                              <a:latin typeface="Cambria Math" panose="02040503050406030204" pitchFamily="18" charset="0"/>
                              <a:ea typeface="Calibri"/>
                              <a:cs typeface="Calibri"/>
                              <a:sym typeface="Calibri"/>
                            </a:rPr>
                          </m:ctrlPr>
                        </m:sSubPr>
                        <m:e>
                          <m:d>
                            <m:dPr>
                              <m:begChr m:val="["/>
                              <m:endChr m:val="]"/>
                              <m:ctrlPr>
                                <a:rPr lang="en-US" altLang="zh-TW" b="1" i="1" smtClean="0">
                                  <a:latin typeface="Cambria Math" panose="02040503050406030204" pitchFamily="18" charset="0"/>
                                  <a:ea typeface="Calibri"/>
                                  <a:cs typeface="Calibri"/>
                                  <a:sym typeface="Calibri"/>
                                </a:rPr>
                              </m:ctrlPr>
                            </m:dPr>
                            <m:e>
                              <m:r>
                                <a:rPr lang="en-US" altLang="zh-TW" b="1" i="1" smtClean="0">
                                  <a:latin typeface="Cambria Math" panose="02040503050406030204" pitchFamily="18" charset="0"/>
                                  <a:ea typeface="Calibri"/>
                                  <a:cs typeface="Calibri"/>
                                  <a:sym typeface="Calibri"/>
                                </a:rPr>
                                <m:t>𝑫</m:t>
                              </m:r>
                            </m:e>
                          </m:d>
                        </m:e>
                        <m:sub>
                          <m:r>
                            <a:rPr lang="en-US" altLang="zh-TW" b="1" i="1" smtClean="0">
                              <a:latin typeface="Cambria Math" panose="02040503050406030204" pitchFamily="18" charset="0"/>
                              <a:ea typeface="Calibri"/>
                              <a:cs typeface="Calibri"/>
                              <a:sym typeface="Calibri"/>
                            </a:rPr>
                            <m:t>𝟐</m:t>
                          </m:r>
                        </m:sub>
                      </m:sSub>
                      <m:r>
                        <a:rPr lang="en-US" altLang="zh-TW" b="1" i="1" smtClean="0">
                          <a:latin typeface="Cambria Math" panose="02040503050406030204" pitchFamily="18" charset="0"/>
                          <a:ea typeface="Calibri"/>
                          <a:cs typeface="Calibri"/>
                          <a:sym typeface="Calibri"/>
                        </a:rPr>
                        <m:t> ,</m:t>
                      </m:r>
                      <m:sSub>
                        <m:sSubPr>
                          <m:ctrlPr>
                            <a:rPr lang="en-US" altLang="zh-TW" b="1" i="1">
                              <a:latin typeface="Cambria Math" panose="02040503050406030204" pitchFamily="18" charset="0"/>
                              <a:ea typeface="Calibri"/>
                              <a:cs typeface="Calibri"/>
                              <a:sym typeface="Calibri"/>
                            </a:rPr>
                          </m:ctrlPr>
                        </m:sSubPr>
                        <m:e>
                          <m:d>
                            <m:dPr>
                              <m:begChr m:val="["/>
                              <m:endChr m:val="]"/>
                              <m:ctrlPr>
                                <a:rPr lang="en-US" altLang="zh-TW" b="1" i="1">
                                  <a:latin typeface="Cambria Math" panose="02040503050406030204" pitchFamily="18" charset="0"/>
                                  <a:ea typeface="Calibri"/>
                                  <a:cs typeface="Calibri"/>
                                  <a:sym typeface="Calibri"/>
                                </a:rPr>
                              </m:ctrlPr>
                            </m:dPr>
                            <m:e>
                              <m:r>
                                <a:rPr lang="en-US" altLang="zh-TW" b="1" i="1">
                                  <a:latin typeface="Cambria Math" panose="02040503050406030204" pitchFamily="18" charset="0"/>
                                  <a:ea typeface="Calibri"/>
                                  <a:cs typeface="Calibri"/>
                                  <a:sym typeface="Calibri"/>
                                </a:rPr>
                                <m:t>𝑸</m:t>
                              </m:r>
                            </m:e>
                          </m:d>
                        </m:e>
                        <m:sub>
                          <m:r>
                            <a:rPr lang="en-US" altLang="zh-TW" b="1" i="1">
                              <a:latin typeface="Cambria Math" panose="02040503050406030204" pitchFamily="18" charset="0"/>
                              <a:ea typeface="Calibri"/>
                              <a:cs typeface="Calibri"/>
                              <a:sym typeface="Calibri"/>
                            </a:rPr>
                            <m:t>𝟐</m:t>
                          </m:r>
                        </m:sub>
                      </m:sSub>
                    </m:oMath>
                  </a14:m>
                  <a:endParaRPr lang="en-US" b="1" dirty="0" smtClean="0">
                    <a:latin typeface="Calibri"/>
                    <a:ea typeface="Calibri"/>
                    <a:cs typeface="Calibri"/>
                    <a:sym typeface="Calibri"/>
                  </a:endParaRPr>
                </a:p>
                <a:p>
                  <a:pPr algn="ctr">
                    <a:lnSpc>
                      <a:spcPct val="150000"/>
                    </a:lnSpc>
                  </a:pPr>
                  <a:endParaRPr lang="en-US" sz="800" b="1" dirty="0" smtClean="0">
                    <a:latin typeface="Calibri"/>
                    <a:ea typeface="Calibri"/>
                    <a:cs typeface="Calibri"/>
                    <a:sym typeface="Calibri"/>
                  </a:endParaRPr>
                </a:p>
                <a:p>
                  <a:pPr algn="ctr">
                    <a:lnSpc>
                      <a:spcPct val="150000"/>
                    </a:lnSpc>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ea typeface="Calibri"/>
                                <a:cs typeface="Calibri"/>
                                <a:sym typeface="Calibri"/>
                              </a:rPr>
                            </m:ctrlPr>
                          </m:sSubPr>
                          <m:e>
                            <m:d>
                              <m:dPr>
                                <m:begChr m:val="["/>
                                <m:endChr m:val="]"/>
                                <m:ctrlPr>
                                  <a:rPr lang="en-US" b="1" i="1" dirty="0" smtClean="0">
                                    <a:latin typeface="Cambria Math" panose="02040503050406030204" pitchFamily="18" charset="0"/>
                                    <a:ea typeface="Calibri"/>
                                    <a:cs typeface="Calibri"/>
                                    <a:sym typeface="Calibri"/>
                                  </a:rPr>
                                </m:ctrlPr>
                              </m:dPr>
                              <m:e>
                                <m:r>
                                  <a:rPr lang="en-US" b="1" i="1" dirty="0" smtClean="0">
                                    <a:latin typeface="Cambria Math" panose="02040503050406030204" pitchFamily="18" charset="0"/>
                                    <a:ea typeface="Calibri"/>
                                    <a:cs typeface="Calibri"/>
                                    <a:sym typeface="Calibri"/>
                                  </a:rPr>
                                  <m:t>𝑫</m:t>
                                </m:r>
                              </m:e>
                            </m:d>
                          </m:e>
                          <m:sub>
                            <m:r>
                              <a:rPr lang="en-US" b="1" i="1" dirty="0" smtClean="0">
                                <a:latin typeface="Cambria Math" panose="02040503050406030204" pitchFamily="18" charset="0"/>
                                <a:ea typeface="Calibri"/>
                                <a:cs typeface="Calibri"/>
                                <a:sym typeface="Calibri"/>
                              </a:rPr>
                              <m:t>𝟐</m:t>
                            </m:r>
                          </m:sub>
                        </m:sSub>
                        <m:r>
                          <a:rPr lang="en-US" b="1" i="1" dirty="0" smtClean="0">
                            <a:latin typeface="Cambria Math" panose="02040503050406030204" pitchFamily="18" charset="0"/>
                            <a:ea typeface="Calibri"/>
                            <a:cs typeface="Calibri"/>
                            <a:sym typeface="Calibri"/>
                          </a:rPr>
                          <m:t>→</m:t>
                        </m:r>
                        <m:sSub>
                          <m:sSubPr>
                            <m:ctrlPr>
                              <a:rPr lang="en-US" b="1" i="1" dirty="0" smtClean="0">
                                <a:latin typeface="Cambria Math" panose="02040503050406030204" pitchFamily="18" charset="0"/>
                                <a:ea typeface="Calibri"/>
                                <a:cs typeface="Calibri"/>
                                <a:sym typeface="Calibri"/>
                              </a:rPr>
                            </m:ctrlPr>
                          </m:sSubPr>
                          <m:e>
                            <m:d>
                              <m:dPr>
                                <m:begChr m:val="["/>
                                <m:endChr m:val="]"/>
                                <m:ctrlPr>
                                  <a:rPr lang="en-US" b="1" i="1" dirty="0" smtClean="0">
                                    <a:latin typeface="Cambria Math" panose="02040503050406030204" pitchFamily="18" charset="0"/>
                                    <a:ea typeface="Calibri"/>
                                    <a:cs typeface="Calibri"/>
                                    <a:sym typeface="Calibri"/>
                                  </a:rPr>
                                </m:ctrlPr>
                              </m:dPr>
                              <m:e>
                                <m:sSub>
                                  <m:sSubPr>
                                    <m:ctrlPr>
                                      <a:rPr lang="en-US" b="1" i="1" dirty="0" smtClean="0">
                                        <a:latin typeface="Cambria Math" panose="02040503050406030204" pitchFamily="18" charset="0"/>
                                        <a:ea typeface="Calibri"/>
                                        <a:cs typeface="Calibri"/>
                                        <a:sym typeface="Calibri"/>
                                      </a:rPr>
                                    </m:ctrlPr>
                                  </m:sSubPr>
                                  <m:e>
                                    <m:r>
                                      <a:rPr lang="en-US" b="1" i="1" dirty="0" smtClean="0">
                                        <a:latin typeface="Cambria Math" panose="02040503050406030204" pitchFamily="18" charset="0"/>
                                        <a:ea typeface="Calibri"/>
                                        <a:cs typeface="Calibri"/>
                                        <a:sym typeface="Calibri"/>
                                      </a:rPr>
                                      <m:t>𝒅</m:t>
                                    </m:r>
                                  </m:e>
                                  <m:sub>
                                    <m:r>
                                      <a:rPr lang="en-US" b="1" i="1" dirty="0" smtClean="0">
                                        <a:latin typeface="Cambria Math" panose="02040503050406030204" pitchFamily="18" charset="0"/>
                                        <a:ea typeface="Calibri"/>
                                        <a:cs typeface="Calibri"/>
                                        <a:sym typeface="Calibri"/>
                                      </a:rPr>
                                      <m:t>𝒊</m:t>
                                    </m:r>
                                  </m:sub>
                                </m:sSub>
                              </m:e>
                            </m:d>
                          </m:e>
                          <m:sub>
                            <m:r>
                              <a:rPr lang="en-US" b="1" i="1" dirty="0" smtClean="0">
                                <a:latin typeface="Cambria Math" panose="02040503050406030204" pitchFamily="18" charset="0"/>
                                <a:ea typeface="Calibri"/>
                                <a:cs typeface="Calibri"/>
                                <a:sym typeface="Calibri"/>
                              </a:rPr>
                              <m:t>𝟐</m:t>
                            </m:r>
                          </m:sub>
                        </m:sSub>
                        <m:r>
                          <a:rPr lang="en-US" b="1" i="1" dirty="0" smtClean="0">
                            <a:latin typeface="Cambria Math" panose="02040503050406030204" pitchFamily="18" charset="0"/>
                            <a:ea typeface="Calibri"/>
                            <a:cs typeface="Calibri"/>
                            <a:sym typeface="Calibri"/>
                          </a:rPr>
                          <m:t>→</m:t>
                        </m:r>
                        <m:sSub>
                          <m:sSubPr>
                            <m:ctrlPr>
                              <a:rPr lang="en-US" b="1" i="1" dirty="0" smtClean="0">
                                <a:latin typeface="Cambria Math" panose="02040503050406030204" pitchFamily="18" charset="0"/>
                                <a:ea typeface="Calibri"/>
                                <a:cs typeface="Calibri"/>
                                <a:sym typeface="Calibri"/>
                              </a:rPr>
                            </m:ctrlPr>
                          </m:sSubPr>
                          <m:e>
                            <m:d>
                              <m:dPr>
                                <m:begChr m:val="["/>
                                <m:endChr m:val="]"/>
                                <m:ctrlPr>
                                  <a:rPr lang="en-US" b="1" i="1" dirty="0" smtClean="0">
                                    <a:latin typeface="Cambria Math" panose="02040503050406030204" pitchFamily="18" charset="0"/>
                                    <a:ea typeface="Calibri"/>
                                    <a:cs typeface="Calibri"/>
                                    <a:sym typeface="Calibri"/>
                                  </a:rPr>
                                </m:ctrlPr>
                              </m:dPr>
                              <m:e>
                                <m:r>
                                  <a:rPr lang="en-US" b="1" i="1" dirty="0" smtClean="0">
                                    <a:latin typeface="Cambria Math" panose="02040503050406030204" pitchFamily="18" charset="0"/>
                                    <a:ea typeface="Calibri"/>
                                    <a:cs typeface="Calibri"/>
                                    <a:sym typeface="Calibri"/>
                                  </a:rPr>
                                  <m:t>&lt;</m:t>
                                </m:r>
                                <m:sSub>
                                  <m:sSubPr>
                                    <m:ctrlPr>
                                      <a:rPr lang="en-US" b="1" i="1" dirty="0" err="1" smtClean="0">
                                        <a:latin typeface="Cambria Math" panose="02040503050406030204" pitchFamily="18" charset="0"/>
                                        <a:ea typeface="Calibri"/>
                                        <a:cs typeface="Calibri"/>
                                        <a:sym typeface="Calibri"/>
                                      </a:rPr>
                                    </m:ctrlPr>
                                  </m:sSubPr>
                                  <m:e>
                                    <m:r>
                                      <a:rPr lang="en-US" b="1" i="1" dirty="0" err="1" smtClean="0">
                                        <a:latin typeface="Cambria Math" panose="02040503050406030204" pitchFamily="18" charset="0"/>
                                        <a:ea typeface="Calibri"/>
                                        <a:cs typeface="Calibri"/>
                                        <a:sym typeface="Calibri"/>
                                      </a:rPr>
                                      <m:t>𝒅</m:t>
                                    </m:r>
                                  </m:e>
                                  <m:sub>
                                    <m:r>
                                      <a:rPr lang="en-US" b="1" i="1" dirty="0" err="1" smtClean="0">
                                        <a:latin typeface="Cambria Math" panose="02040503050406030204" pitchFamily="18" charset="0"/>
                                        <a:ea typeface="Calibri"/>
                                        <a:cs typeface="Calibri"/>
                                        <a:sym typeface="Calibri"/>
                                      </a:rPr>
                                      <m:t>𝒊</m:t>
                                    </m:r>
                                  </m:sub>
                                </m:sSub>
                                <m:sSub>
                                  <m:sSubPr>
                                    <m:ctrlPr>
                                      <a:rPr lang="en-US" b="1" i="1" dirty="0" smtClean="0">
                                        <a:latin typeface="Cambria Math" panose="02040503050406030204" pitchFamily="18" charset="0"/>
                                        <a:ea typeface="Calibri"/>
                                        <a:cs typeface="Calibri"/>
                                        <a:sym typeface="Calibri"/>
                                      </a:rPr>
                                    </m:ctrlPr>
                                  </m:sSubPr>
                                  <m:e>
                                    <m:r>
                                      <a:rPr lang="en-US" b="1" i="1" dirty="0" smtClean="0">
                                        <a:latin typeface="Cambria Math" panose="02040503050406030204" pitchFamily="18" charset="0"/>
                                        <a:ea typeface="Calibri"/>
                                        <a:cs typeface="Calibri"/>
                                        <a:sym typeface="Calibri"/>
                                      </a:rPr>
                                      <m:t>&gt;</m:t>
                                    </m:r>
                                  </m:e>
                                  <m:sub>
                                    <m:r>
                                      <a:rPr lang="en-US" b="1" i="1" dirty="0" smtClean="0">
                                        <a:latin typeface="Cambria Math" panose="02040503050406030204" pitchFamily="18" charset="0"/>
                                        <a:ea typeface="Calibri"/>
                                        <a:cs typeface="Calibri"/>
                                        <a:sym typeface="Calibri"/>
                                      </a:rPr>
                                      <m:t>𝒎</m:t>
                                    </m:r>
                                  </m:sub>
                                </m:sSub>
                              </m:e>
                            </m:d>
                          </m:e>
                          <m:sub>
                            <m:r>
                              <a:rPr lang="en-US" b="1" i="1" dirty="0" smtClean="0">
                                <a:latin typeface="Cambria Math" panose="02040503050406030204" pitchFamily="18" charset="0"/>
                                <a:ea typeface="Calibri"/>
                                <a:cs typeface="Calibri"/>
                                <a:sym typeface="Calibri"/>
                              </a:rPr>
                              <m:t>𝟐</m:t>
                            </m:r>
                          </m:sub>
                        </m:sSub>
                      </m:oMath>
                    </m:oMathPara>
                  </a14:m>
                  <a:endParaRPr lang="en-US" b="1" dirty="0" smtClean="0">
                    <a:latin typeface="Calibri"/>
                    <a:ea typeface="Calibri"/>
                    <a:cs typeface="Calibri"/>
                    <a:sym typeface="Calibri"/>
                  </a:endParaRPr>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TW" b="1" i="1" dirty="0">
                                <a:latin typeface="Cambria Math" panose="02040503050406030204" pitchFamily="18" charset="0"/>
                                <a:ea typeface="Calibri"/>
                                <a:cs typeface="Calibri"/>
                                <a:sym typeface="Calibri"/>
                              </a:rPr>
                            </m:ctrlPr>
                          </m:sSubPr>
                          <m:e>
                            <m:d>
                              <m:dPr>
                                <m:begChr m:val="["/>
                                <m:endChr m:val="]"/>
                                <m:ctrlPr>
                                  <a:rPr lang="en-US" altLang="zh-TW" b="1" i="1" dirty="0">
                                    <a:latin typeface="Cambria Math" panose="02040503050406030204" pitchFamily="18" charset="0"/>
                                    <a:ea typeface="Calibri"/>
                                    <a:cs typeface="Calibri"/>
                                    <a:sym typeface="Calibri"/>
                                  </a:rPr>
                                </m:ctrlPr>
                              </m:dPr>
                              <m:e>
                                <m:r>
                                  <a:rPr lang="en-US" altLang="zh-TW" b="1" i="1" dirty="0" smtClean="0">
                                    <a:latin typeface="Cambria Math" panose="02040503050406030204" pitchFamily="18" charset="0"/>
                                    <a:ea typeface="Calibri"/>
                                    <a:cs typeface="Calibri"/>
                                    <a:sym typeface="Calibri"/>
                                  </a:rPr>
                                  <m:t>𝑸</m:t>
                                </m:r>
                              </m:e>
                            </m:d>
                          </m:e>
                          <m:sub>
                            <m:r>
                              <a:rPr lang="en-US" altLang="zh-TW" b="1" i="1" dirty="0">
                                <a:latin typeface="Cambria Math" panose="02040503050406030204" pitchFamily="18" charset="0"/>
                                <a:ea typeface="Calibri"/>
                                <a:cs typeface="Calibri"/>
                                <a:sym typeface="Calibri"/>
                              </a:rPr>
                              <m:t>𝟐</m:t>
                            </m:r>
                          </m:sub>
                        </m:sSub>
                        <m:r>
                          <a:rPr lang="en-US" altLang="zh-TW" b="1" i="1" dirty="0">
                            <a:latin typeface="Cambria Math" panose="02040503050406030204" pitchFamily="18" charset="0"/>
                            <a:ea typeface="Calibri"/>
                            <a:cs typeface="Calibri"/>
                            <a:sym typeface="Calibri"/>
                          </a:rPr>
                          <m:t>→</m:t>
                        </m:r>
                        <m:sSub>
                          <m:sSubPr>
                            <m:ctrlPr>
                              <a:rPr lang="en-US" altLang="zh-TW" b="1" i="1" dirty="0">
                                <a:latin typeface="Cambria Math" panose="02040503050406030204" pitchFamily="18" charset="0"/>
                                <a:ea typeface="Calibri"/>
                                <a:cs typeface="Calibri"/>
                                <a:sym typeface="Calibri"/>
                              </a:rPr>
                            </m:ctrlPr>
                          </m:sSubPr>
                          <m:e>
                            <m:d>
                              <m:dPr>
                                <m:begChr m:val="["/>
                                <m:endChr m:val="]"/>
                                <m:ctrlPr>
                                  <a:rPr lang="en-US" altLang="zh-TW" b="1" i="1" dirty="0">
                                    <a:latin typeface="Cambria Math" panose="02040503050406030204" pitchFamily="18" charset="0"/>
                                    <a:ea typeface="Calibri"/>
                                    <a:cs typeface="Calibri"/>
                                    <a:sym typeface="Calibri"/>
                                  </a:rPr>
                                </m:ctrlPr>
                              </m:dPr>
                              <m:e>
                                <m:sSub>
                                  <m:sSubPr>
                                    <m:ctrlPr>
                                      <a:rPr lang="en-US" altLang="zh-TW" b="1" i="1" dirty="0">
                                        <a:latin typeface="Cambria Math" panose="02040503050406030204" pitchFamily="18" charset="0"/>
                                        <a:ea typeface="Calibri"/>
                                        <a:cs typeface="Calibri"/>
                                        <a:sym typeface="Calibri"/>
                                      </a:rPr>
                                    </m:ctrlPr>
                                  </m:sSubPr>
                                  <m:e>
                                    <m:r>
                                      <a:rPr lang="en-US" altLang="zh-TW" b="1" i="1" dirty="0" smtClean="0">
                                        <a:latin typeface="Cambria Math" panose="02040503050406030204" pitchFamily="18" charset="0"/>
                                        <a:ea typeface="Calibri"/>
                                        <a:cs typeface="Calibri"/>
                                        <a:sym typeface="Calibri"/>
                                      </a:rPr>
                                      <m:t>𝒒</m:t>
                                    </m:r>
                                  </m:e>
                                  <m:sub>
                                    <m:r>
                                      <a:rPr lang="en-US" altLang="zh-TW" b="1" i="1" dirty="0" smtClean="0">
                                        <a:latin typeface="Cambria Math" panose="02040503050406030204" pitchFamily="18" charset="0"/>
                                        <a:ea typeface="Calibri"/>
                                        <a:cs typeface="Calibri"/>
                                        <a:sym typeface="Calibri"/>
                                      </a:rPr>
                                      <m:t>𝒋</m:t>
                                    </m:r>
                                  </m:sub>
                                </m:sSub>
                              </m:e>
                            </m:d>
                          </m:e>
                          <m:sub>
                            <m:r>
                              <a:rPr lang="en-US" altLang="zh-TW" b="1" i="1" dirty="0">
                                <a:latin typeface="Cambria Math" panose="02040503050406030204" pitchFamily="18" charset="0"/>
                                <a:ea typeface="Calibri"/>
                                <a:cs typeface="Calibri"/>
                                <a:sym typeface="Calibri"/>
                              </a:rPr>
                              <m:t>𝟐</m:t>
                            </m:r>
                          </m:sub>
                        </m:sSub>
                        <m:r>
                          <a:rPr lang="en-US" altLang="zh-TW" b="1" i="1" dirty="0">
                            <a:latin typeface="Cambria Math" panose="02040503050406030204" pitchFamily="18" charset="0"/>
                            <a:ea typeface="Calibri"/>
                            <a:cs typeface="Calibri"/>
                            <a:sym typeface="Calibri"/>
                          </a:rPr>
                          <m:t>→</m:t>
                        </m:r>
                        <m:sSub>
                          <m:sSubPr>
                            <m:ctrlPr>
                              <a:rPr lang="en-US" altLang="zh-TW" b="1" i="1" dirty="0">
                                <a:latin typeface="Cambria Math" panose="02040503050406030204" pitchFamily="18" charset="0"/>
                                <a:ea typeface="Calibri"/>
                                <a:cs typeface="Calibri"/>
                                <a:sym typeface="Calibri"/>
                              </a:rPr>
                            </m:ctrlPr>
                          </m:sSubPr>
                          <m:e>
                            <m:d>
                              <m:dPr>
                                <m:begChr m:val="["/>
                                <m:endChr m:val="]"/>
                                <m:ctrlPr>
                                  <a:rPr lang="en-US" altLang="zh-TW" b="1" i="1" dirty="0">
                                    <a:latin typeface="Cambria Math" panose="02040503050406030204" pitchFamily="18" charset="0"/>
                                    <a:ea typeface="Calibri"/>
                                    <a:cs typeface="Calibri"/>
                                    <a:sym typeface="Calibri"/>
                                  </a:rPr>
                                </m:ctrlPr>
                              </m:dPr>
                              <m:e>
                                <m:r>
                                  <a:rPr lang="en-US" altLang="zh-TW" b="1" i="1" dirty="0">
                                    <a:latin typeface="Cambria Math" panose="02040503050406030204" pitchFamily="18" charset="0"/>
                                    <a:ea typeface="Calibri"/>
                                    <a:cs typeface="Calibri"/>
                                    <a:sym typeface="Calibri"/>
                                  </a:rPr>
                                  <m:t>&lt;</m:t>
                                </m:r>
                                <m:sSub>
                                  <m:sSubPr>
                                    <m:ctrlPr>
                                      <a:rPr lang="en-US" altLang="zh-TW" b="1" i="1" dirty="0" err="1">
                                        <a:latin typeface="Cambria Math" panose="02040503050406030204" pitchFamily="18" charset="0"/>
                                        <a:ea typeface="Calibri"/>
                                        <a:cs typeface="Calibri"/>
                                        <a:sym typeface="Calibri"/>
                                      </a:rPr>
                                    </m:ctrlPr>
                                  </m:sSubPr>
                                  <m:e>
                                    <m:r>
                                      <a:rPr lang="en-US" altLang="zh-TW" b="1" i="1" dirty="0" smtClean="0">
                                        <a:latin typeface="Cambria Math" panose="02040503050406030204" pitchFamily="18" charset="0"/>
                                        <a:ea typeface="Calibri"/>
                                        <a:cs typeface="Calibri"/>
                                        <a:sym typeface="Calibri"/>
                                      </a:rPr>
                                      <m:t>𝒒</m:t>
                                    </m:r>
                                  </m:e>
                                  <m:sub>
                                    <m:r>
                                      <a:rPr lang="en-US" altLang="zh-TW" b="1" i="1" dirty="0" smtClean="0">
                                        <a:latin typeface="Cambria Math" panose="02040503050406030204" pitchFamily="18" charset="0"/>
                                        <a:ea typeface="Calibri"/>
                                        <a:cs typeface="Calibri"/>
                                        <a:sym typeface="Calibri"/>
                                      </a:rPr>
                                      <m:t>𝒋</m:t>
                                    </m:r>
                                  </m:sub>
                                </m:sSub>
                                <m:sSub>
                                  <m:sSubPr>
                                    <m:ctrlPr>
                                      <a:rPr lang="en-US" altLang="zh-TW" b="1" i="1" dirty="0">
                                        <a:latin typeface="Cambria Math" panose="02040503050406030204" pitchFamily="18" charset="0"/>
                                        <a:ea typeface="Calibri"/>
                                        <a:cs typeface="Calibri"/>
                                        <a:sym typeface="Calibri"/>
                                      </a:rPr>
                                    </m:ctrlPr>
                                  </m:sSubPr>
                                  <m:e>
                                    <m:r>
                                      <a:rPr lang="en-US" altLang="zh-TW" b="1" i="1" dirty="0">
                                        <a:latin typeface="Cambria Math" panose="02040503050406030204" pitchFamily="18" charset="0"/>
                                        <a:ea typeface="Calibri"/>
                                        <a:cs typeface="Calibri"/>
                                        <a:sym typeface="Calibri"/>
                                      </a:rPr>
                                      <m:t>&gt;</m:t>
                                    </m:r>
                                  </m:e>
                                  <m:sub>
                                    <m:r>
                                      <a:rPr lang="en-US" altLang="zh-TW" b="1" i="1" dirty="0">
                                        <a:latin typeface="Cambria Math" panose="02040503050406030204" pitchFamily="18" charset="0"/>
                                        <a:ea typeface="Calibri"/>
                                        <a:cs typeface="Calibri"/>
                                        <a:sym typeface="Calibri"/>
                                      </a:rPr>
                                      <m:t>𝒎</m:t>
                                    </m:r>
                                  </m:sub>
                                </m:sSub>
                              </m:e>
                            </m:d>
                          </m:e>
                          <m:sub>
                            <m:r>
                              <a:rPr lang="en-US" altLang="zh-TW" b="1" i="1" dirty="0">
                                <a:latin typeface="Cambria Math" panose="02040503050406030204" pitchFamily="18" charset="0"/>
                                <a:ea typeface="Calibri"/>
                                <a:cs typeface="Calibri"/>
                                <a:sym typeface="Calibri"/>
                              </a:rPr>
                              <m:t>𝟐</m:t>
                            </m:r>
                          </m:sub>
                        </m:sSub>
                      </m:oMath>
                    </m:oMathPara>
                  </a14:m>
                  <a:endParaRPr b="1" dirty="0">
                    <a:latin typeface="Calibri"/>
                    <a:ea typeface="Calibri"/>
                    <a:cs typeface="Calibri"/>
                    <a:sym typeface="Calibri"/>
                  </a:endParaRPr>
                </a:p>
              </p:txBody>
            </p:sp>
          </mc:Choice>
          <mc:Fallback xmlns="">
            <p:sp>
              <p:nvSpPr>
                <p:cNvPr id="8" name="Google Shape;239;g10097fa38cb_0_17"/>
                <p:cNvSpPr txBox="1">
                  <a:spLocks noRot="1" noChangeAspect="1" noMove="1" noResize="1" noEditPoints="1" noAdjustHandles="1" noChangeArrowheads="1" noChangeShapeType="1" noTextEdit="1"/>
                </p:cNvSpPr>
                <p:nvPr/>
              </p:nvSpPr>
              <p:spPr>
                <a:xfrm>
                  <a:off x="1685681" y="3331393"/>
                  <a:ext cx="2386196" cy="1331741"/>
                </a:xfrm>
                <a:prstGeom prst="rect">
                  <a:avLst/>
                </a:prstGeom>
                <a:blipFill>
                  <a:blip r:embed="rId4"/>
                  <a:stretch>
                    <a:fillRect/>
                  </a:stretch>
                </a:blipFill>
                <a:ln>
                  <a:noFill/>
                </a:ln>
              </p:spPr>
              <p:txBody>
                <a:bodyPr/>
                <a:lstStyle/>
                <a:p>
                  <a:r>
                    <a:rPr lang="zh-TW" altLang="en-US">
                      <a:noFill/>
                    </a:rPr>
                    <a:t> </a:t>
                  </a:r>
                </a:p>
              </p:txBody>
            </p:sp>
          </mc:Fallback>
        </mc:AlternateContent>
        <p:grpSp>
          <p:nvGrpSpPr>
            <p:cNvPr id="10" name="群組 9"/>
            <p:cNvGrpSpPr/>
            <p:nvPr/>
          </p:nvGrpSpPr>
          <p:grpSpPr>
            <a:xfrm>
              <a:off x="2482336" y="2342974"/>
              <a:ext cx="792886" cy="1398422"/>
              <a:chOff x="7478770" y="1797214"/>
              <a:chExt cx="604817" cy="1024140"/>
            </a:xfrm>
          </p:grpSpPr>
          <p:sp>
            <p:nvSpPr>
              <p:cNvPr id="16" name="套索 15"/>
              <p:cNvSpPr/>
              <p:nvPr/>
            </p:nvSpPr>
            <p:spPr>
              <a:xfrm rot="7821395">
                <a:off x="7467755" y="2205521"/>
                <a:ext cx="626848" cy="604817"/>
              </a:xfrm>
              <a:prstGeom prst="chord">
                <a:avLst>
                  <a:gd name="adj1" fmla="val 2700000"/>
                  <a:gd name="adj2" fmla="val 1388707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7" name="橢圓 16"/>
              <p:cNvSpPr/>
              <p:nvPr/>
            </p:nvSpPr>
            <p:spPr>
              <a:xfrm>
                <a:off x="7533264" y="1797214"/>
                <a:ext cx="495835" cy="495834"/>
              </a:xfrm>
              <a:prstGeom prst="ellipse">
                <a:avLst/>
              </a:prstGeom>
              <a:ln w="381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sp>
          <p:nvSpPr>
            <p:cNvPr id="39" name="文字方塊 38"/>
            <p:cNvSpPr txBox="1"/>
            <p:nvPr/>
          </p:nvSpPr>
          <p:spPr>
            <a:xfrm>
              <a:off x="4477869" y="4986139"/>
              <a:ext cx="797987" cy="414656"/>
            </a:xfrm>
            <a:prstGeom prst="roundRect">
              <a:avLst/>
            </a:prstGeom>
            <a:ln w="38100">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1600" b="1" dirty="0" smtClean="0">
                  <a:solidFill>
                    <a:schemeClr val="accent6"/>
                  </a:solidFill>
                </a:rPr>
                <a:t>PD</a:t>
              </a:r>
              <a:endParaRPr lang="zh-TW" altLang="en-US" sz="1600" b="1" dirty="0">
                <a:solidFill>
                  <a:schemeClr val="accent6"/>
                </a:solidFill>
              </a:endParaRPr>
            </a:p>
          </p:txBody>
        </p:sp>
        <p:cxnSp>
          <p:nvCxnSpPr>
            <p:cNvPr id="42" name="肘形接點 41"/>
            <p:cNvCxnSpPr>
              <a:stCxn id="9" idx="2"/>
              <a:endCxn id="39" idx="0"/>
            </p:cNvCxnSpPr>
            <p:nvPr/>
          </p:nvCxnSpPr>
          <p:spPr>
            <a:xfrm rot="16200000" flipH="1">
              <a:off x="4008317" y="4117592"/>
              <a:ext cx="333893" cy="1403200"/>
            </a:xfrm>
            <a:prstGeom prst="bentConnector3">
              <a:avLst>
                <a:gd name="adj1" fmla="val 50000"/>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肘形接點 42"/>
            <p:cNvCxnSpPr>
              <a:stCxn id="48" idx="2"/>
              <a:endCxn id="39" idx="0"/>
            </p:cNvCxnSpPr>
            <p:nvPr/>
          </p:nvCxnSpPr>
          <p:spPr>
            <a:xfrm rot="5400000">
              <a:off x="5814290" y="3725706"/>
              <a:ext cx="323006" cy="2197860"/>
            </a:xfrm>
            <a:prstGeom prst="bentConnector3">
              <a:avLst>
                <a:gd name="adj1" fmla="val 50000"/>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接點 45"/>
            <p:cNvCxnSpPr>
              <a:stCxn id="39" idx="2"/>
              <a:endCxn id="55" idx="0"/>
            </p:cNvCxnSpPr>
            <p:nvPr/>
          </p:nvCxnSpPr>
          <p:spPr>
            <a:xfrm rot="5400000">
              <a:off x="4001515" y="4829051"/>
              <a:ext cx="303604" cy="1447092"/>
            </a:xfrm>
            <a:prstGeom prst="bentConnector3">
              <a:avLst>
                <a:gd name="adj1" fmla="val 50000"/>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接點 46"/>
            <p:cNvCxnSpPr>
              <a:stCxn id="39" idx="2"/>
              <a:endCxn id="56" idx="0"/>
            </p:cNvCxnSpPr>
            <p:nvPr/>
          </p:nvCxnSpPr>
          <p:spPr>
            <a:xfrm rot="16200000" flipH="1">
              <a:off x="5866357" y="4411301"/>
              <a:ext cx="294625" cy="2273612"/>
            </a:xfrm>
            <a:prstGeom prst="bentConnector3">
              <a:avLst>
                <a:gd name="adj1" fmla="val 50000"/>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976727" y="3859213"/>
              <a:ext cx="993872" cy="79303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p:cNvSpPr/>
            <p:nvPr/>
          </p:nvSpPr>
          <p:spPr>
            <a:xfrm>
              <a:off x="6577787" y="3870100"/>
              <a:ext cx="993872" cy="79303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0" name="群組 59"/>
            <p:cNvGrpSpPr/>
            <p:nvPr/>
          </p:nvGrpSpPr>
          <p:grpSpPr>
            <a:xfrm>
              <a:off x="1685681" y="5686443"/>
              <a:ext cx="2216882" cy="490520"/>
              <a:chOff x="1376688" y="5971434"/>
              <a:chExt cx="2216882" cy="490520"/>
            </a:xfrm>
          </p:grpSpPr>
          <mc:AlternateContent xmlns:mc="http://schemas.openxmlformats.org/markup-compatibility/2006" xmlns:a14="http://schemas.microsoft.com/office/drawing/2010/main">
            <mc:Choice Requires="a14">
              <p:sp>
                <p:nvSpPr>
                  <p:cNvPr id="44" name="文字方塊 43"/>
                  <p:cNvSpPr txBox="1"/>
                  <p:nvPr/>
                </p:nvSpPr>
                <p:spPr>
                  <a:xfrm>
                    <a:off x="1376688" y="5971434"/>
                    <a:ext cx="2216882" cy="49051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1" i="1" smtClean="0">
                                  <a:latin typeface="Cambria Math" panose="02040503050406030204" pitchFamily="18" charset="0"/>
                                  <a:cs typeface="Calibri"/>
                                </a:rPr>
                              </m:ctrlPr>
                            </m:sSubPr>
                            <m:e>
                              <m:d>
                                <m:dPr>
                                  <m:begChr m:val="["/>
                                  <m:endChr m:val="]"/>
                                  <m:ctrlPr>
                                    <a:rPr lang="en-US" altLang="zh-TW" b="1" i="1" smtClean="0">
                                      <a:latin typeface="Cambria Math" panose="02040503050406030204" pitchFamily="18" charset="0"/>
                                      <a:cs typeface="Calibri"/>
                                    </a:rPr>
                                  </m:ctrlPr>
                                </m:dPr>
                                <m:e>
                                  <m:r>
                                    <a:rPr lang="en-US" altLang="zh-TW" b="1" i="1" smtClean="0">
                                      <a:latin typeface="Cambria Math" panose="02040503050406030204" pitchFamily="18" charset="0"/>
                                      <a:cs typeface="Calibri"/>
                                    </a:rPr>
                                    <m:t>𝒅𝒊𝒔</m:t>
                                  </m:r>
                                  <m:sSub>
                                    <m:sSubPr>
                                      <m:ctrlPr>
                                        <a:rPr lang="en-US" altLang="zh-TW" b="1" i="1" smtClean="0">
                                          <a:latin typeface="Cambria Math" panose="02040503050406030204" pitchFamily="18" charset="0"/>
                                          <a:cs typeface="Calibri"/>
                                        </a:rPr>
                                      </m:ctrlPr>
                                    </m:sSubPr>
                                    <m:e>
                                      <m:r>
                                        <a:rPr lang="en-US" altLang="zh-TW" b="1" i="1" smtClean="0">
                                          <a:latin typeface="Cambria Math" panose="02040503050406030204" pitchFamily="18" charset="0"/>
                                          <a:cs typeface="Calibri"/>
                                        </a:rPr>
                                        <m:t>𝒕</m:t>
                                      </m:r>
                                    </m:e>
                                    <m:sub>
                                      <m:r>
                                        <a:rPr lang="en-US" altLang="zh-TW" b="1" i="1" smtClean="0">
                                          <a:latin typeface="Cambria Math" panose="02040503050406030204" pitchFamily="18" charset="0"/>
                                          <a:cs typeface="Calibri"/>
                                        </a:rPr>
                                        <m:t>𝒊</m:t>
                                      </m:r>
                                      <m:r>
                                        <a:rPr lang="en-US" altLang="zh-TW" b="1" i="1" smtClean="0">
                                          <a:latin typeface="Cambria Math" panose="02040503050406030204" pitchFamily="18" charset="0"/>
                                          <a:cs typeface="Calibri"/>
                                        </a:rPr>
                                        <m:t>,</m:t>
                                      </m:r>
                                      <m:r>
                                        <a:rPr lang="en-US" altLang="zh-TW" b="1" i="1" smtClean="0">
                                          <a:latin typeface="Cambria Math" panose="02040503050406030204" pitchFamily="18" charset="0"/>
                                          <a:cs typeface="Calibri"/>
                                        </a:rPr>
                                        <m:t>𝒋</m:t>
                                      </m:r>
                                    </m:sub>
                                  </m:sSub>
                                </m:e>
                              </m:d>
                            </m:e>
                            <m:sub>
                              <m:r>
                                <a:rPr lang="en-US" altLang="zh-TW" b="1" i="1" smtClean="0">
                                  <a:latin typeface="Cambria Math" panose="02040503050406030204" pitchFamily="18" charset="0"/>
                                  <a:cs typeface="Calibri"/>
                                </a:rPr>
                                <m:t>𝟐</m:t>
                              </m:r>
                            </m:sub>
                          </m:sSub>
                          <m:r>
                            <a:rPr lang="en-US" altLang="zh-TW" b="1" i="1" smtClean="0">
                              <a:latin typeface="Cambria Math" panose="02040503050406030204" pitchFamily="18" charset="0"/>
                              <a:cs typeface="Calibri"/>
                            </a:rPr>
                            <m:t>=</m:t>
                          </m:r>
                          <m:nary>
                            <m:naryPr>
                              <m:chr m:val="∑"/>
                              <m:limLoc m:val="subSup"/>
                              <m:supHide m:val="on"/>
                              <m:ctrlPr>
                                <a:rPr lang="en-US" altLang="zh-TW" b="1" i="1">
                                  <a:latin typeface="Cambria Math" panose="02040503050406030204" pitchFamily="18" charset="0"/>
                                  <a:cs typeface="Calibri"/>
                                </a:rPr>
                              </m:ctrlPr>
                            </m:naryPr>
                            <m:sub>
                              <m:r>
                                <m:rPr>
                                  <m:brk m:alnAt="9"/>
                                </m:rPr>
                                <a:rPr lang="en-US" altLang="zh-TW" b="1" i="1">
                                  <a:latin typeface="Cambria Math" panose="02040503050406030204" pitchFamily="18" charset="0"/>
                                  <a:cs typeface="Calibri"/>
                                </a:rPr>
                                <m:t>𝒎</m:t>
                              </m:r>
                            </m:sub>
                            <m:sup/>
                            <m:e>
                              <m:sSub>
                                <m:sSubPr>
                                  <m:ctrlPr>
                                    <a:rPr lang="en-US" altLang="zh-TW" b="1" i="1">
                                      <a:latin typeface="Cambria Math" panose="02040503050406030204" pitchFamily="18" charset="0"/>
                                      <a:ea typeface="Calibri"/>
                                      <a:cs typeface="Calibri"/>
                                    </a:rPr>
                                  </m:ctrlPr>
                                </m:sSubPr>
                                <m:e>
                                  <m:d>
                                    <m:dPr>
                                      <m:begChr m:val="["/>
                                      <m:endChr m:val="]"/>
                                      <m:ctrlPr>
                                        <a:rPr lang="en-US" altLang="zh-TW" b="1" i="1">
                                          <a:latin typeface="Cambria Math" panose="02040503050406030204" pitchFamily="18" charset="0"/>
                                          <a:ea typeface="Calibri"/>
                                          <a:cs typeface="Calibri"/>
                                        </a:rPr>
                                      </m:ctrlPr>
                                    </m:dPr>
                                    <m:e>
                                      <m:sSub>
                                        <m:sSubPr>
                                          <m:ctrlPr>
                                            <a:rPr lang="en-US" altLang="zh-TW" b="1" i="1">
                                              <a:latin typeface="Cambria Math" panose="02040503050406030204" pitchFamily="18" charset="0"/>
                                              <a:ea typeface="Calibri"/>
                                              <a:cs typeface="Calibri"/>
                                            </a:rPr>
                                          </m:ctrlPr>
                                        </m:sSubPr>
                                        <m:e>
                                          <m:r>
                                            <a:rPr lang="en-US" altLang="zh-TW" b="1" i="1">
                                              <a:latin typeface="Cambria Math" panose="02040503050406030204" pitchFamily="18" charset="0"/>
                                              <a:ea typeface="Calibri"/>
                                              <a:cs typeface="Calibri"/>
                                            </a:rPr>
                                            <m:t>△</m:t>
                                          </m:r>
                                        </m:e>
                                        <m:sub>
                                          <m:r>
                                            <a:rPr lang="en-US" altLang="zh-TW" b="1" i="1">
                                              <a:latin typeface="Cambria Math" panose="02040503050406030204" pitchFamily="18" charset="0"/>
                                              <a:ea typeface="Calibri"/>
                                              <a:cs typeface="Calibri"/>
                                            </a:rPr>
                                            <m:t>𝑖</m:t>
                                          </m:r>
                                          <m:r>
                                            <a:rPr lang="en-US" altLang="zh-TW" b="1" i="1">
                                              <a:latin typeface="Cambria Math" panose="02040503050406030204" pitchFamily="18" charset="0"/>
                                              <a:ea typeface="Calibri"/>
                                              <a:cs typeface="Calibri"/>
                                            </a:rPr>
                                            <m:t>,</m:t>
                                          </m:r>
                                          <m:r>
                                            <a:rPr lang="en-US" altLang="zh-TW" b="1" i="1">
                                              <a:latin typeface="Cambria Math" panose="02040503050406030204" pitchFamily="18" charset="0"/>
                                              <a:ea typeface="Calibri"/>
                                              <a:cs typeface="Calibri"/>
                                            </a:rPr>
                                            <m:t>𝑗</m:t>
                                          </m:r>
                                          <m:r>
                                            <a:rPr lang="en-US" altLang="zh-TW" b="1" i="1">
                                              <a:latin typeface="Cambria Math" panose="02040503050406030204" pitchFamily="18" charset="0"/>
                                              <a:ea typeface="Calibri"/>
                                              <a:cs typeface="Calibri"/>
                                            </a:rPr>
                                            <m:t>,</m:t>
                                          </m:r>
                                          <m:r>
                                            <a:rPr lang="en-US" altLang="zh-TW" b="1" i="1">
                                              <a:latin typeface="Cambria Math" panose="02040503050406030204" pitchFamily="18" charset="0"/>
                                              <a:ea typeface="Calibri"/>
                                              <a:cs typeface="Calibri"/>
                                            </a:rPr>
                                            <m:t>𝑚</m:t>
                                          </m:r>
                                        </m:sub>
                                      </m:sSub>
                                    </m:e>
                                  </m:d>
                                </m:e>
                                <m:sub>
                                  <m:r>
                                    <a:rPr lang="en-US" altLang="zh-TW" b="1" i="1">
                                      <a:latin typeface="Cambria Math" panose="02040503050406030204" pitchFamily="18" charset="0"/>
                                      <a:ea typeface="Calibri"/>
                                      <a:cs typeface="Calibri"/>
                                    </a:rPr>
                                    <m:t>𝟐</m:t>
                                  </m:r>
                                </m:sub>
                              </m:sSub>
                            </m:e>
                          </m:nary>
                        </m:oMath>
                      </m:oMathPara>
                    </a14:m>
                    <a:endParaRPr lang="zh-TW" altLang="en-US" b="1" i="1" dirty="0">
                      <a:latin typeface="Cambria Math" panose="02040503050406030204" pitchFamily="18" charset="0"/>
                      <a:ea typeface="Calibri"/>
                      <a:cs typeface="Calibri"/>
                    </a:endParaRPr>
                  </a:p>
                </p:txBody>
              </p:sp>
            </mc:Choice>
            <mc:Fallback xmlns="">
              <p:sp>
                <p:nvSpPr>
                  <p:cNvPr id="44" name="文字方塊 43"/>
                  <p:cNvSpPr txBox="1">
                    <a:spLocks noRot="1" noChangeAspect="1" noMove="1" noResize="1" noEditPoints="1" noAdjustHandles="1" noChangeArrowheads="1" noChangeShapeType="1" noTextEdit="1"/>
                  </p:cNvSpPr>
                  <p:nvPr/>
                </p:nvSpPr>
                <p:spPr>
                  <a:xfrm>
                    <a:off x="1376688" y="5971434"/>
                    <a:ext cx="2216882" cy="490519"/>
                  </a:xfrm>
                  <a:prstGeom prst="rect">
                    <a:avLst/>
                  </a:prstGeom>
                  <a:blipFill>
                    <a:blip r:embed="rId5"/>
                    <a:stretch>
                      <a:fillRect t="-154321" r="-17857" b="-222222"/>
                    </a:stretch>
                  </a:blipFill>
                  <a:ln>
                    <a:noFill/>
                  </a:ln>
                </p:spPr>
                <p:txBody>
                  <a:bodyPr/>
                  <a:lstStyle/>
                  <a:p>
                    <a:r>
                      <a:rPr lang="zh-TW" altLang="en-US">
                        <a:noFill/>
                      </a:rPr>
                      <a:t> </a:t>
                    </a:r>
                  </a:p>
                </p:txBody>
              </p:sp>
            </mc:Fallback>
          </mc:AlternateContent>
          <p:sp>
            <p:nvSpPr>
              <p:cNvPr id="55" name="矩形 54"/>
              <p:cNvSpPr/>
              <p:nvPr/>
            </p:nvSpPr>
            <p:spPr>
              <a:xfrm>
                <a:off x="2769012" y="5989390"/>
                <a:ext cx="703531" cy="4725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9" name="群組 58"/>
            <p:cNvGrpSpPr/>
            <p:nvPr/>
          </p:nvGrpSpPr>
          <p:grpSpPr>
            <a:xfrm>
              <a:off x="5465886" y="5686443"/>
              <a:ext cx="2122714" cy="490519"/>
              <a:chOff x="5135571" y="6047485"/>
              <a:chExt cx="2122714" cy="490519"/>
            </a:xfrm>
          </p:grpSpPr>
          <mc:AlternateContent xmlns:mc="http://schemas.openxmlformats.org/markup-compatibility/2006" xmlns:a14="http://schemas.microsoft.com/office/drawing/2010/main">
            <mc:Choice Requires="a14">
              <p:sp>
                <p:nvSpPr>
                  <p:cNvPr id="49" name="文字方塊 48"/>
                  <p:cNvSpPr txBox="1"/>
                  <p:nvPr/>
                </p:nvSpPr>
                <p:spPr>
                  <a:xfrm>
                    <a:off x="5135571" y="6047485"/>
                    <a:ext cx="2122714" cy="49051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b="1" i="1" smtClean="0">
                                  <a:latin typeface="Cambria Math" panose="02040503050406030204" pitchFamily="18" charset="0"/>
                                  <a:cs typeface="Calibri"/>
                                </a:rPr>
                              </m:ctrlPr>
                            </m:sSubPr>
                            <m:e>
                              <m:d>
                                <m:dPr>
                                  <m:begChr m:val="["/>
                                  <m:endChr m:val="]"/>
                                  <m:ctrlPr>
                                    <a:rPr lang="en-US" altLang="zh-TW" b="1" i="1">
                                      <a:latin typeface="Cambria Math" panose="02040503050406030204" pitchFamily="18" charset="0"/>
                                      <a:cs typeface="Calibri"/>
                                    </a:rPr>
                                  </m:ctrlPr>
                                </m:dPr>
                                <m:e>
                                  <m:r>
                                    <a:rPr lang="en-US" altLang="zh-TW" b="1" i="1">
                                      <a:latin typeface="Cambria Math" panose="02040503050406030204" pitchFamily="18" charset="0"/>
                                      <a:cs typeface="Calibri"/>
                                    </a:rPr>
                                    <m:t>𝒅𝒊𝒔</m:t>
                                  </m:r>
                                  <m:sSub>
                                    <m:sSubPr>
                                      <m:ctrlPr>
                                        <a:rPr lang="en-US" altLang="zh-TW" b="1" i="1">
                                          <a:latin typeface="Cambria Math" panose="02040503050406030204" pitchFamily="18" charset="0"/>
                                          <a:cs typeface="Calibri"/>
                                        </a:rPr>
                                      </m:ctrlPr>
                                    </m:sSubPr>
                                    <m:e>
                                      <m:r>
                                        <a:rPr lang="en-US" altLang="zh-TW" b="1" i="1">
                                          <a:latin typeface="Cambria Math" panose="02040503050406030204" pitchFamily="18" charset="0"/>
                                          <a:cs typeface="Calibri"/>
                                        </a:rPr>
                                        <m:t>𝒕</m:t>
                                      </m:r>
                                    </m:e>
                                    <m:sub>
                                      <m:r>
                                        <a:rPr lang="en-US" altLang="zh-TW" b="1" i="1">
                                          <a:latin typeface="Cambria Math" panose="02040503050406030204" pitchFamily="18" charset="0"/>
                                          <a:cs typeface="Calibri"/>
                                        </a:rPr>
                                        <m:t>𝒊</m:t>
                                      </m:r>
                                      <m:r>
                                        <a:rPr lang="en-US" altLang="zh-TW" b="1" i="1">
                                          <a:latin typeface="Cambria Math" panose="02040503050406030204" pitchFamily="18" charset="0"/>
                                          <a:cs typeface="Calibri"/>
                                        </a:rPr>
                                        <m:t>,</m:t>
                                      </m:r>
                                      <m:r>
                                        <a:rPr lang="en-US" altLang="zh-TW" b="1" i="1">
                                          <a:latin typeface="Cambria Math" panose="02040503050406030204" pitchFamily="18" charset="0"/>
                                          <a:cs typeface="Calibri"/>
                                        </a:rPr>
                                        <m:t>𝒋</m:t>
                                      </m:r>
                                    </m:sub>
                                  </m:sSub>
                                </m:e>
                              </m:d>
                            </m:e>
                            <m:sub>
                              <m:r>
                                <a:rPr lang="en-US" altLang="zh-TW" b="1" i="1" smtClean="0">
                                  <a:latin typeface="Cambria Math" panose="02040503050406030204" pitchFamily="18" charset="0"/>
                                  <a:cs typeface="Calibri"/>
                                </a:rPr>
                                <m:t>𝟏</m:t>
                              </m:r>
                            </m:sub>
                          </m:sSub>
                          <m:r>
                            <a:rPr lang="en-US" altLang="zh-TW" b="1" i="1">
                              <a:latin typeface="Cambria Math" panose="02040503050406030204" pitchFamily="18" charset="0"/>
                              <a:cs typeface="Calibri"/>
                            </a:rPr>
                            <m:t>=</m:t>
                          </m:r>
                          <m:nary>
                            <m:naryPr>
                              <m:chr m:val="∑"/>
                              <m:limLoc m:val="subSup"/>
                              <m:supHide m:val="on"/>
                              <m:ctrlPr>
                                <a:rPr lang="en-US" altLang="zh-TW" b="1" i="1">
                                  <a:latin typeface="Cambria Math" panose="02040503050406030204" pitchFamily="18" charset="0"/>
                                  <a:cs typeface="Calibri"/>
                                </a:rPr>
                              </m:ctrlPr>
                            </m:naryPr>
                            <m:sub>
                              <m:r>
                                <m:rPr>
                                  <m:brk m:alnAt="9"/>
                                </m:rPr>
                                <a:rPr lang="en-US" altLang="zh-TW" b="1" i="1">
                                  <a:latin typeface="Cambria Math" panose="02040503050406030204" pitchFamily="18" charset="0"/>
                                  <a:cs typeface="Calibri"/>
                                </a:rPr>
                                <m:t>𝒎</m:t>
                              </m:r>
                            </m:sub>
                            <m:sup/>
                            <m:e>
                              <m:sSub>
                                <m:sSubPr>
                                  <m:ctrlPr>
                                    <a:rPr lang="en-US" altLang="zh-TW" b="1" i="1">
                                      <a:latin typeface="Cambria Math" panose="02040503050406030204" pitchFamily="18" charset="0"/>
                                      <a:ea typeface="Calibri"/>
                                      <a:cs typeface="Calibri"/>
                                    </a:rPr>
                                  </m:ctrlPr>
                                </m:sSubPr>
                                <m:e>
                                  <m:d>
                                    <m:dPr>
                                      <m:begChr m:val="["/>
                                      <m:endChr m:val="]"/>
                                      <m:ctrlPr>
                                        <a:rPr lang="en-US" altLang="zh-TW" b="1" i="1">
                                          <a:latin typeface="Cambria Math" panose="02040503050406030204" pitchFamily="18" charset="0"/>
                                          <a:ea typeface="Calibri"/>
                                          <a:cs typeface="Calibri"/>
                                        </a:rPr>
                                      </m:ctrlPr>
                                    </m:dPr>
                                    <m:e>
                                      <m:sSub>
                                        <m:sSubPr>
                                          <m:ctrlPr>
                                            <a:rPr lang="en-US" altLang="zh-TW" b="1" i="1">
                                              <a:latin typeface="Cambria Math" panose="02040503050406030204" pitchFamily="18" charset="0"/>
                                              <a:ea typeface="Calibri"/>
                                              <a:cs typeface="Calibri"/>
                                            </a:rPr>
                                          </m:ctrlPr>
                                        </m:sSubPr>
                                        <m:e>
                                          <m:r>
                                            <a:rPr lang="en-US" altLang="zh-TW" b="1" i="1">
                                              <a:latin typeface="Cambria Math" panose="02040503050406030204" pitchFamily="18" charset="0"/>
                                              <a:ea typeface="Calibri"/>
                                              <a:cs typeface="Calibri"/>
                                            </a:rPr>
                                            <m:t>△</m:t>
                                          </m:r>
                                        </m:e>
                                        <m:sub>
                                          <m:r>
                                            <a:rPr lang="en-US" altLang="zh-TW" b="1" i="1">
                                              <a:latin typeface="Cambria Math" panose="02040503050406030204" pitchFamily="18" charset="0"/>
                                              <a:ea typeface="Calibri"/>
                                              <a:cs typeface="Calibri"/>
                                            </a:rPr>
                                            <m:t>𝑖</m:t>
                                          </m:r>
                                          <m:r>
                                            <a:rPr lang="en-US" altLang="zh-TW" b="1" i="1">
                                              <a:latin typeface="Cambria Math" panose="02040503050406030204" pitchFamily="18" charset="0"/>
                                              <a:ea typeface="Calibri"/>
                                              <a:cs typeface="Calibri"/>
                                            </a:rPr>
                                            <m:t>,</m:t>
                                          </m:r>
                                          <m:r>
                                            <a:rPr lang="en-US" altLang="zh-TW" b="1" i="1">
                                              <a:latin typeface="Cambria Math" panose="02040503050406030204" pitchFamily="18" charset="0"/>
                                              <a:ea typeface="Calibri"/>
                                              <a:cs typeface="Calibri"/>
                                            </a:rPr>
                                            <m:t>𝑗</m:t>
                                          </m:r>
                                          <m:r>
                                            <a:rPr lang="en-US" altLang="zh-TW" b="1" i="1">
                                              <a:latin typeface="Cambria Math" panose="02040503050406030204" pitchFamily="18" charset="0"/>
                                              <a:ea typeface="Calibri"/>
                                              <a:cs typeface="Calibri"/>
                                            </a:rPr>
                                            <m:t>,</m:t>
                                          </m:r>
                                          <m:r>
                                            <a:rPr lang="en-US" altLang="zh-TW" b="1" i="1">
                                              <a:latin typeface="Cambria Math" panose="02040503050406030204" pitchFamily="18" charset="0"/>
                                              <a:ea typeface="Calibri"/>
                                              <a:cs typeface="Calibri"/>
                                            </a:rPr>
                                            <m:t>𝑚</m:t>
                                          </m:r>
                                        </m:sub>
                                      </m:sSub>
                                    </m:e>
                                  </m:d>
                                </m:e>
                                <m:sub>
                                  <m:r>
                                    <a:rPr lang="en-US" altLang="zh-TW" b="1" i="1" smtClean="0">
                                      <a:latin typeface="Cambria Math" panose="02040503050406030204" pitchFamily="18" charset="0"/>
                                      <a:ea typeface="Calibri"/>
                                      <a:cs typeface="Calibri"/>
                                    </a:rPr>
                                    <m:t>𝟏</m:t>
                                  </m:r>
                                </m:sub>
                              </m:sSub>
                            </m:e>
                          </m:nary>
                        </m:oMath>
                      </m:oMathPara>
                    </a14:m>
                    <a:endParaRPr lang="zh-TW" altLang="en-US" b="1" i="1" dirty="0">
                      <a:latin typeface="Cambria Math" panose="02040503050406030204" pitchFamily="18" charset="0"/>
                      <a:ea typeface="Calibri"/>
                      <a:cs typeface="Calibri"/>
                    </a:endParaRPr>
                  </a:p>
                </p:txBody>
              </p:sp>
            </mc:Choice>
            <mc:Fallback xmlns="">
              <p:sp>
                <p:nvSpPr>
                  <p:cNvPr id="49" name="文字方塊 48"/>
                  <p:cNvSpPr txBox="1">
                    <a:spLocks noRot="1" noChangeAspect="1" noMove="1" noResize="1" noEditPoints="1" noAdjustHandles="1" noChangeArrowheads="1" noChangeShapeType="1" noTextEdit="1"/>
                  </p:cNvSpPr>
                  <p:nvPr/>
                </p:nvSpPr>
                <p:spPr>
                  <a:xfrm>
                    <a:off x="5135571" y="6047485"/>
                    <a:ext cx="2122714" cy="490519"/>
                  </a:xfrm>
                  <a:prstGeom prst="rect">
                    <a:avLst/>
                  </a:prstGeom>
                  <a:blipFill>
                    <a:blip r:embed="rId6"/>
                    <a:stretch>
                      <a:fillRect t="-154321" r="-20630" b="-222222"/>
                    </a:stretch>
                  </a:blipFill>
                  <a:ln>
                    <a:noFill/>
                  </a:ln>
                </p:spPr>
                <p:txBody>
                  <a:bodyPr/>
                  <a:lstStyle/>
                  <a:p>
                    <a:r>
                      <a:rPr lang="zh-TW" altLang="en-US">
                        <a:noFill/>
                      </a:rPr>
                      <a:t> </a:t>
                    </a:r>
                  </a:p>
                </p:txBody>
              </p:sp>
            </mc:Fallback>
          </mc:AlternateContent>
          <p:sp>
            <p:nvSpPr>
              <p:cNvPr id="56" name="矩形 55"/>
              <p:cNvSpPr/>
              <p:nvPr/>
            </p:nvSpPr>
            <p:spPr>
              <a:xfrm>
                <a:off x="6468394" y="6056462"/>
                <a:ext cx="703531" cy="47256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extLst>
      <p:ext uri="{BB962C8B-B14F-4D97-AF65-F5344CB8AC3E}">
        <p14:creationId xmlns:p14="http://schemas.microsoft.com/office/powerpoint/2010/main" val="3626643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latin typeface="Times New Roman"/>
                <a:ea typeface="Times New Roman"/>
                <a:cs typeface="Times New Roman"/>
                <a:sym typeface="Times New Roman"/>
              </a:rPr>
              <a:t>Main </a:t>
            </a:r>
            <a:r>
              <a:rPr lang="en-US" altLang="zh-TW" sz="4000" dirty="0" smtClean="0">
                <a:latin typeface="Times New Roman"/>
                <a:ea typeface="Times New Roman"/>
                <a:cs typeface="Times New Roman"/>
                <a:sym typeface="Times New Roman"/>
              </a:rPr>
              <a:t>Protocol</a:t>
            </a:r>
            <a:endParaRPr lang="zh-TW" altLang="en-US" sz="4000" dirty="0"/>
          </a:p>
        </p:txBody>
      </p:sp>
      <p:sp>
        <p:nvSpPr>
          <p:cNvPr id="3" name="文字版面配置區 2"/>
          <p:cNvSpPr>
            <a:spLocks noGrp="1"/>
          </p:cNvSpPr>
          <p:nvPr>
            <p:ph type="body" idx="1"/>
          </p:nvPr>
        </p:nvSpPr>
        <p:spPr>
          <a:xfrm>
            <a:off x="628650" y="1551009"/>
            <a:ext cx="7886700" cy="860084"/>
          </a:xfrm>
        </p:spPr>
        <p:txBody>
          <a:bodyPr>
            <a:normAutofit/>
          </a:bodyPr>
          <a:lstStyle/>
          <a:p>
            <a:pPr indent="-304800">
              <a:lnSpc>
                <a:spcPct val="150000"/>
              </a:lnSpc>
              <a:buClr>
                <a:schemeClr val="accent2"/>
              </a:buClr>
              <a:buSzPts val="2800"/>
              <a:buFont typeface="Times New Roman"/>
              <a:buChar char="❖"/>
            </a:pPr>
            <a:r>
              <a:rPr lang="en-US" altLang="zh-TW" dirty="0" smtClean="0">
                <a:latin typeface="Times New Roman"/>
                <a:ea typeface="Times New Roman"/>
                <a:cs typeface="Times New Roman"/>
                <a:sym typeface="Times New Roman"/>
              </a:rPr>
              <a:t>Sort the label and get the result</a:t>
            </a:r>
            <a:endParaRPr lang="en-US" altLang="zh-TW" dirty="0">
              <a:latin typeface="Times New Roman"/>
              <a:ea typeface="Times New Roman"/>
              <a:cs typeface="Times New Roman"/>
              <a:sym typeface="Times New Roman"/>
            </a:endParaRPr>
          </a:p>
        </p:txBody>
      </p:sp>
      <p:grpSp>
        <p:nvGrpSpPr>
          <p:cNvPr id="62" name="群組 61"/>
          <p:cNvGrpSpPr/>
          <p:nvPr/>
        </p:nvGrpSpPr>
        <p:grpSpPr>
          <a:xfrm>
            <a:off x="1616232" y="2479010"/>
            <a:ext cx="5948103" cy="3637358"/>
            <a:chOff x="1685681" y="2493394"/>
            <a:chExt cx="5948103" cy="3637358"/>
          </a:xfrm>
        </p:grpSpPr>
        <p:grpSp>
          <p:nvGrpSpPr>
            <p:cNvPr id="5" name="群組 4"/>
            <p:cNvGrpSpPr/>
            <p:nvPr/>
          </p:nvGrpSpPr>
          <p:grpSpPr>
            <a:xfrm>
              <a:off x="5871629" y="2493394"/>
              <a:ext cx="1096127" cy="1006084"/>
              <a:chOff x="7057629" y="1236852"/>
              <a:chExt cx="1215349" cy="1115587"/>
            </a:xfrm>
          </p:grpSpPr>
          <p:grpSp>
            <p:nvGrpSpPr>
              <p:cNvPr id="26" name="群組 25"/>
              <p:cNvGrpSpPr/>
              <p:nvPr/>
            </p:nvGrpSpPr>
            <p:grpSpPr>
              <a:xfrm>
                <a:off x="7057629" y="1236852"/>
                <a:ext cx="1215349" cy="377144"/>
                <a:chOff x="7057629" y="1236852"/>
                <a:chExt cx="1215349" cy="377144"/>
              </a:xfrm>
            </p:grpSpPr>
            <p:sp>
              <p:nvSpPr>
                <p:cNvPr id="33" name="矩形 32"/>
                <p:cNvSpPr/>
                <p:nvPr/>
              </p:nvSpPr>
              <p:spPr>
                <a:xfrm>
                  <a:off x="7057629" y="1236852"/>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flipH="1" flipV="1">
                  <a:off x="7225077" y="1394585"/>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27" name="群組 26"/>
              <p:cNvGrpSpPr/>
              <p:nvPr/>
            </p:nvGrpSpPr>
            <p:grpSpPr>
              <a:xfrm>
                <a:off x="7057629" y="1606043"/>
                <a:ext cx="1215349" cy="377144"/>
                <a:chOff x="7057629" y="1236852"/>
                <a:chExt cx="1215349" cy="377144"/>
              </a:xfrm>
            </p:grpSpPr>
            <p:sp>
              <p:nvSpPr>
                <p:cNvPr id="31" name="矩形 30"/>
                <p:cNvSpPr/>
                <p:nvPr/>
              </p:nvSpPr>
              <p:spPr>
                <a:xfrm>
                  <a:off x="7057629" y="1236852"/>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flipH="1" flipV="1">
                  <a:off x="7225077" y="1394585"/>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28" name="群組 27"/>
              <p:cNvGrpSpPr/>
              <p:nvPr/>
            </p:nvGrpSpPr>
            <p:grpSpPr>
              <a:xfrm>
                <a:off x="7057629" y="1975295"/>
                <a:ext cx="1215349" cy="377144"/>
                <a:chOff x="7057629" y="1236852"/>
                <a:chExt cx="1215349" cy="377144"/>
              </a:xfrm>
            </p:grpSpPr>
            <p:sp>
              <p:nvSpPr>
                <p:cNvPr id="29" name="矩形 28"/>
                <p:cNvSpPr/>
                <p:nvPr/>
              </p:nvSpPr>
              <p:spPr>
                <a:xfrm>
                  <a:off x="7057629" y="1236852"/>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flipH="1" flipV="1">
                  <a:off x="7225077" y="1394585"/>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mc:AlternateContent xmlns:mc="http://schemas.openxmlformats.org/markup-compatibility/2006" xmlns:a14="http://schemas.microsoft.com/office/drawing/2010/main">
          <mc:Choice Requires="a14">
            <p:sp>
              <p:nvSpPr>
                <p:cNvPr id="7" name="Google Shape;240;g10097fa38cb_0_17"/>
                <p:cNvSpPr txBox="1"/>
                <p:nvPr/>
              </p:nvSpPr>
              <p:spPr>
                <a:xfrm>
                  <a:off x="5289276" y="3313427"/>
                  <a:ext cx="2344508" cy="1323676"/>
                </a:xfrm>
                <a:prstGeom prst="rect">
                  <a:avLst/>
                </a:prstGeom>
                <a:noFill/>
                <a:ln>
                  <a:noFill/>
                </a:ln>
              </p:spPr>
              <p:txBody>
                <a:bodyPr spcFirstLastPara="1" wrap="square" lIns="68569" tIns="68569" rIns="68569" bIns="68569" anchor="b" anchorCtr="0">
                  <a:noAutofit/>
                </a:bodyPr>
                <a:lstStyle/>
                <a:p>
                  <a:pPr algn="ctr">
                    <a:lnSpc>
                      <a:spcPct val="150000"/>
                    </a:lnSpc>
                  </a:pPr>
                  <a:r>
                    <a:rPr lang="en-US" b="1" dirty="0" smtClean="0">
                      <a:latin typeface="Calibri"/>
                      <a:ea typeface="Calibri"/>
                      <a:cs typeface="Calibri"/>
                      <a:sym typeface="Calibri"/>
                    </a:rPr>
                    <a:t>Server: </a:t>
                  </a:r>
                  <a14:m>
                    <m:oMath xmlns:m="http://schemas.openxmlformats.org/officeDocument/2006/math">
                      <m:sSub>
                        <m:sSubPr>
                          <m:ctrlPr>
                            <a:rPr lang="en-US" altLang="zh-TW" b="1" i="1">
                              <a:latin typeface="Cambria Math" panose="02040503050406030204" pitchFamily="18" charset="0"/>
                              <a:ea typeface="Calibri"/>
                              <a:cs typeface="Calibri"/>
                              <a:sym typeface="Calibri"/>
                            </a:rPr>
                          </m:ctrlPr>
                        </m:sSubPr>
                        <m:e>
                          <m:d>
                            <m:dPr>
                              <m:begChr m:val="["/>
                              <m:endChr m:val="]"/>
                              <m:ctrlPr>
                                <a:rPr lang="en-US" altLang="zh-TW" b="1" i="1">
                                  <a:latin typeface="Cambria Math" panose="02040503050406030204" pitchFamily="18" charset="0"/>
                                  <a:ea typeface="Calibri"/>
                                  <a:cs typeface="Calibri"/>
                                  <a:sym typeface="Calibri"/>
                                </a:rPr>
                              </m:ctrlPr>
                            </m:dPr>
                            <m:e>
                              <m:r>
                                <a:rPr lang="en-US" altLang="zh-TW" b="1" i="1" smtClean="0">
                                  <a:latin typeface="Cambria Math" panose="02040503050406030204" pitchFamily="18" charset="0"/>
                                  <a:ea typeface="Calibri"/>
                                  <a:cs typeface="Calibri"/>
                                  <a:sym typeface="Calibri"/>
                                </a:rPr>
                                <m:t>𝒅𝒊𝒔𝒕</m:t>
                              </m:r>
                            </m:e>
                          </m:d>
                        </m:e>
                        <m:sub>
                          <m:r>
                            <a:rPr lang="en-US" altLang="zh-TW" b="1" i="1">
                              <a:latin typeface="Cambria Math" panose="02040503050406030204" pitchFamily="18" charset="0"/>
                              <a:ea typeface="Calibri"/>
                              <a:cs typeface="Calibri"/>
                              <a:sym typeface="Calibri"/>
                            </a:rPr>
                            <m:t>𝟏</m:t>
                          </m:r>
                        </m:sub>
                      </m:sSub>
                      <m:r>
                        <a:rPr lang="en-US" altLang="zh-TW" b="1" i="1">
                          <a:latin typeface="Cambria Math" panose="02040503050406030204" pitchFamily="18" charset="0"/>
                          <a:ea typeface="Calibri"/>
                          <a:cs typeface="Calibri"/>
                          <a:sym typeface="Calibri"/>
                        </a:rPr>
                        <m:t> , </m:t>
                      </m:r>
                      <m:r>
                        <a:rPr lang="en-US" altLang="zh-TW" b="1" i="1" smtClean="0">
                          <a:latin typeface="Cambria Math" panose="02040503050406030204" pitchFamily="18" charset="0"/>
                          <a:ea typeface="Calibri"/>
                          <a:cs typeface="Calibri"/>
                          <a:sym typeface="Calibri"/>
                        </a:rPr>
                        <m:t>𝑳</m:t>
                      </m:r>
                      <m:r>
                        <a:rPr lang="en-US" altLang="zh-TW" b="1" i="1" smtClean="0">
                          <a:latin typeface="Cambria Math" panose="02040503050406030204" pitchFamily="18" charset="0"/>
                          <a:ea typeface="Calibri"/>
                          <a:cs typeface="Calibri"/>
                          <a:sym typeface="Calibri"/>
                        </a:rPr>
                        <m:t> </m:t>
                      </m:r>
                    </m:oMath>
                  </a14:m>
                  <a:endParaRPr lang="en-US" sz="800" b="1" dirty="0" smtClean="0">
                    <a:latin typeface="Calibri"/>
                    <a:ea typeface="Calibri"/>
                    <a:cs typeface="Calibri"/>
                    <a:sym typeface="Calibri"/>
                  </a:endParaRPr>
                </a:p>
                <a:p>
                  <a:pPr algn="ctr">
                    <a:lnSpc>
                      <a:spcPct val="150000"/>
                    </a:lnSpc>
                  </a:pPr>
                  <a:r>
                    <a:rPr lang="en-US" altLang="zh-TW" b="1" dirty="0" smtClean="0">
                      <a:ea typeface="Calibri"/>
                      <a:cs typeface="Calibri"/>
                      <a:sym typeface="Calibri"/>
                    </a:rPr>
                    <a:t>              L</a:t>
                  </a:r>
                </a:p>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TW" b="1" i="1" dirty="0">
                                <a:latin typeface="Cambria Math" panose="02040503050406030204" pitchFamily="18" charset="0"/>
                                <a:ea typeface="Calibri"/>
                                <a:cs typeface="Calibri"/>
                                <a:sym typeface="Calibri"/>
                              </a:rPr>
                            </m:ctrlPr>
                          </m:sSubPr>
                          <m:e>
                            <m:d>
                              <m:dPr>
                                <m:begChr m:val="["/>
                                <m:endChr m:val="]"/>
                                <m:ctrlPr>
                                  <a:rPr lang="en-US" altLang="zh-TW" b="1" i="1" dirty="0">
                                    <a:latin typeface="Cambria Math" panose="02040503050406030204" pitchFamily="18" charset="0"/>
                                    <a:ea typeface="Calibri"/>
                                    <a:cs typeface="Calibri"/>
                                    <a:sym typeface="Calibri"/>
                                  </a:rPr>
                                </m:ctrlPr>
                              </m:dPr>
                              <m:e>
                                <m:r>
                                  <a:rPr lang="en-US" altLang="zh-TW" b="1" i="1" dirty="0">
                                    <a:latin typeface="Cambria Math" panose="02040503050406030204" pitchFamily="18" charset="0"/>
                                    <a:ea typeface="Calibri"/>
                                    <a:cs typeface="Calibri"/>
                                    <a:sym typeface="Calibri"/>
                                  </a:rPr>
                                  <m:t>𝒅𝒊𝒔𝒕</m:t>
                                </m:r>
                              </m:e>
                            </m:d>
                          </m:e>
                          <m:sub>
                            <m:r>
                              <a:rPr lang="en-US" altLang="zh-TW" b="1" i="1" dirty="0" smtClean="0">
                                <a:latin typeface="Cambria Math" panose="02040503050406030204" pitchFamily="18" charset="0"/>
                                <a:ea typeface="Calibri"/>
                                <a:cs typeface="Calibri"/>
                                <a:sym typeface="Calibri"/>
                              </a:rPr>
                              <m:t>𝟏</m:t>
                            </m:r>
                          </m:sub>
                        </m:sSub>
                        <m:r>
                          <a:rPr lang="en-US" altLang="zh-TW" b="1" i="1" dirty="0">
                            <a:latin typeface="Cambria Math" panose="02040503050406030204" pitchFamily="18" charset="0"/>
                            <a:ea typeface="Calibri"/>
                            <a:cs typeface="Calibri"/>
                            <a:sym typeface="Calibri"/>
                          </a:rPr>
                          <m:t>→</m:t>
                        </m:r>
                        <m:sSub>
                          <m:sSubPr>
                            <m:ctrlPr>
                              <a:rPr lang="en-US" altLang="zh-TW" b="1" i="1" dirty="0">
                                <a:latin typeface="Cambria Math" panose="02040503050406030204" pitchFamily="18" charset="0"/>
                                <a:ea typeface="Calibri"/>
                                <a:cs typeface="Calibri"/>
                                <a:sym typeface="Calibri"/>
                              </a:rPr>
                            </m:ctrlPr>
                          </m:sSubPr>
                          <m:e>
                            <m:d>
                              <m:dPr>
                                <m:begChr m:val="["/>
                                <m:endChr m:val="]"/>
                                <m:ctrlPr>
                                  <a:rPr lang="en-US" altLang="zh-TW" b="1" i="1" dirty="0">
                                    <a:latin typeface="Cambria Math" panose="02040503050406030204" pitchFamily="18" charset="0"/>
                                    <a:ea typeface="Calibri"/>
                                    <a:cs typeface="Calibri"/>
                                    <a:sym typeface="Calibri"/>
                                  </a:rPr>
                                </m:ctrlPr>
                              </m:dPr>
                              <m:e>
                                <m:r>
                                  <a:rPr lang="en-US" altLang="zh-TW" b="1" i="1" dirty="0">
                                    <a:latin typeface="Cambria Math" panose="02040503050406030204" pitchFamily="18" charset="0"/>
                                    <a:ea typeface="Calibri"/>
                                    <a:cs typeface="Calibri"/>
                                    <a:sym typeface="Calibri"/>
                                  </a:rPr>
                                  <m:t>𝒅𝒊𝒔</m:t>
                                </m:r>
                                <m:sSub>
                                  <m:sSubPr>
                                    <m:ctrlPr>
                                      <a:rPr lang="en-US" altLang="zh-TW" b="1" i="1" dirty="0">
                                        <a:latin typeface="Cambria Math" panose="02040503050406030204" pitchFamily="18" charset="0"/>
                                        <a:ea typeface="Calibri"/>
                                        <a:cs typeface="Calibri"/>
                                        <a:sym typeface="Calibri"/>
                                      </a:rPr>
                                    </m:ctrlPr>
                                  </m:sSubPr>
                                  <m:e>
                                    <m:r>
                                      <a:rPr lang="en-US" altLang="zh-TW" b="1" i="1" dirty="0">
                                        <a:latin typeface="Cambria Math" panose="02040503050406030204" pitchFamily="18" charset="0"/>
                                        <a:ea typeface="Calibri"/>
                                        <a:cs typeface="Calibri"/>
                                        <a:sym typeface="Calibri"/>
                                      </a:rPr>
                                      <m:t>𝒕</m:t>
                                    </m:r>
                                  </m:e>
                                  <m:sub>
                                    <m:r>
                                      <a:rPr lang="en-US" altLang="zh-TW" b="1" i="1" dirty="0">
                                        <a:latin typeface="Cambria Math" panose="02040503050406030204" pitchFamily="18" charset="0"/>
                                        <a:ea typeface="Calibri"/>
                                        <a:cs typeface="Calibri"/>
                                        <a:sym typeface="Calibri"/>
                                      </a:rPr>
                                      <m:t>𝒊</m:t>
                                    </m:r>
                                    <m:r>
                                      <a:rPr lang="en-US" altLang="zh-TW" b="1" i="1" dirty="0">
                                        <a:latin typeface="Cambria Math" panose="02040503050406030204" pitchFamily="18" charset="0"/>
                                        <a:ea typeface="Calibri"/>
                                        <a:cs typeface="Calibri"/>
                                        <a:sym typeface="Calibri"/>
                                      </a:rPr>
                                      <m:t>,</m:t>
                                    </m:r>
                                    <m:r>
                                      <a:rPr lang="en-US" altLang="zh-TW" b="1" i="1" dirty="0">
                                        <a:latin typeface="Cambria Math" panose="02040503050406030204" pitchFamily="18" charset="0"/>
                                        <a:ea typeface="Calibri"/>
                                        <a:cs typeface="Calibri"/>
                                        <a:sym typeface="Calibri"/>
                                      </a:rPr>
                                      <m:t>𝒋</m:t>
                                    </m:r>
                                  </m:sub>
                                </m:sSub>
                              </m:e>
                            </m:d>
                          </m:e>
                          <m:sub>
                            <m:r>
                              <a:rPr lang="en-US" altLang="zh-TW" b="1" i="1" dirty="0" smtClean="0">
                                <a:latin typeface="Cambria Math" panose="02040503050406030204" pitchFamily="18" charset="0"/>
                                <a:ea typeface="Calibri"/>
                                <a:cs typeface="Calibri"/>
                                <a:sym typeface="Calibri"/>
                              </a:rPr>
                              <m:t>𝟏</m:t>
                            </m:r>
                          </m:sub>
                        </m:sSub>
                      </m:oMath>
                    </m:oMathPara>
                  </a14:m>
                  <a:endParaRPr lang="ar-AE" altLang="zh-TW" b="1" dirty="0">
                    <a:latin typeface="Calibri"/>
                    <a:ea typeface="Calibri"/>
                    <a:cs typeface="Calibri"/>
                    <a:sym typeface="Calibri"/>
                  </a:endParaRPr>
                </a:p>
              </p:txBody>
            </p:sp>
          </mc:Choice>
          <mc:Fallback xmlns="">
            <p:sp>
              <p:nvSpPr>
                <p:cNvPr id="7" name="Google Shape;240;g10097fa38cb_0_17"/>
                <p:cNvSpPr txBox="1">
                  <a:spLocks noRot="1" noChangeAspect="1" noMove="1" noResize="1" noEditPoints="1" noAdjustHandles="1" noChangeArrowheads="1" noChangeShapeType="1" noTextEdit="1"/>
                </p:cNvSpPr>
                <p:nvPr/>
              </p:nvSpPr>
              <p:spPr>
                <a:xfrm>
                  <a:off x="5289276" y="3313427"/>
                  <a:ext cx="2344508" cy="1323676"/>
                </a:xfrm>
                <a:prstGeom prst="rect">
                  <a:avLst/>
                </a:prstGeom>
                <a:blipFill>
                  <a:blip r:embed="rId3"/>
                  <a:stretch>
                    <a:fillRect/>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Google Shape;239;g10097fa38cb_0_17"/>
                <p:cNvSpPr txBox="1"/>
                <p:nvPr/>
              </p:nvSpPr>
              <p:spPr>
                <a:xfrm>
                  <a:off x="1685681" y="3331393"/>
                  <a:ext cx="2386196" cy="1340533"/>
                </a:xfrm>
                <a:prstGeom prst="rect">
                  <a:avLst/>
                </a:prstGeom>
                <a:noFill/>
                <a:ln>
                  <a:noFill/>
                </a:ln>
              </p:spPr>
              <p:txBody>
                <a:bodyPr spcFirstLastPara="1" wrap="square" lIns="68569" tIns="68569" rIns="68569" bIns="68569" anchor="b" anchorCtr="0">
                  <a:noAutofit/>
                </a:bodyPr>
                <a:lstStyle/>
                <a:p>
                  <a:pPr algn="ctr">
                    <a:lnSpc>
                      <a:spcPct val="150000"/>
                    </a:lnSpc>
                  </a:pPr>
                  <a:r>
                    <a:rPr lang="en-US" b="1" dirty="0" smtClean="0">
                      <a:latin typeface="Calibri"/>
                      <a:ea typeface="Calibri"/>
                      <a:cs typeface="Calibri"/>
                      <a:sym typeface="Calibri"/>
                    </a:rPr>
                    <a:t>Client: </a:t>
                  </a:r>
                  <a14:m>
                    <m:oMath xmlns:m="http://schemas.openxmlformats.org/officeDocument/2006/math">
                      <m:sSub>
                        <m:sSubPr>
                          <m:ctrlPr>
                            <a:rPr lang="en-US" altLang="zh-TW" b="1" i="1" smtClean="0">
                              <a:latin typeface="Cambria Math" panose="02040503050406030204" pitchFamily="18" charset="0"/>
                              <a:ea typeface="Calibri"/>
                              <a:cs typeface="Calibri"/>
                              <a:sym typeface="Calibri"/>
                            </a:rPr>
                          </m:ctrlPr>
                        </m:sSubPr>
                        <m:e>
                          <m:d>
                            <m:dPr>
                              <m:begChr m:val="["/>
                              <m:endChr m:val="]"/>
                              <m:ctrlPr>
                                <a:rPr lang="en-US" altLang="zh-TW" b="1" i="1" smtClean="0">
                                  <a:latin typeface="Cambria Math" panose="02040503050406030204" pitchFamily="18" charset="0"/>
                                  <a:ea typeface="Calibri"/>
                                  <a:cs typeface="Calibri"/>
                                  <a:sym typeface="Calibri"/>
                                </a:rPr>
                              </m:ctrlPr>
                            </m:dPr>
                            <m:e>
                              <m:r>
                                <a:rPr lang="en-US" altLang="zh-TW" b="1" i="1" smtClean="0">
                                  <a:latin typeface="Cambria Math" panose="02040503050406030204" pitchFamily="18" charset="0"/>
                                  <a:ea typeface="Calibri"/>
                                  <a:cs typeface="Calibri"/>
                                  <a:sym typeface="Calibri"/>
                                </a:rPr>
                                <m:t>𝒅𝒊𝒔𝒕</m:t>
                              </m:r>
                            </m:e>
                          </m:d>
                        </m:e>
                        <m:sub>
                          <m:r>
                            <a:rPr lang="en-US" altLang="zh-TW" b="1" i="1" smtClean="0">
                              <a:latin typeface="Cambria Math" panose="02040503050406030204" pitchFamily="18" charset="0"/>
                              <a:ea typeface="Calibri"/>
                              <a:cs typeface="Calibri"/>
                              <a:sym typeface="Calibri"/>
                            </a:rPr>
                            <m:t>𝟐</m:t>
                          </m:r>
                        </m:sub>
                      </m:sSub>
                    </m:oMath>
                  </a14:m>
                  <a:endParaRPr lang="en-US" sz="800" b="1" dirty="0" smtClean="0">
                    <a:latin typeface="Calibri"/>
                    <a:ea typeface="Calibri"/>
                    <a:cs typeface="Calibri"/>
                    <a:sym typeface="Calibri"/>
                  </a:endParaRPr>
                </a:p>
                <a:p>
                  <a:pPr algn="ctr">
                    <a:lnSpc>
                      <a:spcPct val="150000"/>
                    </a:lnSpc>
                  </a:pPr>
                  <a:endParaRPr lang="en-US" sz="800" b="1" dirty="0" smtClean="0">
                    <a:latin typeface="Calibri"/>
                    <a:ea typeface="Calibri"/>
                    <a:cs typeface="Calibri"/>
                    <a:sym typeface="Calibri"/>
                  </a:endParaRPr>
                </a:p>
                <a:p>
                  <a:pPr algn="ctr">
                    <a:lnSpc>
                      <a:spcPct val="150000"/>
                    </a:lnSpc>
                  </a:pPr>
                  <a:endParaRPr lang="en-US" sz="800" b="1" dirty="0" smtClean="0">
                    <a:latin typeface="Calibri"/>
                    <a:ea typeface="Calibri"/>
                    <a:cs typeface="Calibri"/>
                    <a:sym typeface="Calibri"/>
                  </a:endParaRPr>
                </a:p>
                <a:p>
                  <a:pPr algn="ctr">
                    <a:lnSpc>
                      <a:spcPct val="150000"/>
                    </a:lnSpc>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ea typeface="Calibri"/>
                                <a:cs typeface="Calibri"/>
                                <a:sym typeface="Calibri"/>
                              </a:rPr>
                            </m:ctrlPr>
                          </m:sSubPr>
                          <m:e>
                            <m:d>
                              <m:dPr>
                                <m:begChr m:val="["/>
                                <m:endChr m:val="]"/>
                                <m:ctrlPr>
                                  <a:rPr lang="en-US" b="1" i="1" dirty="0" smtClean="0">
                                    <a:latin typeface="Cambria Math" panose="02040503050406030204" pitchFamily="18" charset="0"/>
                                    <a:ea typeface="Calibri"/>
                                    <a:cs typeface="Calibri"/>
                                    <a:sym typeface="Calibri"/>
                                  </a:rPr>
                                </m:ctrlPr>
                              </m:dPr>
                              <m:e>
                                <m:r>
                                  <a:rPr lang="en-US" b="1" i="1" dirty="0" smtClean="0">
                                    <a:latin typeface="Cambria Math" panose="02040503050406030204" pitchFamily="18" charset="0"/>
                                    <a:ea typeface="Calibri"/>
                                    <a:cs typeface="Calibri"/>
                                    <a:sym typeface="Calibri"/>
                                  </a:rPr>
                                  <m:t>𝒅𝒊𝒔𝒕</m:t>
                                </m:r>
                              </m:e>
                            </m:d>
                          </m:e>
                          <m:sub>
                            <m:r>
                              <a:rPr lang="en-US" b="1" i="1" dirty="0" smtClean="0">
                                <a:latin typeface="Cambria Math" panose="02040503050406030204" pitchFamily="18" charset="0"/>
                                <a:ea typeface="Calibri"/>
                                <a:cs typeface="Calibri"/>
                                <a:sym typeface="Calibri"/>
                              </a:rPr>
                              <m:t>𝟐</m:t>
                            </m:r>
                          </m:sub>
                        </m:sSub>
                        <m:r>
                          <a:rPr lang="en-US" b="1" i="1" dirty="0" smtClean="0">
                            <a:latin typeface="Cambria Math" panose="02040503050406030204" pitchFamily="18" charset="0"/>
                            <a:ea typeface="Calibri"/>
                            <a:cs typeface="Calibri"/>
                            <a:sym typeface="Calibri"/>
                          </a:rPr>
                          <m:t>→</m:t>
                        </m:r>
                        <m:sSub>
                          <m:sSubPr>
                            <m:ctrlPr>
                              <a:rPr lang="en-US" b="1" i="1" dirty="0" smtClean="0">
                                <a:latin typeface="Cambria Math" panose="02040503050406030204" pitchFamily="18" charset="0"/>
                                <a:ea typeface="Calibri"/>
                                <a:cs typeface="Calibri"/>
                                <a:sym typeface="Calibri"/>
                              </a:rPr>
                            </m:ctrlPr>
                          </m:sSubPr>
                          <m:e>
                            <m:d>
                              <m:dPr>
                                <m:begChr m:val="["/>
                                <m:endChr m:val="]"/>
                                <m:ctrlPr>
                                  <a:rPr lang="en-US" b="1" i="1" dirty="0" smtClean="0">
                                    <a:latin typeface="Cambria Math" panose="02040503050406030204" pitchFamily="18" charset="0"/>
                                    <a:ea typeface="Calibri"/>
                                    <a:cs typeface="Calibri"/>
                                    <a:sym typeface="Calibri"/>
                                  </a:rPr>
                                </m:ctrlPr>
                              </m:dPr>
                              <m:e>
                                <m:r>
                                  <a:rPr lang="en-US" b="1" i="1" dirty="0" smtClean="0">
                                    <a:latin typeface="Cambria Math" panose="02040503050406030204" pitchFamily="18" charset="0"/>
                                    <a:ea typeface="Calibri"/>
                                    <a:cs typeface="Calibri"/>
                                    <a:sym typeface="Calibri"/>
                                  </a:rPr>
                                  <m:t>𝒅𝒊𝒔</m:t>
                                </m:r>
                                <m:sSub>
                                  <m:sSubPr>
                                    <m:ctrlPr>
                                      <a:rPr lang="en-US" b="1" i="1" dirty="0" smtClean="0">
                                        <a:latin typeface="Cambria Math" panose="02040503050406030204" pitchFamily="18" charset="0"/>
                                        <a:ea typeface="Calibri"/>
                                        <a:cs typeface="Calibri"/>
                                        <a:sym typeface="Calibri"/>
                                      </a:rPr>
                                    </m:ctrlPr>
                                  </m:sSubPr>
                                  <m:e>
                                    <m:r>
                                      <a:rPr lang="en-US" b="1" i="1" dirty="0" smtClean="0">
                                        <a:latin typeface="Cambria Math" panose="02040503050406030204" pitchFamily="18" charset="0"/>
                                        <a:ea typeface="Calibri"/>
                                        <a:cs typeface="Calibri"/>
                                        <a:sym typeface="Calibri"/>
                                      </a:rPr>
                                      <m:t>𝒕</m:t>
                                    </m:r>
                                  </m:e>
                                  <m:sub>
                                    <m:r>
                                      <a:rPr lang="en-US" b="1" i="1" dirty="0" smtClean="0">
                                        <a:latin typeface="Cambria Math" panose="02040503050406030204" pitchFamily="18" charset="0"/>
                                        <a:ea typeface="Calibri"/>
                                        <a:cs typeface="Calibri"/>
                                        <a:sym typeface="Calibri"/>
                                      </a:rPr>
                                      <m:t>𝒊</m:t>
                                    </m:r>
                                    <m:r>
                                      <a:rPr lang="en-US" b="1" i="1" dirty="0" smtClean="0">
                                        <a:latin typeface="Cambria Math" panose="02040503050406030204" pitchFamily="18" charset="0"/>
                                        <a:ea typeface="Calibri"/>
                                        <a:cs typeface="Calibri"/>
                                        <a:sym typeface="Calibri"/>
                                      </a:rPr>
                                      <m:t>,</m:t>
                                    </m:r>
                                    <m:r>
                                      <a:rPr lang="en-US" b="1" i="1" dirty="0" smtClean="0">
                                        <a:latin typeface="Cambria Math" panose="02040503050406030204" pitchFamily="18" charset="0"/>
                                        <a:ea typeface="Calibri"/>
                                        <a:cs typeface="Calibri"/>
                                        <a:sym typeface="Calibri"/>
                                      </a:rPr>
                                      <m:t>𝒋</m:t>
                                    </m:r>
                                  </m:sub>
                                </m:sSub>
                              </m:e>
                            </m:d>
                          </m:e>
                          <m:sub>
                            <m:r>
                              <a:rPr lang="en-US" b="1" i="1" dirty="0" smtClean="0">
                                <a:latin typeface="Cambria Math" panose="02040503050406030204" pitchFamily="18" charset="0"/>
                                <a:ea typeface="Calibri"/>
                                <a:cs typeface="Calibri"/>
                                <a:sym typeface="Calibri"/>
                              </a:rPr>
                              <m:t>𝟐</m:t>
                            </m:r>
                          </m:sub>
                        </m:sSub>
                      </m:oMath>
                    </m:oMathPara>
                  </a14:m>
                  <a:endParaRPr lang="en-US" b="1" dirty="0" smtClean="0">
                    <a:latin typeface="Calibri"/>
                    <a:ea typeface="Calibri"/>
                    <a:cs typeface="Calibri"/>
                    <a:sym typeface="Calibri"/>
                  </a:endParaRPr>
                </a:p>
              </p:txBody>
            </p:sp>
          </mc:Choice>
          <mc:Fallback xmlns="">
            <p:sp>
              <p:nvSpPr>
                <p:cNvPr id="8" name="Google Shape;239;g10097fa38cb_0_17"/>
                <p:cNvSpPr txBox="1">
                  <a:spLocks noRot="1" noChangeAspect="1" noMove="1" noResize="1" noEditPoints="1" noAdjustHandles="1" noChangeArrowheads="1" noChangeShapeType="1" noTextEdit="1"/>
                </p:cNvSpPr>
                <p:nvPr/>
              </p:nvSpPr>
              <p:spPr>
                <a:xfrm>
                  <a:off x="1685681" y="3331393"/>
                  <a:ext cx="2386196" cy="1340533"/>
                </a:xfrm>
                <a:prstGeom prst="rect">
                  <a:avLst/>
                </a:prstGeom>
                <a:blipFill>
                  <a:blip r:embed="rId4"/>
                  <a:stretch>
                    <a:fillRect/>
                  </a:stretch>
                </a:blipFill>
                <a:ln>
                  <a:noFill/>
                </a:ln>
              </p:spPr>
              <p:txBody>
                <a:bodyPr/>
                <a:lstStyle/>
                <a:p>
                  <a:r>
                    <a:rPr lang="zh-TW" altLang="en-US">
                      <a:noFill/>
                    </a:rPr>
                    <a:t> </a:t>
                  </a:r>
                </a:p>
              </p:txBody>
            </p:sp>
          </mc:Fallback>
        </mc:AlternateContent>
        <p:grpSp>
          <p:nvGrpSpPr>
            <p:cNvPr id="10" name="群組 9"/>
            <p:cNvGrpSpPr/>
            <p:nvPr/>
          </p:nvGrpSpPr>
          <p:grpSpPr>
            <a:xfrm>
              <a:off x="2453920" y="2493395"/>
              <a:ext cx="792886" cy="1398421"/>
              <a:chOff x="7457094" y="1907375"/>
              <a:chExt cx="604817" cy="1024139"/>
            </a:xfrm>
          </p:grpSpPr>
          <p:sp>
            <p:nvSpPr>
              <p:cNvPr id="16" name="套索 15"/>
              <p:cNvSpPr/>
              <p:nvPr/>
            </p:nvSpPr>
            <p:spPr>
              <a:xfrm rot="7821395">
                <a:off x="7446079" y="2315681"/>
                <a:ext cx="626848" cy="604817"/>
              </a:xfrm>
              <a:prstGeom prst="chord">
                <a:avLst>
                  <a:gd name="adj1" fmla="val 2700000"/>
                  <a:gd name="adj2" fmla="val 1388707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7" name="橢圓 16"/>
              <p:cNvSpPr/>
              <p:nvPr/>
            </p:nvSpPr>
            <p:spPr>
              <a:xfrm>
                <a:off x="7511588" y="1907375"/>
                <a:ext cx="495835" cy="495834"/>
              </a:xfrm>
              <a:prstGeom prst="ellipse">
                <a:avLst/>
              </a:prstGeom>
              <a:ln w="381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sp>
          <p:nvSpPr>
            <p:cNvPr id="39" name="文字方塊 38"/>
            <p:cNvSpPr txBox="1"/>
            <p:nvPr/>
          </p:nvSpPr>
          <p:spPr>
            <a:xfrm>
              <a:off x="4477869" y="4986139"/>
              <a:ext cx="797987" cy="414656"/>
            </a:xfrm>
            <a:prstGeom prst="roundRec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wrap="square" rtlCol="0" anchor="ctr">
              <a:normAutofit/>
            </a:bodyPr>
            <a:lstStyle/>
            <a:p>
              <a:pPr algn="ctr"/>
              <a:r>
                <a:rPr lang="en-US" altLang="zh-TW" sz="1600" b="1" dirty="0" smtClean="0">
                  <a:solidFill>
                    <a:schemeClr val="accent5"/>
                  </a:solidFill>
                </a:rPr>
                <a:t>SS</a:t>
              </a:r>
              <a:endParaRPr lang="zh-TW" altLang="en-US" sz="1600" b="1" dirty="0">
                <a:solidFill>
                  <a:schemeClr val="accent5"/>
                </a:solidFill>
              </a:endParaRPr>
            </a:p>
          </p:txBody>
        </p:sp>
        <p:cxnSp>
          <p:nvCxnSpPr>
            <p:cNvPr id="42" name="肘形接點 41"/>
            <p:cNvCxnSpPr>
              <a:stCxn id="9" idx="2"/>
              <a:endCxn id="39" idx="0"/>
            </p:cNvCxnSpPr>
            <p:nvPr/>
          </p:nvCxnSpPr>
          <p:spPr>
            <a:xfrm rot="16200000" flipH="1">
              <a:off x="3888246" y="3997521"/>
              <a:ext cx="371725" cy="1605509"/>
            </a:xfrm>
            <a:prstGeom prst="bentConnector3">
              <a:avLst>
                <a:gd name="adj1" fmla="val 50000"/>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肘形接點 42"/>
            <p:cNvCxnSpPr>
              <a:stCxn id="48" idx="2"/>
              <a:endCxn id="39" idx="0"/>
            </p:cNvCxnSpPr>
            <p:nvPr/>
          </p:nvCxnSpPr>
          <p:spPr>
            <a:xfrm rot="5400000">
              <a:off x="5687276" y="3807886"/>
              <a:ext cx="367840" cy="1988666"/>
            </a:xfrm>
            <a:prstGeom prst="bentConnector3">
              <a:avLst>
                <a:gd name="adj1" fmla="val 50000"/>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接點 46"/>
            <p:cNvCxnSpPr>
              <a:stCxn id="39" idx="2"/>
              <a:endCxn id="56" idx="0"/>
            </p:cNvCxnSpPr>
            <p:nvPr/>
          </p:nvCxnSpPr>
          <p:spPr>
            <a:xfrm rot="16200000" flipH="1">
              <a:off x="5678011" y="4599646"/>
              <a:ext cx="352403" cy="1954699"/>
            </a:xfrm>
            <a:prstGeom prst="bentConnector3">
              <a:avLst>
                <a:gd name="adj1" fmla="val 50000"/>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878779" y="4181913"/>
              <a:ext cx="785150" cy="43250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p:cNvSpPr/>
            <p:nvPr/>
          </p:nvSpPr>
          <p:spPr>
            <a:xfrm>
              <a:off x="6485305" y="3867946"/>
              <a:ext cx="760447" cy="75035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9" name="群組 58"/>
            <p:cNvGrpSpPr/>
            <p:nvPr/>
          </p:nvGrpSpPr>
          <p:grpSpPr>
            <a:xfrm>
              <a:off x="6610886" y="5753198"/>
              <a:ext cx="441352" cy="377554"/>
              <a:chOff x="6280571" y="6114240"/>
              <a:chExt cx="441352" cy="377554"/>
            </a:xfrm>
          </p:grpSpPr>
          <p:sp>
            <p:nvSpPr>
              <p:cNvPr id="49" name="文字方塊 48"/>
              <p:cNvSpPr txBox="1"/>
              <p:nvPr/>
            </p:nvSpPr>
            <p:spPr>
              <a:xfrm>
                <a:off x="6321871" y="6149128"/>
                <a:ext cx="400051" cy="307777"/>
              </a:xfrm>
              <a:prstGeom prst="rect">
                <a:avLst/>
              </a:prstGeom>
              <a:noFill/>
              <a:ln>
                <a:noFill/>
              </a:ln>
            </p:spPr>
            <p:txBody>
              <a:bodyPr wrap="square" rtlCol="0">
                <a:spAutoFit/>
              </a:bodyPr>
              <a:lstStyle/>
              <a:p>
                <a:r>
                  <a:rPr lang="en-US" altLang="zh-TW" b="1" i="1" dirty="0" smtClean="0">
                    <a:latin typeface="Cambria Math" panose="02040503050406030204" pitchFamily="18" charset="0"/>
                    <a:ea typeface="Calibri"/>
                    <a:cs typeface="Calibri"/>
                  </a:rPr>
                  <a:t>L’</a:t>
                </a:r>
                <a:endParaRPr lang="zh-TW" altLang="en-US" b="1" i="1" dirty="0">
                  <a:latin typeface="Cambria Math" panose="02040503050406030204" pitchFamily="18" charset="0"/>
                  <a:ea typeface="Calibri"/>
                  <a:cs typeface="Calibri"/>
                </a:endParaRPr>
              </a:p>
            </p:txBody>
          </p:sp>
          <p:sp>
            <p:nvSpPr>
              <p:cNvPr id="56" name="矩形 55"/>
              <p:cNvSpPr/>
              <p:nvPr/>
            </p:nvSpPr>
            <p:spPr>
              <a:xfrm>
                <a:off x="6280571" y="6114240"/>
                <a:ext cx="441352" cy="37755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cxnSp>
        <p:nvCxnSpPr>
          <p:cNvPr id="96" name="Google Shape;167;gf785498e00_1_14"/>
          <p:cNvCxnSpPr/>
          <p:nvPr/>
        </p:nvCxnSpPr>
        <p:spPr>
          <a:xfrm rot="10800000">
            <a:off x="3716357" y="5970497"/>
            <a:ext cx="2182112" cy="0"/>
          </a:xfrm>
          <a:prstGeom prst="straightConnector1">
            <a:avLst/>
          </a:prstGeom>
          <a:noFill/>
          <a:ln w="38100" cap="flat" cmpd="sng">
            <a:solidFill>
              <a:schemeClr val="dk2"/>
            </a:solidFill>
            <a:prstDash val="solid"/>
            <a:round/>
            <a:headEnd type="none" w="med" len="med"/>
            <a:tailEnd type="triangle" w="med" len="med"/>
          </a:ln>
        </p:spPr>
      </p:cxnSp>
      <p:sp>
        <p:nvSpPr>
          <p:cNvPr id="97" name="Google Shape;166;gf785498e00_1_14"/>
          <p:cNvSpPr txBox="1"/>
          <p:nvPr/>
        </p:nvSpPr>
        <p:spPr>
          <a:xfrm>
            <a:off x="3328047" y="6059871"/>
            <a:ext cx="3087810" cy="692475"/>
          </a:xfrm>
          <a:prstGeom prst="rect">
            <a:avLst/>
          </a:prstGeom>
          <a:noFill/>
          <a:ln>
            <a:noFill/>
          </a:ln>
        </p:spPr>
        <p:txBody>
          <a:bodyPr spcFirstLastPara="1" wrap="square" lIns="68569" tIns="68569" rIns="68569" bIns="68569" anchor="t" anchorCtr="0">
            <a:spAutoFit/>
          </a:bodyPr>
          <a:lstStyle/>
          <a:p>
            <a:pPr algn="ctr">
              <a:buClr>
                <a:schemeClr val="dk1"/>
              </a:buClr>
              <a:buSzPts val="1100"/>
            </a:pPr>
            <a:r>
              <a:rPr lang="en-US" sz="1800" dirty="0" smtClean="0">
                <a:latin typeface="Calibri"/>
                <a:ea typeface="Calibri"/>
                <a:cs typeface="Calibri"/>
                <a:sym typeface="Calibri"/>
              </a:rPr>
              <a:t>Classification result </a:t>
            </a:r>
          </a:p>
          <a:p>
            <a:pPr algn="ctr">
              <a:buClr>
                <a:schemeClr val="dk1"/>
              </a:buClr>
              <a:buSzPts val="1100"/>
            </a:pPr>
            <a:r>
              <a:rPr lang="en-US" sz="1800" dirty="0" smtClean="0">
                <a:latin typeface="Calibri"/>
                <a:ea typeface="Calibri"/>
                <a:cs typeface="Calibri"/>
                <a:sym typeface="Calibri"/>
              </a:rPr>
              <a:t>= Majority label of top-k in L’</a:t>
            </a:r>
            <a:endParaRPr sz="1800" dirty="0">
              <a:latin typeface="Calibri"/>
              <a:ea typeface="Calibri"/>
              <a:cs typeface="Calibri"/>
              <a:sym typeface="Calibri"/>
            </a:endParaRPr>
          </a:p>
        </p:txBody>
      </p:sp>
    </p:spTree>
    <p:extLst>
      <p:ext uri="{BB962C8B-B14F-4D97-AF65-F5344CB8AC3E}">
        <p14:creationId xmlns:p14="http://schemas.microsoft.com/office/powerpoint/2010/main" val="604068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a:ea typeface="Times New Roman"/>
                <a:cs typeface="Times New Roman"/>
                <a:sym typeface="Times New Roman"/>
              </a:rPr>
              <a:t>Outline</a:t>
            </a:r>
            <a:endParaRPr lang="zh-TW" altLang="en-US" dirty="0"/>
          </a:p>
        </p:txBody>
      </p:sp>
      <p:sp>
        <p:nvSpPr>
          <p:cNvPr id="3" name="文字版面配置區 2"/>
          <p:cNvSpPr>
            <a:spLocks noGrp="1"/>
          </p:cNvSpPr>
          <p:nvPr>
            <p:ph type="body" idx="1"/>
          </p:nvPr>
        </p:nvSpPr>
        <p:spPr/>
        <p:txBody>
          <a:bodyPr/>
          <a:lstStyle/>
          <a:p>
            <a:pPr indent="-304800">
              <a:lnSpc>
                <a:spcPct val="150000"/>
              </a:lnSpc>
              <a:buClr>
                <a:schemeClr val="accent2"/>
              </a:buClr>
              <a:buSzPts val="2800"/>
              <a:buFont typeface="Times New Roman"/>
              <a:buChar char="❖"/>
            </a:pPr>
            <a:r>
              <a:rPr lang="en-US" altLang="zh-TW" dirty="0">
                <a:latin typeface="Times New Roman"/>
                <a:ea typeface="Times New Roman"/>
                <a:cs typeface="Times New Roman"/>
                <a:sym typeface="Times New Roman"/>
              </a:rPr>
              <a:t>Introduction</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Proposed Method</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Experimental Results</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Conclusions</a:t>
            </a:r>
          </a:p>
          <a:p>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 name="標題 1"/>
          <p:cNvSpPr>
            <a:spLocks noGrp="1"/>
          </p:cNvSpPr>
          <p:nvPr>
            <p:ph type="title"/>
          </p:nvPr>
        </p:nvSpPr>
        <p:spPr>
          <a:xfrm>
            <a:off x="628650" y="365129"/>
            <a:ext cx="8214408" cy="1325563"/>
          </a:xfrm>
        </p:spPr>
        <p:txBody>
          <a:bodyPr/>
          <a:lstStyle/>
          <a:p>
            <a:r>
              <a:rPr lang="en-US" altLang="zh-TW" dirty="0" smtClean="0">
                <a:latin typeface="Times New Roman" panose="02020603050405020304" pitchFamily="18" charset="0"/>
                <a:cs typeface="Times New Roman" panose="02020603050405020304" pitchFamily="18" charset="0"/>
              </a:rPr>
              <a:t>Improving Efficiency</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版面配置區 2"/>
              <p:cNvSpPr>
                <a:spLocks noGrp="1"/>
              </p:cNvSpPr>
              <p:nvPr>
                <p:ph type="body" idx="1"/>
              </p:nvPr>
            </p:nvSpPr>
            <p:spPr/>
            <p:txBody>
              <a:bodyPr/>
              <a:lstStyle/>
              <a:p>
                <a:pPr indent="-304800">
                  <a:lnSpc>
                    <a:spcPct val="200000"/>
                  </a:lnSpc>
                  <a:spcBef>
                    <a:spcPts val="900"/>
                  </a:spcBef>
                  <a:buClr>
                    <a:schemeClr val="accent2"/>
                  </a:buClr>
                  <a:buSzPts val="2800"/>
                  <a:buFont typeface="Times New Roman"/>
                  <a:buChar char="❖"/>
                </a:pPr>
                <a:r>
                  <a:rPr lang="en-US" altLang="zh-TW" dirty="0" smtClean="0">
                    <a:ea typeface="Times New Roman"/>
                    <a:cs typeface="Times New Roman"/>
                    <a:sym typeface="Times New Roman"/>
                  </a:rPr>
                  <a:t>PP</a:t>
                </a:r>
                <a14:m>
                  <m:oMath xmlns:m="http://schemas.openxmlformats.org/officeDocument/2006/math">
                    <m:r>
                      <a:rPr lang="en-US" altLang="zh-TW" i="1" dirty="0" smtClean="0">
                        <a:latin typeface="Cambria Math" panose="02040503050406030204" pitchFamily="18" charset="0"/>
                        <a:ea typeface="Times New Roman"/>
                        <a:cs typeface="Times New Roman"/>
                        <a:sym typeface="Times New Roman"/>
                      </a:rPr>
                      <m:t>𝑘</m:t>
                    </m:r>
                  </m:oMath>
                </a14:m>
                <a:r>
                  <a:rPr lang="en-US" altLang="zh-TW" dirty="0" smtClean="0">
                    <a:latin typeface="Times New Roman"/>
                    <a:ea typeface="Times New Roman"/>
                    <a:cs typeface="Times New Roman"/>
                    <a:sym typeface="Times New Roman"/>
                  </a:rPr>
                  <a:t>NN is not rapid enough.</a:t>
                </a:r>
              </a:p>
              <a:p>
                <a:pPr indent="-304800">
                  <a:lnSpc>
                    <a:spcPct val="200000"/>
                  </a:lnSpc>
                  <a:spcBef>
                    <a:spcPts val="90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Data preprocessing</a:t>
                </a:r>
              </a:p>
              <a:p>
                <a:pPr marL="723900" lvl="1" indent="-342900">
                  <a:lnSpc>
                    <a:spcPct val="200000"/>
                  </a:lnSpc>
                  <a:spcBef>
                    <a:spcPts val="900"/>
                  </a:spcBef>
                  <a:buClr>
                    <a:schemeClr val="accent2"/>
                  </a:buClr>
                  <a:buSzPts val="2800"/>
                  <a:buFont typeface="Wingdings" panose="05000000000000000000" pitchFamily="2" charset="2"/>
                  <a:buChar char="Ø"/>
                </a:pPr>
                <a:r>
                  <a:rPr lang="en-US" altLang="zh-TW" dirty="0" smtClean="0">
                    <a:latin typeface="Times New Roman"/>
                    <a:ea typeface="Times New Roman"/>
                    <a:cs typeface="Times New Roman"/>
                    <a:sym typeface="Times New Roman"/>
                  </a:rPr>
                  <a:t>Tree-based Method</a:t>
                </a:r>
              </a:p>
              <a:p>
                <a:pPr marL="723900" lvl="1" indent="-342900">
                  <a:lnSpc>
                    <a:spcPct val="200000"/>
                  </a:lnSpc>
                  <a:spcBef>
                    <a:spcPts val="900"/>
                  </a:spcBef>
                  <a:buClr>
                    <a:schemeClr val="accent2"/>
                  </a:buClr>
                  <a:buSzPts val="2800"/>
                  <a:buFont typeface="Wingdings" panose="05000000000000000000" pitchFamily="2" charset="2"/>
                  <a:buChar char="Ø"/>
                </a:pPr>
                <a:r>
                  <a:rPr lang="en-US" altLang="zh-TW" dirty="0" smtClean="0">
                    <a:latin typeface="Times New Roman"/>
                    <a:ea typeface="Times New Roman"/>
                    <a:cs typeface="Times New Roman"/>
                    <a:sym typeface="Times New Roman"/>
                  </a:rPr>
                  <a:t>Decision Tree-based Method</a:t>
                </a:r>
              </a:p>
            </p:txBody>
          </p:sp>
        </mc:Choice>
        <mc:Fallback xmlns="">
          <p:sp>
            <p:nvSpPr>
              <p:cNvPr id="3" name="文字版面配置區 2"/>
              <p:cNvSpPr>
                <a:spLocks noGrp="1" noRot="1" noChangeAspect="1" noMove="1" noResize="1" noEditPoints="1" noAdjustHandles="1" noChangeArrowheads="1" noChangeShapeType="1" noTextEdit="1"/>
              </p:cNvSpPr>
              <p:nvPr>
                <p:ph type="body" idx="1"/>
              </p:nvPr>
            </p:nvSpPr>
            <p:spPr>
              <a:blipFill>
                <a:blip r:embed="rId3"/>
                <a:stretch>
                  <a:fillRect l="-139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24611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 name="標題 1"/>
          <p:cNvSpPr>
            <a:spLocks noGrp="1"/>
          </p:cNvSpPr>
          <p:nvPr>
            <p:ph type="title"/>
          </p:nvPr>
        </p:nvSpPr>
        <p:spPr>
          <a:xfrm>
            <a:off x="628650" y="365129"/>
            <a:ext cx="8214408" cy="1325563"/>
          </a:xfrm>
        </p:spPr>
        <p:txBody>
          <a:bodyPr>
            <a:normAutofit/>
          </a:bodyPr>
          <a:lstStyle/>
          <a:p>
            <a:r>
              <a:rPr lang="en-US" altLang="zh-TW" dirty="0" smtClean="0">
                <a:latin typeface="Times New Roman" panose="02020603050405020304" pitchFamily="18" charset="0"/>
                <a:cs typeface="Times New Roman" panose="02020603050405020304" pitchFamily="18" charset="0"/>
              </a:rPr>
              <a:t>Partition</a:t>
            </a:r>
            <a:endParaRPr lang="zh-TW" altLang="en-US" dirty="0">
              <a:latin typeface="Times New Roman" panose="02020603050405020304" pitchFamily="18" charset="0"/>
              <a:cs typeface="Times New Roman" panose="02020603050405020304" pitchFamily="18" charset="0"/>
            </a:endParaRPr>
          </a:p>
        </p:txBody>
      </p:sp>
      <p:sp>
        <p:nvSpPr>
          <p:cNvPr id="3" name="文字版面配置區 2"/>
          <p:cNvSpPr>
            <a:spLocks noGrp="1"/>
          </p:cNvSpPr>
          <p:nvPr>
            <p:ph type="body" idx="1"/>
          </p:nvPr>
        </p:nvSpPr>
        <p:spPr/>
        <p:txBody>
          <a:bodyPr>
            <a:normAutofit/>
          </a:bodyPr>
          <a:lstStyle/>
          <a:p>
            <a:pPr indent="-304800">
              <a:lnSpc>
                <a:spcPct val="100000"/>
              </a:lnSpc>
              <a:spcBef>
                <a:spcPts val="900"/>
              </a:spcBef>
              <a:buClr>
                <a:schemeClr val="accent2"/>
              </a:buClr>
              <a:buSzPts val="2800"/>
              <a:buFont typeface="Times New Roman"/>
              <a:buChar char="❖"/>
            </a:pPr>
            <a:r>
              <a:rPr lang="en-US" altLang="zh-TW" dirty="0">
                <a:latin typeface="Times New Roman"/>
                <a:ea typeface="Times New Roman"/>
                <a:cs typeface="Times New Roman"/>
                <a:sym typeface="Times New Roman"/>
              </a:rPr>
              <a:t>Reduce calculation burden by a smaller </a:t>
            </a:r>
            <a:r>
              <a:rPr lang="en-US" altLang="zh-TW" dirty="0" smtClean="0">
                <a:latin typeface="Times New Roman"/>
                <a:ea typeface="Times New Roman"/>
                <a:cs typeface="Times New Roman"/>
                <a:sym typeface="Times New Roman"/>
              </a:rPr>
              <a:t>area </a:t>
            </a:r>
            <a:r>
              <a:rPr lang="en-US" altLang="zh-TW" dirty="0">
                <a:latin typeface="Times New Roman"/>
                <a:ea typeface="Times New Roman"/>
                <a:cs typeface="Times New Roman"/>
                <a:sym typeface="Times New Roman"/>
              </a:rPr>
              <a:t>in the dataset.</a:t>
            </a:r>
          </a:p>
        </p:txBody>
      </p:sp>
      <p:pic>
        <p:nvPicPr>
          <p:cNvPr id="4" name="圖片 3"/>
          <p:cNvPicPr>
            <a:picLocks noChangeAspect="1"/>
          </p:cNvPicPr>
          <p:nvPr/>
        </p:nvPicPr>
        <p:blipFill>
          <a:blip r:embed="rId3"/>
          <a:stretch>
            <a:fillRect/>
          </a:stretch>
        </p:blipFill>
        <p:spPr>
          <a:xfrm>
            <a:off x="715678" y="3353351"/>
            <a:ext cx="7712644" cy="2823612"/>
          </a:xfrm>
          <a:prstGeom prst="rect">
            <a:avLst/>
          </a:prstGeom>
        </p:spPr>
      </p:pic>
    </p:spTree>
    <p:extLst>
      <p:ext uri="{BB962C8B-B14F-4D97-AF65-F5344CB8AC3E}">
        <p14:creationId xmlns:p14="http://schemas.microsoft.com/office/powerpoint/2010/main" val="1549994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 name="標題 1"/>
          <p:cNvSpPr>
            <a:spLocks noGrp="1"/>
          </p:cNvSpPr>
          <p:nvPr>
            <p:ph type="title"/>
          </p:nvPr>
        </p:nvSpPr>
        <p:spPr>
          <a:xfrm>
            <a:off x="628650" y="365129"/>
            <a:ext cx="8214408" cy="1325563"/>
          </a:xfrm>
        </p:spPr>
        <p:txBody>
          <a:bodyPr>
            <a:normAutofit/>
          </a:bodyPr>
          <a:lstStyle/>
          <a:p>
            <a:r>
              <a:rPr lang="en-US" altLang="zh-TW" dirty="0" smtClean="0">
                <a:latin typeface="Times New Roman" panose="02020603050405020304" pitchFamily="18" charset="0"/>
                <a:cs typeface="Times New Roman" panose="02020603050405020304" pitchFamily="18" charset="0"/>
              </a:rPr>
              <a:t>Tree-based Method</a:t>
            </a:r>
            <a:endParaRPr lang="zh-TW" altLang="en-US" dirty="0">
              <a:latin typeface="Times New Roman" panose="02020603050405020304" pitchFamily="18" charset="0"/>
              <a:cs typeface="Times New Roman" panose="02020603050405020304" pitchFamily="18" charset="0"/>
            </a:endParaRPr>
          </a:p>
        </p:txBody>
      </p:sp>
      <p:sp>
        <p:nvSpPr>
          <p:cNvPr id="3" name="文字版面配置區 2"/>
          <p:cNvSpPr>
            <a:spLocks noGrp="1"/>
          </p:cNvSpPr>
          <p:nvPr>
            <p:ph type="body" idx="1"/>
          </p:nvPr>
        </p:nvSpPr>
        <p:spPr/>
        <p:txBody>
          <a:bodyPr/>
          <a:lstStyle/>
          <a:p>
            <a:pPr indent="-304800">
              <a:lnSpc>
                <a:spcPct val="100000"/>
              </a:lnSpc>
              <a:spcBef>
                <a:spcPts val="90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Build a tree structure for </a:t>
            </a:r>
            <a:r>
              <a:rPr lang="en-US" altLang="zh-TW" dirty="0">
                <a:latin typeface="Times New Roman"/>
                <a:ea typeface="Times New Roman"/>
                <a:cs typeface="Times New Roman"/>
                <a:sym typeface="Times New Roman"/>
              </a:rPr>
              <a:t>the nearest representative</a:t>
            </a:r>
            <a:r>
              <a:rPr lang="en-US" altLang="zh-TW" dirty="0" smtClean="0">
                <a:latin typeface="Times New Roman"/>
                <a:ea typeface="Times New Roman"/>
                <a:cs typeface="Times New Roman"/>
                <a:sym typeface="Times New Roman"/>
              </a:rPr>
              <a:t> search with the datum point.</a:t>
            </a:r>
          </a:p>
        </p:txBody>
      </p:sp>
      <p:pic>
        <p:nvPicPr>
          <p:cNvPr id="6" name="圖片 5"/>
          <p:cNvPicPr>
            <a:picLocks noChangeAspect="1"/>
          </p:cNvPicPr>
          <p:nvPr/>
        </p:nvPicPr>
        <p:blipFill>
          <a:blip r:embed="rId3"/>
          <a:stretch>
            <a:fillRect/>
          </a:stretch>
        </p:blipFill>
        <p:spPr>
          <a:xfrm>
            <a:off x="749292" y="3342290"/>
            <a:ext cx="7645416" cy="2729570"/>
          </a:xfrm>
          <a:prstGeom prst="rect">
            <a:avLst/>
          </a:prstGeom>
        </p:spPr>
      </p:pic>
    </p:spTree>
    <p:extLst>
      <p:ext uri="{BB962C8B-B14F-4D97-AF65-F5344CB8AC3E}">
        <p14:creationId xmlns:p14="http://schemas.microsoft.com/office/powerpoint/2010/main" val="290523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 name="標題 1"/>
          <p:cNvSpPr>
            <a:spLocks noGrp="1"/>
          </p:cNvSpPr>
          <p:nvPr>
            <p:ph type="title"/>
          </p:nvPr>
        </p:nvSpPr>
        <p:spPr>
          <a:xfrm>
            <a:off x="628650" y="365129"/>
            <a:ext cx="8214408" cy="1325563"/>
          </a:xfrm>
        </p:spPr>
        <p:txBody>
          <a:bodyPr>
            <a:normAutofit/>
          </a:bodyPr>
          <a:lstStyle/>
          <a:p>
            <a:r>
              <a:rPr lang="en-US" altLang="zh-TW" dirty="0" smtClean="0">
                <a:latin typeface="Times New Roman" panose="02020603050405020304" pitchFamily="18" charset="0"/>
                <a:cs typeface="Times New Roman" panose="02020603050405020304" pitchFamily="18" charset="0"/>
              </a:rPr>
              <a:t>Decision </a:t>
            </a:r>
            <a:r>
              <a:rPr lang="en-US" altLang="zh-TW" dirty="0">
                <a:latin typeface="Times New Roman" panose="02020603050405020304" pitchFamily="18" charset="0"/>
                <a:cs typeface="Times New Roman" panose="02020603050405020304" pitchFamily="18" charset="0"/>
              </a:rPr>
              <a:t>Tree-based </a:t>
            </a:r>
            <a:r>
              <a:rPr lang="en-US" altLang="zh-TW" dirty="0" smtClean="0">
                <a:latin typeface="Times New Roman" panose="02020603050405020304" pitchFamily="18" charset="0"/>
                <a:cs typeface="Times New Roman" panose="02020603050405020304" pitchFamily="18" charset="0"/>
              </a:rPr>
              <a:t>Method</a:t>
            </a:r>
            <a:endParaRPr lang="zh-TW" altLang="en-US" dirty="0">
              <a:latin typeface="Times New Roman" panose="02020603050405020304" pitchFamily="18" charset="0"/>
              <a:cs typeface="Times New Roman" panose="02020603050405020304" pitchFamily="18" charset="0"/>
            </a:endParaRPr>
          </a:p>
        </p:txBody>
      </p:sp>
      <p:sp>
        <p:nvSpPr>
          <p:cNvPr id="3" name="文字版面配置區 2"/>
          <p:cNvSpPr>
            <a:spLocks noGrp="1"/>
          </p:cNvSpPr>
          <p:nvPr>
            <p:ph type="body" idx="1"/>
          </p:nvPr>
        </p:nvSpPr>
        <p:spPr>
          <a:xfrm>
            <a:off x="628649" y="1690692"/>
            <a:ext cx="7959765" cy="4486271"/>
          </a:xfrm>
        </p:spPr>
        <p:txBody>
          <a:bodyPr/>
          <a:lstStyle/>
          <a:p>
            <a:pPr indent="-304800">
              <a:lnSpc>
                <a:spcPct val="100000"/>
              </a:lnSpc>
              <a:spcBef>
                <a:spcPts val="90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However, the datum point may not be suitable for all query data.</a:t>
            </a:r>
          </a:p>
          <a:p>
            <a:pPr indent="-304800">
              <a:lnSpc>
                <a:spcPct val="100000"/>
              </a:lnSpc>
              <a:spcBef>
                <a:spcPts val="900"/>
              </a:spcBef>
              <a:buClr>
                <a:schemeClr val="accent2"/>
              </a:buClr>
              <a:buSzPts val="2800"/>
              <a:buFont typeface="Times New Roman"/>
              <a:buChar char="❖"/>
            </a:pPr>
            <a:endParaRPr lang="en-US" altLang="zh-TW" sz="800" dirty="0" smtClean="0">
              <a:latin typeface="Times New Roman"/>
              <a:ea typeface="Times New Roman"/>
              <a:cs typeface="Times New Roman"/>
              <a:sym typeface="Times New Roman"/>
            </a:endParaRPr>
          </a:p>
          <a:p>
            <a:pPr indent="-304800">
              <a:lnSpc>
                <a:spcPct val="100000"/>
              </a:lnSpc>
              <a:spcBef>
                <a:spcPts val="90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So, we build a decision tree to get a </a:t>
            </a:r>
            <a:r>
              <a:rPr lang="en-US" altLang="zh-TW" dirty="0">
                <a:latin typeface="Times New Roman"/>
                <a:ea typeface="Times New Roman"/>
                <a:cs typeface="Times New Roman"/>
                <a:sym typeface="Times New Roman"/>
              </a:rPr>
              <a:t>representative</a:t>
            </a:r>
            <a:r>
              <a:rPr lang="en-US" altLang="zh-TW" dirty="0" smtClean="0">
                <a:latin typeface="Times New Roman"/>
                <a:ea typeface="Times New Roman"/>
                <a:cs typeface="Times New Roman"/>
                <a:sym typeface="Times New Roman"/>
              </a:rPr>
              <a:t> more similar to the query data. </a:t>
            </a:r>
            <a:endParaRPr lang="en-US" altLang="zh-TW" dirty="0">
              <a:latin typeface="Times New Roman"/>
              <a:ea typeface="Times New Roman"/>
              <a:cs typeface="Times New Roman"/>
              <a:sym typeface="Times New Roman"/>
            </a:endParaRPr>
          </a:p>
        </p:txBody>
      </p:sp>
      <p:pic>
        <p:nvPicPr>
          <p:cNvPr id="4" name="圖片 3"/>
          <p:cNvPicPr>
            <a:picLocks noChangeAspect="1"/>
          </p:cNvPicPr>
          <p:nvPr/>
        </p:nvPicPr>
        <p:blipFill>
          <a:blip r:embed="rId3"/>
          <a:stretch>
            <a:fillRect/>
          </a:stretch>
        </p:blipFill>
        <p:spPr>
          <a:xfrm>
            <a:off x="1072055" y="3924041"/>
            <a:ext cx="6797044" cy="2658962"/>
          </a:xfrm>
          <a:prstGeom prst="rect">
            <a:avLst/>
          </a:prstGeom>
        </p:spPr>
      </p:pic>
    </p:spTree>
    <p:extLst>
      <p:ext uri="{BB962C8B-B14F-4D97-AF65-F5344CB8AC3E}">
        <p14:creationId xmlns:p14="http://schemas.microsoft.com/office/powerpoint/2010/main" val="544610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a:ea typeface="Times New Roman"/>
                <a:cs typeface="Times New Roman"/>
                <a:sym typeface="Times New Roman"/>
              </a:rPr>
              <a:t>Outline</a:t>
            </a:r>
            <a:endParaRPr lang="zh-TW" altLang="en-US" dirty="0"/>
          </a:p>
        </p:txBody>
      </p:sp>
      <p:sp>
        <p:nvSpPr>
          <p:cNvPr id="3" name="文字版面配置區 2"/>
          <p:cNvSpPr>
            <a:spLocks noGrp="1"/>
          </p:cNvSpPr>
          <p:nvPr>
            <p:ph type="body" idx="1"/>
          </p:nvPr>
        </p:nvSpPr>
        <p:spPr/>
        <p:txBody>
          <a:bodyPr/>
          <a:lstStyle/>
          <a:p>
            <a:pPr indent="-304800">
              <a:lnSpc>
                <a:spcPct val="150000"/>
              </a:lnSpc>
              <a:buClr>
                <a:schemeClr val="accent2"/>
              </a:buClr>
              <a:buSzPts val="2800"/>
              <a:buFont typeface="Times New Roman"/>
              <a:buChar char="❖"/>
            </a:pPr>
            <a:r>
              <a:rPr lang="en-US" altLang="zh-TW" dirty="0">
                <a:latin typeface="Times New Roman"/>
                <a:ea typeface="Times New Roman"/>
                <a:cs typeface="Times New Roman"/>
                <a:sym typeface="Times New Roman"/>
              </a:rPr>
              <a:t>Introduction</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Proposed Method</a:t>
            </a:r>
          </a:p>
          <a:p>
            <a:pPr indent="-304800">
              <a:lnSpc>
                <a:spcPct val="150000"/>
              </a:lnSpc>
              <a:spcBef>
                <a:spcPts val="0"/>
              </a:spcBef>
              <a:buClr>
                <a:schemeClr val="accent2"/>
              </a:buClr>
              <a:buSzPts val="2800"/>
              <a:buFont typeface="Times New Roman"/>
              <a:buChar char="❖"/>
            </a:pPr>
            <a:r>
              <a:rPr lang="en-US" altLang="zh-TW" dirty="0">
                <a:solidFill>
                  <a:srgbClr val="FF0000"/>
                </a:solidFill>
                <a:latin typeface="Times New Roman"/>
                <a:ea typeface="Times New Roman"/>
                <a:cs typeface="Times New Roman"/>
                <a:sym typeface="Times New Roman"/>
              </a:rPr>
              <a:t>Experimental Results</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Conclusions</a:t>
            </a:r>
          </a:p>
          <a:p>
            <a:endParaRPr lang="zh-TW" altLang="en-US" dirty="0"/>
          </a:p>
        </p:txBody>
      </p:sp>
    </p:spTree>
    <p:extLst>
      <p:ext uri="{BB962C8B-B14F-4D97-AF65-F5344CB8AC3E}">
        <p14:creationId xmlns:p14="http://schemas.microsoft.com/office/powerpoint/2010/main" val="1761605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a:ea typeface="Times New Roman"/>
                <a:cs typeface="Times New Roman"/>
                <a:sym typeface="Times New Roman"/>
              </a:rPr>
              <a:t>Analysis</a:t>
            </a:r>
            <a:endParaRPr lang="zh-TW" altLang="en-US" dirty="0"/>
          </a:p>
        </p:txBody>
      </p:sp>
      <p:pic>
        <p:nvPicPr>
          <p:cNvPr id="3" name="圖片 2"/>
          <p:cNvPicPr>
            <a:picLocks noChangeAspect="1"/>
          </p:cNvPicPr>
          <p:nvPr/>
        </p:nvPicPr>
        <p:blipFill>
          <a:blip r:embed="rId3"/>
          <a:stretch>
            <a:fillRect/>
          </a:stretch>
        </p:blipFill>
        <p:spPr>
          <a:xfrm>
            <a:off x="3845480" y="944954"/>
            <a:ext cx="5096196" cy="4877420"/>
          </a:xfrm>
          <a:prstGeom prst="rect">
            <a:avLst/>
          </a:prstGeom>
        </p:spPr>
      </p:pic>
      <p:pic>
        <p:nvPicPr>
          <p:cNvPr id="4" name="圖片 3"/>
          <p:cNvPicPr>
            <a:picLocks noChangeAspect="1"/>
          </p:cNvPicPr>
          <p:nvPr/>
        </p:nvPicPr>
        <p:blipFill>
          <a:blip r:embed="rId4"/>
          <a:stretch>
            <a:fillRect/>
          </a:stretch>
        </p:blipFill>
        <p:spPr>
          <a:xfrm>
            <a:off x="227875" y="3383664"/>
            <a:ext cx="3617605" cy="2611838"/>
          </a:xfrm>
          <a:prstGeom prst="rect">
            <a:avLst/>
          </a:prstGeom>
        </p:spPr>
      </p:pic>
      <p:sp>
        <p:nvSpPr>
          <p:cNvPr id="5" name="橢圓 4"/>
          <p:cNvSpPr/>
          <p:nvPr/>
        </p:nvSpPr>
        <p:spPr>
          <a:xfrm>
            <a:off x="5104434" y="2685326"/>
            <a:ext cx="1284791" cy="5903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276621" y="5278054"/>
            <a:ext cx="1031581" cy="50959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7639785" y="5278053"/>
            <a:ext cx="1031581" cy="50959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a:ea typeface="Times New Roman"/>
                <a:cs typeface="Times New Roman"/>
                <a:sym typeface="Times New Roman"/>
              </a:rPr>
              <a:t>Outline</a:t>
            </a:r>
            <a:endParaRPr lang="zh-TW" altLang="en-US" dirty="0"/>
          </a:p>
        </p:txBody>
      </p:sp>
      <p:sp>
        <p:nvSpPr>
          <p:cNvPr id="3" name="文字版面配置區 2"/>
          <p:cNvSpPr>
            <a:spLocks noGrp="1"/>
          </p:cNvSpPr>
          <p:nvPr>
            <p:ph type="body" idx="1"/>
          </p:nvPr>
        </p:nvSpPr>
        <p:spPr/>
        <p:txBody>
          <a:bodyPr/>
          <a:lstStyle/>
          <a:p>
            <a:pPr indent="-304800">
              <a:lnSpc>
                <a:spcPct val="150000"/>
              </a:lnSpc>
              <a:buClr>
                <a:schemeClr val="accent2"/>
              </a:buClr>
              <a:buSzPts val="2800"/>
              <a:buFont typeface="Times New Roman"/>
              <a:buChar char="❖"/>
            </a:pPr>
            <a:r>
              <a:rPr lang="en-US" altLang="zh-TW" dirty="0">
                <a:latin typeface="Times New Roman"/>
                <a:ea typeface="Times New Roman"/>
                <a:cs typeface="Times New Roman"/>
                <a:sym typeface="Times New Roman"/>
              </a:rPr>
              <a:t>Introduction</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Proposed Method</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Experimental Results</a:t>
            </a:r>
          </a:p>
          <a:p>
            <a:pPr indent="-304800">
              <a:lnSpc>
                <a:spcPct val="150000"/>
              </a:lnSpc>
              <a:spcBef>
                <a:spcPts val="0"/>
              </a:spcBef>
              <a:buClr>
                <a:schemeClr val="accent2"/>
              </a:buClr>
              <a:buSzPts val="2800"/>
              <a:buFont typeface="Times New Roman"/>
              <a:buChar char="❖"/>
            </a:pPr>
            <a:r>
              <a:rPr lang="en-US" altLang="zh-TW" dirty="0">
                <a:solidFill>
                  <a:srgbClr val="FF0000"/>
                </a:solidFill>
                <a:latin typeface="Times New Roman"/>
                <a:ea typeface="Times New Roman"/>
                <a:cs typeface="Times New Roman"/>
                <a:sym typeface="Times New Roman"/>
              </a:rPr>
              <a:t>Conclusions</a:t>
            </a:r>
          </a:p>
          <a:p>
            <a:endParaRPr lang="zh-TW" altLang="en-US" dirty="0"/>
          </a:p>
        </p:txBody>
      </p:sp>
    </p:spTree>
    <p:extLst>
      <p:ext uri="{BB962C8B-B14F-4D97-AF65-F5344CB8AC3E}">
        <p14:creationId xmlns:p14="http://schemas.microsoft.com/office/powerpoint/2010/main" val="1757489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a:ea typeface="Times New Roman"/>
                <a:cs typeface="Times New Roman"/>
                <a:sym typeface="Times New Roman"/>
              </a:rPr>
              <a:t>Guarantees</a:t>
            </a:r>
            <a:endParaRPr lang="zh-TW" altLang="en-US" dirty="0"/>
          </a:p>
        </p:txBody>
      </p:sp>
      <mc:AlternateContent xmlns:mc="http://schemas.openxmlformats.org/markup-compatibility/2006" xmlns:a14="http://schemas.microsoft.com/office/drawing/2010/main">
        <mc:Choice Requires="a14">
          <p:sp>
            <p:nvSpPr>
              <p:cNvPr id="3" name="文字版面配置區 2"/>
              <p:cNvSpPr>
                <a:spLocks noGrp="1"/>
              </p:cNvSpPr>
              <p:nvPr>
                <p:ph type="body" idx="1"/>
              </p:nvPr>
            </p:nvSpPr>
            <p:spPr>
              <a:xfrm>
                <a:off x="628650" y="1825624"/>
                <a:ext cx="7886700" cy="4771946"/>
              </a:xfrm>
            </p:spPr>
            <p:txBody>
              <a:bodyPr>
                <a:normAutofit/>
              </a:bodyPr>
              <a:lstStyle/>
              <a:p>
                <a:pPr indent="-304800">
                  <a:lnSpc>
                    <a:spcPct val="200000"/>
                  </a:lnSpc>
                  <a:buClr>
                    <a:schemeClr val="accent2"/>
                  </a:buClr>
                  <a:buSzPts val="2800"/>
                  <a:buFont typeface="Times New Roman"/>
                  <a:buChar char="❖"/>
                </a:pPr>
                <a:r>
                  <a:rPr lang="en-US" altLang="zh-TW" dirty="0" smtClean="0">
                    <a:latin typeface="Times New Roman"/>
                    <a:ea typeface="Times New Roman"/>
                    <a:cs typeface="Times New Roman"/>
                    <a:sym typeface="Times New Roman"/>
                  </a:rPr>
                  <a:t>The server can run the </a:t>
                </a:r>
                <a14:m>
                  <m:oMath xmlns:m="http://schemas.openxmlformats.org/officeDocument/2006/math">
                    <m:r>
                      <a:rPr lang="en-US" altLang="zh-TW" i="1" dirty="0" smtClean="0">
                        <a:latin typeface="Cambria Math" panose="02040503050406030204" pitchFamily="18" charset="0"/>
                        <a:ea typeface="Times New Roman"/>
                        <a:cs typeface="Times New Roman"/>
                        <a:sym typeface="Times New Roman"/>
                      </a:rPr>
                      <m:t>𝑘</m:t>
                    </m:r>
                  </m:oMath>
                </a14:m>
                <a:r>
                  <a:rPr lang="en-US" altLang="zh-TW" dirty="0" smtClean="0">
                    <a:latin typeface="Times New Roman"/>
                    <a:ea typeface="Times New Roman"/>
                    <a:cs typeface="Times New Roman"/>
                    <a:sym typeface="Times New Roman"/>
                  </a:rPr>
                  <a:t>NN algorithm without knowing the content of the query data.</a:t>
                </a:r>
              </a:p>
              <a:p>
                <a:pPr indent="-304800">
                  <a:lnSpc>
                    <a:spcPct val="200000"/>
                  </a:lnSpc>
                  <a:buClr>
                    <a:schemeClr val="accent2"/>
                  </a:buClr>
                  <a:buSzPts val="2800"/>
                  <a:buFont typeface="Times New Roman"/>
                  <a:buChar char="❖"/>
                </a:pPr>
                <a:r>
                  <a:rPr lang="en-US" altLang="zh-TW" dirty="0">
                    <a:latin typeface="Times New Roman"/>
                    <a:ea typeface="Times New Roman"/>
                    <a:cs typeface="Times New Roman"/>
                    <a:sym typeface="Times New Roman"/>
                  </a:rPr>
                  <a:t>Our scheme maintains efficiency </a:t>
                </a:r>
                <a:r>
                  <a:rPr lang="en-US" altLang="zh-TW" dirty="0" smtClean="0">
                    <a:latin typeface="Times New Roman"/>
                    <a:ea typeface="Times New Roman"/>
                    <a:cs typeface="Times New Roman"/>
                    <a:sym typeface="Times New Roman"/>
                  </a:rPr>
                  <a:t>and accuracy with </a:t>
                </a:r>
                <a:r>
                  <a:rPr lang="en-US" altLang="zh-TW" dirty="0">
                    <a:latin typeface="Times New Roman"/>
                    <a:ea typeface="Times New Roman"/>
                    <a:cs typeface="Times New Roman"/>
                    <a:sym typeface="Times New Roman"/>
                  </a:rPr>
                  <a:t>the tree structure.</a:t>
                </a:r>
                <a:endParaRPr lang="en-US" altLang="zh-TW" dirty="0" smtClean="0">
                  <a:latin typeface="Times New Roman"/>
                  <a:ea typeface="Times New Roman"/>
                  <a:cs typeface="Times New Roman"/>
                  <a:sym typeface="Times New Roman"/>
                </a:endParaRPr>
              </a:p>
            </p:txBody>
          </p:sp>
        </mc:Choice>
        <mc:Fallback xmlns="">
          <p:sp>
            <p:nvSpPr>
              <p:cNvPr id="3" name="文字版面配置區 2"/>
              <p:cNvSpPr>
                <a:spLocks noGrp="1" noRot="1" noChangeAspect="1" noMove="1" noResize="1" noEditPoints="1" noAdjustHandles="1" noChangeArrowheads="1" noChangeShapeType="1" noTextEdit="1"/>
              </p:cNvSpPr>
              <p:nvPr>
                <p:ph type="body" idx="1"/>
              </p:nvPr>
            </p:nvSpPr>
            <p:spPr>
              <a:xfrm>
                <a:off x="628650" y="1825624"/>
                <a:ext cx="7886700" cy="4771946"/>
              </a:xfrm>
              <a:blipFill>
                <a:blip r:embed="rId3"/>
                <a:stretch>
                  <a:fillRect l="-1391"/>
                </a:stretch>
              </a:blipFill>
            </p:spPr>
            <p:txBody>
              <a:bodyPr/>
              <a:lstStyle/>
              <a:p>
                <a:r>
                  <a:rPr lang="zh-TW" altLang="en-US">
                    <a:noFill/>
                  </a:rPr>
                  <a:t> </a:t>
                </a: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Thanks for Listening</a:t>
            </a:r>
            <a:endParaRPr lang="zh-TW" altLang="en-US" dirty="0"/>
          </a:p>
        </p:txBody>
      </p:sp>
    </p:spTree>
    <p:extLst>
      <p:ext uri="{BB962C8B-B14F-4D97-AF65-F5344CB8AC3E}">
        <p14:creationId xmlns:p14="http://schemas.microsoft.com/office/powerpoint/2010/main" val="30913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a:ea typeface="Times New Roman"/>
                <a:cs typeface="Times New Roman"/>
                <a:sym typeface="Times New Roman"/>
              </a:rPr>
              <a:t>Outline</a:t>
            </a:r>
            <a:endParaRPr lang="zh-TW" altLang="en-US" dirty="0"/>
          </a:p>
        </p:txBody>
      </p:sp>
      <p:sp>
        <p:nvSpPr>
          <p:cNvPr id="3" name="文字版面配置區 2"/>
          <p:cNvSpPr>
            <a:spLocks noGrp="1"/>
          </p:cNvSpPr>
          <p:nvPr>
            <p:ph type="body" idx="1"/>
          </p:nvPr>
        </p:nvSpPr>
        <p:spPr/>
        <p:txBody>
          <a:bodyPr/>
          <a:lstStyle/>
          <a:p>
            <a:pPr indent="-304800">
              <a:lnSpc>
                <a:spcPct val="150000"/>
              </a:lnSpc>
              <a:buClr>
                <a:schemeClr val="accent2"/>
              </a:buClr>
              <a:buSzPts val="2800"/>
              <a:buFont typeface="Times New Roman"/>
              <a:buChar char="❖"/>
            </a:pPr>
            <a:r>
              <a:rPr lang="en-US" altLang="zh-TW" dirty="0">
                <a:solidFill>
                  <a:srgbClr val="FF0000"/>
                </a:solidFill>
                <a:latin typeface="Times New Roman"/>
                <a:ea typeface="Times New Roman"/>
                <a:cs typeface="Times New Roman"/>
                <a:sym typeface="Times New Roman"/>
              </a:rPr>
              <a:t>Introduction</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Proposed Method</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Experimental Results</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Conclusions</a:t>
            </a:r>
          </a:p>
          <a:p>
            <a:endParaRPr lang="zh-TW" altLang="en-US" dirty="0"/>
          </a:p>
        </p:txBody>
      </p:sp>
    </p:spTree>
    <p:extLst>
      <p:ext uri="{BB962C8B-B14F-4D97-AF65-F5344CB8AC3E}">
        <p14:creationId xmlns:p14="http://schemas.microsoft.com/office/powerpoint/2010/main" val="1541825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en-US" altLang="zh-TW" sz="4000" dirty="0">
                <a:latin typeface="Times New Roman"/>
                <a:ea typeface="Times New Roman"/>
                <a:cs typeface="Times New Roman"/>
                <a:sym typeface="Times New Roman"/>
              </a:rPr>
              <a:t>Research background and motivation</a:t>
            </a:r>
            <a:endParaRPr lang="zh-TW" altLang="en-US" sz="4000" dirty="0"/>
          </a:p>
        </p:txBody>
      </p:sp>
      <mc:AlternateContent xmlns:mc="http://schemas.openxmlformats.org/markup-compatibility/2006" xmlns:a14="http://schemas.microsoft.com/office/drawing/2010/main">
        <mc:Choice Requires="a14">
          <p:sp>
            <p:nvSpPr>
              <p:cNvPr id="5" name="文字版面配置區 4"/>
              <p:cNvSpPr>
                <a:spLocks noGrp="1"/>
              </p:cNvSpPr>
              <p:nvPr>
                <p:ph type="body" idx="1"/>
              </p:nvPr>
            </p:nvSpPr>
            <p:spPr/>
            <p:txBody>
              <a:bodyPr/>
              <a:lstStyle/>
              <a:p>
                <a:pPr indent="-304800">
                  <a:lnSpc>
                    <a:spcPct val="150000"/>
                  </a:lnSpc>
                  <a:spcBef>
                    <a:spcPts val="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ML technologies have been widely used in various fields.</a:t>
                </a:r>
              </a:p>
              <a:p>
                <a:pPr indent="-304800">
                  <a:lnSpc>
                    <a:spcPct val="150000"/>
                  </a:lnSpc>
                  <a:spcBef>
                    <a:spcPts val="0"/>
                  </a:spcBef>
                  <a:buClr>
                    <a:schemeClr val="accent2"/>
                  </a:buClr>
                  <a:buSzPts val="2800"/>
                  <a:buFont typeface="Times New Roman"/>
                  <a:buChar char="❖"/>
                </a:pPr>
                <a14:m>
                  <m:oMath xmlns:m="http://schemas.openxmlformats.org/officeDocument/2006/math">
                    <m:r>
                      <a:rPr lang="en-US" altLang="zh-TW" b="0" i="1" smtClean="0">
                        <a:latin typeface="Cambria Math" panose="02040503050406030204" pitchFamily="18" charset="0"/>
                        <a:ea typeface="Times New Roman"/>
                        <a:cs typeface="Times New Roman"/>
                        <a:sym typeface="Times New Roman"/>
                      </a:rPr>
                      <m:t>𝑘</m:t>
                    </m:r>
                  </m:oMath>
                </a14:m>
                <a:r>
                  <a:rPr lang="en-US" altLang="zh-TW" dirty="0" smtClean="0">
                    <a:latin typeface="Times New Roman"/>
                    <a:ea typeface="Times New Roman"/>
                    <a:cs typeface="Times New Roman"/>
                    <a:sym typeface="Times New Roman"/>
                  </a:rPr>
                  <a:t>-nearest neighbor algorithm</a:t>
                </a:r>
              </a:p>
              <a:p>
                <a:pPr indent="-304800">
                  <a:lnSpc>
                    <a:spcPct val="150000"/>
                  </a:lnSpc>
                  <a:spcBef>
                    <a:spcPts val="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Data </a:t>
                </a:r>
                <a:r>
                  <a:rPr lang="en-US" altLang="zh-TW" dirty="0">
                    <a:latin typeface="Times New Roman"/>
                    <a:ea typeface="Times New Roman"/>
                    <a:cs typeface="Times New Roman"/>
                    <a:sym typeface="Times New Roman"/>
                  </a:rPr>
                  <a:t>becomes a very important </a:t>
                </a:r>
                <a:r>
                  <a:rPr lang="en-US" altLang="zh-TW" dirty="0" smtClean="0">
                    <a:latin typeface="Times New Roman"/>
                    <a:ea typeface="Times New Roman"/>
                    <a:cs typeface="Times New Roman"/>
                    <a:sym typeface="Times New Roman"/>
                  </a:rPr>
                  <a:t>asset.</a:t>
                </a:r>
                <a:endParaRPr lang="en-US" altLang="zh-TW" dirty="0">
                  <a:latin typeface="Times New Roman"/>
                  <a:ea typeface="Times New Roman"/>
                  <a:cs typeface="Times New Roman"/>
                  <a:sym typeface="Times New Roman"/>
                </a:endParaRPr>
              </a:p>
            </p:txBody>
          </p:sp>
        </mc:Choice>
        <mc:Fallback xmlns="">
          <p:sp>
            <p:nvSpPr>
              <p:cNvPr id="5" name="文字版面配置區 4"/>
              <p:cNvSpPr>
                <a:spLocks noGrp="1" noRot="1" noChangeAspect="1" noMove="1" noResize="1" noEditPoints="1" noAdjustHandles="1" noChangeArrowheads="1" noChangeShapeType="1" noTextEdit="1"/>
              </p:cNvSpPr>
              <p:nvPr>
                <p:ph type="body" idx="1"/>
              </p:nvPr>
            </p:nvSpPr>
            <p:spPr>
              <a:blipFill>
                <a:blip r:embed="rId3"/>
                <a:stretch>
                  <a:fillRect l="-1391" r="-1236"/>
                </a:stretch>
              </a:blipFill>
            </p:spPr>
            <p:txBody>
              <a:bodyPr/>
              <a:lstStyle/>
              <a:p>
                <a:r>
                  <a:rPr lang="zh-TW"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 name="標題 1"/>
          <p:cNvSpPr>
            <a:spLocks noGrp="1"/>
          </p:cNvSpPr>
          <p:nvPr>
            <p:ph type="title"/>
          </p:nvPr>
        </p:nvSpPr>
        <p:spPr>
          <a:xfrm>
            <a:off x="628650" y="365129"/>
            <a:ext cx="8214408" cy="1325563"/>
          </a:xfrm>
        </p:spPr>
        <p:txBody>
          <a:bodyPr/>
          <a:lstStyle/>
          <a:p>
            <a:r>
              <a:rPr lang="zh-TW" altLang="en-US" dirty="0" smtClean="0">
                <a:solidFill>
                  <a:srgbClr val="000000"/>
                </a:solidFill>
                <a:latin typeface="Times New Roman"/>
                <a:ea typeface="Times New Roman"/>
                <a:cs typeface="Times New Roman"/>
                <a:sym typeface="Times New Roman"/>
              </a:rPr>
              <a:t>𝑘</a:t>
            </a:r>
            <a:r>
              <a:rPr lang="zh-TW" altLang="en-US" dirty="0">
                <a:solidFill>
                  <a:srgbClr val="000000"/>
                </a:solidFill>
                <a:latin typeface="Times New Roman"/>
                <a:ea typeface="Times New Roman"/>
                <a:cs typeface="Times New Roman"/>
                <a:sym typeface="Times New Roman"/>
              </a:rPr>
              <a:t> </a:t>
            </a:r>
            <a:r>
              <a:rPr lang="en-US" altLang="zh-TW" dirty="0" smtClean="0">
                <a:solidFill>
                  <a:srgbClr val="000000"/>
                </a:solidFill>
                <a:latin typeface="Times New Roman"/>
                <a:ea typeface="Times New Roman"/>
                <a:cs typeface="Times New Roman"/>
                <a:sym typeface="Times New Roman"/>
              </a:rPr>
              <a:t>Nearest Neighbor</a:t>
            </a:r>
            <a:endParaRPr lang="zh-TW" altLang="en-US" dirty="0"/>
          </a:p>
        </p:txBody>
      </p:sp>
      <p:sp>
        <p:nvSpPr>
          <p:cNvPr id="3" name="文字版面配置區 2"/>
          <p:cNvSpPr>
            <a:spLocks noGrp="1"/>
          </p:cNvSpPr>
          <p:nvPr>
            <p:ph type="body" idx="1"/>
          </p:nvPr>
        </p:nvSpPr>
        <p:spPr/>
        <p:txBody>
          <a:bodyPr/>
          <a:lstStyle/>
          <a:p>
            <a:pPr indent="-304800">
              <a:lnSpc>
                <a:spcPct val="200000"/>
              </a:lnSpc>
              <a:spcBef>
                <a:spcPts val="90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A query data </a:t>
            </a:r>
            <a:r>
              <a:rPr lang="en-US" altLang="zh-TW" dirty="0">
                <a:latin typeface="Times New Roman"/>
                <a:ea typeface="Times New Roman"/>
                <a:cs typeface="Times New Roman"/>
                <a:sym typeface="Times New Roman"/>
              </a:rPr>
              <a:t>will be classified as the data </a:t>
            </a:r>
            <a:r>
              <a:rPr lang="en-US" altLang="zh-TW" dirty="0" smtClean="0">
                <a:latin typeface="Times New Roman"/>
                <a:ea typeface="Times New Roman"/>
                <a:cs typeface="Times New Roman"/>
                <a:sym typeface="Times New Roman"/>
              </a:rPr>
              <a:t>nearby.</a:t>
            </a:r>
            <a:endParaRPr lang="en-US" altLang="zh-TW" dirty="0">
              <a:latin typeface="Times New Roman"/>
              <a:ea typeface="Times New Roman"/>
              <a:cs typeface="Times New Roman"/>
              <a:sym typeface="Times New Roman"/>
            </a:endParaRPr>
          </a:p>
          <a:p>
            <a:pPr indent="-304800">
              <a:lnSpc>
                <a:spcPct val="200000"/>
              </a:lnSpc>
              <a:spcBef>
                <a:spcPts val="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Calculate the data distance of the whole dataset and the label of the k nearest data will be considered.</a:t>
            </a:r>
            <a:endParaRPr lang="en-US" altLang="zh-TW" dirty="0">
              <a:latin typeface="Times New Roman"/>
              <a:ea typeface="Times New Roman"/>
              <a:cs typeface="Times New Roman"/>
              <a:sym typeface="Times New Roman"/>
            </a:endParaRPr>
          </a:p>
        </p:txBody>
      </p:sp>
      <p:grpSp>
        <p:nvGrpSpPr>
          <p:cNvPr id="52" name="群組 51"/>
          <p:cNvGrpSpPr/>
          <p:nvPr/>
        </p:nvGrpSpPr>
        <p:grpSpPr>
          <a:xfrm>
            <a:off x="2609217" y="4659084"/>
            <a:ext cx="2975154" cy="1884079"/>
            <a:chOff x="4095460" y="4702627"/>
            <a:chExt cx="2975154" cy="1884079"/>
          </a:xfrm>
        </p:grpSpPr>
        <p:grpSp>
          <p:nvGrpSpPr>
            <p:cNvPr id="18" name="群組 17"/>
            <p:cNvGrpSpPr/>
            <p:nvPr/>
          </p:nvGrpSpPr>
          <p:grpSpPr>
            <a:xfrm>
              <a:off x="4376056" y="4702627"/>
              <a:ext cx="2694558" cy="1709913"/>
              <a:chOff x="2489191" y="4610744"/>
              <a:chExt cx="2306312" cy="1643819"/>
            </a:xfrm>
          </p:grpSpPr>
          <p:grpSp>
            <p:nvGrpSpPr>
              <p:cNvPr id="15" name="群組 14"/>
              <p:cNvGrpSpPr/>
              <p:nvPr/>
            </p:nvGrpSpPr>
            <p:grpSpPr>
              <a:xfrm>
                <a:off x="3299125" y="5139159"/>
                <a:ext cx="343373" cy="360169"/>
                <a:chOff x="3299125" y="5139159"/>
                <a:chExt cx="343373" cy="360169"/>
              </a:xfrm>
            </p:grpSpPr>
            <p:sp>
              <p:nvSpPr>
                <p:cNvPr id="13" name="橢圓 12"/>
                <p:cNvSpPr/>
                <p:nvPr/>
              </p:nvSpPr>
              <p:spPr>
                <a:xfrm>
                  <a:off x="3299125" y="5340591"/>
                  <a:ext cx="138896" cy="15873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3360557" y="5139159"/>
                  <a:ext cx="281941" cy="307777"/>
                </a:xfrm>
                <a:prstGeom prst="rect">
                  <a:avLst/>
                </a:prstGeom>
                <a:noFill/>
              </p:spPr>
              <p:txBody>
                <a:bodyPr wrap="square" rtlCol="0">
                  <a:spAutoFit/>
                </a:bodyPr>
                <a:lstStyle/>
                <a:p>
                  <a:r>
                    <a:rPr lang="en-US" altLang="zh-TW" dirty="0" smtClean="0">
                      <a:solidFill>
                        <a:srgbClr val="00B050"/>
                      </a:solidFill>
                    </a:rPr>
                    <a:t>?</a:t>
                  </a:r>
                  <a:endParaRPr lang="zh-TW" altLang="en-US" dirty="0">
                    <a:solidFill>
                      <a:srgbClr val="00B050"/>
                    </a:solidFill>
                  </a:endParaRPr>
                </a:p>
              </p:txBody>
            </p:sp>
          </p:grpSp>
          <p:sp>
            <p:nvSpPr>
              <p:cNvPr id="16" name="五角星形 15"/>
              <p:cNvSpPr/>
              <p:nvPr/>
            </p:nvSpPr>
            <p:spPr>
              <a:xfrm>
                <a:off x="3776425" y="4620410"/>
                <a:ext cx="297634" cy="297634"/>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2755955" y="5048381"/>
                <a:ext cx="206829" cy="206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等腰三角形 19"/>
              <p:cNvSpPr/>
              <p:nvPr/>
            </p:nvSpPr>
            <p:spPr>
              <a:xfrm>
                <a:off x="2844378" y="5833008"/>
                <a:ext cx="277793" cy="231493"/>
              </a:xfrm>
              <a:prstGeom prst="triangle">
                <a:avLst/>
              </a:prstGeom>
              <a:solidFill>
                <a:srgbClr val="0B3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等腰三角形 21"/>
              <p:cNvSpPr/>
              <p:nvPr/>
            </p:nvSpPr>
            <p:spPr>
              <a:xfrm>
                <a:off x="2496218" y="5627697"/>
                <a:ext cx="277793" cy="231493"/>
              </a:xfrm>
              <a:prstGeom prst="triangle">
                <a:avLst/>
              </a:prstGeom>
              <a:solidFill>
                <a:srgbClr val="0B3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等腰三角形 22"/>
              <p:cNvSpPr/>
              <p:nvPr/>
            </p:nvSpPr>
            <p:spPr>
              <a:xfrm>
                <a:off x="3284855" y="5866073"/>
                <a:ext cx="277793" cy="231493"/>
              </a:xfrm>
              <a:prstGeom prst="triangle">
                <a:avLst/>
              </a:prstGeom>
              <a:solidFill>
                <a:srgbClr val="0B3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等腰三角形 23"/>
              <p:cNvSpPr/>
              <p:nvPr/>
            </p:nvSpPr>
            <p:spPr>
              <a:xfrm>
                <a:off x="2860550" y="5432444"/>
                <a:ext cx="277793" cy="231493"/>
              </a:xfrm>
              <a:prstGeom prst="triangle">
                <a:avLst/>
              </a:prstGeom>
              <a:solidFill>
                <a:srgbClr val="0B3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等腰三角形 24"/>
              <p:cNvSpPr/>
              <p:nvPr/>
            </p:nvSpPr>
            <p:spPr>
              <a:xfrm>
                <a:off x="3090789" y="5551783"/>
                <a:ext cx="277793" cy="231493"/>
              </a:xfrm>
              <a:prstGeom prst="triangle">
                <a:avLst/>
              </a:prstGeom>
              <a:solidFill>
                <a:srgbClr val="0B3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五角星形 25"/>
              <p:cNvSpPr/>
              <p:nvPr/>
            </p:nvSpPr>
            <p:spPr>
              <a:xfrm>
                <a:off x="3924370" y="5137445"/>
                <a:ext cx="297634" cy="297634"/>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五角星形 26"/>
              <p:cNvSpPr/>
              <p:nvPr/>
            </p:nvSpPr>
            <p:spPr>
              <a:xfrm>
                <a:off x="3480771" y="5406966"/>
                <a:ext cx="297634" cy="297634"/>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五角星形 27"/>
              <p:cNvSpPr/>
              <p:nvPr/>
            </p:nvSpPr>
            <p:spPr>
              <a:xfrm>
                <a:off x="4132301" y="4772345"/>
                <a:ext cx="297634" cy="297634"/>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五角星形 28"/>
              <p:cNvSpPr/>
              <p:nvPr/>
            </p:nvSpPr>
            <p:spPr>
              <a:xfrm>
                <a:off x="4201680" y="5446936"/>
                <a:ext cx="297634" cy="297634"/>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五角星形 29"/>
              <p:cNvSpPr/>
              <p:nvPr/>
            </p:nvSpPr>
            <p:spPr>
              <a:xfrm>
                <a:off x="4497869" y="5092577"/>
                <a:ext cx="297634" cy="297634"/>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p:cNvSpPr/>
              <p:nvPr/>
            </p:nvSpPr>
            <p:spPr>
              <a:xfrm>
                <a:off x="2962587" y="4747235"/>
                <a:ext cx="206829" cy="206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2489191" y="5263293"/>
                <a:ext cx="206829" cy="206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3265168" y="4956238"/>
                <a:ext cx="206829" cy="206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3422759" y="4610744"/>
                <a:ext cx="206829" cy="206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等腰三角形 35"/>
              <p:cNvSpPr/>
              <p:nvPr/>
            </p:nvSpPr>
            <p:spPr>
              <a:xfrm>
                <a:off x="2995517" y="5158718"/>
                <a:ext cx="277793" cy="231493"/>
              </a:xfrm>
              <a:prstGeom prst="triangle">
                <a:avLst/>
              </a:prstGeom>
              <a:solidFill>
                <a:srgbClr val="0B3A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五角星形 36"/>
              <p:cNvSpPr/>
              <p:nvPr/>
            </p:nvSpPr>
            <p:spPr>
              <a:xfrm>
                <a:off x="3559244" y="4943760"/>
                <a:ext cx="297634" cy="297634"/>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3783213" y="5729593"/>
                <a:ext cx="206829" cy="206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五角星形 38"/>
              <p:cNvSpPr/>
              <p:nvPr/>
            </p:nvSpPr>
            <p:spPr>
              <a:xfrm>
                <a:off x="3983547" y="5956929"/>
                <a:ext cx="297634" cy="297634"/>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40" name="直線單箭頭接點 39"/>
            <p:cNvCxnSpPr/>
            <p:nvPr/>
          </p:nvCxnSpPr>
          <p:spPr>
            <a:xfrm flipV="1">
              <a:off x="4095460" y="4712682"/>
              <a:ext cx="10125" cy="18675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4095460" y="6577085"/>
              <a:ext cx="2975154" cy="96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橢圓 3"/>
          <p:cNvSpPr/>
          <p:nvPr/>
        </p:nvSpPr>
        <p:spPr>
          <a:xfrm>
            <a:off x="3408322" y="5100367"/>
            <a:ext cx="1013356" cy="856480"/>
          </a:xfrm>
          <a:prstGeom prst="ellipse">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4" name="標題 3"/>
          <p:cNvSpPr>
            <a:spLocks noGrp="1"/>
          </p:cNvSpPr>
          <p:nvPr>
            <p:ph type="title"/>
          </p:nvPr>
        </p:nvSpPr>
        <p:spPr>
          <a:xfrm>
            <a:off x="628650" y="357744"/>
            <a:ext cx="7886700" cy="1325563"/>
          </a:xfrm>
        </p:spPr>
        <p:txBody>
          <a:bodyPr/>
          <a:lstStyle/>
          <a:p>
            <a:r>
              <a:rPr lang="en-US" altLang="zh-TW" dirty="0">
                <a:latin typeface="Times New Roman"/>
                <a:ea typeface="Times New Roman"/>
                <a:cs typeface="Times New Roman"/>
                <a:sym typeface="Times New Roman"/>
              </a:rPr>
              <a:t>Scenario</a:t>
            </a:r>
            <a:endParaRPr lang="zh-TW" altLang="en-US" dirty="0"/>
          </a:p>
        </p:txBody>
      </p:sp>
      <p:sp>
        <p:nvSpPr>
          <p:cNvPr id="5" name="文字版面配置區 4"/>
          <p:cNvSpPr>
            <a:spLocks noGrp="1"/>
          </p:cNvSpPr>
          <p:nvPr>
            <p:ph type="body" idx="1"/>
          </p:nvPr>
        </p:nvSpPr>
        <p:spPr/>
        <p:txBody>
          <a:bodyPr/>
          <a:lstStyle/>
          <a:p>
            <a:pPr indent="-304800">
              <a:lnSpc>
                <a:spcPct val="150000"/>
              </a:lnSpc>
              <a:spcBef>
                <a:spcPts val="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Classification Service K</a:t>
            </a:r>
          </a:p>
          <a:p>
            <a:pPr indent="-304800">
              <a:lnSpc>
                <a:spcPct val="150000"/>
              </a:lnSpc>
              <a:spcBef>
                <a:spcPts val="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Dataset </a:t>
            </a:r>
            <a:r>
              <a:rPr lang="en-US" altLang="zh-TW" b="1" dirty="0" smtClean="0"/>
              <a:t>D</a:t>
            </a:r>
            <a:endParaRPr lang="en-US" altLang="zh-TW" dirty="0">
              <a:latin typeface="Times New Roman"/>
              <a:ea typeface="Times New Roman"/>
              <a:cs typeface="Times New Roman"/>
              <a:sym typeface="Times New Roman"/>
            </a:endParaRPr>
          </a:p>
          <a:p>
            <a:pPr indent="-304800">
              <a:lnSpc>
                <a:spcPct val="150000"/>
              </a:lnSpc>
              <a:spcBef>
                <a:spcPts val="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Query </a:t>
            </a:r>
            <a:r>
              <a:rPr lang="en-US" altLang="zh-TW" dirty="0">
                <a:latin typeface="Times New Roman"/>
                <a:ea typeface="Times New Roman"/>
                <a:cs typeface="Times New Roman"/>
                <a:sym typeface="Times New Roman"/>
              </a:rPr>
              <a:t>data </a:t>
            </a:r>
            <a:r>
              <a:rPr lang="en-US" altLang="zh-TW" b="1" dirty="0"/>
              <a:t>x</a:t>
            </a:r>
            <a:endParaRPr lang="en-US" altLang="zh-TW" dirty="0">
              <a:latin typeface="Times New Roman"/>
              <a:ea typeface="Times New Roman"/>
              <a:cs typeface="Times New Roman"/>
              <a:sym typeface="Times New Roman"/>
            </a:endParaRPr>
          </a:p>
          <a:p>
            <a:pPr indent="-304800">
              <a:lnSpc>
                <a:spcPct val="150000"/>
              </a:lnSpc>
              <a:spcBef>
                <a:spcPts val="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Classification result K(</a:t>
            </a:r>
            <a:r>
              <a:rPr lang="en-US" altLang="zh-TW" b="1" dirty="0" smtClean="0">
                <a:ea typeface="Times New Roman"/>
              </a:rPr>
              <a:t>D</a:t>
            </a:r>
            <a:r>
              <a:rPr lang="en-US" altLang="zh-TW" dirty="0" smtClean="0">
                <a:latin typeface="Times New Roman"/>
                <a:ea typeface="Times New Roman"/>
                <a:cs typeface="Times New Roman"/>
                <a:sym typeface="Times New Roman"/>
              </a:rPr>
              <a:t>, </a:t>
            </a:r>
            <a:r>
              <a:rPr lang="en-US" altLang="zh-TW" b="1" dirty="0"/>
              <a:t>x</a:t>
            </a:r>
            <a:r>
              <a:rPr lang="en-US" altLang="zh-TW" dirty="0">
                <a:latin typeface="Times New Roman"/>
                <a:ea typeface="Times New Roman"/>
                <a:cs typeface="Times New Roman"/>
                <a:sym typeface="Times New Roman"/>
              </a:rPr>
              <a:t>) </a:t>
            </a:r>
          </a:p>
          <a:p>
            <a:endParaRPr lang="zh-TW" altLang="en-US" dirty="0"/>
          </a:p>
        </p:txBody>
      </p:sp>
      <p:grpSp>
        <p:nvGrpSpPr>
          <p:cNvPr id="133" name="群組 132"/>
          <p:cNvGrpSpPr/>
          <p:nvPr/>
        </p:nvGrpSpPr>
        <p:grpSpPr>
          <a:xfrm>
            <a:off x="2394053" y="4777218"/>
            <a:ext cx="5328168" cy="1542063"/>
            <a:chOff x="3805300" y="4640247"/>
            <a:chExt cx="4567632" cy="1314052"/>
          </a:xfrm>
        </p:grpSpPr>
        <p:grpSp>
          <p:nvGrpSpPr>
            <p:cNvPr id="13" name="群組 12"/>
            <p:cNvGrpSpPr/>
            <p:nvPr/>
          </p:nvGrpSpPr>
          <p:grpSpPr>
            <a:xfrm>
              <a:off x="7056237" y="4862911"/>
              <a:ext cx="836131" cy="736810"/>
              <a:chOff x="7089136" y="1070060"/>
              <a:chExt cx="1215349" cy="1115587"/>
            </a:xfrm>
          </p:grpSpPr>
          <p:grpSp>
            <p:nvGrpSpPr>
              <p:cNvPr id="12" name="群組 11"/>
              <p:cNvGrpSpPr/>
              <p:nvPr/>
            </p:nvGrpSpPr>
            <p:grpSpPr>
              <a:xfrm>
                <a:off x="7089136" y="1070060"/>
                <a:ext cx="1215349" cy="377144"/>
                <a:chOff x="7089136" y="1070060"/>
                <a:chExt cx="1215349" cy="377144"/>
              </a:xfrm>
            </p:grpSpPr>
            <p:sp>
              <p:nvSpPr>
                <p:cNvPr id="10" name="矩形 9"/>
                <p:cNvSpPr/>
                <p:nvPr/>
              </p:nvSpPr>
              <p:spPr>
                <a:xfrm>
                  <a:off x="7089136" y="1070060"/>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flipH="1" flipV="1">
                  <a:off x="7256584" y="1227794"/>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35" name="群組 34"/>
              <p:cNvGrpSpPr/>
              <p:nvPr/>
            </p:nvGrpSpPr>
            <p:grpSpPr>
              <a:xfrm>
                <a:off x="7089136" y="1439251"/>
                <a:ext cx="1215349" cy="377144"/>
                <a:chOff x="7089136" y="1070060"/>
                <a:chExt cx="1215349" cy="377144"/>
              </a:xfrm>
            </p:grpSpPr>
            <p:sp>
              <p:nvSpPr>
                <p:cNvPr id="36" name="矩形 35"/>
                <p:cNvSpPr/>
                <p:nvPr/>
              </p:nvSpPr>
              <p:spPr>
                <a:xfrm>
                  <a:off x="7089136" y="1070060"/>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p:cNvSpPr/>
                <p:nvPr/>
              </p:nvSpPr>
              <p:spPr>
                <a:xfrm flipH="1" flipV="1">
                  <a:off x="7256584" y="1227794"/>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nvGrpSpPr>
              <p:cNvPr id="38" name="群組 37"/>
              <p:cNvGrpSpPr/>
              <p:nvPr/>
            </p:nvGrpSpPr>
            <p:grpSpPr>
              <a:xfrm>
                <a:off x="7089136" y="1808503"/>
                <a:ext cx="1215349" cy="377144"/>
                <a:chOff x="7089136" y="1070060"/>
                <a:chExt cx="1215349" cy="377144"/>
              </a:xfrm>
            </p:grpSpPr>
            <p:sp>
              <p:nvSpPr>
                <p:cNvPr id="39" name="矩形 38"/>
                <p:cNvSpPr/>
                <p:nvPr/>
              </p:nvSpPr>
              <p:spPr>
                <a:xfrm>
                  <a:off x="7089136" y="1070060"/>
                  <a:ext cx="1215349" cy="377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flipH="1" flipV="1">
                  <a:off x="7256584" y="1227794"/>
                  <a:ext cx="60387" cy="5699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grpSp>
        <p:grpSp>
          <p:nvGrpSpPr>
            <p:cNvPr id="9" name="群組 8"/>
            <p:cNvGrpSpPr/>
            <p:nvPr/>
          </p:nvGrpSpPr>
          <p:grpSpPr>
            <a:xfrm>
              <a:off x="5162545" y="4674701"/>
              <a:ext cx="1664600" cy="1223813"/>
              <a:chOff x="5854172" y="4168619"/>
              <a:chExt cx="1873884" cy="1347200"/>
            </a:xfrm>
          </p:grpSpPr>
          <p:cxnSp>
            <p:nvCxnSpPr>
              <p:cNvPr id="165" name="Google Shape;165;gf785498e00_1_14"/>
              <p:cNvCxnSpPr/>
              <p:nvPr/>
            </p:nvCxnSpPr>
            <p:spPr>
              <a:xfrm>
                <a:off x="5854256" y="4832025"/>
                <a:ext cx="1873800" cy="0"/>
              </a:xfrm>
              <a:prstGeom prst="straightConnector1">
                <a:avLst/>
              </a:prstGeom>
              <a:noFill/>
              <a:ln w="38100" cap="flat" cmpd="sng">
                <a:solidFill>
                  <a:schemeClr val="dk2"/>
                </a:solidFill>
                <a:prstDash val="solid"/>
                <a:round/>
                <a:headEnd type="none" w="med" len="med"/>
                <a:tailEnd type="triangle" w="med" len="med"/>
              </a:ln>
            </p:spPr>
          </p:cxnSp>
          <p:sp>
            <p:nvSpPr>
              <p:cNvPr id="166" name="Google Shape;166;gf785498e00_1_14"/>
              <p:cNvSpPr txBox="1"/>
              <p:nvPr/>
            </p:nvSpPr>
            <p:spPr>
              <a:xfrm>
                <a:off x="6508777" y="4168619"/>
                <a:ext cx="606292" cy="747081"/>
              </a:xfrm>
              <a:prstGeom prst="rect">
                <a:avLst/>
              </a:prstGeom>
              <a:noFill/>
              <a:ln>
                <a:noFill/>
              </a:ln>
            </p:spPr>
            <p:txBody>
              <a:bodyPr spcFirstLastPara="1" wrap="square" lIns="68569" tIns="68569" rIns="68569" bIns="68569" anchor="t" anchorCtr="0">
                <a:spAutoFit/>
              </a:bodyPr>
              <a:lstStyle/>
              <a:p>
                <a:pPr algn="ctr">
                  <a:lnSpc>
                    <a:spcPct val="200000"/>
                  </a:lnSpc>
                  <a:buClr>
                    <a:schemeClr val="dk1"/>
                  </a:buClr>
                  <a:buSzPts val="1100"/>
                </a:pPr>
                <a:r>
                  <a:rPr lang="en-US" sz="2100" b="1" dirty="0">
                    <a:solidFill>
                      <a:schemeClr val="dk1"/>
                    </a:solidFill>
                    <a:latin typeface="Calibri"/>
                    <a:ea typeface="Calibri"/>
                    <a:cs typeface="Calibri"/>
                    <a:sym typeface="Calibri"/>
                  </a:rPr>
                  <a:t>x</a:t>
                </a:r>
                <a:endParaRPr sz="1050" dirty="0">
                  <a:latin typeface="Calibri"/>
                  <a:ea typeface="Calibri"/>
                  <a:cs typeface="Calibri"/>
                  <a:sym typeface="Calibri"/>
                </a:endParaRPr>
              </a:p>
            </p:txBody>
          </p:sp>
          <p:cxnSp>
            <p:nvCxnSpPr>
              <p:cNvPr id="167" name="Google Shape;167;gf785498e00_1_14"/>
              <p:cNvCxnSpPr/>
              <p:nvPr/>
            </p:nvCxnSpPr>
            <p:spPr>
              <a:xfrm rot="10800000">
                <a:off x="5854172" y="5003475"/>
                <a:ext cx="1873800" cy="0"/>
              </a:xfrm>
              <a:prstGeom prst="straightConnector1">
                <a:avLst/>
              </a:prstGeom>
              <a:noFill/>
              <a:ln w="38100" cap="flat" cmpd="sng">
                <a:solidFill>
                  <a:schemeClr val="dk2"/>
                </a:solidFill>
                <a:prstDash val="solid"/>
                <a:round/>
                <a:headEnd type="none" w="med" len="med"/>
                <a:tailEnd type="triangle" w="med" len="med"/>
              </a:ln>
            </p:spPr>
          </p:cxnSp>
          <p:sp>
            <p:nvSpPr>
              <p:cNvPr id="168" name="Google Shape;168;gf785498e00_1_14"/>
              <p:cNvSpPr txBox="1"/>
              <p:nvPr/>
            </p:nvSpPr>
            <p:spPr>
              <a:xfrm>
                <a:off x="6391719" y="4779628"/>
                <a:ext cx="1198484" cy="736191"/>
              </a:xfrm>
              <a:prstGeom prst="rect">
                <a:avLst/>
              </a:prstGeom>
              <a:noFill/>
              <a:ln>
                <a:noFill/>
              </a:ln>
            </p:spPr>
            <p:txBody>
              <a:bodyPr spcFirstLastPara="1" wrap="square" lIns="68569" tIns="68569" rIns="68569" bIns="68569" anchor="t" anchorCtr="0">
                <a:spAutoFit/>
              </a:bodyPr>
              <a:lstStyle/>
              <a:p>
                <a:pPr>
                  <a:lnSpc>
                    <a:spcPct val="200000"/>
                  </a:lnSpc>
                </a:pPr>
                <a:r>
                  <a:rPr lang="en-US" sz="2100" dirty="0" smtClean="0">
                    <a:solidFill>
                      <a:schemeClr val="dk1"/>
                    </a:solidFill>
                    <a:latin typeface="Times New Roman"/>
                    <a:ea typeface="Times New Roman"/>
                    <a:cs typeface="Times New Roman"/>
                    <a:sym typeface="Times New Roman"/>
                  </a:rPr>
                  <a:t>K(</a:t>
                </a:r>
                <a:r>
                  <a:rPr lang="en-US" sz="2100" b="1" dirty="0" smtClean="0">
                    <a:solidFill>
                      <a:schemeClr val="dk1"/>
                    </a:solidFill>
                    <a:latin typeface="Calibri"/>
                    <a:ea typeface="Calibri"/>
                    <a:cs typeface="Calibri"/>
                    <a:sym typeface="Calibri"/>
                  </a:rPr>
                  <a:t>D</a:t>
                </a:r>
                <a:r>
                  <a:rPr lang="en-US" sz="2100" dirty="0" smtClean="0">
                    <a:solidFill>
                      <a:schemeClr val="dk1"/>
                    </a:solidFill>
                    <a:latin typeface="Times New Roman"/>
                    <a:ea typeface="Times New Roman"/>
                    <a:cs typeface="Times New Roman"/>
                    <a:sym typeface="Times New Roman"/>
                  </a:rPr>
                  <a:t>, </a:t>
                </a:r>
                <a:r>
                  <a:rPr lang="en-US" sz="2100" b="1" dirty="0">
                    <a:solidFill>
                      <a:schemeClr val="dk1"/>
                    </a:solidFill>
                    <a:latin typeface="Calibri"/>
                    <a:ea typeface="Calibri"/>
                    <a:cs typeface="Calibri"/>
                    <a:sym typeface="Calibri"/>
                  </a:rPr>
                  <a:t>x</a:t>
                </a:r>
                <a:r>
                  <a:rPr lang="en-US" sz="2100" dirty="0">
                    <a:solidFill>
                      <a:schemeClr val="dk1"/>
                    </a:solidFill>
                    <a:latin typeface="Times New Roman"/>
                    <a:ea typeface="Times New Roman"/>
                    <a:cs typeface="Times New Roman"/>
                    <a:sym typeface="Times New Roman"/>
                  </a:rPr>
                  <a:t>)</a:t>
                </a:r>
                <a:endParaRPr sz="1050" dirty="0"/>
              </a:p>
            </p:txBody>
          </p:sp>
        </p:grpSp>
        <p:sp>
          <p:nvSpPr>
            <p:cNvPr id="19" name="Google Shape;240;g10097fa38cb_0_17"/>
            <p:cNvSpPr txBox="1"/>
            <p:nvPr/>
          </p:nvSpPr>
          <p:spPr>
            <a:xfrm>
              <a:off x="6584531" y="5655764"/>
              <a:ext cx="1788401" cy="298535"/>
            </a:xfrm>
            <a:prstGeom prst="rect">
              <a:avLst/>
            </a:prstGeom>
            <a:noFill/>
            <a:ln>
              <a:noFill/>
            </a:ln>
          </p:spPr>
          <p:txBody>
            <a:bodyPr spcFirstLastPara="1" wrap="square" lIns="68569" tIns="68569" rIns="68569" bIns="68569" anchor="b" anchorCtr="0">
              <a:noAutofit/>
            </a:bodyPr>
            <a:lstStyle/>
            <a:p>
              <a:pPr algn="ctr"/>
              <a:r>
                <a:rPr lang="en-US" sz="1125" b="1" dirty="0" smtClean="0">
                  <a:latin typeface="Calibri"/>
                  <a:ea typeface="Calibri"/>
                  <a:cs typeface="Calibri"/>
                  <a:sym typeface="Calibri"/>
                </a:rPr>
                <a:t>Server: Dataset</a:t>
              </a:r>
              <a:endParaRPr sz="375" b="1" dirty="0">
                <a:latin typeface="Calibri"/>
                <a:ea typeface="Calibri"/>
                <a:cs typeface="Calibri"/>
                <a:sym typeface="Calibri"/>
              </a:endParaRPr>
            </a:p>
          </p:txBody>
        </p:sp>
        <p:sp>
          <p:nvSpPr>
            <p:cNvPr id="22" name="Google Shape;239;g10097fa38cb_0_17"/>
            <p:cNvSpPr txBox="1"/>
            <p:nvPr/>
          </p:nvSpPr>
          <p:spPr>
            <a:xfrm>
              <a:off x="3805300" y="5611984"/>
              <a:ext cx="1487778" cy="299002"/>
            </a:xfrm>
            <a:prstGeom prst="rect">
              <a:avLst/>
            </a:prstGeom>
            <a:noFill/>
            <a:ln>
              <a:noFill/>
            </a:ln>
          </p:spPr>
          <p:txBody>
            <a:bodyPr spcFirstLastPara="1" wrap="square" lIns="68569" tIns="68569" rIns="68569" bIns="68569" anchor="b" anchorCtr="0">
              <a:noAutofit/>
            </a:bodyPr>
            <a:lstStyle/>
            <a:p>
              <a:pPr algn="ctr"/>
              <a:r>
                <a:rPr lang="en-US" sz="1125" b="1" dirty="0" smtClean="0">
                  <a:latin typeface="Calibri"/>
                  <a:ea typeface="Calibri"/>
                  <a:cs typeface="Calibri"/>
                  <a:sym typeface="Calibri"/>
                </a:rPr>
                <a:t>Client: Query</a:t>
              </a:r>
              <a:endParaRPr sz="375" b="1" dirty="0">
                <a:latin typeface="Calibri"/>
                <a:ea typeface="Calibri"/>
                <a:cs typeface="Calibri"/>
                <a:sym typeface="Calibri"/>
              </a:endParaRPr>
            </a:p>
          </p:txBody>
        </p:sp>
        <p:grpSp>
          <p:nvGrpSpPr>
            <p:cNvPr id="8" name="群組 7"/>
            <p:cNvGrpSpPr/>
            <p:nvPr/>
          </p:nvGrpSpPr>
          <p:grpSpPr>
            <a:xfrm>
              <a:off x="7647567" y="4640247"/>
              <a:ext cx="360000" cy="384643"/>
              <a:chOff x="8238391" y="3351603"/>
              <a:chExt cx="360000" cy="384643"/>
            </a:xfrm>
          </p:grpSpPr>
          <p:sp>
            <p:nvSpPr>
              <p:cNvPr id="6" name="月亮 5"/>
              <p:cNvSpPr/>
              <p:nvPr/>
            </p:nvSpPr>
            <p:spPr>
              <a:xfrm rot="16200000">
                <a:off x="8335222" y="3269358"/>
                <a:ext cx="175846" cy="340335"/>
              </a:xfrm>
              <a:prstGeom prst="moon">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橢圓 2"/>
              <p:cNvSpPr/>
              <p:nvPr/>
            </p:nvSpPr>
            <p:spPr>
              <a:xfrm>
                <a:off x="8238391" y="3376246"/>
                <a:ext cx="360000" cy="360000"/>
              </a:xfrm>
              <a:prstGeom prst="ellipse">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圓形圖 6"/>
              <p:cNvSpPr>
                <a:spLocks noChangeAspect="1"/>
              </p:cNvSpPr>
              <p:nvPr/>
            </p:nvSpPr>
            <p:spPr>
              <a:xfrm rot="18900000">
                <a:off x="8276769" y="3479714"/>
                <a:ext cx="125942" cy="126000"/>
              </a:xfrm>
              <a:prstGeom prst="pie">
                <a:avLst>
                  <a:gd name="adj1" fmla="val 5400011"/>
                  <a:gd name="adj2" fmla="val 16200000"/>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7" name="圓形圖 26"/>
              <p:cNvSpPr>
                <a:spLocks noChangeAspect="1"/>
              </p:cNvSpPr>
              <p:nvPr/>
            </p:nvSpPr>
            <p:spPr>
              <a:xfrm rot="2700000" flipH="1">
                <a:off x="8438140" y="3483831"/>
                <a:ext cx="126000" cy="121152"/>
              </a:xfrm>
              <a:prstGeom prst="pie">
                <a:avLst>
                  <a:gd name="adj1" fmla="val 5400011"/>
                  <a:gd name="adj2" fmla="val 16200000"/>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nvGrpSpPr>
            <p:cNvPr id="131" name="群組 130"/>
            <p:cNvGrpSpPr/>
            <p:nvPr/>
          </p:nvGrpSpPr>
          <p:grpSpPr>
            <a:xfrm>
              <a:off x="4284490" y="4817802"/>
              <a:ext cx="604817" cy="1024139"/>
              <a:chOff x="7324763" y="1833586"/>
              <a:chExt cx="604817" cy="1024139"/>
            </a:xfrm>
          </p:grpSpPr>
          <p:sp>
            <p:nvSpPr>
              <p:cNvPr id="130" name="套索 129"/>
              <p:cNvSpPr/>
              <p:nvPr/>
            </p:nvSpPr>
            <p:spPr>
              <a:xfrm rot="7821395">
                <a:off x="7313748" y="2241892"/>
                <a:ext cx="626848" cy="604817"/>
              </a:xfrm>
              <a:prstGeom prst="chord">
                <a:avLst>
                  <a:gd name="adj1" fmla="val 2700000"/>
                  <a:gd name="adj2" fmla="val 13887070"/>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28" name="橢圓 127"/>
              <p:cNvSpPr/>
              <p:nvPr/>
            </p:nvSpPr>
            <p:spPr>
              <a:xfrm>
                <a:off x="7379257" y="1833586"/>
                <a:ext cx="495835" cy="495835"/>
              </a:xfrm>
              <a:prstGeom prst="ellipse">
                <a:avLst/>
              </a:prstGeom>
              <a:ln w="38100">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pSp>
        <p:grpSp>
          <p:nvGrpSpPr>
            <p:cNvPr id="26" name="群組 25"/>
            <p:cNvGrpSpPr/>
            <p:nvPr/>
          </p:nvGrpSpPr>
          <p:grpSpPr>
            <a:xfrm>
              <a:off x="4198802" y="4668737"/>
              <a:ext cx="359999" cy="384643"/>
              <a:chOff x="8273493" y="3272578"/>
              <a:chExt cx="359999" cy="384643"/>
            </a:xfrm>
          </p:grpSpPr>
          <p:sp>
            <p:nvSpPr>
              <p:cNvPr id="28" name="月亮 27"/>
              <p:cNvSpPr/>
              <p:nvPr/>
            </p:nvSpPr>
            <p:spPr>
              <a:xfrm rot="16200000">
                <a:off x="8370324" y="3190333"/>
                <a:ext cx="175846" cy="340335"/>
              </a:xfrm>
              <a:prstGeom prst="moon">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8273493" y="3297221"/>
                <a:ext cx="359999" cy="360000"/>
              </a:xfrm>
              <a:prstGeom prst="ellipse">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圓形圖 29"/>
              <p:cNvSpPr>
                <a:spLocks noChangeAspect="1"/>
              </p:cNvSpPr>
              <p:nvPr/>
            </p:nvSpPr>
            <p:spPr>
              <a:xfrm rot="18900000">
                <a:off x="8311871" y="3400689"/>
                <a:ext cx="125942" cy="126000"/>
              </a:xfrm>
              <a:prstGeom prst="pie">
                <a:avLst>
                  <a:gd name="adj1" fmla="val 5400011"/>
                  <a:gd name="adj2" fmla="val 16200000"/>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1" name="圓形圖 30"/>
              <p:cNvSpPr>
                <a:spLocks noChangeAspect="1"/>
              </p:cNvSpPr>
              <p:nvPr/>
            </p:nvSpPr>
            <p:spPr>
              <a:xfrm rot="2700000" flipH="1">
                <a:off x="8473241" y="3404806"/>
                <a:ext cx="126000" cy="121152"/>
              </a:xfrm>
              <a:prstGeom prst="pie">
                <a:avLst>
                  <a:gd name="adj1" fmla="val 5400011"/>
                  <a:gd name="adj2" fmla="val 16200000"/>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a:ea typeface="Times New Roman"/>
                <a:cs typeface="Times New Roman"/>
                <a:sym typeface="Times New Roman"/>
              </a:rPr>
              <a:t>Security for the above scenario</a:t>
            </a:r>
            <a:endParaRPr lang="zh-TW" altLang="en-US" dirty="0"/>
          </a:p>
        </p:txBody>
      </p:sp>
      <p:sp>
        <p:nvSpPr>
          <p:cNvPr id="3" name="文字版面配置區 2"/>
          <p:cNvSpPr>
            <a:spLocks noGrp="1"/>
          </p:cNvSpPr>
          <p:nvPr>
            <p:ph type="body" idx="1"/>
          </p:nvPr>
        </p:nvSpPr>
        <p:spPr/>
        <p:txBody>
          <a:bodyPr/>
          <a:lstStyle/>
          <a:p>
            <a:pPr indent="-304800">
              <a:lnSpc>
                <a:spcPct val="200000"/>
              </a:lnSpc>
              <a:spcBef>
                <a:spcPts val="0"/>
              </a:spcBef>
              <a:buClr>
                <a:schemeClr val="accent2"/>
              </a:buClr>
              <a:buSzPts val="2800"/>
              <a:buFont typeface="Times New Roman"/>
              <a:buChar char="❖"/>
            </a:pPr>
            <a:r>
              <a:rPr lang="en-US" altLang="zh-TW" b="1" dirty="0">
                <a:ea typeface="Times New Roman"/>
              </a:rPr>
              <a:t>D</a:t>
            </a:r>
            <a:r>
              <a:rPr lang="en-US" altLang="zh-TW" dirty="0" smtClean="0">
                <a:latin typeface="Times New Roman"/>
                <a:ea typeface="Times New Roman"/>
                <a:cs typeface="Times New Roman"/>
                <a:sym typeface="Times New Roman"/>
              </a:rPr>
              <a:t> </a:t>
            </a:r>
            <a:r>
              <a:rPr lang="en-US" altLang="zh-TW" dirty="0">
                <a:latin typeface="Times New Roman"/>
                <a:ea typeface="Times New Roman"/>
                <a:cs typeface="Times New Roman"/>
                <a:sym typeface="Times New Roman"/>
              </a:rPr>
              <a:t>and </a:t>
            </a:r>
            <a:r>
              <a:rPr lang="en-US" altLang="zh-TW" b="1" dirty="0" smtClean="0">
                <a:solidFill>
                  <a:srgbClr val="000000"/>
                </a:solidFill>
              </a:rPr>
              <a:t>x</a:t>
            </a:r>
            <a:r>
              <a:rPr lang="en-US" altLang="zh-TW" dirty="0" smtClean="0">
                <a:latin typeface="Times New Roman"/>
                <a:ea typeface="Times New Roman"/>
                <a:cs typeface="Times New Roman"/>
                <a:sym typeface="Times New Roman"/>
              </a:rPr>
              <a:t> </a:t>
            </a:r>
            <a:r>
              <a:rPr lang="en-US" altLang="zh-TW" dirty="0">
                <a:latin typeface="Times New Roman"/>
                <a:ea typeface="Times New Roman"/>
                <a:cs typeface="Times New Roman"/>
                <a:sym typeface="Times New Roman"/>
              </a:rPr>
              <a:t>should not be </a:t>
            </a:r>
            <a:r>
              <a:rPr lang="en-US" altLang="zh-TW" dirty="0" smtClean="0">
                <a:latin typeface="Times New Roman"/>
                <a:ea typeface="Times New Roman"/>
                <a:cs typeface="Times New Roman"/>
                <a:sym typeface="Times New Roman"/>
              </a:rPr>
              <a:t>revealed</a:t>
            </a:r>
            <a:r>
              <a:rPr lang="zh-TW" altLang="en-US" dirty="0" smtClean="0">
                <a:latin typeface="Times New Roman"/>
                <a:ea typeface="Times New Roman"/>
                <a:cs typeface="Times New Roman"/>
                <a:sym typeface="Times New Roman"/>
              </a:rPr>
              <a:t> </a:t>
            </a:r>
            <a:r>
              <a:rPr lang="en-US" altLang="zh-TW" dirty="0" smtClean="0">
                <a:latin typeface="Times New Roman"/>
                <a:ea typeface="Times New Roman"/>
                <a:cs typeface="Times New Roman"/>
                <a:sym typeface="Times New Roman"/>
              </a:rPr>
              <a:t>to each other. </a:t>
            </a:r>
            <a:endParaRPr lang="en-US" altLang="zh-TW" dirty="0">
              <a:latin typeface="Times New Roman"/>
              <a:ea typeface="Times New Roman"/>
              <a:cs typeface="Times New Roman"/>
              <a:sym typeface="Times New Roman"/>
            </a:endParaRPr>
          </a:p>
          <a:p>
            <a:pPr indent="-304800">
              <a:lnSpc>
                <a:spcPct val="200000"/>
              </a:lnSpc>
              <a:spcBef>
                <a:spcPts val="0"/>
              </a:spcBef>
              <a:buClr>
                <a:schemeClr val="accent2"/>
              </a:buClr>
              <a:buSzPts val="2800"/>
              <a:buFont typeface="Times New Roman"/>
              <a:buChar char="❖"/>
            </a:pPr>
            <a:r>
              <a:rPr lang="en-US" altLang="zh-TW" b="1" dirty="0" smtClean="0">
                <a:solidFill>
                  <a:srgbClr val="000000"/>
                </a:solidFill>
              </a:rPr>
              <a:t>D</a:t>
            </a:r>
            <a:r>
              <a:rPr lang="en-US" altLang="zh-TW" dirty="0" smtClean="0">
                <a:latin typeface="Times New Roman"/>
                <a:ea typeface="Times New Roman"/>
                <a:cs typeface="Times New Roman"/>
                <a:sym typeface="Times New Roman"/>
              </a:rPr>
              <a:t> </a:t>
            </a:r>
            <a:r>
              <a:rPr lang="en-US" altLang="zh-TW" dirty="0">
                <a:latin typeface="Times New Roman"/>
                <a:ea typeface="Times New Roman"/>
                <a:cs typeface="Times New Roman"/>
                <a:sym typeface="Times New Roman"/>
              </a:rPr>
              <a:t>should </a:t>
            </a:r>
            <a:r>
              <a:rPr lang="en-US" altLang="zh-TW" dirty="0" smtClean="0">
                <a:latin typeface="Times New Roman"/>
                <a:ea typeface="Times New Roman"/>
                <a:cs typeface="Times New Roman"/>
                <a:sym typeface="Times New Roman"/>
              </a:rPr>
              <a:t>be run with </a:t>
            </a:r>
            <a:r>
              <a:rPr lang="en-US" altLang="zh-TW" dirty="0">
                <a:latin typeface="Times New Roman"/>
                <a:ea typeface="Times New Roman"/>
                <a:cs typeface="Times New Roman"/>
                <a:sym typeface="Times New Roman"/>
              </a:rPr>
              <a:t>each </a:t>
            </a:r>
            <a:r>
              <a:rPr lang="en-US" altLang="zh-TW" b="1" dirty="0">
                <a:solidFill>
                  <a:srgbClr val="000000"/>
                </a:solidFill>
              </a:rPr>
              <a:t>x</a:t>
            </a:r>
            <a:r>
              <a:rPr lang="en-US" altLang="zh-TW" dirty="0" smtClean="0">
                <a:latin typeface="Times New Roman"/>
                <a:ea typeface="Times New Roman"/>
                <a:cs typeface="Times New Roman"/>
                <a:sym typeface="Times New Roman"/>
              </a:rPr>
              <a:t>. </a:t>
            </a:r>
          </a:p>
          <a:p>
            <a:pPr indent="-304800">
              <a:lnSpc>
                <a:spcPct val="20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The </a:t>
            </a:r>
            <a:r>
              <a:rPr lang="en-US" altLang="zh-TW" dirty="0" smtClean="0">
                <a:latin typeface="Times New Roman"/>
                <a:ea typeface="Times New Roman"/>
                <a:cs typeface="Times New Roman"/>
                <a:sym typeface="Times New Roman"/>
              </a:rPr>
              <a:t>client and server </a:t>
            </a:r>
            <a:r>
              <a:rPr lang="en-US" altLang="zh-TW" dirty="0">
                <a:latin typeface="Times New Roman"/>
                <a:ea typeface="Times New Roman"/>
                <a:cs typeface="Times New Roman"/>
                <a:sym typeface="Times New Roman"/>
              </a:rPr>
              <a:t>should learn </a:t>
            </a:r>
            <a:r>
              <a:rPr lang="en-US" altLang="zh-TW" dirty="0" smtClean="0">
                <a:solidFill>
                  <a:schemeClr val="tx1"/>
                </a:solidFill>
                <a:latin typeface="Times New Roman"/>
                <a:ea typeface="Times New Roman"/>
                <a:cs typeface="Times New Roman"/>
                <a:sym typeface="Times New Roman"/>
              </a:rPr>
              <a:t>no information</a:t>
            </a:r>
            <a:r>
              <a:rPr lang="en-US" altLang="zh-TW" dirty="0" smtClean="0">
                <a:latin typeface="Times New Roman"/>
                <a:ea typeface="Times New Roman"/>
                <a:cs typeface="Times New Roman"/>
                <a:sym typeface="Times New Roman"/>
              </a:rPr>
              <a:t>.</a:t>
            </a:r>
            <a:endParaRPr lang="en-US" altLang="zh-TW" dirty="0">
              <a:latin typeface="Times New Roman"/>
              <a:ea typeface="Times New Roman"/>
              <a:cs typeface="Times New Roman"/>
              <a:sym typeface="Times New Roman"/>
            </a:endParaRPr>
          </a:p>
          <a:p>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a:ea typeface="Times New Roman"/>
                <a:cs typeface="Times New Roman"/>
                <a:sym typeface="Times New Roman"/>
              </a:rPr>
              <a:t>Main contributions</a:t>
            </a:r>
            <a:endParaRPr lang="zh-TW" altLang="en-US" dirty="0"/>
          </a:p>
        </p:txBody>
      </p:sp>
      <p:sp>
        <p:nvSpPr>
          <p:cNvPr id="3" name="文字版面配置區 2"/>
          <p:cNvSpPr>
            <a:spLocks noGrp="1"/>
          </p:cNvSpPr>
          <p:nvPr>
            <p:ph type="body" idx="1"/>
          </p:nvPr>
        </p:nvSpPr>
        <p:spPr/>
        <p:txBody>
          <a:bodyPr/>
          <a:lstStyle/>
          <a:p>
            <a:pPr indent="-304800">
              <a:lnSpc>
                <a:spcPct val="200000"/>
              </a:lnSpc>
              <a:buClr>
                <a:schemeClr val="accent2"/>
              </a:buClr>
              <a:buSzPts val="2800"/>
              <a:buFont typeface="Times New Roman"/>
              <a:buChar char="❖"/>
            </a:pPr>
            <a:r>
              <a:rPr lang="en-US" altLang="zh-TW" dirty="0" smtClean="0">
                <a:latin typeface="Times New Roman"/>
                <a:ea typeface="Times New Roman"/>
                <a:cs typeface="Times New Roman"/>
                <a:sym typeface="Times New Roman"/>
              </a:rPr>
              <a:t>Privacy-preserving </a:t>
            </a:r>
            <a:r>
              <a:rPr lang="en-US" altLang="zh-TW" dirty="0" err="1" smtClean="0">
                <a:latin typeface="Times New Roman"/>
                <a:ea typeface="Times New Roman"/>
                <a:cs typeface="Times New Roman"/>
                <a:sym typeface="Times New Roman"/>
              </a:rPr>
              <a:t>kNN</a:t>
            </a:r>
            <a:r>
              <a:rPr lang="en-US" altLang="zh-TW" dirty="0" smtClean="0">
                <a:latin typeface="Times New Roman"/>
                <a:ea typeface="Times New Roman"/>
                <a:cs typeface="Times New Roman"/>
                <a:sym typeface="Times New Roman"/>
              </a:rPr>
              <a:t> between two parties</a:t>
            </a:r>
          </a:p>
          <a:p>
            <a:pPr indent="-304800">
              <a:lnSpc>
                <a:spcPct val="200000"/>
              </a:lnSpc>
              <a:buClr>
                <a:schemeClr val="accent2"/>
              </a:buClr>
              <a:buSzPts val="2800"/>
              <a:buFont typeface="Times New Roman"/>
              <a:buChar char="❖"/>
            </a:pPr>
            <a:r>
              <a:rPr lang="en-US" altLang="zh-TW" dirty="0" smtClean="0">
                <a:latin typeface="Times New Roman"/>
                <a:ea typeface="Times New Roman"/>
                <a:cs typeface="Times New Roman"/>
                <a:sym typeface="Times New Roman"/>
              </a:rPr>
              <a:t>Security with lightweight primitives</a:t>
            </a:r>
          </a:p>
          <a:p>
            <a:pPr indent="-304800">
              <a:lnSpc>
                <a:spcPct val="200000"/>
              </a:lnSpc>
              <a:spcBef>
                <a:spcPts val="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Accuracy without extremely drop</a:t>
            </a:r>
          </a:p>
          <a:p>
            <a:pPr indent="-304800">
              <a:lnSpc>
                <a:spcPct val="200000"/>
              </a:lnSpc>
              <a:spcBef>
                <a:spcPts val="0"/>
              </a:spcBef>
              <a:buClr>
                <a:schemeClr val="accent2"/>
              </a:buClr>
              <a:buSzPts val="2800"/>
              <a:buFont typeface="Times New Roman"/>
              <a:buChar char="❖"/>
            </a:pPr>
            <a:r>
              <a:rPr lang="en-US" altLang="zh-TW" dirty="0" smtClean="0">
                <a:latin typeface="Times New Roman"/>
                <a:ea typeface="Times New Roman"/>
                <a:cs typeface="Times New Roman"/>
                <a:sym typeface="Times New Roman"/>
              </a:rPr>
              <a:t>Efficiency improvement</a:t>
            </a:r>
            <a:endParaRPr lang="en-US" altLang="zh-TW"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a:ea typeface="Times New Roman"/>
                <a:cs typeface="Times New Roman"/>
                <a:sym typeface="Times New Roman"/>
              </a:rPr>
              <a:t>Outline</a:t>
            </a:r>
            <a:endParaRPr lang="zh-TW" altLang="en-US" dirty="0"/>
          </a:p>
        </p:txBody>
      </p:sp>
      <p:sp>
        <p:nvSpPr>
          <p:cNvPr id="3" name="文字版面配置區 2"/>
          <p:cNvSpPr>
            <a:spLocks noGrp="1"/>
          </p:cNvSpPr>
          <p:nvPr>
            <p:ph type="body" idx="1"/>
          </p:nvPr>
        </p:nvSpPr>
        <p:spPr/>
        <p:txBody>
          <a:bodyPr/>
          <a:lstStyle/>
          <a:p>
            <a:pPr indent="-304800">
              <a:lnSpc>
                <a:spcPct val="150000"/>
              </a:lnSpc>
              <a:buClr>
                <a:schemeClr val="accent2"/>
              </a:buClr>
              <a:buSzPts val="2800"/>
              <a:buFont typeface="Times New Roman"/>
              <a:buChar char="❖"/>
            </a:pPr>
            <a:r>
              <a:rPr lang="en-US" altLang="zh-TW" dirty="0">
                <a:latin typeface="Times New Roman"/>
                <a:ea typeface="Times New Roman"/>
                <a:cs typeface="Times New Roman"/>
                <a:sym typeface="Times New Roman"/>
              </a:rPr>
              <a:t>Introduction</a:t>
            </a:r>
          </a:p>
          <a:p>
            <a:pPr indent="-304800">
              <a:lnSpc>
                <a:spcPct val="150000"/>
              </a:lnSpc>
              <a:spcBef>
                <a:spcPts val="0"/>
              </a:spcBef>
              <a:buClr>
                <a:schemeClr val="accent2"/>
              </a:buClr>
              <a:buSzPts val="2800"/>
              <a:buFont typeface="Times New Roman"/>
              <a:buChar char="❖"/>
            </a:pPr>
            <a:r>
              <a:rPr lang="en-US" altLang="zh-TW" dirty="0">
                <a:solidFill>
                  <a:srgbClr val="FF0000"/>
                </a:solidFill>
                <a:latin typeface="Times New Roman"/>
                <a:ea typeface="Times New Roman"/>
                <a:cs typeface="Times New Roman"/>
                <a:sym typeface="Times New Roman"/>
              </a:rPr>
              <a:t>Proposed Method</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Experimental Results</a:t>
            </a:r>
          </a:p>
          <a:p>
            <a:pPr indent="-304800">
              <a:lnSpc>
                <a:spcPct val="150000"/>
              </a:lnSpc>
              <a:spcBef>
                <a:spcPts val="0"/>
              </a:spcBef>
              <a:buClr>
                <a:schemeClr val="accent2"/>
              </a:buClr>
              <a:buSzPts val="2800"/>
              <a:buFont typeface="Times New Roman"/>
              <a:buChar char="❖"/>
            </a:pPr>
            <a:r>
              <a:rPr lang="en-US" altLang="zh-TW" dirty="0">
                <a:latin typeface="Times New Roman"/>
                <a:ea typeface="Times New Roman"/>
                <a:cs typeface="Times New Roman"/>
                <a:sym typeface="Times New Roman"/>
              </a:rPr>
              <a:t>Conclusions</a:t>
            </a:r>
          </a:p>
          <a:p>
            <a:endParaRPr lang="zh-TW" altLang="en-US" dirty="0"/>
          </a:p>
        </p:txBody>
      </p:sp>
    </p:spTree>
    <p:extLst>
      <p:ext uri="{BB962C8B-B14F-4D97-AF65-F5344CB8AC3E}">
        <p14:creationId xmlns:p14="http://schemas.microsoft.com/office/powerpoint/2010/main" val="2654957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7801</TotalTime>
  <Words>1817</Words>
  <Application>Microsoft Office PowerPoint</Application>
  <PresentationFormat>如螢幕大小 (4:3)</PresentationFormat>
  <Paragraphs>207</Paragraphs>
  <Slides>28</Slides>
  <Notes>28</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28</vt:i4>
      </vt:variant>
    </vt:vector>
  </HeadingPairs>
  <TitlesOfParts>
    <vt:vector size="36" baseType="lpstr">
      <vt:lpstr>新細明體</vt:lpstr>
      <vt:lpstr>Arial</vt:lpstr>
      <vt:lpstr>Calibri</vt:lpstr>
      <vt:lpstr>Cambria Math</vt:lpstr>
      <vt:lpstr>Times New Roman</vt:lpstr>
      <vt:lpstr>Wingdings</vt:lpstr>
      <vt:lpstr>Office 佈景主題</vt:lpstr>
      <vt:lpstr>Simple Light</vt:lpstr>
      <vt:lpstr>Efficient Privacy Preserving Nearest Neighboring Classification from Tree Structures and Secret Sharing</vt:lpstr>
      <vt:lpstr>Outline</vt:lpstr>
      <vt:lpstr>Outline</vt:lpstr>
      <vt:lpstr>Research background and motivation</vt:lpstr>
      <vt:lpstr>𝑘 Nearest Neighbor</vt:lpstr>
      <vt:lpstr>Scenario</vt:lpstr>
      <vt:lpstr>Security for the above scenario</vt:lpstr>
      <vt:lpstr>Main contributions</vt:lpstr>
      <vt:lpstr>Outline</vt:lpstr>
      <vt:lpstr>Preliminaries - Secret Sharing</vt:lpstr>
      <vt:lpstr>Flow chart</vt:lpstr>
      <vt:lpstr>Construction - Tools</vt:lpstr>
      <vt:lpstr>Construction - Tools - Secure Secret Sharing Multiplication</vt:lpstr>
      <vt:lpstr>Construction - Tools  - Secure Comparison</vt:lpstr>
      <vt:lpstr>Construction - Tools  - Positive Difference</vt:lpstr>
      <vt:lpstr>Construction - Tools  - Secure Sort</vt:lpstr>
      <vt:lpstr>Main Protocol</vt:lpstr>
      <vt:lpstr>Main Protocol</vt:lpstr>
      <vt:lpstr>Main Protocol</vt:lpstr>
      <vt:lpstr>Improving Efficiency</vt:lpstr>
      <vt:lpstr>Partition</vt:lpstr>
      <vt:lpstr>Tree-based Method</vt:lpstr>
      <vt:lpstr>Decision Tree-based Method</vt:lpstr>
      <vt:lpstr>Outline</vt:lpstr>
      <vt:lpstr>Analysis</vt:lpstr>
      <vt:lpstr>Outline</vt:lpstr>
      <vt:lpstr>Guarantees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Prototype Design on Privacy-Preserving Outsourced Bayesian Network</dc:title>
  <dc:creator>林璟翔</dc:creator>
  <cp:lastModifiedBy>USER</cp:lastModifiedBy>
  <cp:revision>306</cp:revision>
  <dcterms:created xsi:type="dcterms:W3CDTF">2021-11-03T08:55:23Z</dcterms:created>
  <dcterms:modified xsi:type="dcterms:W3CDTF">2024-04-24T07:43:56Z</dcterms:modified>
</cp:coreProperties>
</file>