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6"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E51D92-7D88-4AE7-BEDA-30B71DEDE394}">
          <p14:sldIdLst>
            <p14:sldId id="258"/>
            <p14:sldId id="257"/>
            <p14:sldId id="256"/>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66"/>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6" autoAdjust="0"/>
    <p:restoredTop sz="94637" autoAdjust="0"/>
  </p:normalViewPr>
  <p:slideViewPr>
    <p:cSldViewPr snapToGrid="0">
      <p:cViewPr varScale="1">
        <p:scale>
          <a:sx n="77" d="100"/>
          <a:sy n="77"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79B96-D805-4E6C-B99C-650F217D7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234FCA-4C67-4707-9BBE-371030BEE6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266A74-9D59-447F-A487-6E1403DC87F2}"/>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2E5EE759-F76A-41A5-8EAC-255161009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006E0-7C1F-434C-B5B2-2EBFA914CA95}"/>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03886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D9F47-4618-44F3-960D-80294C3288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E71837-9851-46AF-BBC7-155D13508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3B615-9968-43C2-B2CC-F7864F4CF8BA}"/>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0CD8B79A-DCFF-4339-BA5E-271AD06899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24A4E-1B67-4548-964A-202772F7765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54943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8DDEC-76F4-4DCA-81C3-7001922C40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2BF818-3906-4484-99A4-FF3D38D82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99924F-2B52-4558-A651-5B084FB58B1D}"/>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00BD7D96-BF62-4F66-9B16-D787391969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C7A37-ED7E-443F-B673-B3EBE4068A3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141421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7B5E-80DD-4880-8782-7F904B9D6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3B684-B854-409A-BD80-B92DAAED87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212C5-3C7B-4241-86A3-C8846EBCE74B}"/>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6C3C34F6-5A60-4D60-BBB8-91C91B039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878A4-0902-42BD-A146-292D281D9DB5}"/>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965879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A4DA-1755-4B50-B971-420C01D1A4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FA71E8-3BAF-4ED6-863A-928097B23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778742-AC04-4135-B494-BD133DA38C13}"/>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17B9076F-DFFB-4FF6-BC47-D77E062E5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A2A98B-D7B9-4203-9944-11AB7A2B6E5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64185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08CC-6AFB-4916-86A2-760F9E8D88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482CB-4EBE-48F0-825F-E33E94E616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E686D6-5323-4665-A99A-455BE4D9AC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88F15D-296D-40CB-A678-3B5AFC44AC45}"/>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6" name="Footer Placeholder 5">
            <a:extLst>
              <a:ext uri="{FF2B5EF4-FFF2-40B4-BE49-F238E27FC236}">
                <a16:creationId xmlns:a16="http://schemas.microsoft.com/office/drawing/2014/main" id="{6C450829-779D-43B6-BD1B-9343C678F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01878B-8A60-4FEB-906B-6A65A24895D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818263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B7F0-C03D-40E9-B3AB-CCB6875EC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BA4362-C9D4-4CD4-A9C8-D482B3CC7A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D2696B-2D2D-46F4-ABFB-53835EFFBC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E8C749-C5E9-4A83-B4EC-809D84729B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9B08AD-561E-4590-B821-1D01B54F5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9C84B0-D0DE-4369-9227-499C4A08CB31}"/>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8" name="Footer Placeholder 7">
            <a:extLst>
              <a:ext uri="{FF2B5EF4-FFF2-40B4-BE49-F238E27FC236}">
                <a16:creationId xmlns:a16="http://schemas.microsoft.com/office/drawing/2014/main" id="{67B90547-2BAC-49B3-B833-DD77AD803E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35DA4-8879-4A34-A7D8-499230AE86E6}"/>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724851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FAAF-F619-4800-82B8-B06CDD2C9E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8D6AA4-8E2A-47F5-8E1C-F08C5934D217}"/>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4" name="Footer Placeholder 3">
            <a:extLst>
              <a:ext uri="{FF2B5EF4-FFF2-40B4-BE49-F238E27FC236}">
                <a16:creationId xmlns:a16="http://schemas.microsoft.com/office/drawing/2014/main" id="{54A38368-3CD3-44DB-831F-8172F60BF3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4B94E-0B1F-4A34-ABE4-F1FCAD7D7220}"/>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805686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5582A-6B90-4724-AA29-0CE67053C1D5}"/>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3" name="Footer Placeholder 2">
            <a:extLst>
              <a:ext uri="{FF2B5EF4-FFF2-40B4-BE49-F238E27FC236}">
                <a16:creationId xmlns:a16="http://schemas.microsoft.com/office/drawing/2014/main" id="{6D55E813-0F86-424D-805D-A21999762E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06163-2177-4C1D-AAD2-66B2C40D7246}"/>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2846045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F7141-C6BC-4B89-85C5-DD6A74006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F81BFB-EB19-425C-B0DA-C15794BF67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8792EB-5ED4-4531-96E7-CEFE549B4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CC95-0EA4-4D27-A74B-81A7AF56B8FA}"/>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6" name="Footer Placeholder 5">
            <a:extLst>
              <a:ext uri="{FF2B5EF4-FFF2-40B4-BE49-F238E27FC236}">
                <a16:creationId xmlns:a16="http://schemas.microsoft.com/office/drawing/2014/main" id="{3D90638A-9C02-495E-9FBD-A1C13E99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F75F92-5823-4A11-97A3-796A7675081E}"/>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30203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5394-DE66-4182-8ABC-30016F070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61BBA-F1D1-40BB-BC72-917E3444F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27FD72-3649-4221-9937-BDC193946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55314C-0CF9-406F-8B7F-075105A5AD64}"/>
              </a:ext>
            </a:extLst>
          </p:cNvPr>
          <p:cNvSpPr>
            <a:spLocks noGrp="1"/>
          </p:cNvSpPr>
          <p:nvPr>
            <p:ph type="dt" sz="half" idx="10"/>
          </p:nvPr>
        </p:nvSpPr>
        <p:spPr/>
        <p:txBody>
          <a:bodyPr/>
          <a:lstStyle/>
          <a:p>
            <a:fld id="{4D4832A9-CB18-48FC-8974-2D71B473E533}" type="datetimeFigureOut">
              <a:rPr lang="en-US" smtClean="0"/>
              <a:t>1/20/2025</a:t>
            </a:fld>
            <a:endParaRPr lang="en-US"/>
          </a:p>
        </p:txBody>
      </p:sp>
      <p:sp>
        <p:nvSpPr>
          <p:cNvPr id="6" name="Footer Placeholder 5">
            <a:extLst>
              <a:ext uri="{FF2B5EF4-FFF2-40B4-BE49-F238E27FC236}">
                <a16:creationId xmlns:a16="http://schemas.microsoft.com/office/drawing/2014/main" id="{AB0C4A07-34F8-44D4-A7F2-9124DCE5BB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8E2A79-EA66-4E09-BB5A-84F5167A9604}"/>
              </a:ext>
            </a:extLst>
          </p:cNvPr>
          <p:cNvSpPr>
            <a:spLocks noGrp="1"/>
          </p:cNvSpPr>
          <p:nvPr>
            <p:ph type="sldNum" sz="quarter" idx="12"/>
          </p:nvPr>
        </p:nvSpPr>
        <p:spPr/>
        <p:txBody>
          <a:bodyPr/>
          <a:lstStyle/>
          <a:p>
            <a:fld id="{296FD2CC-7260-440B-86E9-4EF904D743EE}" type="slidenum">
              <a:rPr lang="en-US" smtClean="0"/>
              <a:t>‹#›</a:t>
            </a:fld>
            <a:endParaRPr lang="en-US"/>
          </a:p>
        </p:txBody>
      </p:sp>
    </p:spTree>
    <p:extLst>
      <p:ext uri="{BB962C8B-B14F-4D97-AF65-F5344CB8AC3E}">
        <p14:creationId xmlns:p14="http://schemas.microsoft.com/office/powerpoint/2010/main" val="3729755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736AB-45FC-4971-9918-7B187E458E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EDB544-AA38-440D-B11F-DC8E893F61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3025F-D287-4882-BDD2-D0A5CF825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4832A9-CB18-48FC-8974-2D71B473E533}" type="datetimeFigureOut">
              <a:rPr lang="en-US" smtClean="0"/>
              <a:t>1/20/2025</a:t>
            </a:fld>
            <a:endParaRPr lang="en-US"/>
          </a:p>
        </p:txBody>
      </p:sp>
      <p:sp>
        <p:nvSpPr>
          <p:cNvPr id="5" name="Footer Placeholder 4">
            <a:extLst>
              <a:ext uri="{FF2B5EF4-FFF2-40B4-BE49-F238E27FC236}">
                <a16:creationId xmlns:a16="http://schemas.microsoft.com/office/drawing/2014/main" id="{A140F557-BCB6-4753-B80B-F50DF7A45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7EAE64-AD5B-4A64-8916-630E481AD2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FD2CC-7260-440B-86E9-4EF904D743EE}" type="slidenum">
              <a:rPr lang="en-US" smtClean="0"/>
              <a:t>‹#›</a:t>
            </a:fld>
            <a:endParaRPr lang="en-US"/>
          </a:p>
        </p:txBody>
      </p:sp>
    </p:spTree>
    <p:extLst>
      <p:ext uri="{BB962C8B-B14F-4D97-AF65-F5344CB8AC3E}">
        <p14:creationId xmlns:p14="http://schemas.microsoft.com/office/powerpoint/2010/main" val="385899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5423-550A-471D-974F-F959F026C847}"/>
              </a:ext>
            </a:extLst>
          </p:cNvPr>
          <p:cNvSpPr>
            <a:spLocks noGrp="1"/>
          </p:cNvSpPr>
          <p:nvPr>
            <p:ph type="ctrTitle"/>
          </p:nvPr>
        </p:nvSpPr>
        <p:spPr>
          <a:xfrm>
            <a:off x="1320798" y="1399494"/>
            <a:ext cx="9550399" cy="2029506"/>
          </a:xfrm>
        </p:spPr>
        <p:txBody>
          <a:bodyPr>
            <a:normAutofit/>
          </a:bodyPr>
          <a:lstStyle/>
          <a:p>
            <a:r>
              <a:rPr lang="en-US" sz="5400" dirty="0">
                <a:latin typeface="Franklin Gothic Demi Cond" panose="020B0706030402020204" pitchFamily="34" charset="0"/>
              </a:rPr>
              <a:t>AdventureStore Marketing Analysis: </a:t>
            </a:r>
            <a:r>
              <a:rPr lang="en-US" sz="4000" dirty="0">
                <a:latin typeface="+mn-lt"/>
              </a:rPr>
              <a:t>Data Presentation</a:t>
            </a:r>
          </a:p>
        </p:txBody>
      </p:sp>
      <p:sp>
        <p:nvSpPr>
          <p:cNvPr id="3" name="Subtitle 2">
            <a:extLst>
              <a:ext uri="{FF2B5EF4-FFF2-40B4-BE49-F238E27FC236}">
                <a16:creationId xmlns:a16="http://schemas.microsoft.com/office/drawing/2014/main" id="{8C42A394-87F5-4A16-B63C-9E528E63B257}"/>
              </a:ext>
            </a:extLst>
          </p:cNvPr>
          <p:cNvSpPr>
            <a:spLocks noGrp="1"/>
          </p:cNvSpPr>
          <p:nvPr>
            <p:ph type="subTitle" idx="1"/>
          </p:nvPr>
        </p:nvSpPr>
        <p:spPr>
          <a:xfrm>
            <a:off x="1523998" y="3739923"/>
            <a:ext cx="9144000" cy="578076"/>
          </a:xfrm>
        </p:spPr>
        <p:txBody>
          <a:bodyPr/>
          <a:lstStyle/>
          <a:p>
            <a:r>
              <a:rPr lang="en-US" dirty="0"/>
              <a:t>Stanley A. Esezobor</a:t>
            </a:r>
          </a:p>
        </p:txBody>
      </p:sp>
    </p:spTree>
    <p:extLst>
      <p:ext uri="{BB962C8B-B14F-4D97-AF65-F5344CB8AC3E}">
        <p14:creationId xmlns:p14="http://schemas.microsoft.com/office/powerpoint/2010/main" val="2079458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E6771-AC05-4000-9F1A-215FF6A0C2AA}"/>
              </a:ext>
            </a:extLst>
          </p:cNvPr>
          <p:cNvSpPr>
            <a:spLocks noGrp="1"/>
          </p:cNvSpPr>
          <p:nvPr>
            <p:ph type="title"/>
          </p:nvPr>
        </p:nvSpPr>
        <p:spPr>
          <a:xfrm>
            <a:off x="1509487" y="101599"/>
            <a:ext cx="9158514" cy="1623332"/>
          </a:xfrm>
        </p:spPr>
        <p:txBody>
          <a:bodyPr>
            <a:normAutofit/>
          </a:bodyPr>
          <a:lstStyle/>
          <a:p>
            <a:r>
              <a:rPr lang="en-US" sz="3600" b="1" dirty="0">
                <a:latin typeface="+mn-lt"/>
              </a:rPr>
              <a:t>Email: Request for Data Analysis to Improve Marketing Campaign </a:t>
            </a:r>
          </a:p>
        </p:txBody>
      </p:sp>
      <p:sp>
        <p:nvSpPr>
          <p:cNvPr id="3" name="Content Placeholder 2">
            <a:extLst>
              <a:ext uri="{FF2B5EF4-FFF2-40B4-BE49-F238E27FC236}">
                <a16:creationId xmlns:a16="http://schemas.microsoft.com/office/drawing/2014/main" id="{4707B956-38C9-48CF-A389-5C64C684FB9D}"/>
              </a:ext>
            </a:extLst>
          </p:cNvPr>
          <p:cNvSpPr>
            <a:spLocks noGrp="1"/>
          </p:cNvSpPr>
          <p:nvPr>
            <p:ph idx="1"/>
          </p:nvPr>
        </p:nvSpPr>
        <p:spPr>
          <a:xfrm>
            <a:off x="1509487" y="1724931"/>
            <a:ext cx="9158514" cy="4472669"/>
          </a:xfrm>
        </p:spPr>
        <p:txBody>
          <a:bodyPr>
            <a:normAutofit/>
          </a:bodyPr>
          <a:lstStyle/>
          <a:p>
            <a:pPr marL="0" indent="0">
              <a:lnSpc>
                <a:spcPct val="150000"/>
              </a:lnSpc>
              <a:buNone/>
            </a:pPr>
            <a:r>
              <a:rPr lang="en-US" sz="1400" dirty="0"/>
              <a:t>Hi Data Analyst,</a:t>
            </a:r>
          </a:p>
          <a:p>
            <a:pPr marL="0" indent="0">
              <a:lnSpc>
                <a:spcPct val="150000"/>
              </a:lnSpc>
              <a:buNone/>
            </a:pPr>
            <a:r>
              <a:rPr lang="en-US" sz="1400" dirty="0"/>
              <a:t>I hope you're doing well. I’m Kelvin, the Marketing Manager at Adventure Stores. We’ve been experiencing challenges with our marketing campaigns and would value your expertise in data analysis to help us pinpoint areas for improvement.</a:t>
            </a:r>
          </a:p>
          <a:p>
            <a:pPr marL="0" indent="0">
              <a:lnSpc>
                <a:spcPct val="150000"/>
              </a:lnSpc>
              <a:buNone/>
            </a:pPr>
            <a:r>
              <a:rPr lang="en-US" sz="1400" dirty="0"/>
              <a:t>Despite increased marketing investments, customer engagement and conversion rates have declined, and our return on investment isn’t meeting expectations. We need your help to evaluate the effectiveness of our current strategies, uncover opportunities to optimize our efforts, and recommendations to increase conversion rates.</a:t>
            </a:r>
          </a:p>
          <a:p>
            <a:pPr marL="0" indent="0">
              <a:lnSpc>
                <a:spcPct val="150000"/>
              </a:lnSpc>
              <a:buNone/>
            </a:pPr>
            <a:r>
              <a:rPr lang="en-US" sz="1400" dirty="0"/>
              <a:t>We have data from customer reviews, social media feedback, and campaign performance metrics, which we believe can provide valuable insights. Your analysis will be instrumental in helping us turn things around.</a:t>
            </a:r>
          </a:p>
          <a:p>
            <a:pPr marL="0" indent="0">
              <a:lnSpc>
                <a:spcPct val="150000"/>
              </a:lnSpc>
              <a:buNone/>
            </a:pPr>
            <a:r>
              <a:rPr lang="en-US" sz="1400" dirty="0"/>
              <a:t>Looking forward to your support.</a:t>
            </a:r>
            <a:br>
              <a:rPr lang="en-US" sz="1400" dirty="0"/>
            </a:br>
            <a:r>
              <a:rPr lang="en-US" sz="1400" dirty="0"/>
              <a:t>Kelvin Reins</a:t>
            </a:r>
          </a:p>
          <a:p>
            <a:pPr marL="0" indent="0">
              <a:lnSpc>
                <a:spcPct val="150000"/>
              </a:lnSpc>
              <a:buNone/>
            </a:pPr>
            <a:r>
              <a:rPr lang="en-US" sz="1400" dirty="0"/>
              <a:t>Marketing Manager</a:t>
            </a:r>
          </a:p>
          <a:p>
            <a:pPr marL="0" indent="0">
              <a:lnSpc>
                <a:spcPct val="150000"/>
              </a:lnSpc>
              <a:buNone/>
            </a:pPr>
            <a:endParaRPr lang="en-US" sz="1400" dirty="0"/>
          </a:p>
          <a:p>
            <a:pPr>
              <a:lnSpc>
                <a:spcPct val="150000"/>
              </a:lnSpc>
            </a:pPr>
            <a:endParaRPr lang="en-US" sz="1400" dirty="0"/>
          </a:p>
        </p:txBody>
      </p:sp>
    </p:spTree>
    <p:extLst>
      <p:ext uri="{BB962C8B-B14F-4D97-AF65-F5344CB8AC3E}">
        <p14:creationId xmlns:p14="http://schemas.microsoft.com/office/powerpoint/2010/main" val="857718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FB8E-B9ED-41F2-99D9-781A1974CD57}"/>
              </a:ext>
            </a:extLst>
          </p:cNvPr>
          <p:cNvSpPr>
            <a:spLocks noGrp="1"/>
          </p:cNvSpPr>
          <p:nvPr>
            <p:ph type="ctrTitle"/>
          </p:nvPr>
        </p:nvSpPr>
        <p:spPr>
          <a:xfrm>
            <a:off x="1524000" y="290285"/>
            <a:ext cx="9144000" cy="787400"/>
          </a:xfrm>
        </p:spPr>
        <p:txBody>
          <a:bodyPr>
            <a:normAutofit/>
          </a:bodyPr>
          <a:lstStyle/>
          <a:p>
            <a:pPr algn="l"/>
            <a:r>
              <a:rPr lang="en-US" sz="3600" b="1" dirty="0">
                <a:latin typeface="+mn-lt"/>
              </a:rPr>
              <a:t>Summary of Business Problem / Key Points</a:t>
            </a:r>
          </a:p>
        </p:txBody>
      </p:sp>
      <p:sp>
        <p:nvSpPr>
          <p:cNvPr id="3" name="Subtitle 2">
            <a:extLst>
              <a:ext uri="{FF2B5EF4-FFF2-40B4-BE49-F238E27FC236}">
                <a16:creationId xmlns:a16="http://schemas.microsoft.com/office/drawing/2014/main" id="{43D74A27-686D-4BA9-ADAF-2A274A77CF81}"/>
              </a:ext>
            </a:extLst>
          </p:cNvPr>
          <p:cNvSpPr>
            <a:spLocks noGrp="1"/>
          </p:cNvSpPr>
          <p:nvPr>
            <p:ph type="subTitle" idx="1"/>
          </p:nvPr>
        </p:nvSpPr>
        <p:spPr>
          <a:xfrm>
            <a:off x="1524000" y="1364343"/>
            <a:ext cx="9144000" cy="4717143"/>
          </a:xfrm>
        </p:spPr>
        <p:txBody>
          <a:bodyPr>
            <a:normAutofit fontScale="92500" lnSpcReduction="20000"/>
          </a:bodyPr>
          <a:lstStyle/>
          <a:p>
            <a:pPr algn="l">
              <a:lnSpc>
                <a:spcPct val="170000"/>
              </a:lnSpc>
            </a:pPr>
            <a:r>
              <a:rPr lang="en-US" sz="1600" b="1" dirty="0"/>
              <a:t>Business Problem Summary</a:t>
            </a:r>
          </a:p>
          <a:p>
            <a:pPr marL="285750" indent="-285750" algn="l">
              <a:lnSpc>
                <a:spcPct val="170000"/>
              </a:lnSpc>
              <a:buFont typeface="Arial" panose="020B0604020202020204" pitchFamily="34" charset="0"/>
              <a:buChar char="•"/>
            </a:pPr>
            <a:r>
              <a:rPr lang="en-US" sz="1600" dirty="0"/>
              <a:t>AdventureStore, an online retail business, is facing </a:t>
            </a:r>
            <a:r>
              <a:rPr lang="en-US" sz="1600" dirty="0">
                <a:highlight>
                  <a:srgbClr val="FFFF00"/>
                </a:highlight>
              </a:rPr>
              <a:t>reduced customer engagement and conversion rates</a:t>
            </a:r>
            <a:r>
              <a:rPr lang="en-US" sz="1600" dirty="0"/>
              <a:t> despite </a:t>
            </a:r>
            <a:r>
              <a:rPr lang="en-US" sz="1600" dirty="0">
                <a:highlight>
                  <a:srgbClr val="FFFF00"/>
                </a:highlight>
              </a:rPr>
              <a:t>launching several new online marketing campaigns</a:t>
            </a:r>
            <a:r>
              <a:rPr lang="en-US" sz="1600" dirty="0"/>
              <a:t>. They are reaching out to you to help </a:t>
            </a:r>
            <a:r>
              <a:rPr lang="en-US" sz="1600" dirty="0">
                <a:highlight>
                  <a:srgbClr val="00FFFF"/>
                </a:highlight>
              </a:rPr>
              <a:t>conduct a detailed analysis and identify areas for improvement in their marketing strategies.</a:t>
            </a:r>
          </a:p>
          <a:p>
            <a:pPr algn="l">
              <a:lnSpc>
                <a:spcPct val="170000"/>
              </a:lnSpc>
            </a:pPr>
            <a:r>
              <a:rPr lang="en-US" sz="1600" b="1" dirty="0"/>
              <a:t>Key Points</a:t>
            </a:r>
          </a:p>
          <a:p>
            <a:pPr marL="285750" indent="-285750" algn="l">
              <a:lnSpc>
                <a:spcPct val="170000"/>
              </a:lnSpc>
              <a:buFont typeface="Arial" panose="020B0604020202020204" pitchFamily="34" charset="0"/>
              <a:buChar char="•"/>
            </a:pPr>
            <a:r>
              <a:rPr lang="en-US" sz="1600" b="1" dirty="0"/>
              <a:t>Reduced Customer Engagement: </a:t>
            </a:r>
            <a:r>
              <a:rPr lang="en-US" sz="1600" dirty="0"/>
              <a:t>The number of customer engagements have decreased over time which has led to low ROI</a:t>
            </a:r>
          </a:p>
          <a:p>
            <a:pPr marL="285750" indent="-285750" algn="l">
              <a:lnSpc>
                <a:spcPct val="170000"/>
              </a:lnSpc>
              <a:buFont typeface="Arial" panose="020B0604020202020204" pitchFamily="34" charset="0"/>
              <a:buChar char="•"/>
            </a:pPr>
            <a:r>
              <a:rPr lang="en-US" sz="1600" b="1" dirty="0"/>
              <a:t>Decreased Conversion Rate :  </a:t>
            </a:r>
            <a:r>
              <a:rPr lang="en-US" sz="1600" dirty="0"/>
              <a:t>Low conversion rate probably due to decreased in customer engagement</a:t>
            </a:r>
          </a:p>
          <a:p>
            <a:pPr marL="285750" indent="-285750" algn="l">
              <a:lnSpc>
                <a:spcPct val="170000"/>
              </a:lnSpc>
              <a:buFont typeface="Arial" panose="020B0604020202020204" pitchFamily="34" charset="0"/>
              <a:buChar char="•"/>
            </a:pPr>
            <a:r>
              <a:rPr lang="en-US" sz="1600" b="1" dirty="0"/>
              <a:t>High Marketing Campaign: </a:t>
            </a:r>
            <a:r>
              <a:rPr lang="en-US" sz="1600" dirty="0"/>
              <a:t>Increased in campaign expenses</a:t>
            </a:r>
          </a:p>
          <a:p>
            <a:pPr marL="285750" indent="-285750" algn="l">
              <a:lnSpc>
                <a:spcPct val="170000"/>
              </a:lnSpc>
              <a:buFont typeface="Arial" panose="020B0604020202020204" pitchFamily="34" charset="0"/>
              <a:buChar char="•"/>
            </a:pPr>
            <a:r>
              <a:rPr lang="en-US" sz="1600" b="1" dirty="0"/>
              <a:t>Analysis on customer feedbacks: </a:t>
            </a:r>
            <a:r>
              <a:rPr lang="en-US" sz="1600" dirty="0"/>
              <a:t>Understanding customer pain point, behavior, and opinions on products and services for better engagement and conversion rate.</a:t>
            </a:r>
          </a:p>
          <a:p>
            <a:pPr marL="285750" indent="-285750" algn="l">
              <a:buFont typeface="Arial" panose="020B0604020202020204" pitchFamily="34" charset="0"/>
              <a:buChar char="•"/>
            </a:pPr>
            <a:endParaRPr lang="en-US" sz="1600" dirty="0"/>
          </a:p>
        </p:txBody>
      </p:sp>
    </p:spTree>
    <p:extLst>
      <p:ext uri="{BB962C8B-B14F-4D97-AF65-F5344CB8AC3E}">
        <p14:creationId xmlns:p14="http://schemas.microsoft.com/office/powerpoint/2010/main" val="215954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AD34-7419-486A-9907-EE17F6A09694}"/>
              </a:ext>
            </a:extLst>
          </p:cNvPr>
          <p:cNvSpPr>
            <a:spLocks noGrp="1"/>
          </p:cNvSpPr>
          <p:nvPr>
            <p:ph type="title"/>
          </p:nvPr>
        </p:nvSpPr>
        <p:spPr/>
        <p:txBody>
          <a:bodyPr/>
          <a:lstStyle/>
          <a:p>
            <a:r>
              <a:rPr lang="en-US" b="1" dirty="0">
                <a:latin typeface="+mn-lt"/>
              </a:rPr>
              <a:t>Goals</a:t>
            </a:r>
          </a:p>
        </p:txBody>
      </p:sp>
      <p:sp>
        <p:nvSpPr>
          <p:cNvPr id="3" name="Content Placeholder 2">
            <a:extLst>
              <a:ext uri="{FF2B5EF4-FFF2-40B4-BE49-F238E27FC236}">
                <a16:creationId xmlns:a16="http://schemas.microsoft.com/office/drawing/2014/main" id="{19762364-9EDA-41EE-9252-FF1332CF45CB}"/>
              </a:ext>
            </a:extLst>
          </p:cNvPr>
          <p:cNvSpPr>
            <a:spLocks noGrp="1"/>
          </p:cNvSpPr>
          <p:nvPr>
            <p:ph idx="1"/>
          </p:nvPr>
        </p:nvSpPr>
        <p:spPr>
          <a:xfrm>
            <a:off x="838200" y="1825624"/>
            <a:ext cx="10515600" cy="4667251"/>
          </a:xfrm>
        </p:spPr>
        <p:txBody>
          <a:bodyPr/>
          <a:lstStyle/>
          <a:p>
            <a:r>
              <a:rPr lang="en-US" sz="2400" b="1" dirty="0"/>
              <a:t>To Increased Conversion Rate:</a:t>
            </a:r>
          </a:p>
          <a:p>
            <a:pPr lvl="1"/>
            <a:r>
              <a:rPr lang="en-US" sz="1800" b="1" dirty="0"/>
              <a:t>Goals</a:t>
            </a:r>
            <a:r>
              <a:rPr lang="en-US" sz="1800" dirty="0"/>
              <a:t>: Identify factors affecting conversion rate and provide recommendations to improve it</a:t>
            </a:r>
          </a:p>
          <a:p>
            <a:pPr lvl="1"/>
            <a:r>
              <a:rPr lang="en-US" sz="1800" b="1" dirty="0"/>
              <a:t>Insight</a:t>
            </a:r>
            <a:r>
              <a:rPr lang="en-US" sz="1800" dirty="0"/>
              <a:t>: Highlight key stages where visitors drop off and suggest ways to optimize the conversion funnel</a:t>
            </a:r>
          </a:p>
          <a:p>
            <a:pPr marL="457200" lvl="1" indent="0">
              <a:buNone/>
            </a:pPr>
            <a:endParaRPr lang="en-US" sz="1800" dirty="0"/>
          </a:p>
          <a:p>
            <a:r>
              <a:rPr lang="en-US" sz="2400" b="1" dirty="0"/>
              <a:t>To Enhanced Customer Engagement:</a:t>
            </a:r>
          </a:p>
          <a:p>
            <a:pPr lvl="1"/>
            <a:r>
              <a:rPr lang="en-US" sz="1800" b="1" dirty="0"/>
              <a:t>Goals</a:t>
            </a:r>
            <a:r>
              <a:rPr lang="en-US" sz="1800" dirty="0"/>
              <a:t>: Identify the type of contents that attract the highest engagement</a:t>
            </a:r>
          </a:p>
          <a:p>
            <a:pPr lvl="1"/>
            <a:r>
              <a:rPr lang="en-US" sz="1800" b="1" dirty="0"/>
              <a:t>Insight</a:t>
            </a:r>
            <a:r>
              <a:rPr lang="en-US" sz="1800" dirty="0"/>
              <a:t>: Analyze interaction with various types of marketing contents for enhanced decision making</a:t>
            </a:r>
          </a:p>
          <a:p>
            <a:pPr marL="457200" lvl="1" indent="0">
              <a:buNone/>
            </a:pPr>
            <a:endParaRPr lang="en-US" sz="1800" dirty="0"/>
          </a:p>
          <a:p>
            <a:r>
              <a:rPr lang="en-US" sz="2400" b="1" dirty="0"/>
              <a:t>To Improve Customer Feedback Score:</a:t>
            </a:r>
          </a:p>
          <a:p>
            <a:pPr lvl="1"/>
            <a:r>
              <a:rPr lang="en-US" sz="1800" b="1" dirty="0"/>
              <a:t>Goals</a:t>
            </a:r>
            <a:r>
              <a:rPr lang="en-US" sz="1800" dirty="0"/>
              <a:t>: Identify common patterns in customer reviews for better/improve decision making</a:t>
            </a:r>
          </a:p>
          <a:p>
            <a:pPr lvl="1"/>
            <a:r>
              <a:rPr lang="en-US" sz="1800" b="1" dirty="0"/>
              <a:t>Insight</a:t>
            </a:r>
            <a:r>
              <a:rPr lang="en-US" sz="1800" dirty="0"/>
              <a:t>: Analyze customer ratings and feedback to identify recurring positive and negative feedbacks to enable products and service improvement </a:t>
            </a:r>
          </a:p>
        </p:txBody>
      </p:sp>
    </p:spTree>
    <p:extLst>
      <p:ext uri="{BB962C8B-B14F-4D97-AF65-F5344CB8AC3E}">
        <p14:creationId xmlns:p14="http://schemas.microsoft.com/office/powerpoint/2010/main" val="44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E3812-4B45-495F-85DB-9229F684BAA9}"/>
              </a:ext>
            </a:extLst>
          </p:cNvPr>
          <p:cNvSpPr>
            <a:spLocks noGrp="1"/>
          </p:cNvSpPr>
          <p:nvPr>
            <p:ph type="title"/>
          </p:nvPr>
        </p:nvSpPr>
        <p:spPr>
          <a:xfrm>
            <a:off x="838200" y="145394"/>
            <a:ext cx="10515600" cy="799796"/>
          </a:xfrm>
        </p:spPr>
        <p:txBody>
          <a:bodyPr>
            <a:normAutofit/>
          </a:bodyPr>
          <a:lstStyle/>
          <a:p>
            <a:r>
              <a:rPr lang="en-US" sz="3600" b="1" dirty="0">
                <a:latin typeface="+mn-lt"/>
              </a:rPr>
              <a:t>Analysis Overview</a:t>
            </a:r>
          </a:p>
        </p:txBody>
      </p:sp>
      <p:sp>
        <p:nvSpPr>
          <p:cNvPr id="4" name="Content Placeholder 3">
            <a:extLst>
              <a:ext uri="{FF2B5EF4-FFF2-40B4-BE49-F238E27FC236}">
                <a16:creationId xmlns:a16="http://schemas.microsoft.com/office/drawing/2014/main" id="{A63B6E8A-59A3-4420-BFA6-D45F9DBE64FB}"/>
              </a:ext>
            </a:extLst>
          </p:cNvPr>
          <p:cNvSpPr>
            <a:spLocks noGrp="1"/>
          </p:cNvSpPr>
          <p:nvPr>
            <p:ph sz="half" idx="1"/>
          </p:nvPr>
        </p:nvSpPr>
        <p:spPr>
          <a:xfrm>
            <a:off x="212943" y="1401571"/>
            <a:ext cx="4379934" cy="5311035"/>
          </a:xfrm>
        </p:spPr>
        <p:txBody>
          <a:bodyPr>
            <a:normAutofit fontScale="92500" lnSpcReduction="10000"/>
          </a:bodyPr>
          <a:lstStyle/>
          <a:p>
            <a:r>
              <a:rPr lang="en-US" sz="1500" b="1" dirty="0">
                <a:solidFill>
                  <a:schemeClr val="tx1">
                    <a:lumMod val="85000"/>
                    <a:lumOff val="15000"/>
                  </a:schemeClr>
                </a:solidFill>
                <a:cs typeface="Arial" panose="020B0604020202020204" pitchFamily="34" charset="0"/>
              </a:rPr>
              <a:t>Conversion rate: </a:t>
            </a:r>
          </a:p>
          <a:p>
            <a:pPr lvl="1"/>
            <a:r>
              <a:rPr lang="en-US" sz="1400" dirty="0">
                <a:solidFill>
                  <a:schemeClr val="tx1">
                    <a:lumMod val="85000"/>
                    <a:lumOff val="15000"/>
                  </a:schemeClr>
                </a:solidFill>
                <a:cs typeface="Arial" panose="020B0604020202020204" pitchFamily="34" charset="0"/>
              </a:rPr>
              <a:t>Conversion rate took a dip from </a:t>
            </a:r>
            <a:r>
              <a:rPr lang="en-US" sz="1400" b="1" dirty="0">
                <a:solidFill>
                  <a:schemeClr val="tx1">
                    <a:lumMod val="85000"/>
                    <a:lumOff val="15000"/>
                  </a:schemeClr>
                </a:solidFill>
                <a:cs typeface="Arial" panose="020B0604020202020204" pitchFamily="34" charset="0"/>
              </a:rPr>
              <a:t>17.3%</a:t>
            </a:r>
            <a:r>
              <a:rPr lang="en-US" sz="1400" dirty="0">
                <a:solidFill>
                  <a:schemeClr val="tx1">
                    <a:lumMod val="85000"/>
                    <a:lumOff val="15000"/>
                  </a:schemeClr>
                </a:solidFill>
                <a:cs typeface="Arial" panose="020B0604020202020204" pitchFamily="34" charset="0"/>
              </a:rPr>
              <a:t> in January to </a:t>
            </a:r>
            <a:r>
              <a:rPr lang="en-US" sz="1400" b="1" dirty="0">
                <a:solidFill>
                  <a:schemeClr val="tx1">
                    <a:lumMod val="85000"/>
                    <a:lumOff val="15000"/>
                  </a:schemeClr>
                </a:solidFill>
                <a:cs typeface="Arial" panose="020B0604020202020204" pitchFamily="34" charset="0"/>
              </a:rPr>
              <a:t>10.2%</a:t>
            </a:r>
            <a:r>
              <a:rPr lang="en-US" sz="1400" dirty="0">
                <a:solidFill>
                  <a:schemeClr val="tx1">
                    <a:lumMod val="85000"/>
                    <a:lumOff val="15000"/>
                  </a:schemeClr>
                </a:solidFill>
                <a:cs typeface="Arial" panose="020B0604020202020204" pitchFamily="34" charset="0"/>
              </a:rPr>
              <a:t> in February and further down to in May. Although there were rebounds in </a:t>
            </a:r>
            <a:r>
              <a:rPr lang="en-US" sz="1400" b="1" dirty="0">
                <a:solidFill>
                  <a:schemeClr val="tx1">
                    <a:lumMod val="85000"/>
                    <a:lumOff val="15000"/>
                  </a:schemeClr>
                </a:solidFill>
                <a:cs typeface="Arial" panose="020B0604020202020204" pitchFamily="34" charset="0"/>
              </a:rPr>
              <a:t>7.6% </a:t>
            </a:r>
            <a:r>
              <a:rPr lang="en-US" sz="1400" dirty="0">
                <a:solidFill>
                  <a:schemeClr val="tx1">
                    <a:lumMod val="85000"/>
                    <a:lumOff val="15000"/>
                  </a:schemeClr>
                </a:solidFill>
                <a:cs typeface="Arial" panose="020B0604020202020204" pitchFamily="34" charset="0"/>
              </a:rPr>
              <a:t>June </a:t>
            </a:r>
            <a:r>
              <a:rPr lang="en-US" sz="1400" b="1" dirty="0">
                <a:solidFill>
                  <a:schemeClr val="tx1">
                    <a:lumMod val="85000"/>
                    <a:lumOff val="15000"/>
                  </a:schemeClr>
                </a:solidFill>
                <a:cs typeface="Arial" panose="020B0604020202020204" pitchFamily="34" charset="0"/>
              </a:rPr>
              <a:t>10.5%</a:t>
            </a:r>
            <a:r>
              <a:rPr lang="en-US" sz="1400" dirty="0">
                <a:solidFill>
                  <a:schemeClr val="tx1">
                    <a:lumMod val="85000"/>
                    <a:lumOff val="15000"/>
                  </a:schemeClr>
                </a:solidFill>
                <a:cs typeface="Arial" panose="020B0604020202020204" pitchFamily="34" charset="0"/>
              </a:rPr>
              <a:t> and September </a:t>
            </a:r>
            <a:r>
              <a:rPr lang="en-US" sz="1400" b="1" dirty="0">
                <a:solidFill>
                  <a:schemeClr val="tx1">
                    <a:lumMod val="85000"/>
                    <a:lumOff val="15000"/>
                  </a:schemeClr>
                </a:solidFill>
                <a:cs typeface="Arial" panose="020B0604020202020204" pitchFamily="34" charset="0"/>
              </a:rPr>
              <a:t>12.2%</a:t>
            </a:r>
            <a:r>
              <a:rPr lang="en-US" sz="1400" dirty="0">
                <a:solidFill>
                  <a:schemeClr val="tx1">
                    <a:lumMod val="85000"/>
                    <a:lumOff val="15000"/>
                  </a:schemeClr>
                </a:solidFill>
                <a:cs typeface="Arial" panose="020B0604020202020204" pitchFamily="34" charset="0"/>
              </a:rPr>
              <a:t>. There was a consistent upward trend towards the end of the year. Also the click through rate stood at </a:t>
            </a:r>
            <a:r>
              <a:rPr lang="en-US" sz="1400" b="1" dirty="0">
                <a:solidFill>
                  <a:schemeClr val="tx1">
                    <a:lumMod val="85000"/>
                    <a:lumOff val="15000"/>
                  </a:schemeClr>
                </a:solidFill>
                <a:cs typeface="Arial" panose="020B0604020202020204" pitchFamily="34" charset="0"/>
              </a:rPr>
              <a:t>19.7%</a:t>
            </a:r>
            <a:r>
              <a:rPr lang="en-US" sz="1400" dirty="0">
                <a:solidFill>
                  <a:schemeClr val="tx1">
                    <a:lumMod val="85000"/>
                    <a:lumOff val="15000"/>
                  </a:schemeClr>
                </a:solidFill>
                <a:cs typeface="Arial" panose="020B0604020202020204" pitchFamily="34" charset="0"/>
              </a:rPr>
              <a:t>, while the conversion rate at </a:t>
            </a:r>
            <a:r>
              <a:rPr lang="en-US" sz="1400" b="1" dirty="0">
                <a:solidFill>
                  <a:schemeClr val="tx1">
                    <a:lumMod val="85000"/>
                    <a:lumOff val="15000"/>
                  </a:schemeClr>
                </a:solidFill>
                <a:cs typeface="Arial" panose="020B0604020202020204" pitchFamily="34" charset="0"/>
              </a:rPr>
              <a:t>9.6%</a:t>
            </a:r>
          </a:p>
          <a:p>
            <a:pPr lvl="1"/>
            <a:endParaRPr lang="en-US" sz="1400" b="1" dirty="0">
              <a:solidFill>
                <a:schemeClr val="tx1">
                  <a:lumMod val="85000"/>
                  <a:lumOff val="15000"/>
                </a:schemeClr>
              </a:solidFill>
              <a:cs typeface="Arial" panose="020B0604020202020204" pitchFamily="34" charset="0"/>
            </a:endParaRPr>
          </a:p>
          <a:p>
            <a:pPr lvl="1"/>
            <a:r>
              <a:rPr lang="en-US" sz="1400" dirty="0">
                <a:solidFill>
                  <a:schemeClr val="tx1">
                    <a:lumMod val="85000"/>
                    <a:lumOff val="15000"/>
                  </a:schemeClr>
                </a:solidFill>
                <a:cs typeface="Arial" panose="020B0604020202020204" pitchFamily="34" charset="0"/>
              </a:rPr>
              <a:t>It is also note worthy to say that some product has higher conversion rate like Hockey Stick </a:t>
            </a:r>
            <a:r>
              <a:rPr lang="en-US" sz="1400" b="1" dirty="0">
                <a:solidFill>
                  <a:schemeClr val="tx1">
                    <a:lumMod val="85000"/>
                    <a:lumOff val="15000"/>
                  </a:schemeClr>
                </a:solidFill>
                <a:cs typeface="Arial" panose="020B0604020202020204" pitchFamily="34" charset="0"/>
              </a:rPr>
              <a:t>15.5%, </a:t>
            </a:r>
            <a:r>
              <a:rPr lang="en-US" sz="1400" dirty="0">
                <a:solidFill>
                  <a:schemeClr val="tx1">
                    <a:lumMod val="85000"/>
                    <a:lumOff val="15000"/>
                  </a:schemeClr>
                </a:solidFill>
                <a:cs typeface="Arial" panose="020B0604020202020204" pitchFamily="34" charset="0"/>
              </a:rPr>
              <a:t>Ski Boots </a:t>
            </a:r>
            <a:r>
              <a:rPr lang="en-US" sz="1400" b="1" dirty="0">
                <a:solidFill>
                  <a:schemeClr val="tx1">
                    <a:lumMod val="85000"/>
                    <a:lumOff val="15000"/>
                  </a:schemeClr>
                </a:solidFill>
                <a:cs typeface="Arial" panose="020B0604020202020204" pitchFamily="34" charset="0"/>
              </a:rPr>
              <a:t>14.6%, </a:t>
            </a:r>
            <a:r>
              <a:rPr lang="en-US" sz="1400" dirty="0">
                <a:solidFill>
                  <a:schemeClr val="tx1">
                    <a:lumMod val="85000"/>
                    <a:lumOff val="15000"/>
                  </a:schemeClr>
                </a:solidFill>
                <a:cs typeface="Arial" panose="020B0604020202020204" pitchFamily="34" charset="0"/>
              </a:rPr>
              <a:t>and Baseball Glove </a:t>
            </a:r>
            <a:r>
              <a:rPr lang="en-US" sz="1400" b="1" dirty="0">
                <a:solidFill>
                  <a:schemeClr val="tx1">
                    <a:lumMod val="85000"/>
                    <a:lumOff val="15000"/>
                  </a:schemeClr>
                </a:solidFill>
                <a:cs typeface="Arial" panose="020B0604020202020204" pitchFamily="34" charset="0"/>
              </a:rPr>
              <a:t>13.7%</a:t>
            </a:r>
            <a:r>
              <a:rPr lang="en-US" sz="1400" dirty="0">
                <a:solidFill>
                  <a:schemeClr val="tx1">
                    <a:lumMod val="85000"/>
                    <a:lumOff val="15000"/>
                  </a:schemeClr>
                </a:solidFill>
                <a:cs typeface="Arial" panose="020B0604020202020204" pitchFamily="34" charset="0"/>
              </a:rPr>
              <a:t>. Swimming Giggle had the lowest engagement of </a:t>
            </a:r>
            <a:r>
              <a:rPr lang="en-US" sz="1400" b="1" dirty="0">
                <a:solidFill>
                  <a:schemeClr val="tx1">
                    <a:lumMod val="85000"/>
                    <a:lumOff val="15000"/>
                  </a:schemeClr>
                </a:solidFill>
                <a:cs typeface="Arial" panose="020B0604020202020204" pitchFamily="34" charset="0"/>
              </a:rPr>
              <a:t>5.6%.</a:t>
            </a:r>
          </a:p>
          <a:p>
            <a:pPr lvl="1"/>
            <a:endParaRPr lang="en-US" sz="1400" b="1" dirty="0">
              <a:solidFill>
                <a:schemeClr val="tx1">
                  <a:lumMod val="85000"/>
                  <a:lumOff val="15000"/>
                </a:schemeClr>
              </a:solidFill>
              <a:cs typeface="Arial" panose="020B0604020202020204" pitchFamily="34" charset="0"/>
            </a:endParaRPr>
          </a:p>
          <a:p>
            <a:r>
              <a:rPr lang="en-US" sz="1500" b="1" dirty="0">
                <a:solidFill>
                  <a:schemeClr val="tx1">
                    <a:lumMod val="85000"/>
                    <a:lumOff val="15000"/>
                  </a:schemeClr>
                </a:solidFill>
                <a:cs typeface="Arial" panose="020B0604020202020204" pitchFamily="34" charset="0"/>
              </a:rPr>
              <a:t>Customer Engagement: </a:t>
            </a:r>
          </a:p>
          <a:p>
            <a:pPr lvl="1"/>
            <a:r>
              <a:rPr lang="en-US" sz="1400" dirty="0">
                <a:solidFill>
                  <a:schemeClr val="tx1">
                    <a:lumMod val="85000"/>
                    <a:lumOff val="15000"/>
                  </a:schemeClr>
                </a:solidFill>
                <a:cs typeface="Arial" panose="020B0604020202020204" pitchFamily="34" charset="0"/>
              </a:rPr>
              <a:t>Customer engagement shows a steady decline from January to December in Views from over</a:t>
            </a:r>
            <a:r>
              <a:rPr lang="en-US" sz="1400" b="1" dirty="0">
                <a:solidFill>
                  <a:schemeClr val="tx1">
                    <a:lumMod val="85000"/>
                    <a:lumOff val="15000"/>
                  </a:schemeClr>
                </a:solidFill>
                <a:cs typeface="Arial" panose="020B0604020202020204" pitchFamily="34" charset="0"/>
              </a:rPr>
              <a:t> 900k </a:t>
            </a:r>
            <a:r>
              <a:rPr lang="en-US" sz="1400" dirty="0">
                <a:solidFill>
                  <a:schemeClr val="tx1">
                    <a:lumMod val="85000"/>
                    <a:lumOff val="15000"/>
                  </a:schemeClr>
                </a:solidFill>
                <a:cs typeface="Arial" panose="020B0604020202020204" pitchFamily="34" charset="0"/>
              </a:rPr>
              <a:t>to </a:t>
            </a:r>
            <a:r>
              <a:rPr lang="en-US" sz="1400" b="1" dirty="0">
                <a:solidFill>
                  <a:schemeClr val="tx1">
                    <a:lumMod val="85000"/>
                    <a:lumOff val="15000"/>
                  </a:schemeClr>
                </a:solidFill>
                <a:cs typeface="Arial" panose="020B0604020202020204" pitchFamily="34" charset="0"/>
              </a:rPr>
              <a:t>510k</a:t>
            </a:r>
            <a:r>
              <a:rPr lang="en-US" sz="1400" dirty="0">
                <a:solidFill>
                  <a:schemeClr val="tx1">
                    <a:lumMod val="85000"/>
                    <a:lumOff val="15000"/>
                  </a:schemeClr>
                </a:solidFill>
                <a:cs typeface="Arial" panose="020B0604020202020204" pitchFamily="34" charset="0"/>
              </a:rPr>
              <a:t> views, which also reflect drops in Clicks </a:t>
            </a:r>
            <a:r>
              <a:rPr lang="en-US" sz="1400" b="1" dirty="0">
                <a:solidFill>
                  <a:schemeClr val="tx1">
                    <a:lumMod val="85000"/>
                    <a:lumOff val="15000"/>
                  </a:schemeClr>
                </a:solidFill>
                <a:cs typeface="Arial" panose="020B0604020202020204" pitchFamily="34" charset="0"/>
              </a:rPr>
              <a:t>226k</a:t>
            </a:r>
            <a:r>
              <a:rPr lang="en-US" sz="1400" dirty="0">
                <a:solidFill>
                  <a:schemeClr val="tx1">
                    <a:lumMod val="85000"/>
                    <a:lumOff val="15000"/>
                  </a:schemeClr>
                </a:solidFill>
                <a:cs typeface="Arial" panose="020B0604020202020204" pitchFamily="34" charset="0"/>
              </a:rPr>
              <a:t> to </a:t>
            </a:r>
            <a:r>
              <a:rPr lang="en-US" sz="1400" b="1" dirty="0">
                <a:solidFill>
                  <a:schemeClr val="tx1">
                    <a:lumMod val="85000"/>
                    <a:lumOff val="15000"/>
                  </a:schemeClr>
                </a:solidFill>
                <a:cs typeface="Arial" panose="020B0604020202020204" pitchFamily="34" charset="0"/>
              </a:rPr>
              <a:t>75k</a:t>
            </a:r>
            <a:r>
              <a:rPr lang="en-US" sz="1400" dirty="0">
                <a:solidFill>
                  <a:schemeClr val="tx1">
                    <a:lumMod val="85000"/>
                    <a:lumOff val="15000"/>
                  </a:schemeClr>
                </a:solidFill>
                <a:cs typeface="Arial" panose="020B0604020202020204" pitchFamily="34" charset="0"/>
              </a:rPr>
              <a:t> and Likes </a:t>
            </a:r>
            <a:r>
              <a:rPr lang="en-US" sz="1400" b="1" dirty="0">
                <a:solidFill>
                  <a:schemeClr val="tx1">
                    <a:lumMod val="85000"/>
                    <a:lumOff val="15000"/>
                  </a:schemeClr>
                </a:solidFill>
                <a:cs typeface="Arial" panose="020B0604020202020204" pitchFamily="34" charset="0"/>
              </a:rPr>
              <a:t>59k</a:t>
            </a:r>
            <a:r>
              <a:rPr lang="en-US" sz="1400" dirty="0">
                <a:solidFill>
                  <a:schemeClr val="tx1">
                    <a:lumMod val="85000"/>
                    <a:lumOff val="15000"/>
                  </a:schemeClr>
                </a:solidFill>
                <a:cs typeface="Arial" panose="020B0604020202020204" pitchFamily="34" charset="0"/>
              </a:rPr>
              <a:t> to little over </a:t>
            </a:r>
            <a:r>
              <a:rPr lang="en-US" sz="1400" b="1" dirty="0">
                <a:solidFill>
                  <a:schemeClr val="tx1">
                    <a:lumMod val="85000"/>
                    <a:lumOff val="15000"/>
                  </a:schemeClr>
                </a:solidFill>
                <a:cs typeface="Arial" panose="020B0604020202020204" pitchFamily="34" charset="0"/>
              </a:rPr>
              <a:t>13k</a:t>
            </a:r>
            <a:r>
              <a:rPr lang="en-US" sz="1400" dirty="0">
                <a:solidFill>
                  <a:schemeClr val="tx1">
                    <a:lumMod val="85000"/>
                    <a:lumOff val="15000"/>
                  </a:schemeClr>
                </a:solidFill>
                <a:cs typeface="Arial" panose="020B0604020202020204" pitchFamily="34" charset="0"/>
              </a:rPr>
              <a:t>.</a:t>
            </a:r>
          </a:p>
          <a:p>
            <a:pPr lvl="1"/>
            <a:endParaRPr lang="en-US" sz="1400" dirty="0">
              <a:solidFill>
                <a:schemeClr val="tx1">
                  <a:lumMod val="85000"/>
                  <a:lumOff val="15000"/>
                </a:schemeClr>
              </a:solidFill>
              <a:cs typeface="Arial" panose="020B0604020202020204" pitchFamily="34" charset="0"/>
            </a:endParaRPr>
          </a:p>
          <a:p>
            <a:r>
              <a:rPr lang="en-US" sz="1500" b="1" dirty="0">
                <a:solidFill>
                  <a:schemeClr val="tx1">
                    <a:lumMod val="85000"/>
                    <a:lumOff val="15000"/>
                  </a:schemeClr>
                </a:solidFill>
                <a:cs typeface="Arial" panose="020B0604020202020204" pitchFamily="34" charset="0"/>
              </a:rPr>
              <a:t>Customer reviews:</a:t>
            </a:r>
          </a:p>
          <a:p>
            <a:pPr lvl="1"/>
            <a:r>
              <a:rPr lang="en-US" sz="1400" dirty="0">
                <a:solidFill>
                  <a:schemeClr val="tx1">
                    <a:lumMod val="85000"/>
                    <a:lumOff val="15000"/>
                  </a:schemeClr>
                </a:solidFill>
                <a:cs typeface="Arial" panose="020B0604020202020204" pitchFamily="34" charset="0"/>
              </a:rPr>
              <a:t>Customer reviews stood steady at </a:t>
            </a:r>
            <a:r>
              <a:rPr lang="en-US" sz="1400" b="1" dirty="0">
                <a:solidFill>
                  <a:schemeClr val="tx1">
                    <a:lumMod val="85000"/>
                    <a:lumOff val="15000"/>
                  </a:schemeClr>
                </a:solidFill>
                <a:cs typeface="Arial" panose="020B0604020202020204" pitchFamily="34" charset="0"/>
              </a:rPr>
              <a:t>3.7%</a:t>
            </a:r>
            <a:r>
              <a:rPr lang="en-US" sz="1400" dirty="0">
                <a:solidFill>
                  <a:schemeClr val="tx1">
                    <a:lumMod val="85000"/>
                    <a:lumOff val="15000"/>
                  </a:schemeClr>
                </a:solidFill>
                <a:cs typeface="Arial" panose="020B0604020202020204" pitchFamily="34" charset="0"/>
              </a:rPr>
              <a:t> on average. The highest review was received in April </a:t>
            </a:r>
            <a:r>
              <a:rPr lang="en-US" sz="1400" b="1" dirty="0">
                <a:solidFill>
                  <a:schemeClr val="tx1">
                    <a:lumMod val="85000"/>
                    <a:lumOff val="15000"/>
                  </a:schemeClr>
                </a:solidFill>
                <a:cs typeface="Arial" panose="020B0604020202020204" pitchFamily="34" charset="0"/>
              </a:rPr>
              <a:t>3.9%</a:t>
            </a:r>
            <a:r>
              <a:rPr lang="en-US" sz="1400" dirty="0">
                <a:solidFill>
                  <a:schemeClr val="tx1">
                    <a:lumMod val="85000"/>
                    <a:lumOff val="15000"/>
                  </a:schemeClr>
                </a:solidFill>
                <a:cs typeface="Arial" panose="020B0604020202020204" pitchFamily="34" charset="0"/>
              </a:rPr>
              <a:t> and June </a:t>
            </a:r>
            <a:r>
              <a:rPr lang="en-US" sz="1400" b="1" dirty="0">
                <a:solidFill>
                  <a:schemeClr val="tx1">
                    <a:lumMod val="85000"/>
                    <a:lumOff val="15000"/>
                  </a:schemeClr>
                </a:solidFill>
                <a:cs typeface="Arial" panose="020B0604020202020204" pitchFamily="34" charset="0"/>
              </a:rPr>
              <a:t>3.8%</a:t>
            </a:r>
            <a:r>
              <a:rPr lang="en-US" sz="1400" dirty="0">
                <a:solidFill>
                  <a:schemeClr val="tx1">
                    <a:lumMod val="85000"/>
                    <a:lumOff val="15000"/>
                  </a:schemeClr>
                </a:solidFill>
                <a:cs typeface="Arial" panose="020B0604020202020204" pitchFamily="34" charset="0"/>
              </a:rPr>
              <a:t>, while the lowest review came in January and August </a:t>
            </a:r>
            <a:r>
              <a:rPr lang="en-US" sz="1400" b="1" dirty="0">
                <a:solidFill>
                  <a:schemeClr val="tx1">
                    <a:lumMod val="85000"/>
                    <a:lumOff val="15000"/>
                  </a:schemeClr>
                </a:solidFill>
                <a:cs typeface="Arial" panose="020B0604020202020204" pitchFamily="34" charset="0"/>
              </a:rPr>
              <a:t>3.5%</a:t>
            </a:r>
            <a:r>
              <a:rPr lang="en-US" sz="1400" dirty="0">
                <a:solidFill>
                  <a:schemeClr val="tx1">
                    <a:lumMod val="85000"/>
                    <a:lumOff val="15000"/>
                  </a:schemeClr>
                </a:solidFill>
                <a:cs typeface="Arial" panose="020B0604020202020204" pitchFamily="34" charset="0"/>
              </a:rPr>
              <a:t> each. The rating per product stood slightly steady without any major deep</a:t>
            </a:r>
          </a:p>
        </p:txBody>
      </p:sp>
      <p:pic>
        <p:nvPicPr>
          <p:cNvPr id="25" name="Content Placeholder 24">
            <a:extLst>
              <a:ext uri="{FF2B5EF4-FFF2-40B4-BE49-F238E27FC236}">
                <a16:creationId xmlns:a16="http://schemas.microsoft.com/office/drawing/2014/main" id="{EAEBF671-1064-406D-8AC5-B365FCE0EB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84734" y="1440493"/>
            <a:ext cx="7294323" cy="4872624"/>
          </a:xfrm>
        </p:spPr>
      </p:pic>
      <p:sp>
        <p:nvSpPr>
          <p:cNvPr id="26" name="Flowchart: Connector 25">
            <a:extLst>
              <a:ext uri="{FF2B5EF4-FFF2-40B4-BE49-F238E27FC236}">
                <a16:creationId xmlns:a16="http://schemas.microsoft.com/office/drawing/2014/main" id="{4B124893-0C4B-45CD-AE8B-63F8193FDDEA}"/>
              </a:ext>
            </a:extLst>
          </p:cNvPr>
          <p:cNvSpPr/>
          <p:nvPr/>
        </p:nvSpPr>
        <p:spPr>
          <a:xfrm>
            <a:off x="8361263" y="2027348"/>
            <a:ext cx="851769" cy="903744"/>
          </a:xfrm>
          <a:prstGeom prst="flowChartConnector">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91D8135E-9D00-4726-9CC0-6F48117A5C5D}"/>
              </a:ext>
            </a:extLst>
          </p:cNvPr>
          <p:cNvCxnSpPr>
            <a:cxnSpLocks/>
          </p:cNvCxnSpPr>
          <p:nvPr/>
        </p:nvCxnSpPr>
        <p:spPr>
          <a:xfrm>
            <a:off x="7946651" y="3568051"/>
            <a:ext cx="1147245" cy="265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FCF3171-566B-47C9-A5A6-2E09C0F44977}"/>
              </a:ext>
            </a:extLst>
          </p:cNvPr>
          <p:cNvSpPr/>
          <p:nvPr/>
        </p:nvSpPr>
        <p:spPr>
          <a:xfrm>
            <a:off x="7478038" y="5123145"/>
            <a:ext cx="1734994" cy="72651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560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D2EB8-9ADA-43AF-B67D-94244345C371}"/>
              </a:ext>
            </a:extLst>
          </p:cNvPr>
          <p:cNvSpPr>
            <a:spLocks noGrp="1"/>
          </p:cNvSpPr>
          <p:nvPr>
            <p:ph type="title"/>
          </p:nvPr>
        </p:nvSpPr>
        <p:spPr>
          <a:xfrm>
            <a:off x="838200" y="365126"/>
            <a:ext cx="10515600" cy="987686"/>
          </a:xfrm>
        </p:spPr>
        <p:txBody>
          <a:bodyPr>
            <a:normAutofit/>
          </a:bodyPr>
          <a:lstStyle/>
          <a:p>
            <a:r>
              <a:rPr lang="en-US" sz="3600" b="1" dirty="0">
                <a:latin typeface="+mn-lt"/>
              </a:rPr>
              <a:t>Decrease Conversion Rate</a:t>
            </a:r>
          </a:p>
        </p:txBody>
      </p:sp>
      <p:pic>
        <p:nvPicPr>
          <p:cNvPr id="6" name="Content Placeholder 5">
            <a:extLst>
              <a:ext uri="{FF2B5EF4-FFF2-40B4-BE49-F238E27FC236}">
                <a16:creationId xmlns:a16="http://schemas.microsoft.com/office/drawing/2014/main" id="{D773DFC8-257D-4E7A-986E-B4D83CA6764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5567" y="1825625"/>
            <a:ext cx="6637887" cy="4351338"/>
          </a:xfrm>
        </p:spPr>
      </p:pic>
      <p:sp>
        <p:nvSpPr>
          <p:cNvPr id="10" name="Content Placeholder 9">
            <a:extLst>
              <a:ext uri="{FF2B5EF4-FFF2-40B4-BE49-F238E27FC236}">
                <a16:creationId xmlns:a16="http://schemas.microsoft.com/office/drawing/2014/main" id="{5087F15A-980F-4383-9FA7-75F5BCA0DF66}"/>
              </a:ext>
            </a:extLst>
          </p:cNvPr>
          <p:cNvSpPr>
            <a:spLocks noGrp="1"/>
          </p:cNvSpPr>
          <p:nvPr>
            <p:ph sz="half" idx="1"/>
          </p:nvPr>
        </p:nvSpPr>
        <p:spPr>
          <a:xfrm>
            <a:off x="838200" y="1825625"/>
            <a:ext cx="4010282" cy="4351338"/>
          </a:xfrm>
        </p:spPr>
        <p:txBody>
          <a:bodyPr>
            <a:normAutofit lnSpcReduction="10000"/>
          </a:bodyPr>
          <a:lstStyle/>
          <a:p>
            <a:r>
              <a:rPr lang="en-US" sz="1600" b="1" dirty="0"/>
              <a:t>General Trend</a:t>
            </a:r>
          </a:p>
          <a:p>
            <a:pPr lvl="1"/>
            <a:r>
              <a:rPr lang="en-US" sz="1400" dirty="0"/>
              <a:t>The conversion rate generally shows a steady decline from January </a:t>
            </a:r>
            <a:r>
              <a:rPr lang="en-US" sz="1400" b="1" dirty="0"/>
              <a:t>17.3% </a:t>
            </a:r>
            <a:r>
              <a:rPr lang="en-US" sz="1400" dirty="0"/>
              <a:t>to December </a:t>
            </a:r>
            <a:r>
              <a:rPr lang="en-US" sz="1400" b="1" dirty="0"/>
              <a:t>11.4%. </a:t>
            </a:r>
            <a:r>
              <a:rPr lang="en-US" sz="1400" dirty="0"/>
              <a:t>It began with a high rate in January to low in mid year April </a:t>
            </a:r>
            <a:r>
              <a:rPr lang="en-US" sz="1400" b="1" dirty="0"/>
              <a:t>7.7%</a:t>
            </a:r>
            <a:r>
              <a:rPr lang="en-US" sz="1400" dirty="0"/>
              <a:t>, May </a:t>
            </a:r>
            <a:r>
              <a:rPr lang="en-US" sz="1400" b="1" dirty="0"/>
              <a:t>7.6%</a:t>
            </a:r>
            <a:r>
              <a:rPr lang="en-US" sz="1400" dirty="0"/>
              <a:t>,</a:t>
            </a:r>
            <a:r>
              <a:rPr lang="en-US" sz="1400" b="1" dirty="0"/>
              <a:t> </a:t>
            </a:r>
            <a:r>
              <a:rPr lang="en-US" sz="1400" dirty="0"/>
              <a:t>and August </a:t>
            </a:r>
            <a:r>
              <a:rPr lang="en-US" sz="1400" b="1" dirty="0"/>
              <a:t>7.6%</a:t>
            </a:r>
            <a:r>
              <a:rPr lang="en-US" sz="1400" dirty="0"/>
              <a:t>. It starts to peak up in Q4. </a:t>
            </a:r>
          </a:p>
          <a:p>
            <a:pPr marL="457200" lvl="1" indent="0">
              <a:buNone/>
            </a:pPr>
            <a:endParaRPr lang="en-US" sz="1200" dirty="0"/>
          </a:p>
          <a:p>
            <a:r>
              <a:rPr lang="en-US" sz="1600" b="1" dirty="0"/>
              <a:t>Highest Conversion Month</a:t>
            </a:r>
          </a:p>
          <a:p>
            <a:pPr lvl="1"/>
            <a:r>
              <a:rPr lang="en-US" sz="1400" dirty="0"/>
              <a:t>The highest conversion rate took place in January 17.3%, which was likely fueled by Ski Boots sale which brought in 100% conversion rate, and also Soccer Ball sale which gave a 75% conversion rate. All in the month of January. </a:t>
            </a:r>
          </a:p>
          <a:p>
            <a:endParaRPr lang="en-US" sz="1600" dirty="0"/>
          </a:p>
          <a:p>
            <a:r>
              <a:rPr lang="en-US" sz="1600" b="1" dirty="0"/>
              <a:t>Lowest Conversion Month</a:t>
            </a:r>
            <a:endParaRPr lang="en-US" sz="1600" dirty="0"/>
          </a:p>
          <a:p>
            <a:pPr lvl="1"/>
            <a:r>
              <a:rPr lang="en-US" sz="1400" dirty="0"/>
              <a:t>The lowest conversion rate was recorded in October with 6.1%, April 7.7%, and May with 7.6%.</a:t>
            </a:r>
          </a:p>
        </p:txBody>
      </p:sp>
      <p:sp>
        <p:nvSpPr>
          <p:cNvPr id="14" name="Rectangle: Rounded Corners 13">
            <a:extLst>
              <a:ext uri="{FF2B5EF4-FFF2-40B4-BE49-F238E27FC236}">
                <a16:creationId xmlns:a16="http://schemas.microsoft.com/office/drawing/2014/main" id="{95E1061B-ABFB-49E0-A823-AD7C1BF7FF3C}"/>
              </a:ext>
            </a:extLst>
          </p:cNvPr>
          <p:cNvSpPr/>
          <p:nvPr/>
        </p:nvSpPr>
        <p:spPr>
          <a:xfrm>
            <a:off x="6042477" y="2342367"/>
            <a:ext cx="492725" cy="3834596"/>
          </a:xfrm>
          <a:prstGeom prst="round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FB869A2-E07E-4F36-95C8-0136A710A628}"/>
              </a:ext>
            </a:extLst>
          </p:cNvPr>
          <p:cNvSpPr/>
          <p:nvPr/>
        </p:nvSpPr>
        <p:spPr>
          <a:xfrm>
            <a:off x="7337353" y="2342367"/>
            <a:ext cx="384673" cy="383459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7148C5E-EAEE-413B-9DE8-393B0F900D8F}"/>
              </a:ext>
            </a:extLst>
          </p:cNvPr>
          <p:cNvSpPr/>
          <p:nvPr/>
        </p:nvSpPr>
        <p:spPr>
          <a:xfrm>
            <a:off x="9824042" y="2342367"/>
            <a:ext cx="384672" cy="3834596"/>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6412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C29F-D586-469F-9132-E0B79CDF5404}"/>
              </a:ext>
            </a:extLst>
          </p:cNvPr>
          <p:cNvSpPr>
            <a:spLocks noGrp="1"/>
          </p:cNvSpPr>
          <p:nvPr>
            <p:ph type="title"/>
          </p:nvPr>
        </p:nvSpPr>
        <p:spPr>
          <a:xfrm>
            <a:off x="838200" y="365126"/>
            <a:ext cx="10515600" cy="912530"/>
          </a:xfrm>
        </p:spPr>
        <p:txBody>
          <a:bodyPr>
            <a:normAutofit/>
          </a:bodyPr>
          <a:lstStyle/>
          <a:p>
            <a:r>
              <a:rPr lang="en-US" sz="3600" b="1" dirty="0">
                <a:latin typeface="+mn-lt"/>
              </a:rPr>
              <a:t>Reduced Customer Engagement</a:t>
            </a:r>
          </a:p>
        </p:txBody>
      </p:sp>
      <p:pic>
        <p:nvPicPr>
          <p:cNvPr id="14" name="Content Placeholder 13">
            <a:extLst>
              <a:ext uri="{FF2B5EF4-FFF2-40B4-BE49-F238E27FC236}">
                <a16:creationId xmlns:a16="http://schemas.microsoft.com/office/drawing/2014/main" id="{40D920CD-F119-4E6D-A25B-3BB5404BC7D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41791" y="1540376"/>
            <a:ext cx="4406165" cy="2376359"/>
          </a:xfrm>
        </p:spPr>
      </p:pic>
      <p:pic>
        <p:nvPicPr>
          <p:cNvPr id="17" name="Content Placeholder 16">
            <a:extLst>
              <a:ext uri="{FF2B5EF4-FFF2-40B4-BE49-F238E27FC236}">
                <a16:creationId xmlns:a16="http://schemas.microsoft.com/office/drawing/2014/main" id="{4C10E583-52A5-4887-B1E2-A0BD7A8903E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641791" y="4089944"/>
            <a:ext cx="4406165" cy="2114517"/>
          </a:xfrm>
        </p:spPr>
      </p:pic>
      <p:sp>
        <p:nvSpPr>
          <p:cNvPr id="18" name="TextBox 17">
            <a:extLst>
              <a:ext uri="{FF2B5EF4-FFF2-40B4-BE49-F238E27FC236}">
                <a16:creationId xmlns:a16="http://schemas.microsoft.com/office/drawing/2014/main" id="{810C6B5B-8A9B-4ECF-A0CC-3DC87D3A13BF}"/>
              </a:ext>
            </a:extLst>
          </p:cNvPr>
          <p:cNvSpPr txBox="1"/>
          <p:nvPr/>
        </p:nvSpPr>
        <p:spPr>
          <a:xfrm>
            <a:off x="726510" y="1590480"/>
            <a:ext cx="5235879" cy="415498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Declining Views:</a:t>
            </a:r>
          </a:p>
          <a:p>
            <a:pPr marL="742950" lvl="1" indent="-285750">
              <a:buFont typeface="Arial" panose="020B0604020202020204" pitchFamily="34" charset="0"/>
              <a:buChar char="•"/>
            </a:pPr>
            <a:r>
              <a:rPr lang="en-US" sz="1400" dirty="0"/>
              <a:t>The views declines steadily from January </a:t>
            </a:r>
            <a:r>
              <a:rPr lang="en-US" sz="1400" b="1" dirty="0"/>
              <a:t>980k</a:t>
            </a:r>
            <a:r>
              <a:rPr lang="en-US" sz="1400" dirty="0"/>
              <a:t> to March </a:t>
            </a:r>
            <a:r>
              <a:rPr lang="en-US" sz="1400" b="1" dirty="0"/>
              <a:t>915k</a:t>
            </a:r>
            <a:r>
              <a:rPr lang="en-US" sz="1400" dirty="0"/>
              <a:t> and remained firm till April</a:t>
            </a:r>
            <a:r>
              <a:rPr lang="en-US" sz="1400" b="1" dirty="0"/>
              <a:t> 919k</a:t>
            </a:r>
            <a:r>
              <a:rPr lang="en-US" sz="1400" dirty="0"/>
              <a:t>. Then began to drop continuously from April to December </a:t>
            </a:r>
            <a:r>
              <a:rPr lang="en-US" sz="1400" b="1" dirty="0"/>
              <a:t>510k</a:t>
            </a:r>
            <a:r>
              <a:rPr lang="en-US" sz="1400" dirty="0"/>
              <a:t> views.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600" b="1" dirty="0"/>
              <a:t>Low Interaction Rate: </a:t>
            </a:r>
            <a:endParaRPr lang="en-US" sz="1400" b="1" dirty="0"/>
          </a:p>
          <a:p>
            <a:pPr marL="742950" lvl="1" indent="-285750">
              <a:buFont typeface="Arial" panose="020B0604020202020204" pitchFamily="34" charset="0"/>
              <a:buChar char="•"/>
            </a:pPr>
            <a:r>
              <a:rPr lang="en-US" sz="1400" dirty="0"/>
              <a:t>The decline in views definitely reflected in clicks and like which shows engagement with the content. Although the view decreased by almost half (from </a:t>
            </a:r>
            <a:r>
              <a:rPr lang="en-US" sz="1400" b="1" dirty="0"/>
              <a:t>980k</a:t>
            </a:r>
            <a:r>
              <a:rPr lang="en-US" sz="1400" dirty="0"/>
              <a:t> to </a:t>
            </a:r>
            <a:r>
              <a:rPr lang="en-US" sz="1400" b="1" dirty="0"/>
              <a:t>510k</a:t>
            </a:r>
            <a:r>
              <a:rPr lang="en-US" sz="1400" dirty="0"/>
              <a:t>), The clicks and like were affected more. With clicks decreasing from </a:t>
            </a:r>
            <a:r>
              <a:rPr lang="en-US" sz="1400" b="1" dirty="0"/>
              <a:t>226k</a:t>
            </a:r>
            <a:r>
              <a:rPr lang="en-US" sz="1400" dirty="0"/>
              <a:t> to </a:t>
            </a:r>
            <a:r>
              <a:rPr lang="en-US" sz="1400" b="1" dirty="0"/>
              <a:t>75k</a:t>
            </a:r>
            <a:r>
              <a:rPr lang="en-US" sz="1400" dirty="0"/>
              <a:t>, while like dropped from </a:t>
            </a:r>
            <a:r>
              <a:rPr lang="en-US" sz="1400" b="1" dirty="0"/>
              <a:t>59k</a:t>
            </a:r>
            <a:r>
              <a:rPr lang="en-US" sz="1400" dirty="0"/>
              <a:t> to </a:t>
            </a:r>
            <a:r>
              <a:rPr lang="en-US" sz="1400" b="1" dirty="0"/>
              <a:t>13k</a:t>
            </a:r>
            <a:r>
              <a:rPr lang="en-US" sz="1400" dirty="0"/>
              <a:t> at the end of the year.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Content Type Performance: </a:t>
            </a:r>
            <a:endParaRPr lang="en-US" sz="1600" dirty="0"/>
          </a:p>
          <a:p>
            <a:pPr marL="742950" lvl="1" indent="-285750">
              <a:buFont typeface="Arial" panose="020B0604020202020204" pitchFamily="34" charset="0"/>
              <a:buChar char="•"/>
            </a:pPr>
            <a:r>
              <a:rPr lang="en-US" sz="1400" dirty="0"/>
              <a:t>Blog content brought the most views especially at the beginning of the year, but showed a strong dip at 4</a:t>
            </a:r>
            <a:r>
              <a:rPr lang="en-US" sz="1400" baseline="30000" dirty="0"/>
              <a:t>th</a:t>
            </a:r>
            <a:r>
              <a:rPr lang="en-US" sz="1400" dirty="0"/>
              <a:t> quarter. Social media and video maintained a steady but slightly lower views and engagement. </a:t>
            </a:r>
          </a:p>
        </p:txBody>
      </p:sp>
      <p:cxnSp>
        <p:nvCxnSpPr>
          <p:cNvPr id="20" name="Straight Arrow Connector 19">
            <a:extLst>
              <a:ext uri="{FF2B5EF4-FFF2-40B4-BE49-F238E27FC236}">
                <a16:creationId xmlns:a16="http://schemas.microsoft.com/office/drawing/2014/main" id="{98D368AD-CDCF-464D-87AE-9064CCC097D6}"/>
              </a:ext>
            </a:extLst>
          </p:cNvPr>
          <p:cNvCxnSpPr/>
          <p:nvPr/>
        </p:nvCxnSpPr>
        <p:spPr>
          <a:xfrm>
            <a:off x="8805797" y="2041742"/>
            <a:ext cx="1728592" cy="47599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78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E766-62ED-4D46-91CF-A9A2D21CEF4D}"/>
              </a:ext>
            </a:extLst>
          </p:cNvPr>
          <p:cNvSpPr>
            <a:spLocks noGrp="1"/>
          </p:cNvSpPr>
          <p:nvPr>
            <p:ph type="title"/>
          </p:nvPr>
        </p:nvSpPr>
        <p:spPr>
          <a:xfrm>
            <a:off x="838200" y="202286"/>
            <a:ext cx="10515600" cy="724639"/>
          </a:xfrm>
        </p:spPr>
        <p:txBody>
          <a:bodyPr>
            <a:normAutofit/>
          </a:bodyPr>
          <a:lstStyle/>
          <a:p>
            <a:r>
              <a:rPr lang="en-US" sz="3600" b="1" dirty="0">
                <a:latin typeface="+mn-lt"/>
              </a:rPr>
              <a:t>Customer Feedback Analysis</a:t>
            </a:r>
          </a:p>
        </p:txBody>
      </p:sp>
      <p:sp>
        <p:nvSpPr>
          <p:cNvPr id="3" name="Content Placeholder 2">
            <a:extLst>
              <a:ext uri="{FF2B5EF4-FFF2-40B4-BE49-F238E27FC236}">
                <a16:creationId xmlns:a16="http://schemas.microsoft.com/office/drawing/2014/main" id="{EB95B94C-D469-4C78-AB9C-6AA5C73AF64B}"/>
              </a:ext>
            </a:extLst>
          </p:cNvPr>
          <p:cNvSpPr>
            <a:spLocks noGrp="1"/>
          </p:cNvSpPr>
          <p:nvPr>
            <p:ph sz="half" idx="1"/>
          </p:nvPr>
        </p:nvSpPr>
        <p:spPr>
          <a:xfrm>
            <a:off x="838199" y="1355724"/>
            <a:ext cx="5800595" cy="4821239"/>
          </a:xfrm>
        </p:spPr>
        <p:txBody>
          <a:bodyPr>
            <a:normAutofit/>
          </a:bodyPr>
          <a:lstStyle/>
          <a:p>
            <a:r>
              <a:rPr lang="en-US" sz="1600" b="1" dirty="0"/>
              <a:t>Customer Rating Patterns: </a:t>
            </a:r>
          </a:p>
          <a:p>
            <a:pPr lvl="1"/>
            <a:r>
              <a:rPr lang="en-US" sz="1400" dirty="0"/>
              <a:t>The majority of customer ratings stood 4 to 5 stars, with 431 gave a 4 star rating, and 409 gave a 5 star rating. On the lower end, 80 customers gave 1 star, while 153 gave 2 stars, that means a total of 233 customers where not satisfied.</a:t>
            </a:r>
          </a:p>
          <a:p>
            <a:pPr marL="0" indent="0">
              <a:buNone/>
            </a:pPr>
            <a:endParaRPr lang="en-US" sz="1600" dirty="0"/>
          </a:p>
          <a:p>
            <a:r>
              <a:rPr lang="en-US" sz="1600" b="1" dirty="0"/>
              <a:t>Customers Sentiment Analysis:</a:t>
            </a:r>
            <a:endParaRPr lang="en-US" sz="1600" dirty="0"/>
          </a:p>
          <a:p>
            <a:pPr lvl="1"/>
            <a:r>
              <a:rPr lang="en-US" sz="1400" dirty="0"/>
              <a:t>Positive sentiment stood high at </a:t>
            </a:r>
            <a:r>
              <a:rPr lang="en-US" sz="1400" b="1" dirty="0"/>
              <a:t>840</a:t>
            </a:r>
            <a:r>
              <a:rPr lang="en-US" sz="1400" dirty="0"/>
              <a:t> which show a high customer satisfaction rate. On the other hand, negative sentiment stood at </a:t>
            </a:r>
            <a:r>
              <a:rPr lang="en-US" sz="1400" b="1" dirty="0"/>
              <a:t>226</a:t>
            </a:r>
            <a:r>
              <a:rPr lang="en-US" sz="1400" dirty="0"/>
              <a:t>, while a few customers </a:t>
            </a:r>
            <a:r>
              <a:rPr lang="en-US" sz="1400" b="1" dirty="0"/>
              <a:t>15</a:t>
            </a:r>
            <a:r>
              <a:rPr lang="en-US" sz="1400" dirty="0"/>
              <a:t> were neutral in their reviews. Mixed negative and mixed positive sentiments stood at a combine total of </a:t>
            </a:r>
            <a:r>
              <a:rPr lang="en-US" sz="1400" b="1" dirty="0"/>
              <a:t>282</a:t>
            </a:r>
            <a:r>
              <a:rPr lang="en-US" sz="1400" dirty="0"/>
              <a:t>, which show an area to improvement on.</a:t>
            </a:r>
          </a:p>
          <a:p>
            <a:endParaRPr lang="en-US" sz="1800" dirty="0"/>
          </a:p>
          <a:p>
            <a:r>
              <a:rPr lang="en-US" sz="1600" b="1" dirty="0"/>
              <a:t>Opportunity for Improvement:</a:t>
            </a:r>
            <a:endParaRPr lang="en-US" sz="1600" dirty="0"/>
          </a:p>
          <a:p>
            <a:pPr lvl="1"/>
            <a:r>
              <a:rPr lang="en-US" sz="1400" dirty="0"/>
              <a:t>The presence of mixed positive and mixed negative sentiments shows that there is need to convert them into a positive ones. Addressing the concerns of mixed reviews will greatly improve customer satisfaction, and potentially boost overall ratings and lead to more sales.</a:t>
            </a:r>
          </a:p>
        </p:txBody>
      </p:sp>
      <p:pic>
        <p:nvPicPr>
          <p:cNvPr id="6" name="Content Placeholder 5">
            <a:extLst>
              <a:ext uri="{FF2B5EF4-FFF2-40B4-BE49-F238E27FC236}">
                <a16:creationId xmlns:a16="http://schemas.microsoft.com/office/drawing/2014/main" id="{B18E89E0-6CFB-4F9C-91EC-BC0C215365C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64471" y="1355724"/>
            <a:ext cx="3657600" cy="2311488"/>
          </a:xfrm>
          <a:ln w="57150">
            <a:solidFill>
              <a:schemeClr val="bg2"/>
            </a:solidFill>
          </a:ln>
        </p:spPr>
      </p:pic>
      <p:sp>
        <p:nvSpPr>
          <p:cNvPr id="14" name="Rectangle 13">
            <a:extLst>
              <a:ext uri="{FF2B5EF4-FFF2-40B4-BE49-F238E27FC236}">
                <a16:creationId xmlns:a16="http://schemas.microsoft.com/office/drawing/2014/main" id="{06EB1BA4-0457-4CE1-9D09-7694887DDB5C}"/>
              </a:ext>
            </a:extLst>
          </p:cNvPr>
          <p:cNvSpPr/>
          <p:nvPr/>
        </p:nvSpPr>
        <p:spPr>
          <a:xfrm>
            <a:off x="6964470" y="3876131"/>
            <a:ext cx="3657600" cy="231148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74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9EF6-87A3-4EFC-9BA1-4D49F82F817A}"/>
              </a:ext>
            </a:extLst>
          </p:cNvPr>
          <p:cNvSpPr>
            <a:spLocks noGrp="1"/>
          </p:cNvSpPr>
          <p:nvPr>
            <p:ph type="title"/>
          </p:nvPr>
        </p:nvSpPr>
        <p:spPr>
          <a:xfrm>
            <a:off x="838200" y="218509"/>
            <a:ext cx="10515600" cy="558105"/>
          </a:xfrm>
        </p:spPr>
        <p:txBody>
          <a:bodyPr>
            <a:normAutofit/>
          </a:bodyPr>
          <a:lstStyle/>
          <a:p>
            <a:r>
              <a:rPr lang="en-US" sz="3200" b="1" dirty="0">
                <a:latin typeface="+mn-lt"/>
              </a:rPr>
              <a:t>Goals / Recommendations</a:t>
            </a:r>
          </a:p>
        </p:txBody>
      </p:sp>
      <p:sp>
        <p:nvSpPr>
          <p:cNvPr id="3" name="Content Placeholder 2">
            <a:extLst>
              <a:ext uri="{FF2B5EF4-FFF2-40B4-BE49-F238E27FC236}">
                <a16:creationId xmlns:a16="http://schemas.microsoft.com/office/drawing/2014/main" id="{C2361CC4-D89A-417C-BDDC-4CC309C1A15C}"/>
              </a:ext>
            </a:extLst>
          </p:cNvPr>
          <p:cNvSpPr>
            <a:spLocks noGrp="1"/>
          </p:cNvSpPr>
          <p:nvPr>
            <p:ph sz="half" idx="1"/>
          </p:nvPr>
        </p:nvSpPr>
        <p:spPr>
          <a:xfrm>
            <a:off x="638827" y="1208497"/>
            <a:ext cx="5098094" cy="5210825"/>
          </a:xfrm>
        </p:spPr>
        <p:txBody>
          <a:bodyPr>
            <a:normAutofit fontScale="70000" lnSpcReduction="20000"/>
          </a:bodyPr>
          <a:lstStyle/>
          <a:p>
            <a:r>
              <a:rPr lang="en-US" b="1" dirty="0"/>
              <a:t>Goals</a:t>
            </a:r>
          </a:p>
          <a:p>
            <a:pPr marL="0" indent="0">
              <a:buNone/>
            </a:pPr>
            <a:endParaRPr lang="en-US" sz="1900" dirty="0"/>
          </a:p>
          <a:p>
            <a:r>
              <a:rPr lang="en-US" sz="2000" b="1" dirty="0"/>
              <a:t>Increased Conversion Rate:</a:t>
            </a:r>
          </a:p>
          <a:p>
            <a:pPr lvl="1"/>
            <a:r>
              <a:rPr lang="en-US" sz="1900" b="1" dirty="0"/>
              <a:t>Goals</a:t>
            </a:r>
            <a:r>
              <a:rPr lang="en-US" sz="1900" dirty="0"/>
              <a:t>: Identify factors affecting conversion rate and provide recommendations to improve it</a:t>
            </a:r>
          </a:p>
          <a:p>
            <a:pPr lvl="1"/>
            <a:endParaRPr lang="en-US" sz="1900" dirty="0"/>
          </a:p>
          <a:p>
            <a:pPr lvl="1"/>
            <a:r>
              <a:rPr lang="en-US" sz="1900" b="1" dirty="0"/>
              <a:t>Insight</a:t>
            </a:r>
            <a:r>
              <a:rPr lang="en-US" sz="1900" dirty="0"/>
              <a:t>: Highlight key stages where visitors drop off and suggest ways to optimize the conversion funnel</a:t>
            </a:r>
          </a:p>
          <a:p>
            <a:pPr marL="457200" lvl="1" indent="0">
              <a:buNone/>
            </a:pPr>
            <a:endParaRPr lang="en-US" sz="1800" dirty="0"/>
          </a:p>
          <a:p>
            <a:pPr marL="457200" lvl="1" indent="0">
              <a:buNone/>
            </a:pPr>
            <a:endParaRPr lang="en-US" sz="1800" dirty="0"/>
          </a:p>
          <a:p>
            <a:r>
              <a:rPr lang="en-US" sz="2000" b="1" dirty="0"/>
              <a:t>Enhanced Customer Engagement:</a:t>
            </a:r>
          </a:p>
          <a:p>
            <a:pPr lvl="1"/>
            <a:r>
              <a:rPr lang="en-US" sz="1900" b="1" dirty="0"/>
              <a:t>Goals</a:t>
            </a:r>
            <a:r>
              <a:rPr lang="en-US" sz="1900" dirty="0"/>
              <a:t>: Identify the type of contents that attract the highest engagement</a:t>
            </a:r>
          </a:p>
          <a:p>
            <a:pPr marL="457200" lvl="1" indent="0">
              <a:buNone/>
            </a:pPr>
            <a:endParaRPr lang="en-US" sz="1900" dirty="0"/>
          </a:p>
          <a:p>
            <a:pPr lvl="1"/>
            <a:r>
              <a:rPr lang="en-US" sz="1900" b="1" dirty="0"/>
              <a:t>Insight</a:t>
            </a:r>
            <a:r>
              <a:rPr lang="en-US" sz="1900" dirty="0"/>
              <a:t>: Analyze interaction with various types of marketing contents for enhanced decision making</a:t>
            </a:r>
          </a:p>
          <a:p>
            <a:pPr marL="457200" lvl="1" indent="0">
              <a:buNone/>
            </a:pPr>
            <a:endParaRPr lang="en-US" sz="1800" dirty="0"/>
          </a:p>
          <a:p>
            <a:pPr marL="457200" lvl="1" indent="0">
              <a:buNone/>
            </a:pPr>
            <a:endParaRPr lang="en-US" sz="1800" dirty="0"/>
          </a:p>
          <a:p>
            <a:r>
              <a:rPr lang="en-US" sz="2000" b="1" dirty="0"/>
              <a:t>Improve Customer Feedback Score:</a:t>
            </a:r>
          </a:p>
          <a:p>
            <a:pPr lvl="1"/>
            <a:r>
              <a:rPr lang="en-US" sz="1900" b="1" dirty="0"/>
              <a:t>Goals</a:t>
            </a:r>
            <a:r>
              <a:rPr lang="en-US" sz="1900" dirty="0"/>
              <a:t>: Identify common patterns in customer reviews for better/improve decision making</a:t>
            </a:r>
          </a:p>
          <a:p>
            <a:pPr marL="457200" lvl="1" indent="0">
              <a:buNone/>
            </a:pPr>
            <a:endParaRPr lang="en-US" sz="1900" dirty="0"/>
          </a:p>
          <a:p>
            <a:pPr lvl="1"/>
            <a:r>
              <a:rPr lang="en-US" sz="1900" b="1" dirty="0"/>
              <a:t>Insight</a:t>
            </a:r>
            <a:r>
              <a:rPr lang="en-US" sz="1900" dirty="0"/>
              <a:t>: Analyze customer ratings and feedback to identify recurring positive and negative feedbacks to enable products and service improvement </a:t>
            </a:r>
          </a:p>
          <a:p>
            <a:endParaRPr lang="en-US" sz="1600" dirty="0"/>
          </a:p>
        </p:txBody>
      </p:sp>
      <p:sp>
        <p:nvSpPr>
          <p:cNvPr id="4" name="Content Placeholder 3">
            <a:extLst>
              <a:ext uri="{FF2B5EF4-FFF2-40B4-BE49-F238E27FC236}">
                <a16:creationId xmlns:a16="http://schemas.microsoft.com/office/drawing/2014/main" id="{E7CF14D1-1A4B-48C2-973F-AC8DD7854ADA}"/>
              </a:ext>
            </a:extLst>
          </p:cNvPr>
          <p:cNvSpPr>
            <a:spLocks noGrp="1"/>
          </p:cNvSpPr>
          <p:nvPr>
            <p:ph sz="half" idx="2"/>
          </p:nvPr>
        </p:nvSpPr>
        <p:spPr>
          <a:xfrm>
            <a:off x="5862182" y="1027135"/>
            <a:ext cx="5491618" cy="5693080"/>
          </a:xfrm>
        </p:spPr>
        <p:txBody>
          <a:bodyPr>
            <a:normAutofit fontScale="70000" lnSpcReduction="20000"/>
          </a:bodyPr>
          <a:lstStyle/>
          <a:p>
            <a:r>
              <a:rPr lang="en-US" sz="2600" b="1" dirty="0"/>
              <a:t>Recommendations</a:t>
            </a:r>
          </a:p>
          <a:p>
            <a:r>
              <a:rPr lang="en-US" sz="2000" b="1" dirty="0"/>
              <a:t>Increased Conversion Rate:</a:t>
            </a:r>
          </a:p>
          <a:p>
            <a:pPr lvl="1"/>
            <a:r>
              <a:rPr lang="en-US" sz="1900" dirty="0"/>
              <a:t>To increase conversion rate, it is recommended that you target high performing product categories such as Ski Boots, Baseball Glove, Yoga Mat, Surf Board, and Cycling Helmet. As these will boost total sales up by </a:t>
            </a:r>
            <a:r>
              <a:rPr lang="en-US" sz="1900" b="1" dirty="0"/>
              <a:t>10% - 20%, </a:t>
            </a:r>
            <a:r>
              <a:rPr lang="en-US" sz="1900" dirty="0"/>
              <a:t>because there are always community behind these activities.</a:t>
            </a:r>
          </a:p>
          <a:p>
            <a:pPr lvl="1"/>
            <a:r>
              <a:rPr lang="en-US" sz="1900" dirty="0"/>
              <a:t>Adopt seasonal promotion and campaign during peak months like January, and September to December, to capitalize on the seasonal trends. </a:t>
            </a:r>
          </a:p>
          <a:p>
            <a:pPr lvl="1"/>
            <a:r>
              <a:rPr lang="en-US" sz="1900" dirty="0"/>
              <a:t>Since there is a high rate of drop off, it is also recommended to occasionally run a brief survey to understand why customer drop off before purchase, and develop way to reduce drop off rate such as recommending other related products. </a:t>
            </a:r>
          </a:p>
          <a:p>
            <a:pPr lvl="1"/>
            <a:endParaRPr lang="en-US" sz="1400" dirty="0"/>
          </a:p>
          <a:p>
            <a:r>
              <a:rPr lang="en-US" sz="2000" b="1" dirty="0"/>
              <a:t>Enhanced Customer Engagement:</a:t>
            </a:r>
            <a:r>
              <a:rPr lang="en-US" sz="2000" dirty="0"/>
              <a:t> </a:t>
            </a:r>
          </a:p>
          <a:p>
            <a:pPr lvl="1"/>
            <a:r>
              <a:rPr lang="en-US" sz="1900" dirty="0"/>
              <a:t>To turn around the decreasing views and engagements, post more engaging content such as videos and user generated contents. Carry out experiments on posts to know the most engaging content format for the audience. </a:t>
            </a:r>
          </a:p>
          <a:p>
            <a:pPr lvl="1"/>
            <a:r>
              <a:rPr lang="en-US" sz="1900" dirty="0"/>
              <a:t>Also, add call-to-action to both boosted contents and non boosted contents on social media and blog posts to keep users engaged. This might increase engagement by </a:t>
            </a:r>
            <a:r>
              <a:rPr lang="en-US" sz="1900" b="1" dirty="0"/>
              <a:t>7% - 10% </a:t>
            </a:r>
            <a:r>
              <a:rPr lang="en-US" sz="1900" dirty="0"/>
              <a:t>especially during low engagement months like September to December.</a:t>
            </a:r>
          </a:p>
          <a:p>
            <a:pPr lvl="1"/>
            <a:endParaRPr lang="en-US" sz="1400" dirty="0"/>
          </a:p>
          <a:p>
            <a:r>
              <a:rPr lang="en-US" sz="2000" b="1" dirty="0"/>
              <a:t>Improve Customer Feedback Score:</a:t>
            </a:r>
            <a:r>
              <a:rPr lang="en-US" sz="2000" dirty="0"/>
              <a:t> </a:t>
            </a:r>
          </a:p>
          <a:p>
            <a:pPr lvl="1"/>
            <a:r>
              <a:rPr lang="en-US" sz="1900" dirty="0"/>
              <a:t>Address mixed and negative feedbacks by asking customers with negative feedback the reason for their unsatisfaction and ways you can better serve them. Develop improve plan to address this issues. </a:t>
            </a:r>
          </a:p>
          <a:p>
            <a:pPr lvl="1"/>
            <a:r>
              <a:rPr lang="en-US" sz="1900" dirty="0"/>
              <a:t>Consider following up with dissatisfied customers and encourage re-rating in other to boost average rating score above the </a:t>
            </a:r>
            <a:r>
              <a:rPr lang="en-US" sz="1900" b="1" dirty="0"/>
              <a:t>4.5</a:t>
            </a:r>
            <a:r>
              <a:rPr lang="en-US" sz="1900" dirty="0"/>
              <a:t> target.</a:t>
            </a:r>
          </a:p>
        </p:txBody>
      </p:sp>
    </p:spTree>
    <p:extLst>
      <p:ext uri="{BB962C8B-B14F-4D97-AF65-F5344CB8AC3E}">
        <p14:creationId xmlns:p14="http://schemas.microsoft.com/office/powerpoint/2010/main" val="2346449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1161</TotalTime>
  <Words>1398</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Franklin Gothic Demi Cond</vt:lpstr>
      <vt:lpstr>Office Theme</vt:lpstr>
      <vt:lpstr>AdventureStore Marketing Analysis: Data Presentation</vt:lpstr>
      <vt:lpstr>Email: Request for Data Analysis to Improve Marketing Campaign </vt:lpstr>
      <vt:lpstr>Summary of Business Problem / Key Points</vt:lpstr>
      <vt:lpstr>Goals</vt:lpstr>
      <vt:lpstr>Analysis Overview</vt:lpstr>
      <vt:lpstr>Decrease Conversion Rate</vt:lpstr>
      <vt:lpstr>Reduced Customer Engagement</vt:lpstr>
      <vt:lpstr>Customer Feedback Analysis</vt:lpstr>
      <vt:lpstr>Goals /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of Business Problem / Key Points</dc:title>
  <dc:creator>Stanley Anthony</dc:creator>
  <cp:lastModifiedBy>Stanley Anthony</cp:lastModifiedBy>
  <cp:revision>78</cp:revision>
  <dcterms:created xsi:type="dcterms:W3CDTF">2024-12-31T11:48:44Z</dcterms:created>
  <dcterms:modified xsi:type="dcterms:W3CDTF">2025-01-20T15:18:21Z</dcterms:modified>
</cp:coreProperties>
</file>