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6"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79B96-D805-4E6C-B99C-650F217D73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234FCA-4C67-4707-9BBE-371030BEE6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266A74-9D59-447F-A487-6E1403DC87F2}"/>
              </a:ext>
            </a:extLst>
          </p:cNvPr>
          <p:cNvSpPr>
            <a:spLocks noGrp="1"/>
          </p:cNvSpPr>
          <p:nvPr>
            <p:ph type="dt" sz="half" idx="10"/>
          </p:nvPr>
        </p:nvSpPr>
        <p:spPr/>
        <p:txBody>
          <a:bodyPr/>
          <a:lstStyle/>
          <a:p>
            <a:fld id="{4D4832A9-CB18-48FC-8974-2D71B473E533}" type="datetimeFigureOut">
              <a:rPr lang="en-US" smtClean="0"/>
              <a:t>1/1/2025</a:t>
            </a:fld>
            <a:endParaRPr lang="en-US"/>
          </a:p>
        </p:txBody>
      </p:sp>
      <p:sp>
        <p:nvSpPr>
          <p:cNvPr id="5" name="Footer Placeholder 4">
            <a:extLst>
              <a:ext uri="{FF2B5EF4-FFF2-40B4-BE49-F238E27FC236}">
                <a16:creationId xmlns:a16="http://schemas.microsoft.com/office/drawing/2014/main" id="{2E5EE759-F76A-41A5-8EAC-2551610096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006E0-7C1F-434C-B5B2-2EBFA914CA95}"/>
              </a:ext>
            </a:extLst>
          </p:cNvPr>
          <p:cNvSpPr>
            <a:spLocks noGrp="1"/>
          </p:cNvSpPr>
          <p:nvPr>
            <p:ph type="sldNum" sz="quarter" idx="12"/>
          </p:nvPr>
        </p:nvSpPr>
        <p:spPr/>
        <p:txBody>
          <a:bodyPr/>
          <a:lstStyle/>
          <a:p>
            <a:fld id="{296FD2CC-7260-440B-86E9-4EF904D743EE}" type="slidenum">
              <a:rPr lang="en-US" smtClean="0"/>
              <a:t>‹#›</a:t>
            </a:fld>
            <a:endParaRPr lang="en-US"/>
          </a:p>
        </p:txBody>
      </p:sp>
    </p:spTree>
    <p:extLst>
      <p:ext uri="{BB962C8B-B14F-4D97-AF65-F5344CB8AC3E}">
        <p14:creationId xmlns:p14="http://schemas.microsoft.com/office/powerpoint/2010/main" val="2038863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D9F47-4618-44F3-960D-80294C3288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E71837-9851-46AF-BBC7-155D135082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03B615-9968-43C2-B2CC-F7864F4CF8BA}"/>
              </a:ext>
            </a:extLst>
          </p:cNvPr>
          <p:cNvSpPr>
            <a:spLocks noGrp="1"/>
          </p:cNvSpPr>
          <p:nvPr>
            <p:ph type="dt" sz="half" idx="10"/>
          </p:nvPr>
        </p:nvSpPr>
        <p:spPr/>
        <p:txBody>
          <a:bodyPr/>
          <a:lstStyle/>
          <a:p>
            <a:fld id="{4D4832A9-CB18-48FC-8974-2D71B473E533}" type="datetimeFigureOut">
              <a:rPr lang="en-US" smtClean="0"/>
              <a:t>1/1/2025</a:t>
            </a:fld>
            <a:endParaRPr lang="en-US"/>
          </a:p>
        </p:txBody>
      </p:sp>
      <p:sp>
        <p:nvSpPr>
          <p:cNvPr id="5" name="Footer Placeholder 4">
            <a:extLst>
              <a:ext uri="{FF2B5EF4-FFF2-40B4-BE49-F238E27FC236}">
                <a16:creationId xmlns:a16="http://schemas.microsoft.com/office/drawing/2014/main" id="{0CD8B79A-DCFF-4339-BA5E-271AD06899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824A4E-1B67-4548-964A-202772F77650}"/>
              </a:ext>
            </a:extLst>
          </p:cNvPr>
          <p:cNvSpPr>
            <a:spLocks noGrp="1"/>
          </p:cNvSpPr>
          <p:nvPr>
            <p:ph type="sldNum" sz="quarter" idx="12"/>
          </p:nvPr>
        </p:nvSpPr>
        <p:spPr/>
        <p:txBody>
          <a:bodyPr/>
          <a:lstStyle/>
          <a:p>
            <a:fld id="{296FD2CC-7260-440B-86E9-4EF904D743EE}" type="slidenum">
              <a:rPr lang="en-US" smtClean="0"/>
              <a:t>‹#›</a:t>
            </a:fld>
            <a:endParaRPr lang="en-US"/>
          </a:p>
        </p:txBody>
      </p:sp>
    </p:spTree>
    <p:extLst>
      <p:ext uri="{BB962C8B-B14F-4D97-AF65-F5344CB8AC3E}">
        <p14:creationId xmlns:p14="http://schemas.microsoft.com/office/powerpoint/2010/main" val="254943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38DDEC-76F4-4DCA-81C3-7001922C40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2BF818-3906-4484-99A4-FF3D38D82E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99924F-2B52-4558-A651-5B084FB58B1D}"/>
              </a:ext>
            </a:extLst>
          </p:cNvPr>
          <p:cNvSpPr>
            <a:spLocks noGrp="1"/>
          </p:cNvSpPr>
          <p:nvPr>
            <p:ph type="dt" sz="half" idx="10"/>
          </p:nvPr>
        </p:nvSpPr>
        <p:spPr/>
        <p:txBody>
          <a:bodyPr/>
          <a:lstStyle/>
          <a:p>
            <a:fld id="{4D4832A9-CB18-48FC-8974-2D71B473E533}" type="datetimeFigureOut">
              <a:rPr lang="en-US" smtClean="0"/>
              <a:t>1/1/2025</a:t>
            </a:fld>
            <a:endParaRPr lang="en-US"/>
          </a:p>
        </p:txBody>
      </p:sp>
      <p:sp>
        <p:nvSpPr>
          <p:cNvPr id="5" name="Footer Placeholder 4">
            <a:extLst>
              <a:ext uri="{FF2B5EF4-FFF2-40B4-BE49-F238E27FC236}">
                <a16:creationId xmlns:a16="http://schemas.microsoft.com/office/drawing/2014/main" id="{00BD7D96-BF62-4F66-9B16-D787391969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AC7A37-ED7E-443F-B673-B3EBE4068A34}"/>
              </a:ext>
            </a:extLst>
          </p:cNvPr>
          <p:cNvSpPr>
            <a:spLocks noGrp="1"/>
          </p:cNvSpPr>
          <p:nvPr>
            <p:ph type="sldNum" sz="quarter" idx="12"/>
          </p:nvPr>
        </p:nvSpPr>
        <p:spPr/>
        <p:txBody>
          <a:bodyPr/>
          <a:lstStyle/>
          <a:p>
            <a:fld id="{296FD2CC-7260-440B-86E9-4EF904D743EE}" type="slidenum">
              <a:rPr lang="en-US" smtClean="0"/>
              <a:t>‹#›</a:t>
            </a:fld>
            <a:endParaRPr lang="en-US"/>
          </a:p>
        </p:txBody>
      </p:sp>
    </p:spTree>
    <p:extLst>
      <p:ext uri="{BB962C8B-B14F-4D97-AF65-F5344CB8AC3E}">
        <p14:creationId xmlns:p14="http://schemas.microsoft.com/office/powerpoint/2010/main" val="1414217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F7B5E-80DD-4880-8782-7F904B9D69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73B684-B854-409A-BD80-B92DAAED87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0212C5-3C7B-4241-86A3-C8846EBCE74B}"/>
              </a:ext>
            </a:extLst>
          </p:cNvPr>
          <p:cNvSpPr>
            <a:spLocks noGrp="1"/>
          </p:cNvSpPr>
          <p:nvPr>
            <p:ph type="dt" sz="half" idx="10"/>
          </p:nvPr>
        </p:nvSpPr>
        <p:spPr/>
        <p:txBody>
          <a:bodyPr/>
          <a:lstStyle/>
          <a:p>
            <a:fld id="{4D4832A9-CB18-48FC-8974-2D71B473E533}" type="datetimeFigureOut">
              <a:rPr lang="en-US" smtClean="0"/>
              <a:t>1/1/2025</a:t>
            </a:fld>
            <a:endParaRPr lang="en-US"/>
          </a:p>
        </p:txBody>
      </p:sp>
      <p:sp>
        <p:nvSpPr>
          <p:cNvPr id="5" name="Footer Placeholder 4">
            <a:extLst>
              <a:ext uri="{FF2B5EF4-FFF2-40B4-BE49-F238E27FC236}">
                <a16:creationId xmlns:a16="http://schemas.microsoft.com/office/drawing/2014/main" id="{6C3C34F6-5A60-4D60-BBB8-91C91B039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8878A4-0902-42BD-A146-292D281D9DB5}"/>
              </a:ext>
            </a:extLst>
          </p:cNvPr>
          <p:cNvSpPr>
            <a:spLocks noGrp="1"/>
          </p:cNvSpPr>
          <p:nvPr>
            <p:ph type="sldNum" sz="quarter" idx="12"/>
          </p:nvPr>
        </p:nvSpPr>
        <p:spPr/>
        <p:txBody>
          <a:bodyPr/>
          <a:lstStyle/>
          <a:p>
            <a:fld id="{296FD2CC-7260-440B-86E9-4EF904D743EE}" type="slidenum">
              <a:rPr lang="en-US" smtClean="0"/>
              <a:t>‹#›</a:t>
            </a:fld>
            <a:endParaRPr lang="en-US"/>
          </a:p>
        </p:txBody>
      </p:sp>
    </p:spTree>
    <p:extLst>
      <p:ext uri="{BB962C8B-B14F-4D97-AF65-F5344CB8AC3E}">
        <p14:creationId xmlns:p14="http://schemas.microsoft.com/office/powerpoint/2010/main" val="2965879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8A4DA-1755-4B50-B971-420C01D1A4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FA71E8-3BAF-4ED6-863A-928097B23A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778742-AC04-4135-B494-BD133DA38C13}"/>
              </a:ext>
            </a:extLst>
          </p:cNvPr>
          <p:cNvSpPr>
            <a:spLocks noGrp="1"/>
          </p:cNvSpPr>
          <p:nvPr>
            <p:ph type="dt" sz="half" idx="10"/>
          </p:nvPr>
        </p:nvSpPr>
        <p:spPr/>
        <p:txBody>
          <a:bodyPr/>
          <a:lstStyle/>
          <a:p>
            <a:fld id="{4D4832A9-CB18-48FC-8974-2D71B473E533}" type="datetimeFigureOut">
              <a:rPr lang="en-US" smtClean="0"/>
              <a:t>1/1/2025</a:t>
            </a:fld>
            <a:endParaRPr lang="en-US"/>
          </a:p>
        </p:txBody>
      </p:sp>
      <p:sp>
        <p:nvSpPr>
          <p:cNvPr id="5" name="Footer Placeholder 4">
            <a:extLst>
              <a:ext uri="{FF2B5EF4-FFF2-40B4-BE49-F238E27FC236}">
                <a16:creationId xmlns:a16="http://schemas.microsoft.com/office/drawing/2014/main" id="{17B9076F-DFFB-4FF6-BC47-D77E062E52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A2A98B-D7B9-4203-9944-11AB7A2B6E54}"/>
              </a:ext>
            </a:extLst>
          </p:cNvPr>
          <p:cNvSpPr>
            <a:spLocks noGrp="1"/>
          </p:cNvSpPr>
          <p:nvPr>
            <p:ph type="sldNum" sz="quarter" idx="12"/>
          </p:nvPr>
        </p:nvSpPr>
        <p:spPr/>
        <p:txBody>
          <a:bodyPr/>
          <a:lstStyle/>
          <a:p>
            <a:fld id="{296FD2CC-7260-440B-86E9-4EF904D743EE}" type="slidenum">
              <a:rPr lang="en-US" smtClean="0"/>
              <a:t>‹#›</a:t>
            </a:fld>
            <a:endParaRPr lang="en-US"/>
          </a:p>
        </p:txBody>
      </p:sp>
    </p:spTree>
    <p:extLst>
      <p:ext uri="{BB962C8B-B14F-4D97-AF65-F5344CB8AC3E}">
        <p14:creationId xmlns:p14="http://schemas.microsoft.com/office/powerpoint/2010/main" val="3641850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B08CC-6AFB-4916-86A2-760F9E8D88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4482CB-4EBE-48F0-825F-E33E94E616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E686D6-5323-4665-A99A-455BE4D9AC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88F15D-296D-40CB-A678-3B5AFC44AC45}"/>
              </a:ext>
            </a:extLst>
          </p:cNvPr>
          <p:cNvSpPr>
            <a:spLocks noGrp="1"/>
          </p:cNvSpPr>
          <p:nvPr>
            <p:ph type="dt" sz="half" idx="10"/>
          </p:nvPr>
        </p:nvSpPr>
        <p:spPr/>
        <p:txBody>
          <a:bodyPr/>
          <a:lstStyle/>
          <a:p>
            <a:fld id="{4D4832A9-CB18-48FC-8974-2D71B473E533}" type="datetimeFigureOut">
              <a:rPr lang="en-US" smtClean="0"/>
              <a:t>1/1/2025</a:t>
            </a:fld>
            <a:endParaRPr lang="en-US"/>
          </a:p>
        </p:txBody>
      </p:sp>
      <p:sp>
        <p:nvSpPr>
          <p:cNvPr id="6" name="Footer Placeholder 5">
            <a:extLst>
              <a:ext uri="{FF2B5EF4-FFF2-40B4-BE49-F238E27FC236}">
                <a16:creationId xmlns:a16="http://schemas.microsoft.com/office/drawing/2014/main" id="{6C450829-779D-43B6-BD1B-9343C678F7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01878B-8A60-4FEB-906B-6A65A24895D0}"/>
              </a:ext>
            </a:extLst>
          </p:cNvPr>
          <p:cNvSpPr>
            <a:spLocks noGrp="1"/>
          </p:cNvSpPr>
          <p:nvPr>
            <p:ph type="sldNum" sz="quarter" idx="12"/>
          </p:nvPr>
        </p:nvSpPr>
        <p:spPr/>
        <p:txBody>
          <a:bodyPr/>
          <a:lstStyle/>
          <a:p>
            <a:fld id="{296FD2CC-7260-440B-86E9-4EF904D743EE}" type="slidenum">
              <a:rPr lang="en-US" smtClean="0"/>
              <a:t>‹#›</a:t>
            </a:fld>
            <a:endParaRPr lang="en-US"/>
          </a:p>
        </p:txBody>
      </p:sp>
    </p:spTree>
    <p:extLst>
      <p:ext uri="{BB962C8B-B14F-4D97-AF65-F5344CB8AC3E}">
        <p14:creationId xmlns:p14="http://schemas.microsoft.com/office/powerpoint/2010/main" val="3818263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1B7F0-C03D-40E9-B3AB-CCB6875ECB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BA4362-C9D4-4CD4-A9C8-D482B3CC7A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D2696B-2D2D-46F4-ABFB-53835EFFBC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E8C749-C5E9-4A83-B4EC-809D84729B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9B08AD-561E-4590-B821-1D01B54F5D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9C84B0-D0DE-4369-9227-499C4A08CB31}"/>
              </a:ext>
            </a:extLst>
          </p:cNvPr>
          <p:cNvSpPr>
            <a:spLocks noGrp="1"/>
          </p:cNvSpPr>
          <p:nvPr>
            <p:ph type="dt" sz="half" idx="10"/>
          </p:nvPr>
        </p:nvSpPr>
        <p:spPr/>
        <p:txBody>
          <a:bodyPr/>
          <a:lstStyle/>
          <a:p>
            <a:fld id="{4D4832A9-CB18-48FC-8974-2D71B473E533}" type="datetimeFigureOut">
              <a:rPr lang="en-US" smtClean="0"/>
              <a:t>1/1/2025</a:t>
            </a:fld>
            <a:endParaRPr lang="en-US"/>
          </a:p>
        </p:txBody>
      </p:sp>
      <p:sp>
        <p:nvSpPr>
          <p:cNvPr id="8" name="Footer Placeholder 7">
            <a:extLst>
              <a:ext uri="{FF2B5EF4-FFF2-40B4-BE49-F238E27FC236}">
                <a16:creationId xmlns:a16="http://schemas.microsoft.com/office/drawing/2014/main" id="{67B90547-2BAC-49B3-B833-DD77AD803E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A35DA4-8879-4A34-A7D8-499230AE86E6}"/>
              </a:ext>
            </a:extLst>
          </p:cNvPr>
          <p:cNvSpPr>
            <a:spLocks noGrp="1"/>
          </p:cNvSpPr>
          <p:nvPr>
            <p:ph type="sldNum" sz="quarter" idx="12"/>
          </p:nvPr>
        </p:nvSpPr>
        <p:spPr/>
        <p:txBody>
          <a:bodyPr/>
          <a:lstStyle/>
          <a:p>
            <a:fld id="{296FD2CC-7260-440B-86E9-4EF904D743EE}" type="slidenum">
              <a:rPr lang="en-US" smtClean="0"/>
              <a:t>‹#›</a:t>
            </a:fld>
            <a:endParaRPr lang="en-US"/>
          </a:p>
        </p:txBody>
      </p:sp>
    </p:spTree>
    <p:extLst>
      <p:ext uri="{BB962C8B-B14F-4D97-AF65-F5344CB8AC3E}">
        <p14:creationId xmlns:p14="http://schemas.microsoft.com/office/powerpoint/2010/main" val="3724851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4FAAF-F619-4800-82B8-B06CDD2C9E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8D6AA4-8E2A-47F5-8E1C-F08C5934D217}"/>
              </a:ext>
            </a:extLst>
          </p:cNvPr>
          <p:cNvSpPr>
            <a:spLocks noGrp="1"/>
          </p:cNvSpPr>
          <p:nvPr>
            <p:ph type="dt" sz="half" idx="10"/>
          </p:nvPr>
        </p:nvSpPr>
        <p:spPr/>
        <p:txBody>
          <a:bodyPr/>
          <a:lstStyle/>
          <a:p>
            <a:fld id="{4D4832A9-CB18-48FC-8974-2D71B473E533}" type="datetimeFigureOut">
              <a:rPr lang="en-US" smtClean="0"/>
              <a:t>1/1/2025</a:t>
            </a:fld>
            <a:endParaRPr lang="en-US"/>
          </a:p>
        </p:txBody>
      </p:sp>
      <p:sp>
        <p:nvSpPr>
          <p:cNvPr id="4" name="Footer Placeholder 3">
            <a:extLst>
              <a:ext uri="{FF2B5EF4-FFF2-40B4-BE49-F238E27FC236}">
                <a16:creationId xmlns:a16="http://schemas.microsoft.com/office/drawing/2014/main" id="{54A38368-3CD3-44DB-831F-8172F60BF3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C4B94E-0B1F-4A34-ABE4-F1FCAD7D7220}"/>
              </a:ext>
            </a:extLst>
          </p:cNvPr>
          <p:cNvSpPr>
            <a:spLocks noGrp="1"/>
          </p:cNvSpPr>
          <p:nvPr>
            <p:ph type="sldNum" sz="quarter" idx="12"/>
          </p:nvPr>
        </p:nvSpPr>
        <p:spPr/>
        <p:txBody>
          <a:bodyPr/>
          <a:lstStyle/>
          <a:p>
            <a:fld id="{296FD2CC-7260-440B-86E9-4EF904D743EE}" type="slidenum">
              <a:rPr lang="en-US" smtClean="0"/>
              <a:t>‹#›</a:t>
            </a:fld>
            <a:endParaRPr lang="en-US"/>
          </a:p>
        </p:txBody>
      </p:sp>
    </p:spTree>
    <p:extLst>
      <p:ext uri="{BB962C8B-B14F-4D97-AF65-F5344CB8AC3E}">
        <p14:creationId xmlns:p14="http://schemas.microsoft.com/office/powerpoint/2010/main" val="3805686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F5582A-6B90-4724-AA29-0CE67053C1D5}"/>
              </a:ext>
            </a:extLst>
          </p:cNvPr>
          <p:cNvSpPr>
            <a:spLocks noGrp="1"/>
          </p:cNvSpPr>
          <p:nvPr>
            <p:ph type="dt" sz="half" idx="10"/>
          </p:nvPr>
        </p:nvSpPr>
        <p:spPr/>
        <p:txBody>
          <a:bodyPr/>
          <a:lstStyle/>
          <a:p>
            <a:fld id="{4D4832A9-CB18-48FC-8974-2D71B473E533}" type="datetimeFigureOut">
              <a:rPr lang="en-US" smtClean="0"/>
              <a:t>1/1/2025</a:t>
            </a:fld>
            <a:endParaRPr lang="en-US"/>
          </a:p>
        </p:txBody>
      </p:sp>
      <p:sp>
        <p:nvSpPr>
          <p:cNvPr id="3" name="Footer Placeholder 2">
            <a:extLst>
              <a:ext uri="{FF2B5EF4-FFF2-40B4-BE49-F238E27FC236}">
                <a16:creationId xmlns:a16="http://schemas.microsoft.com/office/drawing/2014/main" id="{6D55E813-0F86-424D-805D-A21999762E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D06163-2177-4C1D-AAD2-66B2C40D7246}"/>
              </a:ext>
            </a:extLst>
          </p:cNvPr>
          <p:cNvSpPr>
            <a:spLocks noGrp="1"/>
          </p:cNvSpPr>
          <p:nvPr>
            <p:ph type="sldNum" sz="quarter" idx="12"/>
          </p:nvPr>
        </p:nvSpPr>
        <p:spPr/>
        <p:txBody>
          <a:bodyPr/>
          <a:lstStyle/>
          <a:p>
            <a:fld id="{296FD2CC-7260-440B-86E9-4EF904D743EE}" type="slidenum">
              <a:rPr lang="en-US" smtClean="0"/>
              <a:t>‹#›</a:t>
            </a:fld>
            <a:endParaRPr lang="en-US"/>
          </a:p>
        </p:txBody>
      </p:sp>
    </p:spTree>
    <p:extLst>
      <p:ext uri="{BB962C8B-B14F-4D97-AF65-F5344CB8AC3E}">
        <p14:creationId xmlns:p14="http://schemas.microsoft.com/office/powerpoint/2010/main" val="2846045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F7141-C6BC-4B89-85C5-DD6A740065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F81BFB-EB19-425C-B0DA-C15794BF67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8792EB-5ED4-4531-96E7-CEFE549B46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0ACC95-0EA4-4D27-A74B-81A7AF56B8FA}"/>
              </a:ext>
            </a:extLst>
          </p:cNvPr>
          <p:cNvSpPr>
            <a:spLocks noGrp="1"/>
          </p:cNvSpPr>
          <p:nvPr>
            <p:ph type="dt" sz="half" idx="10"/>
          </p:nvPr>
        </p:nvSpPr>
        <p:spPr/>
        <p:txBody>
          <a:bodyPr/>
          <a:lstStyle/>
          <a:p>
            <a:fld id="{4D4832A9-CB18-48FC-8974-2D71B473E533}" type="datetimeFigureOut">
              <a:rPr lang="en-US" smtClean="0"/>
              <a:t>1/1/2025</a:t>
            </a:fld>
            <a:endParaRPr lang="en-US"/>
          </a:p>
        </p:txBody>
      </p:sp>
      <p:sp>
        <p:nvSpPr>
          <p:cNvPr id="6" name="Footer Placeholder 5">
            <a:extLst>
              <a:ext uri="{FF2B5EF4-FFF2-40B4-BE49-F238E27FC236}">
                <a16:creationId xmlns:a16="http://schemas.microsoft.com/office/drawing/2014/main" id="{3D90638A-9C02-495E-9FBD-A1C13E9917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F75F92-5823-4A11-97A3-796A7675081E}"/>
              </a:ext>
            </a:extLst>
          </p:cNvPr>
          <p:cNvSpPr>
            <a:spLocks noGrp="1"/>
          </p:cNvSpPr>
          <p:nvPr>
            <p:ph type="sldNum" sz="quarter" idx="12"/>
          </p:nvPr>
        </p:nvSpPr>
        <p:spPr/>
        <p:txBody>
          <a:bodyPr/>
          <a:lstStyle/>
          <a:p>
            <a:fld id="{296FD2CC-7260-440B-86E9-4EF904D743EE}" type="slidenum">
              <a:rPr lang="en-US" smtClean="0"/>
              <a:t>‹#›</a:t>
            </a:fld>
            <a:endParaRPr lang="en-US"/>
          </a:p>
        </p:txBody>
      </p:sp>
    </p:spTree>
    <p:extLst>
      <p:ext uri="{BB962C8B-B14F-4D97-AF65-F5344CB8AC3E}">
        <p14:creationId xmlns:p14="http://schemas.microsoft.com/office/powerpoint/2010/main" val="3302031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C5394-DE66-4182-8ABC-30016F0706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161BBA-F1D1-40BB-BC72-917E3444FF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27FD72-3649-4221-9937-BDC1939469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55314C-0CF9-406F-8B7F-075105A5AD64}"/>
              </a:ext>
            </a:extLst>
          </p:cNvPr>
          <p:cNvSpPr>
            <a:spLocks noGrp="1"/>
          </p:cNvSpPr>
          <p:nvPr>
            <p:ph type="dt" sz="half" idx="10"/>
          </p:nvPr>
        </p:nvSpPr>
        <p:spPr/>
        <p:txBody>
          <a:bodyPr/>
          <a:lstStyle/>
          <a:p>
            <a:fld id="{4D4832A9-CB18-48FC-8974-2D71B473E533}" type="datetimeFigureOut">
              <a:rPr lang="en-US" smtClean="0"/>
              <a:t>1/1/2025</a:t>
            </a:fld>
            <a:endParaRPr lang="en-US"/>
          </a:p>
        </p:txBody>
      </p:sp>
      <p:sp>
        <p:nvSpPr>
          <p:cNvPr id="6" name="Footer Placeholder 5">
            <a:extLst>
              <a:ext uri="{FF2B5EF4-FFF2-40B4-BE49-F238E27FC236}">
                <a16:creationId xmlns:a16="http://schemas.microsoft.com/office/drawing/2014/main" id="{AB0C4A07-34F8-44D4-A7F2-9124DCE5BB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8E2A79-EA66-4E09-BB5A-84F5167A9604}"/>
              </a:ext>
            </a:extLst>
          </p:cNvPr>
          <p:cNvSpPr>
            <a:spLocks noGrp="1"/>
          </p:cNvSpPr>
          <p:nvPr>
            <p:ph type="sldNum" sz="quarter" idx="12"/>
          </p:nvPr>
        </p:nvSpPr>
        <p:spPr/>
        <p:txBody>
          <a:bodyPr/>
          <a:lstStyle/>
          <a:p>
            <a:fld id="{296FD2CC-7260-440B-86E9-4EF904D743EE}" type="slidenum">
              <a:rPr lang="en-US" smtClean="0"/>
              <a:t>‹#›</a:t>
            </a:fld>
            <a:endParaRPr lang="en-US"/>
          </a:p>
        </p:txBody>
      </p:sp>
    </p:spTree>
    <p:extLst>
      <p:ext uri="{BB962C8B-B14F-4D97-AF65-F5344CB8AC3E}">
        <p14:creationId xmlns:p14="http://schemas.microsoft.com/office/powerpoint/2010/main" val="3729755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0736AB-45FC-4971-9918-7B187E458E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EDB544-AA38-440D-B11F-DC8E893F61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F3025F-D287-4882-BDD2-D0A5CF8252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4832A9-CB18-48FC-8974-2D71B473E533}" type="datetimeFigureOut">
              <a:rPr lang="en-US" smtClean="0"/>
              <a:t>1/1/2025</a:t>
            </a:fld>
            <a:endParaRPr lang="en-US"/>
          </a:p>
        </p:txBody>
      </p:sp>
      <p:sp>
        <p:nvSpPr>
          <p:cNvPr id="5" name="Footer Placeholder 4">
            <a:extLst>
              <a:ext uri="{FF2B5EF4-FFF2-40B4-BE49-F238E27FC236}">
                <a16:creationId xmlns:a16="http://schemas.microsoft.com/office/drawing/2014/main" id="{A140F557-BCB6-4753-B80B-F50DF7A456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7EAE64-AD5B-4A64-8916-630E481AD2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6FD2CC-7260-440B-86E9-4EF904D743EE}" type="slidenum">
              <a:rPr lang="en-US" smtClean="0"/>
              <a:t>‹#›</a:t>
            </a:fld>
            <a:endParaRPr lang="en-US"/>
          </a:p>
        </p:txBody>
      </p:sp>
    </p:spTree>
    <p:extLst>
      <p:ext uri="{BB962C8B-B14F-4D97-AF65-F5344CB8AC3E}">
        <p14:creationId xmlns:p14="http://schemas.microsoft.com/office/powerpoint/2010/main" val="385899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55423-550A-471D-974F-F959F026C847}"/>
              </a:ext>
            </a:extLst>
          </p:cNvPr>
          <p:cNvSpPr>
            <a:spLocks noGrp="1"/>
          </p:cNvSpPr>
          <p:nvPr>
            <p:ph type="ctrTitle"/>
          </p:nvPr>
        </p:nvSpPr>
        <p:spPr>
          <a:xfrm>
            <a:off x="1320798" y="1399494"/>
            <a:ext cx="9550399" cy="2029506"/>
          </a:xfrm>
        </p:spPr>
        <p:txBody>
          <a:bodyPr>
            <a:normAutofit fontScale="90000"/>
          </a:bodyPr>
          <a:lstStyle/>
          <a:p>
            <a:r>
              <a:rPr lang="en-US" sz="5400" dirty="0">
                <a:latin typeface="Franklin Gothic Demi Cond" panose="020B0706030402020204" pitchFamily="34" charset="0"/>
              </a:rPr>
              <a:t>ShopSports Marketing Campaign Analysis: </a:t>
            </a:r>
            <a:br>
              <a:rPr lang="en-US" sz="5400" dirty="0">
                <a:latin typeface="Franklin Gothic Demi Cond" panose="020B0706030402020204" pitchFamily="34" charset="0"/>
              </a:rPr>
            </a:br>
            <a:r>
              <a:rPr lang="en-US" sz="5400" dirty="0">
                <a:latin typeface="+mn-lt"/>
              </a:rPr>
              <a:t>Business Case</a:t>
            </a:r>
          </a:p>
        </p:txBody>
      </p:sp>
      <p:sp>
        <p:nvSpPr>
          <p:cNvPr id="3" name="Subtitle 2">
            <a:extLst>
              <a:ext uri="{FF2B5EF4-FFF2-40B4-BE49-F238E27FC236}">
                <a16:creationId xmlns:a16="http://schemas.microsoft.com/office/drawing/2014/main" id="{8C42A394-87F5-4A16-B63C-9E528E63B257}"/>
              </a:ext>
            </a:extLst>
          </p:cNvPr>
          <p:cNvSpPr>
            <a:spLocks noGrp="1"/>
          </p:cNvSpPr>
          <p:nvPr>
            <p:ph type="subTitle" idx="1"/>
          </p:nvPr>
        </p:nvSpPr>
        <p:spPr>
          <a:xfrm>
            <a:off x="1523998" y="3739923"/>
            <a:ext cx="9144000" cy="578076"/>
          </a:xfrm>
        </p:spPr>
        <p:txBody>
          <a:bodyPr/>
          <a:lstStyle/>
          <a:p>
            <a:r>
              <a:rPr lang="en-US" dirty="0"/>
              <a:t>Stanley Anthony Esezobor</a:t>
            </a:r>
          </a:p>
        </p:txBody>
      </p:sp>
    </p:spTree>
    <p:extLst>
      <p:ext uri="{BB962C8B-B14F-4D97-AF65-F5344CB8AC3E}">
        <p14:creationId xmlns:p14="http://schemas.microsoft.com/office/powerpoint/2010/main" val="2079458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E6771-AC05-4000-9F1A-215FF6A0C2AA}"/>
              </a:ext>
            </a:extLst>
          </p:cNvPr>
          <p:cNvSpPr>
            <a:spLocks noGrp="1"/>
          </p:cNvSpPr>
          <p:nvPr>
            <p:ph type="title"/>
          </p:nvPr>
        </p:nvSpPr>
        <p:spPr>
          <a:xfrm>
            <a:off x="1509487" y="101599"/>
            <a:ext cx="9158514" cy="1623332"/>
          </a:xfrm>
        </p:spPr>
        <p:txBody>
          <a:bodyPr>
            <a:normAutofit/>
          </a:bodyPr>
          <a:lstStyle/>
          <a:p>
            <a:r>
              <a:rPr lang="en-US" sz="3600" b="1" dirty="0">
                <a:latin typeface="+mn-lt"/>
              </a:rPr>
              <a:t>Email: Request for Data Analysis to Improve Marketing Campaign </a:t>
            </a:r>
          </a:p>
        </p:txBody>
      </p:sp>
      <p:sp>
        <p:nvSpPr>
          <p:cNvPr id="3" name="Content Placeholder 2">
            <a:extLst>
              <a:ext uri="{FF2B5EF4-FFF2-40B4-BE49-F238E27FC236}">
                <a16:creationId xmlns:a16="http://schemas.microsoft.com/office/drawing/2014/main" id="{4707B956-38C9-48CF-A389-5C64C684FB9D}"/>
              </a:ext>
            </a:extLst>
          </p:cNvPr>
          <p:cNvSpPr>
            <a:spLocks noGrp="1"/>
          </p:cNvSpPr>
          <p:nvPr>
            <p:ph idx="1"/>
          </p:nvPr>
        </p:nvSpPr>
        <p:spPr>
          <a:xfrm>
            <a:off x="1509487" y="1724931"/>
            <a:ext cx="9158514" cy="4472669"/>
          </a:xfrm>
        </p:spPr>
        <p:txBody>
          <a:bodyPr>
            <a:noAutofit/>
          </a:bodyPr>
          <a:lstStyle/>
          <a:p>
            <a:pPr marL="0" indent="0">
              <a:lnSpc>
                <a:spcPct val="150000"/>
              </a:lnSpc>
              <a:buNone/>
            </a:pPr>
            <a:r>
              <a:rPr lang="en-US" sz="1400" dirty="0"/>
              <a:t>Hi Data Analyst,</a:t>
            </a:r>
          </a:p>
          <a:p>
            <a:pPr marL="0" indent="0">
              <a:lnSpc>
                <a:spcPct val="150000"/>
              </a:lnSpc>
              <a:buNone/>
            </a:pPr>
            <a:r>
              <a:rPr lang="en-US" sz="1400" dirty="0"/>
              <a:t>I hope you're doing well. I’m Kelvin, the Marketing Manager at ShopSports. We’ve been experiencing challenges with our marketing campaigns and would value your expertise in data analysis to help us pinpoint areas for improvement.</a:t>
            </a:r>
          </a:p>
          <a:p>
            <a:pPr marL="0" indent="0">
              <a:lnSpc>
                <a:spcPct val="150000"/>
              </a:lnSpc>
              <a:buNone/>
            </a:pPr>
            <a:r>
              <a:rPr lang="en-US" sz="1400" dirty="0"/>
              <a:t>Despite increased marketing investments, customer engagement and conversion rates have declined, and our return on investment isn’t meeting expectations. We need your help to evaluate the effectiveness of our current strategies and uncover opportunities to optimize our efforts.</a:t>
            </a:r>
          </a:p>
          <a:p>
            <a:pPr marL="0" indent="0">
              <a:lnSpc>
                <a:spcPct val="150000"/>
              </a:lnSpc>
              <a:buNone/>
            </a:pPr>
            <a:r>
              <a:rPr lang="en-US" sz="1400" dirty="0"/>
              <a:t>We have data from customer reviews, social media feedback, and campaign performance metrics, which we believe can provide valuable insights. Your analysis will be instrumental in helping us turn things around.</a:t>
            </a:r>
          </a:p>
          <a:p>
            <a:pPr marL="0" indent="0">
              <a:lnSpc>
                <a:spcPct val="150000"/>
              </a:lnSpc>
              <a:buNone/>
            </a:pPr>
            <a:r>
              <a:rPr lang="en-US" sz="1400" dirty="0"/>
              <a:t>Looking forward to your support.</a:t>
            </a:r>
            <a:br>
              <a:rPr lang="en-US" sz="1400" dirty="0"/>
            </a:br>
            <a:r>
              <a:rPr lang="en-US" sz="1400" dirty="0"/>
              <a:t>Kelvin Reins</a:t>
            </a:r>
          </a:p>
          <a:p>
            <a:pPr marL="0" indent="0">
              <a:lnSpc>
                <a:spcPct val="150000"/>
              </a:lnSpc>
              <a:buNone/>
            </a:pPr>
            <a:r>
              <a:rPr lang="en-US" sz="1400" dirty="0"/>
              <a:t>Marketing Manager</a:t>
            </a:r>
          </a:p>
          <a:p>
            <a:pPr>
              <a:lnSpc>
                <a:spcPct val="150000"/>
              </a:lnSpc>
            </a:pPr>
            <a:endParaRPr lang="en-US" sz="1400" dirty="0"/>
          </a:p>
        </p:txBody>
      </p:sp>
    </p:spTree>
    <p:extLst>
      <p:ext uri="{BB962C8B-B14F-4D97-AF65-F5344CB8AC3E}">
        <p14:creationId xmlns:p14="http://schemas.microsoft.com/office/powerpoint/2010/main" val="857718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1FB8E-B9ED-41F2-99D9-781A1974CD57}"/>
              </a:ext>
            </a:extLst>
          </p:cNvPr>
          <p:cNvSpPr>
            <a:spLocks noGrp="1"/>
          </p:cNvSpPr>
          <p:nvPr>
            <p:ph type="ctrTitle"/>
          </p:nvPr>
        </p:nvSpPr>
        <p:spPr>
          <a:xfrm>
            <a:off x="1524000" y="290285"/>
            <a:ext cx="9144000" cy="787400"/>
          </a:xfrm>
        </p:spPr>
        <p:txBody>
          <a:bodyPr>
            <a:normAutofit/>
          </a:bodyPr>
          <a:lstStyle/>
          <a:p>
            <a:pPr algn="l"/>
            <a:r>
              <a:rPr lang="en-US" sz="3600" b="1" dirty="0">
                <a:latin typeface="+mn-lt"/>
              </a:rPr>
              <a:t>Summary of Business Problem / Key Points</a:t>
            </a:r>
          </a:p>
        </p:txBody>
      </p:sp>
      <p:sp>
        <p:nvSpPr>
          <p:cNvPr id="3" name="Subtitle 2">
            <a:extLst>
              <a:ext uri="{FF2B5EF4-FFF2-40B4-BE49-F238E27FC236}">
                <a16:creationId xmlns:a16="http://schemas.microsoft.com/office/drawing/2014/main" id="{43D74A27-686D-4BA9-ADAF-2A274A77CF81}"/>
              </a:ext>
            </a:extLst>
          </p:cNvPr>
          <p:cNvSpPr>
            <a:spLocks noGrp="1"/>
          </p:cNvSpPr>
          <p:nvPr>
            <p:ph type="subTitle" idx="1"/>
          </p:nvPr>
        </p:nvSpPr>
        <p:spPr>
          <a:xfrm>
            <a:off x="1524000" y="1364343"/>
            <a:ext cx="9144000" cy="4717143"/>
          </a:xfrm>
        </p:spPr>
        <p:txBody>
          <a:bodyPr>
            <a:normAutofit fontScale="92500" lnSpcReduction="20000"/>
          </a:bodyPr>
          <a:lstStyle/>
          <a:p>
            <a:pPr algn="l">
              <a:lnSpc>
                <a:spcPct val="170000"/>
              </a:lnSpc>
            </a:pPr>
            <a:r>
              <a:rPr lang="en-US" sz="1600" b="1" dirty="0"/>
              <a:t>Business Problem Summary</a:t>
            </a:r>
          </a:p>
          <a:p>
            <a:pPr marL="285750" indent="-285750" algn="l">
              <a:lnSpc>
                <a:spcPct val="170000"/>
              </a:lnSpc>
              <a:buFont typeface="Arial" panose="020B0604020202020204" pitchFamily="34" charset="0"/>
              <a:buChar char="•"/>
            </a:pPr>
            <a:r>
              <a:rPr lang="en-US" sz="1600" dirty="0"/>
              <a:t>ShopSports, an online retail business, is facing </a:t>
            </a:r>
            <a:r>
              <a:rPr lang="en-US" sz="1600" dirty="0">
                <a:highlight>
                  <a:srgbClr val="FFFF00"/>
                </a:highlight>
              </a:rPr>
              <a:t>reduced customer engagement and conversion rates</a:t>
            </a:r>
            <a:r>
              <a:rPr lang="en-US" sz="1600" dirty="0"/>
              <a:t> despite </a:t>
            </a:r>
            <a:r>
              <a:rPr lang="en-US" sz="1600" dirty="0">
                <a:highlight>
                  <a:srgbClr val="FFFF00"/>
                </a:highlight>
              </a:rPr>
              <a:t>launching several new online marketing campaigns</a:t>
            </a:r>
            <a:r>
              <a:rPr lang="en-US" sz="1600" dirty="0"/>
              <a:t>. They are reaching out to you to help </a:t>
            </a:r>
            <a:r>
              <a:rPr lang="en-US" sz="1600" dirty="0">
                <a:highlight>
                  <a:srgbClr val="FF00FF"/>
                </a:highlight>
              </a:rPr>
              <a:t>conduct a detailed analysis</a:t>
            </a:r>
            <a:r>
              <a:rPr lang="en-US" sz="1600" dirty="0"/>
              <a:t> and </a:t>
            </a:r>
            <a:r>
              <a:rPr lang="en-US" sz="1600" dirty="0">
                <a:highlight>
                  <a:srgbClr val="FF00FF"/>
                </a:highlight>
              </a:rPr>
              <a:t>identify areas for improvement in their marketing strategies.</a:t>
            </a:r>
          </a:p>
          <a:p>
            <a:pPr algn="l">
              <a:lnSpc>
                <a:spcPct val="170000"/>
              </a:lnSpc>
            </a:pPr>
            <a:r>
              <a:rPr lang="en-US" sz="1600" b="1" dirty="0"/>
              <a:t>Key Points</a:t>
            </a:r>
          </a:p>
          <a:p>
            <a:pPr marL="285750" indent="-285750" algn="l">
              <a:lnSpc>
                <a:spcPct val="170000"/>
              </a:lnSpc>
              <a:buFont typeface="Arial" panose="020B0604020202020204" pitchFamily="34" charset="0"/>
              <a:buChar char="•"/>
            </a:pPr>
            <a:r>
              <a:rPr lang="en-US" sz="1600" b="1" dirty="0"/>
              <a:t>Decreased in Customer Engagement: </a:t>
            </a:r>
            <a:r>
              <a:rPr lang="en-US" sz="1600" dirty="0"/>
              <a:t>The number of customer engagements have decreased over time which has led to low ROI</a:t>
            </a:r>
          </a:p>
          <a:p>
            <a:pPr marL="285750" indent="-285750" algn="l">
              <a:lnSpc>
                <a:spcPct val="170000"/>
              </a:lnSpc>
              <a:buFont typeface="Arial" panose="020B0604020202020204" pitchFamily="34" charset="0"/>
              <a:buChar char="•"/>
            </a:pPr>
            <a:r>
              <a:rPr lang="en-US" sz="1600" b="1" dirty="0"/>
              <a:t>Low Conversion Rate :  </a:t>
            </a:r>
            <a:r>
              <a:rPr lang="en-US" sz="1600" dirty="0"/>
              <a:t>Low conversion rate probably due to decreased in customer engagement</a:t>
            </a:r>
          </a:p>
          <a:p>
            <a:pPr marL="285750" indent="-285750" algn="l">
              <a:lnSpc>
                <a:spcPct val="170000"/>
              </a:lnSpc>
              <a:buFont typeface="Arial" panose="020B0604020202020204" pitchFamily="34" charset="0"/>
              <a:buChar char="•"/>
            </a:pPr>
            <a:r>
              <a:rPr lang="en-US" sz="1600" b="1" dirty="0"/>
              <a:t>High Marketing Campaign: </a:t>
            </a:r>
            <a:r>
              <a:rPr lang="en-US" sz="1600" dirty="0"/>
              <a:t>Increased in campaign expenses</a:t>
            </a:r>
          </a:p>
          <a:p>
            <a:pPr marL="285750" indent="-285750" algn="l">
              <a:lnSpc>
                <a:spcPct val="170000"/>
              </a:lnSpc>
              <a:buFont typeface="Arial" panose="020B0604020202020204" pitchFamily="34" charset="0"/>
              <a:buChar char="•"/>
            </a:pPr>
            <a:r>
              <a:rPr lang="en-US" sz="1600" b="1" dirty="0"/>
              <a:t>Analysis on customer feedbacks: </a:t>
            </a:r>
            <a:r>
              <a:rPr lang="en-US" sz="1600" dirty="0"/>
              <a:t>Understanding customer pain point, behavior, and opinions on products and services for better engagement and conversion rate.</a:t>
            </a:r>
          </a:p>
          <a:p>
            <a:pPr marL="285750" indent="-285750" algn="l">
              <a:buFont typeface="Arial" panose="020B0604020202020204" pitchFamily="34" charset="0"/>
              <a:buChar char="•"/>
            </a:pPr>
            <a:endParaRPr lang="en-US" sz="1600" dirty="0"/>
          </a:p>
        </p:txBody>
      </p:sp>
    </p:spTree>
    <p:extLst>
      <p:ext uri="{BB962C8B-B14F-4D97-AF65-F5344CB8AC3E}">
        <p14:creationId xmlns:p14="http://schemas.microsoft.com/office/powerpoint/2010/main" val="2159548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87B94-5570-4B50-ADB1-04ECAC12A711}"/>
              </a:ext>
            </a:extLst>
          </p:cNvPr>
          <p:cNvSpPr>
            <a:spLocks noGrp="1"/>
          </p:cNvSpPr>
          <p:nvPr>
            <p:ph type="title"/>
          </p:nvPr>
        </p:nvSpPr>
        <p:spPr/>
        <p:txBody>
          <a:bodyPr/>
          <a:lstStyle/>
          <a:p>
            <a:r>
              <a:rPr lang="en-US" b="1" dirty="0">
                <a:latin typeface="+mn-lt"/>
              </a:rPr>
              <a:t>Key Performance Indicators KPIs</a:t>
            </a:r>
          </a:p>
        </p:txBody>
      </p:sp>
      <p:sp>
        <p:nvSpPr>
          <p:cNvPr id="3" name="Content Placeholder 2">
            <a:extLst>
              <a:ext uri="{FF2B5EF4-FFF2-40B4-BE49-F238E27FC236}">
                <a16:creationId xmlns:a16="http://schemas.microsoft.com/office/drawing/2014/main" id="{034C4E04-2076-4EC0-B2C5-9891C575CCB6}"/>
              </a:ext>
            </a:extLst>
          </p:cNvPr>
          <p:cNvSpPr>
            <a:spLocks noGrp="1"/>
          </p:cNvSpPr>
          <p:nvPr>
            <p:ph idx="1"/>
          </p:nvPr>
        </p:nvSpPr>
        <p:spPr/>
        <p:txBody>
          <a:bodyPr>
            <a:normAutofit/>
          </a:bodyPr>
          <a:lstStyle/>
          <a:p>
            <a:pPr>
              <a:lnSpc>
                <a:spcPct val="150000"/>
              </a:lnSpc>
            </a:pPr>
            <a:r>
              <a:rPr lang="en-US" sz="2400" b="1" dirty="0"/>
              <a:t>Customer engagement rate: </a:t>
            </a:r>
            <a:r>
              <a:rPr lang="en-US" sz="2400" dirty="0"/>
              <a:t>Interaction with marketing content such as views, likes, and clicks</a:t>
            </a:r>
            <a:endParaRPr lang="en-US" sz="2400" b="1" dirty="0"/>
          </a:p>
          <a:p>
            <a:pPr>
              <a:lnSpc>
                <a:spcPct val="150000"/>
              </a:lnSpc>
            </a:pPr>
            <a:r>
              <a:rPr lang="en-US" sz="2400" b="1" dirty="0"/>
              <a:t>Conversion rate: </a:t>
            </a:r>
            <a:r>
              <a:rPr lang="en-US" sz="2400" dirty="0"/>
              <a:t>Percentage of website visitors who make purchases</a:t>
            </a:r>
            <a:endParaRPr lang="en-US" sz="2400" b="1" dirty="0"/>
          </a:p>
          <a:p>
            <a:pPr>
              <a:lnSpc>
                <a:spcPct val="150000"/>
              </a:lnSpc>
            </a:pPr>
            <a:r>
              <a:rPr lang="en-US" sz="2400" b="1" dirty="0"/>
              <a:t>Average Order Value (AOV):</a:t>
            </a:r>
            <a:r>
              <a:rPr lang="en-US" sz="2400" dirty="0"/>
              <a:t> Average amount spent by customers per transaction</a:t>
            </a:r>
            <a:endParaRPr lang="en-US" sz="2400" b="1" dirty="0"/>
          </a:p>
          <a:p>
            <a:pPr>
              <a:lnSpc>
                <a:spcPct val="150000"/>
              </a:lnSpc>
            </a:pPr>
            <a:r>
              <a:rPr lang="en-US" sz="2400" b="1" dirty="0"/>
              <a:t>Customer Feedback Score:</a:t>
            </a:r>
            <a:r>
              <a:rPr lang="en-US" sz="2400" dirty="0"/>
              <a:t> Average ratings from customer reviews</a:t>
            </a:r>
            <a:endParaRPr lang="en-US" sz="2400" b="1" dirty="0"/>
          </a:p>
        </p:txBody>
      </p:sp>
    </p:spTree>
    <p:extLst>
      <p:ext uri="{BB962C8B-B14F-4D97-AF65-F5344CB8AC3E}">
        <p14:creationId xmlns:p14="http://schemas.microsoft.com/office/powerpoint/2010/main" val="76184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9AD34-7419-486A-9907-EE17F6A09694}"/>
              </a:ext>
            </a:extLst>
          </p:cNvPr>
          <p:cNvSpPr>
            <a:spLocks noGrp="1"/>
          </p:cNvSpPr>
          <p:nvPr>
            <p:ph type="title"/>
          </p:nvPr>
        </p:nvSpPr>
        <p:spPr/>
        <p:txBody>
          <a:bodyPr/>
          <a:lstStyle/>
          <a:p>
            <a:r>
              <a:rPr lang="en-US" b="1" dirty="0">
                <a:latin typeface="+mn-lt"/>
              </a:rPr>
              <a:t>Goals</a:t>
            </a:r>
          </a:p>
        </p:txBody>
      </p:sp>
      <p:sp>
        <p:nvSpPr>
          <p:cNvPr id="3" name="Content Placeholder 2">
            <a:extLst>
              <a:ext uri="{FF2B5EF4-FFF2-40B4-BE49-F238E27FC236}">
                <a16:creationId xmlns:a16="http://schemas.microsoft.com/office/drawing/2014/main" id="{19762364-9EDA-41EE-9252-FF1332CF45CB}"/>
              </a:ext>
            </a:extLst>
          </p:cNvPr>
          <p:cNvSpPr>
            <a:spLocks noGrp="1"/>
          </p:cNvSpPr>
          <p:nvPr>
            <p:ph idx="1"/>
          </p:nvPr>
        </p:nvSpPr>
        <p:spPr>
          <a:xfrm>
            <a:off x="838200" y="1825624"/>
            <a:ext cx="10515600" cy="4667251"/>
          </a:xfrm>
        </p:spPr>
        <p:txBody>
          <a:bodyPr/>
          <a:lstStyle/>
          <a:p>
            <a:r>
              <a:rPr lang="en-US" sz="2400" b="1" dirty="0"/>
              <a:t>Increased Conversion Rate:</a:t>
            </a:r>
          </a:p>
          <a:p>
            <a:pPr lvl="1"/>
            <a:r>
              <a:rPr lang="en-US" sz="1800" b="1" dirty="0"/>
              <a:t>Goals</a:t>
            </a:r>
            <a:r>
              <a:rPr lang="en-US" sz="1800" dirty="0"/>
              <a:t>: Identify factors affecting conversion rate and provide recommendations to improve it</a:t>
            </a:r>
          </a:p>
          <a:p>
            <a:pPr lvl="1"/>
            <a:r>
              <a:rPr lang="en-US" sz="1800" b="1" dirty="0"/>
              <a:t>Insight</a:t>
            </a:r>
            <a:r>
              <a:rPr lang="en-US" sz="1800" dirty="0"/>
              <a:t>: Highlight key stages where visitors drop off and suggest ways to optimize the conversion funnel</a:t>
            </a:r>
          </a:p>
          <a:p>
            <a:pPr marL="457200" lvl="1" indent="0">
              <a:buNone/>
            </a:pPr>
            <a:endParaRPr lang="en-US" sz="1800" dirty="0"/>
          </a:p>
          <a:p>
            <a:r>
              <a:rPr lang="en-US" sz="2400" b="1" dirty="0"/>
              <a:t>Enhanced Customer Engagement:</a:t>
            </a:r>
          </a:p>
          <a:p>
            <a:pPr lvl="1"/>
            <a:r>
              <a:rPr lang="en-US" sz="1800" b="1" dirty="0"/>
              <a:t>Goals</a:t>
            </a:r>
            <a:r>
              <a:rPr lang="en-US" sz="1800" dirty="0"/>
              <a:t>: Identify the type of contents that attract the highest engagement</a:t>
            </a:r>
          </a:p>
          <a:p>
            <a:pPr lvl="1"/>
            <a:r>
              <a:rPr lang="en-US" sz="1800" b="1" dirty="0"/>
              <a:t>Insight</a:t>
            </a:r>
            <a:r>
              <a:rPr lang="en-US" sz="1800" dirty="0"/>
              <a:t>: Analyze interaction with various types of marketing contents for enhanced decision making</a:t>
            </a:r>
          </a:p>
          <a:p>
            <a:pPr marL="457200" lvl="1" indent="0">
              <a:buNone/>
            </a:pPr>
            <a:endParaRPr lang="en-US" sz="1800" dirty="0"/>
          </a:p>
          <a:p>
            <a:r>
              <a:rPr lang="en-US" sz="2400" b="1" dirty="0"/>
              <a:t>Improve Customer Feedback Score:</a:t>
            </a:r>
          </a:p>
          <a:p>
            <a:pPr lvl="1"/>
            <a:r>
              <a:rPr lang="en-US" sz="1800" b="1" dirty="0"/>
              <a:t>Goals</a:t>
            </a:r>
            <a:r>
              <a:rPr lang="en-US" sz="1800" dirty="0"/>
              <a:t>: Identify common patterns in customer reviews for better/improve decision making</a:t>
            </a:r>
          </a:p>
          <a:p>
            <a:pPr lvl="1"/>
            <a:r>
              <a:rPr lang="en-US" sz="1800" b="1" dirty="0"/>
              <a:t>Insight</a:t>
            </a:r>
            <a:r>
              <a:rPr lang="en-US" sz="1800" dirty="0"/>
              <a:t>: Analyze customer ratings and feedback to identify recurring positive and negative feedbacks to enable products and service improvement </a:t>
            </a:r>
          </a:p>
        </p:txBody>
      </p:sp>
    </p:spTree>
    <p:extLst>
      <p:ext uri="{BB962C8B-B14F-4D97-AF65-F5344CB8AC3E}">
        <p14:creationId xmlns:p14="http://schemas.microsoft.com/office/powerpoint/2010/main" val="4404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348</TotalTime>
  <Words>433</Words>
  <Application>Microsoft Office PowerPoint</Application>
  <PresentationFormat>Widescreen</PresentationFormat>
  <Paragraphs>34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Franklin Gothic Demi Cond</vt:lpstr>
      <vt:lpstr>Office Theme</vt:lpstr>
      <vt:lpstr>ShopSports Marketing Campaign Analysis:  Business Case</vt:lpstr>
      <vt:lpstr>Email: Request for Data Analysis to Improve Marketing Campaign </vt:lpstr>
      <vt:lpstr>Summary of Business Problem / Key Points</vt:lpstr>
      <vt:lpstr>Key Performance Indicators KPIs</vt:lpstr>
      <vt:lpstr>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 of Business Problem / Key Points</dc:title>
  <dc:creator>Stanley Anthony</dc:creator>
  <cp:lastModifiedBy>Stanley Anthony</cp:lastModifiedBy>
  <cp:revision>21</cp:revision>
  <dcterms:created xsi:type="dcterms:W3CDTF">2024-12-31T11:48:44Z</dcterms:created>
  <dcterms:modified xsi:type="dcterms:W3CDTF">2025-01-01T15:38:45Z</dcterms:modified>
</cp:coreProperties>
</file>