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0" r:id="rId10"/>
    <p:sldId id="267" r:id="rId11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046B-F2B0-3603-97AC-09F85F6C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282C4-9596-BEBD-71ED-CBE258AB1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27D0-D9DD-BBE2-2F97-5BE811E4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DD2-46DC-4748-AFF9-9DB43D81F41A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14C6-D1EF-7773-688C-798494C9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4629-EE1D-1EA3-6E95-C4A58F6E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881-B097-448C-B940-BB2CDF6169C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707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BE1C-0B08-58AA-C0F0-62CBFC04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2C975-6BA6-7C87-0202-22608B677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F8B-4871-CFF3-5291-07164D20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DD2-46DC-4748-AFF9-9DB43D81F41A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DD46F-15B7-8FCD-9FEB-0808BC14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20BF-B475-17D7-A7B6-1EF5E928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881-B097-448C-B940-BB2CDF6169C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7032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032C0-731E-A538-EB69-2FD365867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9CBAB-4C27-7B48-3522-D7EDCAE93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E0C6-BB6B-1C27-F5E1-CC8D8F9C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DD2-46DC-4748-AFF9-9DB43D81F41A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045AB-8B8D-7A9D-64FD-09B9C377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39130-D5B6-B69E-319E-798BD29C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881-B097-448C-B940-BB2CDF6169C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055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6742-61FF-EBAB-2530-0B3A54CE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55B0B-BFEF-3311-8B98-52935B4C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115F8-E60A-D041-6B24-722E3E14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DD2-46DC-4748-AFF9-9DB43D81F41A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6CA97-09B3-F19D-5979-1B4F9FCB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4F6F2-6A2F-FA25-D22C-57EA3BCF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881-B097-448C-B940-BB2CDF6169C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273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E2F0-B42B-8969-76B5-BCFCE1F8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0E4B7-0475-EBD9-5384-A4B91BD7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9FEB-D404-1CCC-E5C6-37DBD034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DD2-46DC-4748-AFF9-9DB43D81F41A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7090-3483-CE76-043E-D708457D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7788-0FD4-D6FB-D612-9D8F7F06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881-B097-448C-B940-BB2CDF6169C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0685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E605-EB96-0038-862D-6FE8BBD9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0AE5-24DB-4340-E86F-7CDB18717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4D5E3-FCFF-E9D9-CED4-DBFA0A957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54B33-5680-5D36-4D72-A772DF24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DD2-46DC-4748-AFF9-9DB43D81F41A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4B4F4-9549-CD9A-342F-39FA021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B813B-305D-AA89-C36A-9101A9A4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881-B097-448C-B940-BB2CDF6169C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338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7BC3-5C20-9EA2-D6BC-241F1BDE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30BA1-FE2D-6618-C556-23A633E4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540B-9411-3BF3-37CF-C6D9DA67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FC16A-7CB4-4F85-FBC0-B080E3AAC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C8F44-A5E6-E54C-5DF4-F882289AF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EEE71-3597-C4BB-DBD3-35A44561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DD2-46DC-4748-AFF9-9DB43D81F41A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A2B98-835D-391D-AB86-7FD161C3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26E5F-DC1A-0F4C-E15C-5A8CB800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881-B097-448C-B940-BB2CDF6169C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1517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E7F9-DEC1-D665-B341-160DDFC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4C2B7-58E4-337F-549E-DB25E9B3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DD2-46DC-4748-AFF9-9DB43D81F41A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41937-E063-71F6-C7E9-E56938DF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C65C2-C7AB-0527-83A3-FC33A481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881-B097-448C-B940-BB2CDF6169C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598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FE9C1-70C7-ED60-B174-5B43BF31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DD2-46DC-4748-AFF9-9DB43D81F41A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46C2B-4BB7-4A88-74E1-31C4B12F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58A94-A0C0-DDC4-C686-9C010F2B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881-B097-448C-B940-BB2CDF6169C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4297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60C6-5596-9322-68A0-9F8E15BC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E981-2E38-346A-0317-3E652198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F636F-BC6D-0216-737E-8FB55AE24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E4958-D7AE-D036-9A90-A26FEB01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DD2-46DC-4748-AFF9-9DB43D81F41A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DB9F-BCA7-956B-5E20-B434A37D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F93EA-FDF9-21C8-080C-77BFC3E5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881-B097-448C-B940-BB2CDF6169C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9066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DAE8-8846-7AE7-8E5E-08FDA1B7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A3CE1-7445-E81D-4DF0-1895D4A99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6EE36-678A-0D55-9203-E24D0A60A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AAEA9-C1EA-2DC0-2000-134EDE77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DD2-46DC-4748-AFF9-9DB43D81F41A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4079F-B95C-55F0-509F-A95825E1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08772-0E9F-928F-50AA-E5FA2809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881-B097-448C-B940-BB2CDF6169C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472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C21BF-44D9-5C1E-6606-CB2DE7E4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E1009-36C4-30D1-2429-61008A43E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F4BB1-DDF5-5A25-5539-7CA7B57B5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2DD2-46DC-4748-AFF9-9DB43D81F41A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4619-9A16-1C15-811F-733D3154A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4707-13DC-7AD6-956A-63FB2FFC6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0881-B097-448C-B940-BB2CDF6169C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072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605FB-3254-4FD2-EC9F-5A29C23A6B2E}"/>
              </a:ext>
            </a:extLst>
          </p:cNvPr>
          <p:cNvSpPr/>
          <p:nvPr/>
        </p:nvSpPr>
        <p:spPr>
          <a:xfrm>
            <a:off x="449254" y="369443"/>
            <a:ext cx="11293490" cy="620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6AC8D-EC11-0C90-5B09-4C7532C2960B}"/>
              </a:ext>
            </a:extLst>
          </p:cNvPr>
          <p:cNvSpPr/>
          <p:nvPr/>
        </p:nvSpPr>
        <p:spPr>
          <a:xfrm>
            <a:off x="717941" y="446365"/>
            <a:ext cx="10756117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0BFEB-66E0-7E4E-07A4-340A1987CADC}"/>
              </a:ext>
            </a:extLst>
          </p:cNvPr>
          <p:cNvSpPr/>
          <p:nvPr/>
        </p:nvSpPr>
        <p:spPr>
          <a:xfrm>
            <a:off x="717941" y="446364"/>
            <a:ext cx="1479220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(Header)</a:t>
            </a:r>
          </a:p>
          <a:p>
            <a:pPr algn="ctr"/>
            <a:r>
              <a:rPr lang="en-US" altLang="zh-HK" dirty="0"/>
              <a:t>Wong Tai Sin</a:t>
            </a:r>
            <a:endParaRPr lang="zh-HK" altLang="en-US" dirty="0"/>
          </a:p>
        </p:txBody>
      </p:sp>
      <p:pic>
        <p:nvPicPr>
          <p:cNvPr id="11" name="Graphic 10" descr="Deciduous tree with solid fill">
            <a:extLst>
              <a:ext uri="{FF2B5EF4-FFF2-40B4-BE49-F238E27FC236}">
                <a16:creationId xmlns:a16="http://schemas.microsoft.com/office/drawing/2014/main" id="{923FBEB2-BE0A-26D4-679E-BAB54E0F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650" y="563373"/>
            <a:ext cx="914400" cy="914400"/>
          </a:xfrm>
          <a:prstGeom prst="rect">
            <a:avLst/>
          </a:prstGeom>
        </p:spPr>
      </p:pic>
      <p:pic>
        <p:nvPicPr>
          <p:cNvPr id="12" name="Graphic 11" descr="Deciduous tree with solid fill">
            <a:extLst>
              <a:ext uri="{FF2B5EF4-FFF2-40B4-BE49-F238E27FC236}">
                <a16:creationId xmlns:a16="http://schemas.microsoft.com/office/drawing/2014/main" id="{A51AD8E7-2093-E09C-4B2B-05BD3B157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736" y="568790"/>
            <a:ext cx="914400" cy="914400"/>
          </a:xfrm>
          <a:prstGeom prst="rect">
            <a:avLst/>
          </a:prstGeom>
        </p:spPr>
      </p:pic>
      <p:pic>
        <p:nvPicPr>
          <p:cNvPr id="13" name="Graphic 12" descr="Deciduous tree with solid fill">
            <a:extLst>
              <a:ext uri="{FF2B5EF4-FFF2-40B4-BE49-F238E27FC236}">
                <a16:creationId xmlns:a16="http://schemas.microsoft.com/office/drawing/2014/main" id="{7E6E7AF7-8029-4581-EF8E-13899FEBD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822" y="563373"/>
            <a:ext cx="914400" cy="914400"/>
          </a:xfrm>
          <a:prstGeom prst="rect">
            <a:avLst/>
          </a:prstGeom>
        </p:spPr>
      </p:pic>
      <p:pic>
        <p:nvPicPr>
          <p:cNvPr id="14" name="Graphic 13" descr="Deciduous tree with solid fill">
            <a:extLst>
              <a:ext uri="{FF2B5EF4-FFF2-40B4-BE49-F238E27FC236}">
                <a16:creationId xmlns:a16="http://schemas.microsoft.com/office/drawing/2014/main" id="{B53E2509-2B50-3890-0219-3883E6BA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994" y="563373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8CB44718-5CF6-F2F4-20DF-179210781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908" y="679298"/>
            <a:ext cx="914400" cy="914400"/>
          </a:xfrm>
          <a:prstGeom prst="rect">
            <a:avLst/>
          </a:prstGeom>
        </p:spPr>
      </p:pic>
      <p:pic>
        <p:nvPicPr>
          <p:cNvPr id="19" name="Graphic 18" descr="Mountains with solid fill">
            <a:extLst>
              <a:ext uri="{FF2B5EF4-FFF2-40B4-BE49-F238E27FC236}">
                <a16:creationId xmlns:a16="http://schemas.microsoft.com/office/drawing/2014/main" id="{98797BDC-F68F-92BA-4B62-458970E9B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7080" y="679298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719E85-894B-4CE5-0592-000A2B7EFE39}"/>
              </a:ext>
            </a:extLst>
          </p:cNvPr>
          <p:cNvSpPr/>
          <p:nvPr/>
        </p:nvSpPr>
        <p:spPr>
          <a:xfrm>
            <a:off x="717941" y="1593698"/>
            <a:ext cx="1479220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HK" dirty="0"/>
              <a:t>(Navigation area)</a:t>
            </a:r>
          </a:p>
          <a:p>
            <a:endParaRPr lang="en-US" altLang="zh-HK" dirty="0"/>
          </a:p>
          <a:p>
            <a:r>
              <a:rPr lang="en-US" altLang="zh-HK" dirty="0"/>
              <a:t>Facts</a:t>
            </a:r>
          </a:p>
          <a:p>
            <a:endParaRPr lang="en-US" altLang="zh-HK" dirty="0"/>
          </a:p>
          <a:p>
            <a:r>
              <a:rPr lang="en-US" altLang="zh-HK" dirty="0"/>
              <a:t>History</a:t>
            </a:r>
          </a:p>
          <a:p>
            <a:endParaRPr lang="en-US" altLang="zh-HK" dirty="0"/>
          </a:p>
          <a:p>
            <a:r>
              <a:rPr lang="en-US" altLang="zh-HK" dirty="0"/>
              <a:t>Public facilities</a:t>
            </a:r>
          </a:p>
          <a:p>
            <a:endParaRPr lang="en-US" altLang="zh-HK" dirty="0"/>
          </a:p>
          <a:p>
            <a:r>
              <a:rPr lang="en-US" altLang="zh-HK" dirty="0"/>
              <a:t>Quiz</a:t>
            </a:r>
          </a:p>
          <a:p>
            <a:endParaRPr lang="en-US" altLang="zh-HK" dirty="0"/>
          </a:p>
          <a:p>
            <a:r>
              <a:rPr lang="en-US" altLang="zh-HK" dirty="0"/>
              <a:t>Sitemap</a:t>
            </a:r>
            <a:endParaRPr lang="zh-HK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857CE-44FD-FB0E-506C-6F76075D1A06}"/>
              </a:ext>
            </a:extLst>
          </p:cNvPr>
          <p:cNvSpPr/>
          <p:nvPr/>
        </p:nvSpPr>
        <p:spPr>
          <a:xfrm>
            <a:off x="717940" y="6047606"/>
            <a:ext cx="10756117" cy="39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Footer (This is a website for CPSC1030 project … Latest update: DD/MM/YYYY …)</a:t>
            </a:r>
            <a:endParaRPr lang="zh-HK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0305C5-F190-296D-C356-730682169175}"/>
              </a:ext>
            </a:extLst>
          </p:cNvPr>
          <p:cNvSpPr/>
          <p:nvPr/>
        </p:nvSpPr>
        <p:spPr>
          <a:xfrm>
            <a:off x="2374118" y="1593698"/>
            <a:ext cx="5771698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Explore more about Wong Tai Sin!</a:t>
            </a:r>
          </a:p>
          <a:p>
            <a:endParaRPr lang="en-US" altLang="zh-HK" dirty="0"/>
          </a:p>
          <a:p>
            <a:r>
              <a:rPr lang="en-US" altLang="zh-HK" dirty="0"/>
              <a:t>Wong Tai Sin is one of the 18 administrative districts in Hong Kong. It is the only landlock district in Hong Kong …</a:t>
            </a:r>
          </a:p>
          <a:p>
            <a:endParaRPr lang="en-US" altLang="zh-HK" dirty="0"/>
          </a:p>
          <a:p>
            <a:r>
              <a:rPr lang="en-US" altLang="zh-HK" dirty="0"/>
              <a:t>Don’t forget to play the quiz 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28C36A-9913-E9EB-4903-6E3897ADFCFC}"/>
              </a:ext>
            </a:extLst>
          </p:cNvPr>
          <p:cNvSpPr/>
          <p:nvPr/>
        </p:nvSpPr>
        <p:spPr>
          <a:xfrm>
            <a:off x="8414502" y="1593697"/>
            <a:ext cx="3059555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(Map showing the location of Wong Tai Sin in Hong Kong)</a:t>
            </a:r>
          </a:p>
          <a:p>
            <a:pPr algn="ctr"/>
            <a:endParaRPr lang="en-US" altLang="zh-HK" dirty="0"/>
          </a:p>
        </p:txBody>
      </p:sp>
      <p:pic>
        <p:nvPicPr>
          <p:cNvPr id="26" name="Graphic 25" descr="Topography Map outline">
            <a:extLst>
              <a:ext uri="{FF2B5EF4-FFF2-40B4-BE49-F238E27FC236}">
                <a16:creationId xmlns:a16="http://schemas.microsoft.com/office/drawing/2014/main" id="{70471ECF-571A-5218-44E8-A5079DB96F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02938" y="2387659"/>
            <a:ext cx="2082681" cy="20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7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605FB-3254-4FD2-EC9F-5A29C23A6B2E}"/>
              </a:ext>
            </a:extLst>
          </p:cNvPr>
          <p:cNvSpPr/>
          <p:nvPr/>
        </p:nvSpPr>
        <p:spPr>
          <a:xfrm>
            <a:off x="449254" y="369443"/>
            <a:ext cx="11293490" cy="620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6AC8D-EC11-0C90-5B09-4C7532C2960B}"/>
              </a:ext>
            </a:extLst>
          </p:cNvPr>
          <p:cNvSpPr/>
          <p:nvPr/>
        </p:nvSpPr>
        <p:spPr>
          <a:xfrm>
            <a:off x="717941" y="446365"/>
            <a:ext cx="10756117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0BFEB-66E0-7E4E-07A4-340A1987CADC}"/>
              </a:ext>
            </a:extLst>
          </p:cNvPr>
          <p:cNvSpPr/>
          <p:nvPr/>
        </p:nvSpPr>
        <p:spPr>
          <a:xfrm>
            <a:off x="717941" y="446364"/>
            <a:ext cx="1479220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(Header)</a:t>
            </a:r>
          </a:p>
          <a:p>
            <a:pPr algn="ctr"/>
            <a:r>
              <a:rPr lang="en-US" altLang="zh-HK" dirty="0"/>
              <a:t>Wong Tai Sin</a:t>
            </a:r>
            <a:endParaRPr lang="zh-HK" altLang="en-US" dirty="0"/>
          </a:p>
        </p:txBody>
      </p:sp>
      <p:pic>
        <p:nvPicPr>
          <p:cNvPr id="11" name="Graphic 10" descr="Deciduous tree with solid fill">
            <a:extLst>
              <a:ext uri="{FF2B5EF4-FFF2-40B4-BE49-F238E27FC236}">
                <a16:creationId xmlns:a16="http://schemas.microsoft.com/office/drawing/2014/main" id="{923FBEB2-BE0A-26D4-679E-BAB54E0F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650" y="563373"/>
            <a:ext cx="914400" cy="914400"/>
          </a:xfrm>
          <a:prstGeom prst="rect">
            <a:avLst/>
          </a:prstGeom>
        </p:spPr>
      </p:pic>
      <p:pic>
        <p:nvPicPr>
          <p:cNvPr id="12" name="Graphic 11" descr="Deciduous tree with solid fill">
            <a:extLst>
              <a:ext uri="{FF2B5EF4-FFF2-40B4-BE49-F238E27FC236}">
                <a16:creationId xmlns:a16="http://schemas.microsoft.com/office/drawing/2014/main" id="{A51AD8E7-2093-E09C-4B2B-05BD3B157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736" y="568790"/>
            <a:ext cx="914400" cy="914400"/>
          </a:xfrm>
          <a:prstGeom prst="rect">
            <a:avLst/>
          </a:prstGeom>
        </p:spPr>
      </p:pic>
      <p:pic>
        <p:nvPicPr>
          <p:cNvPr id="13" name="Graphic 12" descr="Deciduous tree with solid fill">
            <a:extLst>
              <a:ext uri="{FF2B5EF4-FFF2-40B4-BE49-F238E27FC236}">
                <a16:creationId xmlns:a16="http://schemas.microsoft.com/office/drawing/2014/main" id="{7E6E7AF7-8029-4581-EF8E-13899FEBD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822" y="563373"/>
            <a:ext cx="914400" cy="914400"/>
          </a:xfrm>
          <a:prstGeom prst="rect">
            <a:avLst/>
          </a:prstGeom>
        </p:spPr>
      </p:pic>
      <p:pic>
        <p:nvPicPr>
          <p:cNvPr id="14" name="Graphic 13" descr="Deciduous tree with solid fill">
            <a:extLst>
              <a:ext uri="{FF2B5EF4-FFF2-40B4-BE49-F238E27FC236}">
                <a16:creationId xmlns:a16="http://schemas.microsoft.com/office/drawing/2014/main" id="{B53E2509-2B50-3890-0219-3883E6BA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994" y="563373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8CB44718-5CF6-F2F4-20DF-179210781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908" y="679298"/>
            <a:ext cx="914400" cy="914400"/>
          </a:xfrm>
          <a:prstGeom prst="rect">
            <a:avLst/>
          </a:prstGeom>
        </p:spPr>
      </p:pic>
      <p:pic>
        <p:nvPicPr>
          <p:cNvPr id="19" name="Graphic 18" descr="Mountains with solid fill">
            <a:extLst>
              <a:ext uri="{FF2B5EF4-FFF2-40B4-BE49-F238E27FC236}">
                <a16:creationId xmlns:a16="http://schemas.microsoft.com/office/drawing/2014/main" id="{98797BDC-F68F-92BA-4B62-458970E9B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7080" y="679298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719E85-894B-4CE5-0592-000A2B7EFE39}"/>
              </a:ext>
            </a:extLst>
          </p:cNvPr>
          <p:cNvSpPr/>
          <p:nvPr/>
        </p:nvSpPr>
        <p:spPr>
          <a:xfrm>
            <a:off x="717941" y="1593698"/>
            <a:ext cx="1479220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HK" dirty="0"/>
              <a:t>(Navigation area)</a:t>
            </a:r>
          </a:p>
          <a:p>
            <a:endParaRPr lang="en-US" altLang="zh-HK" dirty="0"/>
          </a:p>
          <a:p>
            <a:r>
              <a:rPr lang="en-US" altLang="zh-HK" dirty="0"/>
              <a:t>Facts</a:t>
            </a:r>
          </a:p>
          <a:p>
            <a:endParaRPr lang="en-US" altLang="zh-HK" dirty="0"/>
          </a:p>
          <a:p>
            <a:r>
              <a:rPr lang="en-US" altLang="zh-HK" dirty="0"/>
              <a:t>History</a:t>
            </a:r>
          </a:p>
          <a:p>
            <a:endParaRPr lang="en-US" altLang="zh-HK" dirty="0"/>
          </a:p>
          <a:p>
            <a:r>
              <a:rPr lang="en-US" altLang="zh-HK" dirty="0"/>
              <a:t>Public facilities</a:t>
            </a:r>
          </a:p>
          <a:p>
            <a:endParaRPr lang="en-US" altLang="zh-HK" dirty="0"/>
          </a:p>
          <a:p>
            <a:r>
              <a:rPr lang="en-US" altLang="zh-HK" dirty="0"/>
              <a:t>Quiz</a:t>
            </a:r>
          </a:p>
          <a:p>
            <a:endParaRPr lang="en-US" altLang="zh-HK" dirty="0"/>
          </a:p>
          <a:p>
            <a:r>
              <a:rPr lang="en-US" altLang="zh-HK" dirty="0"/>
              <a:t>Sitemap</a:t>
            </a:r>
            <a:endParaRPr lang="zh-HK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857CE-44FD-FB0E-506C-6F76075D1A06}"/>
              </a:ext>
            </a:extLst>
          </p:cNvPr>
          <p:cNvSpPr/>
          <p:nvPr/>
        </p:nvSpPr>
        <p:spPr>
          <a:xfrm>
            <a:off x="717940" y="6047606"/>
            <a:ext cx="10756117" cy="39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Footer (This is a website for CPSC1030 project … Latest update: DD/MM/YYYY …)</a:t>
            </a:r>
            <a:endParaRPr lang="zh-HK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0305C5-F190-296D-C356-730682169175}"/>
              </a:ext>
            </a:extLst>
          </p:cNvPr>
          <p:cNvSpPr/>
          <p:nvPr/>
        </p:nvSpPr>
        <p:spPr>
          <a:xfrm>
            <a:off x="2374118" y="1593697"/>
            <a:ext cx="5771698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Home &gt; Sitemap</a:t>
            </a:r>
          </a:p>
          <a:p>
            <a:endParaRPr lang="en-US" altLang="zh-HK" dirty="0"/>
          </a:p>
          <a:p>
            <a:r>
              <a:rPr lang="en-US" altLang="zh-HK" dirty="0"/>
              <a:t>Site map</a:t>
            </a:r>
          </a:p>
          <a:p>
            <a:endParaRPr lang="en-US" altLang="zh-HK" dirty="0"/>
          </a:p>
          <a:p>
            <a:r>
              <a:rPr lang="en-US" altLang="zh-HK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Public facilities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K" dirty="0"/>
              <a:t>Culture and Recreation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K" dirty="0"/>
              <a:t>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K" dirty="0"/>
              <a:t>Healthcare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K" dirty="0"/>
              <a:t>Railway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Quiz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Sitemap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28C36A-9913-E9EB-4903-6E3897ADFCFC}"/>
              </a:ext>
            </a:extLst>
          </p:cNvPr>
          <p:cNvSpPr/>
          <p:nvPr/>
        </p:nvSpPr>
        <p:spPr>
          <a:xfrm>
            <a:off x="8414502" y="1593697"/>
            <a:ext cx="3059555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HK" dirty="0"/>
          </a:p>
        </p:txBody>
      </p:sp>
      <p:pic>
        <p:nvPicPr>
          <p:cNvPr id="2" name="Graphic 1" descr="Image with solid fill">
            <a:extLst>
              <a:ext uri="{FF2B5EF4-FFF2-40B4-BE49-F238E27FC236}">
                <a16:creationId xmlns:a16="http://schemas.microsoft.com/office/drawing/2014/main" id="{FD345C90-1AD1-9142-9418-6DE2A04BB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7900" y="2766311"/>
            <a:ext cx="1992757" cy="19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5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605FB-3254-4FD2-EC9F-5A29C23A6B2E}"/>
              </a:ext>
            </a:extLst>
          </p:cNvPr>
          <p:cNvSpPr/>
          <p:nvPr/>
        </p:nvSpPr>
        <p:spPr>
          <a:xfrm>
            <a:off x="449254" y="369443"/>
            <a:ext cx="11293490" cy="620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6AC8D-EC11-0C90-5B09-4C7532C2960B}"/>
              </a:ext>
            </a:extLst>
          </p:cNvPr>
          <p:cNvSpPr/>
          <p:nvPr/>
        </p:nvSpPr>
        <p:spPr>
          <a:xfrm>
            <a:off x="717941" y="446365"/>
            <a:ext cx="10756117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0BFEB-66E0-7E4E-07A4-340A1987CADC}"/>
              </a:ext>
            </a:extLst>
          </p:cNvPr>
          <p:cNvSpPr/>
          <p:nvPr/>
        </p:nvSpPr>
        <p:spPr>
          <a:xfrm>
            <a:off x="717941" y="446364"/>
            <a:ext cx="1479220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(Header)</a:t>
            </a:r>
          </a:p>
          <a:p>
            <a:pPr algn="ctr"/>
            <a:r>
              <a:rPr lang="en-US" altLang="zh-HK" dirty="0"/>
              <a:t>Wong Tai Sin</a:t>
            </a:r>
            <a:endParaRPr lang="zh-HK" altLang="en-US" dirty="0"/>
          </a:p>
        </p:txBody>
      </p:sp>
      <p:pic>
        <p:nvPicPr>
          <p:cNvPr id="11" name="Graphic 10" descr="Deciduous tree with solid fill">
            <a:extLst>
              <a:ext uri="{FF2B5EF4-FFF2-40B4-BE49-F238E27FC236}">
                <a16:creationId xmlns:a16="http://schemas.microsoft.com/office/drawing/2014/main" id="{923FBEB2-BE0A-26D4-679E-BAB54E0F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650" y="563373"/>
            <a:ext cx="914400" cy="914400"/>
          </a:xfrm>
          <a:prstGeom prst="rect">
            <a:avLst/>
          </a:prstGeom>
        </p:spPr>
      </p:pic>
      <p:pic>
        <p:nvPicPr>
          <p:cNvPr id="12" name="Graphic 11" descr="Deciduous tree with solid fill">
            <a:extLst>
              <a:ext uri="{FF2B5EF4-FFF2-40B4-BE49-F238E27FC236}">
                <a16:creationId xmlns:a16="http://schemas.microsoft.com/office/drawing/2014/main" id="{A51AD8E7-2093-E09C-4B2B-05BD3B157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736" y="568790"/>
            <a:ext cx="914400" cy="914400"/>
          </a:xfrm>
          <a:prstGeom prst="rect">
            <a:avLst/>
          </a:prstGeom>
        </p:spPr>
      </p:pic>
      <p:pic>
        <p:nvPicPr>
          <p:cNvPr id="13" name="Graphic 12" descr="Deciduous tree with solid fill">
            <a:extLst>
              <a:ext uri="{FF2B5EF4-FFF2-40B4-BE49-F238E27FC236}">
                <a16:creationId xmlns:a16="http://schemas.microsoft.com/office/drawing/2014/main" id="{7E6E7AF7-8029-4581-EF8E-13899FEBD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822" y="563373"/>
            <a:ext cx="914400" cy="914400"/>
          </a:xfrm>
          <a:prstGeom prst="rect">
            <a:avLst/>
          </a:prstGeom>
        </p:spPr>
      </p:pic>
      <p:pic>
        <p:nvPicPr>
          <p:cNvPr id="14" name="Graphic 13" descr="Deciduous tree with solid fill">
            <a:extLst>
              <a:ext uri="{FF2B5EF4-FFF2-40B4-BE49-F238E27FC236}">
                <a16:creationId xmlns:a16="http://schemas.microsoft.com/office/drawing/2014/main" id="{B53E2509-2B50-3890-0219-3883E6BA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994" y="563373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8CB44718-5CF6-F2F4-20DF-179210781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908" y="679298"/>
            <a:ext cx="914400" cy="914400"/>
          </a:xfrm>
          <a:prstGeom prst="rect">
            <a:avLst/>
          </a:prstGeom>
        </p:spPr>
      </p:pic>
      <p:pic>
        <p:nvPicPr>
          <p:cNvPr id="19" name="Graphic 18" descr="Mountains with solid fill">
            <a:extLst>
              <a:ext uri="{FF2B5EF4-FFF2-40B4-BE49-F238E27FC236}">
                <a16:creationId xmlns:a16="http://schemas.microsoft.com/office/drawing/2014/main" id="{98797BDC-F68F-92BA-4B62-458970E9B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7080" y="679298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719E85-894B-4CE5-0592-000A2B7EFE39}"/>
              </a:ext>
            </a:extLst>
          </p:cNvPr>
          <p:cNvSpPr/>
          <p:nvPr/>
        </p:nvSpPr>
        <p:spPr>
          <a:xfrm>
            <a:off x="717941" y="1593698"/>
            <a:ext cx="1479220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HK" dirty="0"/>
              <a:t>(Navigation area)</a:t>
            </a:r>
          </a:p>
          <a:p>
            <a:endParaRPr lang="en-US" altLang="zh-HK" dirty="0"/>
          </a:p>
          <a:p>
            <a:r>
              <a:rPr lang="en-US" altLang="zh-HK" dirty="0"/>
              <a:t>Facts</a:t>
            </a:r>
          </a:p>
          <a:p>
            <a:endParaRPr lang="en-US" altLang="zh-HK" dirty="0"/>
          </a:p>
          <a:p>
            <a:r>
              <a:rPr lang="en-US" altLang="zh-HK" dirty="0"/>
              <a:t>History</a:t>
            </a:r>
          </a:p>
          <a:p>
            <a:endParaRPr lang="en-US" altLang="zh-HK" dirty="0"/>
          </a:p>
          <a:p>
            <a:r>
              <a:rPr lang="en-US" altLang="zh-HK" dirty="0"/>
              <a:t>Public facilities</a:t>
            </a:r>
          </a:p>
          <a:p>
            <a:endParaRPr lang="en-US" altLang="zh-HK" dirty="0"/>
          </a:p>
          <a:p>
            <a:r>
              <a:rPr lang="en-US" altLang="zh-HK" dirty="0"/>
              <a:t>Quiz</a:t>
            </a:r>
          </a:p>
          <a:p>
            <a:endParaRPr lang="en-US" altLang="zh-HK" dirty="0"/>
          </a:p>
          <a:p>
            <a:r>
              <a:rPr lang="en-US" altLang="zh-HK" dirty="0"/>
              <a:t>Sitemap</a:t>
            </a:r>
            <a:endParaRPr lang="zh-HK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857CE-44FD-FB0E-506C-6F76075D1A06}"/>
              </a:ext>
            </a:extLst>
          </p:cNvPr>
          <p:cNvSpPr/>
          <p:nvPr/>
        </p:nvSpPr>
        <p:spPr>
          <a:xfrm>
            <a:off x="717940" y="6047606"/>
            <a:ext cx="10756117" cy="39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Footer (This is a website for CPSC1030 project … Latest update: DD/MM/YYYY …)</a:t>
            </a:r>
            <a:endParaRPr lang="zh-HK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0305C5-F190-296D-C356-730682169175}"/>
              </a:ext>
            </a:extLst>
          </p:cNvPr>
          <p:cNvSpPr/>
          <p:nvPr/>
        </p:nvSpPr>
        <p:spPr>
          <a:xfrm>
            <a:off x="2374118" y="1593698"/>
            <a:ext cx="5771698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Home &gt; Facts</a:t>
            </a:r>
          </a:p>
          <a:p>
            <a:endParaRPr lang="en-US" altLang="zh-HK" dirty="0"/>
          </a:p>
          <a:p>
            <a:r>
              <a:rPr lang="en-US" altLang="zh-HK" dirty="0"/>
              <a:t>Population: …</a:t>
            </a:r>
          </a:p>
          <a:p>
            <a:r>
              <a:rPr lang="en-US" altLang="zh-HK" dirty="0"/>
              <a:t>Average household income: …</a:t>
            </a:r>
          </a:p>
          <a:p>
            <a:r>
              <a:rPr lang="en-US" altLang="zh-HK" dirty="0"/>
              <a:t>Average age: …</a:t>
            </a:r>
          </a:p>
          <a:p>
            <a:r>
              <a:rPr lang="en-US" altLang="zh-HK" dirty="0"/>
              <a:t>Housing type: 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28C36A-9913-E9EB-4903-6E3897ADFCFC}"/>
              </a:ext>
            </a:extLst>
          </p:cNvPr>
          <p:cNvSpPr/>
          <p:nvPr/>
        </p:nvSpPr>
        <p:spPr>
          <a:xfrm>
            <a:off x="8414502" y="1593697"/>
            <a:ext cx="3059555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HK" dirty="0"/>
          </a:p>
        </p:txBody>
      </p:sp>
      <p:pic>
        <p:nvPicPr>
          <p:cNvPr id="2" name="Graphic 1" descr="Image with solid fill">
            <a:extLst>
              <a:ext uri="{FF2B5EF4-FFF2-40B4-BE49-F238E27FC236}">
                <a16:creationId xmlns:a16="http://schemas.microsoft.com/office/drawing/2014/main" id="{FD345C90-1AD1-9142-9418-6DE2A04BB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7900" y="2766311"/>
            <a:ext cx="1992757" cy="19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605FB-3254-4FD2-EC9F-5A29C23A6B2E}"/>
              </a:ext>
            </a:extLst>
          </p:cNvPr>
          <p:cNvSpPr/>
          <p:nvPr/>
        </p:nvSpPr>
        <p:spPr>
          <a:xfrm>
            <a:off x="449254" y="369443"/>
            <a:ext cx="11293490" cy="620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6AC8D-EC11-0C90-5B09-4C7532C2960B}"/>
              </a:ext>
            </a:extLst>
          </p:cNvPr>
          <p:cNvSpPr/>
          <p:nvPr/>
        </p:nvSpPr>
        <p:spPr>
          <a:xfrm>
            <a:off x="717941" y="446365"/>
            <a:ext cx="10756117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0BFEB-66E0-7E4E-07A4-340A1987CADC}"/>
              </a:ext>
            </a:extLst>
          </p:cNvPr>
          <p:cNvSpPr/>
          <p:nvPr/>
        </p:nvSpPr>
        <p:spPr>
          <a:xfrm>
            <a:off x="717941" y="446364"/>
            <a:ext cx="1479220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(Header)</a:t>
            </a:r>
          </a:p>
          <a:p>
            <a:pPr algn="ctr"/>
            <a:r>
              <a:rPr lang="en-US" altLang="zh-HK" dirty="0"/>
              <a:t>Wong Tai Sin</a:t>
            </a:r>
            <a:endParaRPr lang="zh-HK" altLang="en-US" dirty="0"/>
          </a:p>
        </p:txBody>
      </p:sp>
      <p:pic>
        <p:nvPicPr>
          <p:cNvPr id="11" name="Graphic 10" descr="Deciduous tree with solid fill">
            <a:extLst>
              <a:ext uri="{FF2B5EF4-FFF2-40B4-BE49-F238E27FC236}">
                <a16:creationId xmlns:a16="http://schemas.microsoft.com/office/drawing/2014/main" id="{923FBEB2-BE0A-26D4-679E-BAB54E0F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650" y="563373"/>
            <a:ext cx="914400" cy="914400"/>
          </a:xfrm>
          <a:prstGeom prst="rect">
            <a:avLst/>
          </a:prstGeom>
        </p:spPr>
      </p:pic>
      <p:pic>
        <p:nvPicPr>
          <p:cNvPr id="12" name="Graphic 11" descr="Deciduous tree with solid fill">
            <a:extLst>
              <a:ext uri="{FF2B5EF4-FFF2-40B4-BE49-F238E27FC236}">
                <a16:creationId xmlns:a16="http://schemas.microsoft.com/office/drawing/2014/main" id="{A51AD8E7-2093-E09C-4B2B-05BD3B157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736" y="568790"/>
            <a:ext cx="914400" cy="914400"/>
          </a:xfrm>
          <a:prstGeom prst="rect">
            <a:avLst/>
          </a:prstGeom>
        </p:spPr>
      </p:pic>
      <p:pic>
        <p:nvPicPr>
          <p:cNvPr id="13" name="Graphic 12" descr="Deciduous tree with solid fill">
            <a:extLst>
              <a:ext uri="{FF2B5EF4-FFF2-40B4-BE49-F238E27FC236}">
                <a16:creationId xmlns:a16="http://schemas.microsoft.com/office/drawing/2014/main" id="{7E6E7AF7-8029-4581-EF8E-13899FEBD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822" y="563373"/>
            <a:ext cx="914400" cy="914400"/>
          </a:xfrm>
          <a:prstGeom prst="rect">
            <a:avLst/>
          </a:prstGeom>
        </p:spPr>
      </p:pic>
      <p:pic>
        <p:nvPicPr>
          <p:cNvPr id="14" name="Graphic 13" descr="Deciduous tree with solid fill">
            <a:extLst>
              <a:ext uri="{FF2B5EF4-FFF2-40B4-BE49-F238E27FC236}">
                <a16:creationId xmlns:a16="http://schemas.microsoft.com/office/drawing/2014/main" id="{B53E2509-2B50-3890-0219-3883E6BA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994" y="563373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8CB44718-5CF6-F2F4-20DF-179210781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908" y="679298"/>
            <a:ext cx="914400" cy="914400"/>
          </a:xfrm>
          <a:prstGeom prst="rect">
            <a:avLst/>
          </a:prstGeom>
        </p:spPr>
      </p:pic>
      <p:pic>
        <p:nvPicPr>
          <p:cNvPr id="19" name="Graphic 18" descr="Mountains with solid fill">
            <a:extLst>
              <a:ext uri="{FF2B5EF4-FFF2-40B4-BE49-F238E27FC236}">
                <a16:creationId xmlns:a16="http://schemas.microsoft.com/office/drawing/2014/main" id="{98797BDC-F68F-92BA-4B62-458970E9B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7080" y="679298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719E85-894B-4CE5-0592-000A2B7EFE39}"/>
              </a:ext>
            </a:extLst>
          </p:cNvPr>
          <p:cNvSpPr/>
          <p:nvPr/>
        </p:nvSpPr>
        <p:spPr>
          <a:xfrm>
            <a:off x="717941" y="1593698"/>
            <a:ext cx="1479220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HK" dirty="0"/>
              <a:t>(Navigation area)</a:t>
            </a:r>
          </a:p>
          <a:p>
            <a:endParaRPr lang="en-US" altLang="zh-HK" dirty="0"/>
          </a:p>
          <a:p>
            <a:r>
              <a:rPr lang="en-US" altLang="zh-HK" dirty="0"/>
              <a:t>Facts</a:t>
            </a:r>
          </a:p>
          <a:p>
            <a:endParaRPr lang="en-US" altLang="zh-HK" dirty="0"/>
          </a:p>
          <a:p>
            <a:r>
              <a:rPr lang="en-US" altLang="zh-HK" dirty="0"/>
              <a:t>History</a:t>
            </a:r>
          </a:p>
          <a:p>
            <a:endParaRPr lang="en-US" altLang="zh-HK" dirty="0"/>
          </a:p>
          <a:p>
            <a:r>
              <a:rPr lang="en-US" altLang="zh-HK" dirty="0"/>
              <a:t>Public facilities</a:t>
            </a:r>
          </a:p>
          <a:p>
            <a:endParaRPr lang="en-US" altLang="zh-HK" dirty="0"/>
          </a:p>
          <a:p>
            <a:r>
              <a:rPr lang="en-US" altLang="zh-HK" dirty="0"/>
              <a:t>Quiz</a:t>
            </a:r>
          </a:p>
          <a:p>
            <a:endParaRPr lang="en-US" altLang="zh-HK" dirty="0"/>
          </a:p>
          <a:p>
            <a:r>
              <a:rPr lang="en-US" altLang="zh-HK" dirty="0"/>
              <a:t>Sitemap</a:t>
            </a:r>
            <a:endParaRPr lang="zh-HK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857CE-44FD-FB0E-506C-6F76075D1A06}"/>
              </a:ext>
            </a:extLst>
          </p:cNvPr>
          <p:cNvSpPr/>
          <p:nvPr/>
        </p:nvSpPr>
        <p:spPr>
          <a:xfrm>
            <a:off x="717940" y="6047606"/>
            <a:ext cx="10756117" cy="39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Footer (This is a website for CPSC1030 project … Latest update: DD/MM/YYYY …)</a:t>
            </a:r>
            <a:endParaRPr lang="zh-HK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0305C5-F190-296D-C356-730682169175}"/>
              </a:ext>
            </a:extLst>
          </p:cNvPr>
          <p:cNvSpPr/>
          <p:nvPr/>
        </p:nvSpPr>
        <p:spPr>
          <a:xfrm>
            <a:off x="2374117" y="1593698"/>
            <a:ext cx="6384187" cy="145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Home &gt; History</a:t>
            </a:r>
          </a:p>
          <a:p>
            <a:endParaRPr lang="en-US" altLang="zh-HK" dirty="0"/>
          </a:p>
          <a:p>
            <a:r>
              <a:rPr lang="en-US" altLang="zh-HK" dirty="0"/>
              <a:t>History after WWII</a:t>
            </a:r>
          </a:p>
          <a:p>
            <a:endParaRPr lang="en-US" altLang="zh-HK" dirty="0"/>
          </a:p>
          <a:p>
            <a:r>
              <a:rPr lang="en-US" altLang="zh-HK" dirty="0"/>
              <a:t>Wong Tai Sin is a place involved in numerous events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E73BE8-01F9-FD7E-7A7A-8F6EA9E8546E}"/>
              </a:ext>
            </a:extLst>
          </p:cNvPr>
          <p:cNvSpPr/>
          <p:nvPr/>
        </p:nvSpPr>
        <p:spPr>
          <a:xfrm>
            <a:off x="5089870" y="3161397"/>
            <a:ext cx="6384187" cy="145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Rise of light industry</a:t>
            </a:r>
          </a:p>
          <a:p>
            <a:endParaRPr lang="en-US" altLang="zh-HK" dirty="0"/>
          </a:p>
          <a:p>
            <a:r>
              <a:rPr lang="en-US" altLang="zh-HK" dirty="0"/>
              <a:t>After the WWII, a war between two political forces broke out in China … Many people fled to Hong Kong after the victory of the communists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B9A88A-C3E9-8863-6A16-4FD6AF44A4DA}"/>
              </a:ext>
            </a:extLst>
          </p:cNvPr>
          <p:cNvSpPr/>
          <p:nvPr/>
        </p:nvSpPr>
        <p:spPr>
          <a:xfrm>
            <a:off x="2374117" y="4729097"/>
            <a:ext cx="6384187" cy="1202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i="1" dirty="0"/>
              <a:t>Below the Lion Rock</a:t>
            </a:r>
          </a:p>
          <a:p>
            <a:endParaRPr lang="en-US" altLang="zh-HK" dirty="0"/>
          </a:p>
          <a:p>
            <a:r>
              <a:rPr lang="en-US" altLang="zh-HK" dirty="0"/>
              <a:t>The RTHK started to broadcast a TV show, </a:t>
            </a:r>
            <a:r>
              <a:rPr lang="en-US" altLang="zh-HK" i="1" dirty="0"/>
              <a:t>Below the Lion Rock</a:t>
            </a:r>
            <a:r>
              <a:rPr lang="en-US" altLang="zh-HK" dirty="0"/>
              <a:t>, in the 1970s …</a:t>
            </a:r>
          </a:p>
        </p:txBody>
      </p:sp>
      <p:pic>
        <p:nvPicPr>
          <p:cNvPr id="7" name="Graphic 6" descr="Image with solid fill">
            <a:extLst>
              <a:ext uri="{FF2B5EF4-FFF2-40B4-BE49-F238E27FC236}">
                <a16:creationId xmlns:a16="http://schemas.microsoft.com/office/drawing/2014/main" id="{6C3376E6-DA27-3CC7-BF6D-118DB06D71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18394" y="1325914"/>
            <a:ext cx="1992757" cy="1992757"/>
          </a:xfrm>
          <a:prstGeom prst="rect">
            <a:avLst/>
          </a:prstGeom>
        </p:spPr>
      </p:pic>
      <p:pic>
        <p:nvPicPr>
          <p:cNvPr id="10" name="Graphic 9" descr="Image with solid fill">
            <a:extLst>
              <a:ext uri="{FF2B5EF4-FFF2-40B4-BE49-F238E27FC236}">
                <a16:creationId xmlns:a16="http://schemas.microsoft.com/office/drawing/2014/main" id="{1738AF04-CD1B-1A96-CB1E-12767B8593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22653"/>
          <a:stretch/>
        </p:blipFill>
        <p:spPr>
          <a:xfrm>
            <a:off x="9214781" y="4390345"/>
            <a:ext cx="1992757" cy="1541337"/>
          </a:xfrm>
          <a:prstGeom prst="rect">
            <a:avLst/>
          </a:prstGeom>
        </p:spPr>
      </p:pic>
      <p:pic>
        <p:nvPicPr>
          <p:cNvPr id="15" name="Graphic 14" descr="Image with solid fill">
            <a:extLst>
              <a:ext uri="{FF2B5EF4-FFF2-40B4-BE49-F238E27FC236}">
                <a16:creationId xmlns:a16="http://schemas.microsoft.com/office/drawing/2014/main" id="{9EA95A0B-B2EE-94BE-2AC1-D7D194FDC3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7023" y="2893613"/>
            <a:ext cx="1992757" cy="19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7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605FB-3254-4FD2-EC9F-5A29C23A6B2E}"/>
              </a:ext>
            </a:extLst>
          </p:cNvPr>
          <p:cNvSpPr/>
          <p:nvPr/>
        </p:nvSpPr>
        <p:spPr>
          <a:xfrm>
            <a:off x="449254" y="369443"/>
            <a:ext cx="11293490" cy="620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6AC8D-EC11-0C90-5B09-4C7532C2960B}"/>
              </a:ext>
            </a:extLst>
          </p:cNvPr>
          <p:cNvSpPr/>
          <p:nvPr/>
        </p:nvSpPr>
        <p:spPr>
          <a:xfrm>
            <a:off x="717941" y="446365"/>
            <a:ext cx="10756117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0BFEB-66E0-7E4E-07A4-340A1987CADC}"/>
              </a:ext>
            </a:extLst>
          </p:cNvPr>
          <p:cNvSpPr/>
          <p:nvPr/>
        </p:nvSpPr>
        <p:spPr>
          <a:xfrm>
            <a:off x="717941" y="446364"/>
            <a:ext cx="1479220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(Header)</a:t>
            </a:r>
          </a:p>
          <a:p>
            <a:pPr algn="ctr"/>
            <a:r>
              <a:rPr lang="en-US" altLang="zh-HK" dirty="0"/>
              <a:t>Wong Tai Sin</a:t>
            </a:r>
            <a:endParaRPr lang="zh-HK" altLang="en-US" dirty="0"/>
          </a:p>
        </p:txBody>
      </p:sp>
      <p:pic>
        <p:nvPicPr>
          <p:cNvPr id="11" name="Graphic 10" descr="Deciduous tree with solid fill">
            <a:extLst>
              <a:ext uri="{FF2B5EF4-FFF2-40B4-BE49-F238E27FC236}">
                <a16:creationId xmlns:a16="http://schemas.microsoft.com/office/drawing/2014/main" id="{923FBEB2-BE0A-26D4-679E-BAB54E0F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650" y="563373"/>
            <a:ext cx="914400" cy="914400"/>
          </a:xfrm>
          <a:prstGeom prst="rect">
            <a:avLst/>
          </a:prstGeom>
        </p:spPr>
      </p:pic>
      <p:pic>
        <p:nvPicPr>
          <p:cNvPr id="12" name="Graphic 11" descr="Deciduous tree with solid fill">
            <a:extLst>
              <a:ext uri="{FF2B5EF4-FFF2-40B4-BE49-F238E27FC236}">
                <a16:creationId xmlns:a16="http://schemas.microsoft.com/office/drawing/2014/main" id="{A51AD8E7-2093-E09C-4B2B-05BD3B157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736" y="568790"/>
            <a:ext cx="914400" cy="914400"/>
          </a:xfrm>
          <a:prstGeom prst="rect">
            <a:avLst/>
          </a:prstGeom>
        </p:spPr>
      </p:pic>
      <p:pic>
        <p:nvPicPr>
          <p:cNvPr id="13" name="Graphic 12" descr="Deciduous tree with solid fill">
            <a:extLst>
              <a:ext uri="{FF2B5EF4-FFF2-40B4-BE49-F238E27FC236}">
                <a16:creationId xmlns:a16="http://schemas.microsoft.com/office/drawing/2014/main" id="{7E6E7AF7-8029-4581-EF8E-13899FEBD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822" y="563373"/>
            <a:ext cx="914400" cy="914400"/>
          </a:xfrm>
          <a:prstGeom prst="rect">
            <a:avLst/>
          </a:prstGeom>
        </p:spPr>
      </p:pic>
      <p:pic>
        <p:nvPicPr>
          <p:cNvPr id="14" name="Graphic 13" descr="Deciduous tree with solid fill">
            <a:extLst>
              <a:ext uri="{FF2B5EF4-FFF2-40B4-BE49-F238E27FC236}">
                <a16:creationId xmlns:a16="http://schemas.microsoft.com/office/drawing/2014/main" id="{B53E2509-2B50-3890-0219-3883E6BA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994" y="563373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8CB44718-5CF6-F2F4-20DF-179210781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908" y="679298"/>
            <a:ext cx="914400" cy="914400"/>
          </a:xfrm>
          <a:prstGeom prst="rect">
            <a:avLst/>
          </a:prstGeom>
        </p:spPr>
      </p:pic>
      <p:pic>
        <p:nvPicPr>
          <p:cNvPr id="19" name="Graphic 18" descr="Mountains with solid fill">
            <a:extLst>
              <a:ext uri="{FF2B5EF4-FFF2-40B4-BE49-F238E27FC236}">
                <a16:creationId xmlns:a16="http://schemas.microsoft.com/office/drawing/2014/main" id="{98797BDC-F68F-92BA-4B62-458970E9B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7080" y="679298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719E85-894B-4CE5-0592-000A2B7EFE39}"/>
              </a:ext>
            </a:extLst>
          </p:cNvPr>
          <p:cNvSpPr/>
          <p:nvPr/>
        </p:nvSpPr>
        <p:spPr>
          <a:xfrm>
            <a:off x="717941" y="1593698"/>
            <a:ext cx="1479220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HK" dirty="0"/>
              <a:t>(Navigation area)</a:t>
            </a:r>
          </a:p>
          <a:p>
            <a:endParaRPr lang="en-US" altLang="zh-HK" dirty="0"/>
          </a:p>
          <a:p>
            <a:r>
              <a:rPr lang="en-US" altLang="zh-HK" dirty="0"/>
              <a:t>Facts</a:t>
            </a:r>
          </a:p>
          <a:p>
            <a:endParaRPr lang="en-US" altLang="zh-HK" dirty="0"/>
          </a:p>
          <a:p>
            <a:r>
              <a:rPr lang="en-US" altLang="zh-HK" dirty="0"/>
              <a:t>History</a:t>
            </a:r>
          </a:p>
          <a:p>
            <a:endParaRPr lang="en-US" altLang="zh-HK" dirty="0"/>
          </a:p>
          <a:p>
            <a:r>
              <a:rPr lang="en-US" altLang="zh-HK" dirty="0"/>
              <a:t>Public facilities</a:t>
            </a:r>
          </a:p>
          <a:p>
            <a:endParaRPr lang="en-US" altLang="zh-HK" dirty="0"/>
          </a:p>
          <a:p>
            <a:r>
              <a:rPr lang="en-US" altLang="zh-HK" dirty="0"/>
              <a:t>Quiz</a:t>
            </a:r>
          </a:p>
          <a:p>
            <a:endParaRPr lang="en-US" altLang="zh-HK" dirty="0"/>
          </a:p>
          <a:p>
            <a:r>
              <a:rPr lang="en-US" altLang="zh-HK" dirty="0"/>
              <a:t>Sitemap</a:t>
            </a:r>
            <a:endParaRPr lang="zh-HK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857CE-44FD-FB0E-506C-6F76075D1A06}"/>
              </a:ext>
            </a:extLst>
          </p:cNvPr>
          <p:cNvSpPr/>
          <p:nvPr/>
        </p:nvSpPr>
        <p:spPr>
          <a:xfrm>
            <a:off x="717940" y="6047606"/>
            <a:ext cx="10756117" cy="39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Footer (This is a website for CPSC1030 project … Latest update: DD/MM/YYYY …)</a:t>
            </a:r>
            <a:endParaRPr lang="zh-HK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0305C5-F190-296D-C356-730682169175}"/>
              </a:ext>
            </a:extLst>
          </p:cNvPr>
          <p:cNvSpPr/>
          <p:nvPr/>
        </p:nvSpPr>
        <p:spPr>
          <a:xfrm>
            <a:off x="2374118" y="1593697"/>
            <a:ext cx="5771698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Home &gt; Public facilities</a:t>
            </a:r>
          </a:p>
          <a:p>
            <a:endParaRPr lang="en-US" altLang="zh-HK" dirty="0"/>
          </a:p>
          <a:p>
            <a:r>
              <a:rPr lang="en-US" altLang="zh-HK" dirty="0"/>
              <a:t>See the links below for more information about public facilities in Wong Tai Sin …</a:t>
            </a:r>
          </a:p>
          <a:p>
            <a:endParaRPr lang="en-US" altLang="zh-HK" dirty="0"/>
          </a:p>
          <a:p>
            <a:r>
              <a:rPr lang="en-US" altLang="zh-HK" dirty="0"/>
              <a:t>Culture and recreation</a:t>
            </a:r>
          </a:p>
          <a:p>
            <a:endParaRPr lang="en-US" altLang="zh-HK" dirty="0"/>
          </a:p>
          <a:p>
            <a:r>
              <a:rPr lang="en-US" altLang="zh-HK" dirty="0"/>
              <a:t>Education</a:t>
            </a:r>
          </a:p>
          <a:p>
            <a:endParaRPr lang="en-US" altLang="zh-HK" dirty="0"/>
          </a:p>
          <a:p>
            <a:r>
              <a:rPr lang="en-US" altLang="zh-HK" dirty="0"/>
              <a:t>Healthcare</a:t>
            </a:r>
          </a:p>
          <a:p>
            <a:endParaRPr lang="en-US" altLang="zh-HK" dirty="0"/>
          </a:p>
          <a:p>
            <a:r>
              <a:rPr lang="en-US" altLang="zh-HK" dirty="0"/>
              <a:t>Railway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28C36A-9913-E9EB-4903-6E3897ADFCFC}"/>
              </a:ext>
            </a:extLst>
          </p:cNvPr>
          <p:cNvSpPr/>
          <p:nvPr/>
        </p:nvSpPr>
        <p:spPr>
          <a:xfrm>
            <a:off x="8414502" y="1593697"/>
            <a:ext cx="3059555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HK" dirty="0"/>
          </a:p>
        </p:txBody>
      </p:sp>
      <p:pic>
        <p:nvPicPr>
          <p:cNvPr id="2" name="Graphic 1" descr="Image with solid fill">
            <a:extLst>
              <a:ext uri="{FF2B5EF4-FFF2-40B4-BE49-F238E27FC236}">
                <a16:creationId xmlns:a16="http://schemas.microsoft.com/office/drawing/2014/main" id="{FD345C90-1AD1-9142-9418-6DE2A04BB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7900" y="2766311"/>
            <a:ext cx="1992757" cy="19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0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605FB-3254-4FD2-EC9F-5A29C23A6B2E}"/>
              </a:ext>
            </a:extLst>
          </p:cNvPr>
          <p:cNvSpPr/>
          <p:nvPr/>
        </p:nvSpPr>
        <p:spPr>
          <a:xfrm>
            <a:off x="449254" y="369443"/>
            <a:ext cx="11293490" cy="620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6AC8D-EC11-0C90-5B09-4C7532C2960B}"/>
              </a:ext>
            </a:extLst>
          </p:cNvPr>
          <p:cNvSpPr/>
          <p:nvPr/>
        </p:nvSpPr>
        <p:spPr>
          <a:xfrm>
            <a:off x="717941" y="446365"/>
            <a:ext cx="10756117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0BFEB-66E0-7E4E-07A4-340A1987CADC}"/>
              </a:ext>
            </a:extLst>
          </p:cNvPr>
          <p:cNvSpPr/>
          <p:nvPr/>
        </p:nvSpPr>
        <p:spPr>
          <a:xfrm>
            <a:off x="717941" y="446364"/>
            <a:ext cx="1479220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(Header)</a:t>
            </a:r>
          </a:p>
          <a:p>
            <a:pPr algn="ctr"/>
            <a:r>
              <a:rPr lang="en-US" altLang="zh-HK" dirty="0"/>
              <a:t>Wong Tai Sin</a:t>
            </a:r>
            <a:endParaRPr lang="zh-HK" altLang="en-US" dirty="0"/>
          </a:p>
        </p:txBody>
      </p:sp>
      <p:pic>
        <p:nvPicPr>
          <p:cNvPr id="11" name="Graphic 10" descr="Deciduous tree with solid fill">
            <a:extLst>
              <a:ext uri="{FF2B5EF4-FFF2-40B4-BE49-F238E27FC236}">
                <a16:creationId xmlns:a16="http://schemas.microsoft.com/office/drawing/2014/main" id="{923FBEB2-BE0A-26D4-679E-BAB54E0F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650" y="563373"/>
            <a:ext cx="914400" cy="914400"/>
          </a:xfrm>
          <a:prstGeom prst="rect">
            <a:avLst/>
          </a:prstGeom>
        </p:spPr>
      </p:pic>
      <p:pic>
        <p:nvPicPr>
          <p:cNvPr id="12" name="Graphic 11" descr="Deciduous tree with solid fill">
            <a:extLst>
              <a:ext uri="{FF2B5EF4-FFF2-40B4-BE49-F238E27FC236}">
                <a16:creationId xmlns:a16="http://schemas.microsoft.com/office/drawing/2014/main" id="{A51AD8E7-2093-E09C-4B2B-05BD3B157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736" y="568790"/>
            <a:ext cx="914400" cy="914400"/>
          </a:xfrm>
          <a:prstGeom prst="rect">
            <a:avLst/>
          </a:prstGeom>
        </p:spPr>
      </p:pic>
      <p:pic>
        <p:nvPicPr>
          <p:cNvPr id="13" name="Graphic 12" descr="Deciduous tree with solid fill">
            <a:extLst>
              <a:ext uri="{FF2B5EF4-FFF2-40B4-BE49-F238E27FC236}">
                <a16:creationId xmlns:a16="http://schemas.microsoft.com/office/drawing/2014/main" id="{7E6E7AF7-8029-4581-EF8E-13899FEBD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822" y="563373"/>
            <a:ext cx="914400" cy="914400"/>
          </a:xfrm>
          <a:prstGeom prst="rect">
            <a:avLst/>
          </a:prstGeom>
        </p:spPr>
      </p:pic>
      <p:pic>
        <p:nvPicPr>
          <p:cNvPr id="14" name="Graphic 13" descr="Deciduous tree with solid fill">
            <a:extLst>
              <a:ext uri="{FF2B5EF4-FFF2-40B4-BE49-F238E27FC236}">
                <a16:creationId xmlns:a16="http://schemas.microsoft.com/office/drawing/2014/main" id="{B53E2509-2B50-3890-0219-3883E6BA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994" y="563373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8CB44718-5CF6-F2F4-20DF-179210781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908" y="679298"/>
            <a:ext cx="914400" cy="914400"/>
          </a:xfrm>
          <a:prstGeom prst="rect">
            <a:avLst/>
          </a:prstGeom>
        </p:spPr>
      </p:pic>
      <p:pic>
        <p:nvPicPr>
          <p:cNvPr id="19" name="Graphic 18" descr="Mountains with solid fill">
            <a:extLst>
              <a:ext uri="{FF2B5EF4-FFF2-40B4-BE49-F238E27FC236}">
                <a16:creationId xmlns:a16="http://schemas.microsoft.com/office/drawing/2014/main" id="{98797BDC-F68F-92BA-4B62-458970E9B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7080" y="679298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719E85-894B-4CE5-0592-000A2B7EFE39}"/>
              </a:ext>
            </a:extLst>
          </p:cNvPr>
          <p:cNvSpPr/>
          <p:nvPr/>
        </p:nvSpPr>
        <p:spPr>
          <a:xfrm>
            <a:off x="717941" y="1593698"/>
            <a:ext cx="1479220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HK" dirty="0"/>
              <a:t>(Navigation area)</a:t>
            </a:r>
          </a:p>
          <a:p>
            <a:endParaRPr lang="en-US" altLang="zh-HK" dirty="0"/>
          </a:p>
          <a:p>
            <a:r>
              <a:rPr lang="en-US" altLang="zh-HK" dirty="0"/>
              <a:t>Facts</a:t>
            </a:r>
          </a:p>
          <a:p>
            <a:endParaRPr lang="en-US" altLang="zh-HK" dirty="0"/>
          </a:p>
          <a:p>
            <a:r>
              <a:rPr lang="en-US" altLang="zh-HK" dirty="0"/>
              <a:t>History</a:t>
            </a:r>
          </a:p>
          <a:p>
            <a:endParaRPr lang="en-US" altLang="zh-HK" dirty="0"/>
          </a:p>
          <a:p>
            <a:r>
              <a:rPr lang="en-US" altLang="zh-HK" dirty="0"/>
              <a:t>Public facilities</a:t>
            </a:r>
          </a:p>
          <a:p>
            <a:endParaRPr lang="en-US" altLang="zh-HK" dirty="0"/>
          </a:p>
          <a:p>
            <a:r>
              <a:rPr lang="en-US" altLang="zh-HK" dirty="0"/>
              <a:t>Quiz</a:t>
            </a:r>
          </a:p>
          <a:p>
            <a:endParaRPr lang="en-US" altLang="zh-HK" dirty="0"/>
          </a:p>
          <a:p>
            <a:r>
              <a:rPr lang="en-US" altLang="zh-HK" dirty="0"/>
              <a:t>Sitemap</a:t>
            </a:r>
            <a:endParaRPr lang="zh-HK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857CE-44FD-FB0E-506C-6F76075D1A06}"/>
              </a:ext>
            </a:extLst>
          </p:cNvPr>
          <p:cNvSpPr/>
          <p:nvPr/>
        </p:nvSpPr>
        <p:spPr>
          <a:xfrm>
            <a:off x="717940" y="6047606"/>
            <a:ext cx="10756117" cy="39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Footer (This is a website for CPSC1030 project … Latest update: DD/MM/YYYY …)</a:t>
            </a:r>
            <a:endParaRPr lang="zh-HK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0305C5-F190-296D-C356-730682169175}"/>
              </a:ext>
            </a:extLst>
          </p:cNvPr>
          <p:cNvSpPr/>
          <p:nvPr/>
        </p:nvSpPr>
        <p:spPr>
          <a:xfrm>
            <a:off x="2374117" y="1593698"/>
            <a:ext cx="6384187" cy="145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Home &gt; Public facilities &gt; Culture and recreation</a:t>
            </a:r>
          </a:p>
          <a:p>
            <a:endParaRPr lang="en-US" altLang="zh-HK" dirty="0"/>
          </a:p>
          <a:p>
            <a:r>
              <a:rPr lang="en-US" altLang="zh-HK" dirty="0"/>
              <a:t>Cultural and recreational facilities in Wong Tai Sin</a:t>
            </a:r>
          </a:p>
          <a:p>
            <a:endParaRPr lang="en-US" altLang="zh-HK" dirty="0"/>
          </a:p>
          <a:p>
            <a:r>
              <a:rPr lang="en-US" altLang="zh-HK" dirty="0"/>
              <a:t>Different locations for people to enjoy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E73BE8-01F9-FD7E-7A7A-8F6EA9E8546E}"/>
              </a:ext>
            </a:extLst>
          </p:cNvPr>
          <p:cNvSpPr/>
          <p:nvPr/>
        </p:nvSpPr>
        <p:spPr>
          <a:xfrm>
            <a:off x="5089870" y="3161397"/>
            <a:ext cx="6384187" cy="145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Morse Park</a:t>
            </a:r>
          </a:p>
          <a:p>
            <a:endParaRPr lang="en-US" altLang="zh-HK" dirty="0"/>
          </a:p>
          <a:p>
            <a:r>
              <a:rPr lang="en-US" altLang="zh-HK" dirty="0"/>
              <a:t>A park located at Lok Fu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B9A88A-C3E9-8863-6A16-4FD6AF44A4DA}"/>
              </a:ext>
            </a:extLst>
          </p:cNvPr>
          <p:cNvSpPr/>
          <p:nvPr/>
        </p:nvSpPr>
        <p:spPr>
          <a:xfrm>
            <a:off x="2374117" y="4729097"/>
            <a:ext cx="6384187" cy="1202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Wong Tai Sin Temple</a:t>
            </a:r>
          </a:p>
          <a:p>
            <a:endParaRPr lang="en-US" altLang="zh-HK" dirty="0"/>
          </a:p>
          <a:p>
            <a:r>
              <a:rPr lang="en-US" altLang="zh-HK" dirty="0"/>
              <a:t>One of the landmarks in Wong Tai Sin ...</a:t>
            </a:r>
          </a:p>
        </p:txBody>
      </p:sp>
      <p:pic>
        <p:nvPicPr>
          <p:cNvPr id="7" name="Graphic 6" descr="Image with solid fill">
            <a:extLst>
              <a:ext uri="{FF2B5EF4-FFF2-40B4-BE49-F238E27FC236}">
                <a16:creationId xmlns:a16="http://schemas.microsoft.com/office/drawing/2014/main" id="{6C3376E6-DA27-3CC7-BF6D-118DB06D71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18394" y="1325914"/>
            <a:ext cx="1992757" cy="1992757"/>
          </a:xfrm>
          <a:prstGeom prst="rect">
            <a:avLst/>
          </a:prstGeom>
        </p:spPr>
      </p:pic>
      <p:pic>
        <p:nvPicPr>
          <p:cNvPr id="10" name="Graphic 9" descr="Image with solid fill">
            <a:extLst>
              <a:ext uri="{FF2B5EF4-FFF2-40B4-BE49-F238E27FC236}">
                <a16:creationId xmlns:a16="http://schemas.microsoft.com/office/drawing/2014/main" id="{1738AF04-CD1B-1A96-CB1E-12767B8593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22653"/>
          <a:stretch/>
        </p:blipFill>
        <p:spPr>
          <a:xfrm>
            <a:off x="9214781" y="4390345"/>
            <a:ext cx="1992757" cy="1541337"/>
          </a:xfrm>
          <a:prstGeom prst="rect">
            <a:avLst/>
          </a:prstGeom>
        </p:spPr>
      </p:pic>
      <p:pic>
        <p:nvPicPr>
          <p:cNvPr id="15" name="Graphic 14" descr="Image with solid fill">
            <a:extLst>
              <a:ext uri="{FF2B5EF4-FFF2-40B4-BE49-F238E27FC236}">
                <a16:creationId xmlns:a16="http://schemas.microsoft.com/office/drawing/2014/main" id="{9EA95A0B-B2EE-94BE-2AC1-D7D194FDC3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7023" y="2893613"/>
            <a:ext cx="1992757" cy="19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0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605FB-3254-4FD2-EC9F-5A29C23A6B2E}"/>
              </a:ext>
            </a:extLst>
          </p:cNvPr>
          <p:cNvSpPr/>
          <p:nvPr/>
        </p:nvSpPr>
        <p:spPr>
          <a:xfrm>
            <a:off x="449254" y="369443"/>
            <a:ext cx="11293490" cy="620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6AC8D-EC11-0C90-5B09-4C7532C2960B}"/>
              </a:ext>
            </a:extLst>
          </p:cNvPr>
          <p:cNvSpPr/>
          <p:nvPr/>
        </p:nvSpPr>
        <p:spPr>
          <a:xfrm>
            <a:off x="717941" y="446365"/>
            <a:ext cx="10756117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0BFEB-66E0-7E4E-07A4-340A1987CADC}"/>
              </a:ext>
            </a:extLst>
          </p:cNvPr>
          <p:cNvSpPr/>
          <p:nvPr/>
        </p:nvSpPr>
        <p:spPr>
          <a:xfrm>
            <a:off x="717941" y="446364"/>
            <a:ext cx="1479220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(Header)</a:t>
            </a:r>
          </a:p>
          <a:p>
            <a:pPr algn="ctr"/>
            <a:r>
              <a:rPr lang="en-US" altLang="zh-HK" dirty="0"/>
              <a:t>Wong Tai Sin</a:t>
            </a:r>
            <a:endParaRPr lang="zh-HK" altLang="en-US" dirty="0"/>
          </a:p>
        </p:txBody>
      </p:sp>
      <p:pic>
        <p:nvPicPr>
          <p:cNvPr id="11" name="Graphic 10" descr="Deciduous tree with solid fill">
            <a:extLst>
              <a:ext uri="{FF2B5EF4-FFF2-40B4-BE49-F238E27FC236}">
                <a16:creationId xmlns:a16="http://schemas.microsoft.com/office/drawing/2014/main" id="{923FBEB2-BE0A-26D4-679E-BAB54E0F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650" y="563373"/>
            <a:ext cx="914400" cy="914400"/>
          </a:xfrm>
          <a:prstGeom prst="rect">
            <a:avLst/>
          </a:prstGeom>
        </p:spPr>
      </p:pic>
      <p:pic>
        <p:nvPicPr>
          <p:cNvPr id="12" name="Graphic 11" descr="Deciduous tree with solid fill">
            <a:extLst>
              <a:ext uri="{FF2B5EF4-FFF2-40B4-BE49-F238E27FC236}">
                <a16:creationId xmlns:a16="http://schemas.microsoft.com/office/drawing/2014/main" id="{A51AD8E7-2093-E09C-4B2B-05BD3B157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736" y="568790"/>
            <a:ext cx="914400" cy="914400"/>
          </a:xfrm>
          <a:prstGeom prst="rect">
            <a:avLst/>
          </a:prstGeom>
        </p:spPr>
      </p:pic>
      <p:pic>
        <p:nvPicPr>
          <p:cNvPr id="13" name="Graphic 12" descr="Deciduous tree with solid fill">
            <a:extLst>
              <a:ext uri="{FF2B5EF4-FFF2-40B4-BE49-F238E27FC236}">
                <a16:creationId xmlns:a16="http://schemas.microsoft.com/office/drawing/2014/main" id="{7E6E7AF7-8029-4581-EF8E-13899FEBD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822" y="563373"/>
            <a:ext cx="914400" cy="914400"/>
          </a:xfrm>
          <a:prstGeom prst="rect">
            <a:avLst/>
          </a:prstGeom>
        </p:spPr>
      </p:pic>
      <p:pic>
        <p:nvPicPr>
          <p:cNvPr id="14" name="Graphic 13" descr="Deciduous tree with solid fill">
            <a:extLst>
              <a:ext uri="{FF2B5EF4-FFF2-40B4-BE49-F238E27FC236}">
                <a16:creationId xmlns:a16="http://schemas.microsoft.com/office/drawing/2014/main" id="{B53E2509-2B50-3890-0219-3883E6BA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994" y="563373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8CB44718-5CF6-F2F4-20DF-179210781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908" y="679298"/>
            <a:ext cx="914400" cy="914400"/>
          </a:xfrm>
          <a:prstGeom prst="rect">
            <a:avLst/>
          </a:prstGeom>
        </p:spPr>
      </p:pic>
      <p:pic>
        <p:nvPicPr>
          <p:cNvPr id="19" name="Graphic 18" descr="Mountains with solid fill">
            <a:extLst>
              <a:ext uri="{FF2B5EF4-FFF2-40B4-BE49-F238E27FC236}">
                <a16:creationId xmlns:a16="http://schemas.microsoft.com/office/drawing/2014/main" id="{98797BDC-F68F-92BA-4B62-458970E9B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7080" y="679298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719E85-894B-4CE5-0592-000A2B7EFE39}"/>
              </a:ext>
            </a:extLst>
          </p:cNvPr>
          <p:cNvSpPr/>
          <p:nvPr/>
        </p:nvSpPr>
        <p:spPr>
          <a:xfrm>
            <a:off x="717941" y="1593698"/>
            <a:ext cx="1479220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HK" dirty="0"/>
              <a:t>(Navigation area)</a:t>
            </a:r>
          </a:p>
          <a:p>
            <a:endParaRPr lang="en-US" altLang="zh-HK" dirty="0"/>
          </a:p>
          <a:p>
            <a:r>
              <a:rPr lang="en-US" altLang="zh-HK" dirty="0"/>
              <a:t>Facts</a:t>
            </a:r>
          </a:p>
          <a:p>
            <a:endParaRPr lang="en-US" altLang="zh-HK" dirty="0"/>
          </a:p>
          <a:p>
            <a:r>
              <a:rPr lang="en-US" altLang="zh-HK" dirty="0"/>
              <a:t>History</a:t>
            </a:r>
          </a:p>
          <a:p>
            <a:endParaRPr lang="en-US" altLang="zh-HK" dirty="0"/>
          </a:p>
          <a:p>
            <a:r>
              <a:rPr lang="en-US" altLang="zh-HK" dirty="0"/>
              <a:t>Public facilities</a:t>
            </a:r>
          </a:p>
          <a:p>
            <a:endParaRPr lang="en-US" altLang="zh-HK" dirty="0"/>
          </a:p>
          <a:p>
            <a:r>
              <a:rPr lang="en-US" altLang="zh-HK" dirty="0"/>
              <a:t>Quiz</a:t>
            </a:r>
          </a:p>
          <a:p>
            <a:endParaRPr lang="en-US" altLang="zh-HK" dirty="0"/>
          </a:p>
          <a:p>
            <a:r>
              <a:rPr lang="en-US" altLang="zh-HK" dirty="0"/>
              <a:t>Sitemap</a:t>
            </a:r>
            <a:endParaRPr lang="zh-HK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857CE-44FD-FB0E-506C-6F76075D1A06}"/>
              </a:ext>
            </a:extLst>
          </p:cNvPr>
          <p:cNvSpPr/>
          <p:nvPr/>
        </p:nvSpPr>
        <p:spPr>
          <a:xfrm>
            <a:off x="717940" y="6047606"/>
            <a:ext cx="10756117" cy="39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Footer (This is a website for CPSC1030 project … Latest update: DD/MM/YYYY …)</a:t>
            </a:r>
            <a:endParaRPr lang="zh-HK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0305C5-F190-296D-C356-730682169175}"/>
              </a:ext>
            </a:extLst>
          </p:cNvPr>
          <p:cNvSpPr/>
          <p:nvPr/>
        </p:nvSpPr>
        <p:spPr>
          <a:xfrm>
            <a:off x="2374118" y="1593697"/>
            <a:ext cx="5771698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Home &gt; Public facilities &gt; Education</a:t>
            </a:r>
          </a:p>
          <a:p>
            <a:endParaRPr lang="en-US" altLang="zh-HK" dirty="0"/>
          </a:p>
          <a:p>
            <a:r>
              <a:rPr lang="en-US" altLang="zh-HK" dirty="0"/>
              <a:t>Public schools in Wong Tai Sin are listed below. Click the name to see the official profile …</a:t>
            </a:r>
          </a:p>
          <a:p>
            <a:endParaRPr lang="en-US" altLang="zh-HK" dirty="0"/>
          </a:p>
          <a:p>
            <a:r>
              <a:rPr lang="en-US" altLang="zh-HK" dirty="0"/>
              <a:t>Secondary schools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ABC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CDE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EGF</a:t>
            </a:r>
          </a:p>
          <a:p>
            <a:endParaRPr lang="en-US" altLang="zh-HK" dirty="0"/>
          </a:p>
          <a:p>
            <a:r>
              <a:rPr lang="en-US" altLang="zh-HK" dirty="0"/>
              <a:t>Primary schools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PQR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SUV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XYZ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28C36A-9913-E9EB-4903-6E3897ADFCFC}"/>
              </a:ext>
            </a:extLst>
          </p:cNvPr>
          <p:cNvSpPr/>
          <p:nvPr/>
        </p:nvSpPr>
        <p:spPr>
          <a:xfrm>
            <a:off x="8414502" y="1593697"/>
            <a:ext cx="3059555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HK" dirty="0"/>
          </a:p>
        </p:txBody>
      </p:sp>
      <p:pic>
        <p:nvPicPr>
          <p:cNvPr id="2" name="Graphic 1" descr="Image with solid fill">
            <a:extLst>
              <a:ext uri="{FF2B5EF4-FFF2-40B4-BE49-F238E27FC236}">
                <a16:creationId xmlns:a16="http://schemas.microsoft.com/office/drawing/2014/main" id="{FD345C90-1AD1-9142-9418-6DE2A04BB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7900" y="2766311"/>
            <a:ext cx="1992757" cy="19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605FB-3254-4FD2-EC9F-5A29C23A6B2E}"/>
              </a:ext>
            </a:extLst>
          </p:cNvPr>
          <p:cNvSpPr/>
          <p:nvPr/>
        </p:nvSpPr>
        <p:spPr>
          <a:xfrm>
            <a:off x="449254" y="369443"/>
            <a:ext cx="11293490" cy="620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6AC8D-EC11-0C90-5B09-4C7532C2960B}"/>
              </a:ext>
            </a:extLst>
          </p:cNvPr>
          <p:cNvSpPr/>
          <p:nvPr/>
        </p:nvSpPr>
        <p:spPr>
          <a:xfrm>
            <a:off x="717941" y="446365"/>
            <a:ext cx="10756117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0BFEB-66E0-7E4E-07A4-340A1987CADC}"/>
              </a:ext>
            </a:extLst>
          </p:cNvPr>
          <p:cNvSpPr/>
          <p:nvPr/>
        </p:nvSpPr>
        <p:spPr>
          <a:xfrm>
            <a:off x="717941" y="446364"/>
            <a:ext cx="1479220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(Header)</a:t>
            </a:r>
          </a:p>
          <a:p>
            <a:pPr algn="ctr"/>
            <a:r>
              <a:rPr lang="en-US" altLang="zh-HK" dirty="0"/>
              <a:t>Wong Tai Sin</a:t>
            </a:r>
            <a:endParaRPr lang="zh-HK" altLang="en-US" dirty="0"/>
          </a:p>
        </p:txBody>
      </p:sp>
      <p:pic>
        <p:nvPicPr>
          <p:cNvPr id="11" name="Graphic 10" descr="Deciduous tree with solid fill">
            <a:extLst>
              <a:ext uri="{FF2B5EF4-FFF2-40B4-BE49-F238E27FC236}">
                <a16:creationId xmlns:a16="http://schemas.microsoft.com/office/drawing/2014/main" id="{923FBEB2-BE0A-26D4-679E-BAB54E0F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650" y="563373"/>
            <a:ext cx="914400" cy="914400"/>
          </a:xfrm>
          <a:prstGeom prst="rect">
            <a:avLst/>
          </a:prstGeom>
        </p:spPr>
      </p:pic>
      <p:pic>
        <p:nvPicPr>
          <p:cNvPr id="12" name="Graphic 11" descr="Deciduous tree with solid fill">
            <a:extLst>
              <a:ext uri="{FF2B5EF4-FFF2-40B4-BE49-F238E27FC236}">
                <a16:creationId xmlns:a16="http://schemas.microsoft.com/office/drawing/2014/main" id="{A51AD8E7-2093-E09C-4B2B-05BD3B157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736" y="568790"/>
            <a:ext cx="914400" cy="914400"/>
          </a:xfrm>
          <a:prstGeom prst="rect">
            <a:avLst/>
          </a:prstGeom>
        </p:spPr>
      </p:pic>
      <p:pic>
        <p:nvPicPr>
          <p:cNvPr id="13" name="Graphic 12" descr="Deciduous tree with solid fill">
            <a:extLst>
              <a:ext uri="{FF2B5EF4-FFF2-40B4-BE49-F238E27FC236}">
                <a16:creationId xmlns:a16="http://schemas.microsoft.com/office/drawing/2014/main" id="{7E6E7AF7-8029-4581-EF8E-13899FEBD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822" y="563373"/>
            <a:ext cx="914400" cy="914400"/>
          </a:xfrm>
          <a:prstGeom prst="rect">
            <a:avLst/>
          </a:prstGeom>
        </p:spPr>
      </p:pic>
      <p:pic>
        <p:nvPicPr>
          <p:cNvPr id="14" name="Graphic 13" descr="Deciduous tree with solid fill">
            <a:extLst>
              <a:ext uri="{FF2B5EF4-FFF2-40B4-BE49-F238E27FC236}">
                <a16:creationId xmlns:a16="http://schemas.microsoft.com/office/drawing/2014/main" id="{B53E2509-2B50-3890-0219-3883E6BA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994" y="563373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8CB44718-5CF6-F2F4-20DF-179210781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908" y="679298"/>
            <a:ext cx="914400" cy="914400"/>
          </a:xfrm>
          <a:prstGeom prst="rect">
            <a:avLst/>
          </a:prstGeom>
        </p:spPr>
      </p:pic>
      <p:pic>
        <p:nvPicPr>
          <p:cNvPr id="19" name="Graphic 18" descr="Mountains with solid fill">
            <a:extLst>
              <a:ext uri="{FF2B5EF4-FFF2-40B4-BE49-F238E27FC236}">
                <a16:creationId xmlns:a16="http://schemas.microsoft.com/office/drawing/2014/main" id="{98797BDC-F68F-92BA-4B62-458970E9B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7080" y="679298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719E85-894B-4CE5-0592-000A2B7EFE39}"/>
              </a:ext>
            </a:extLst>
          </p:cNvPr>
          <p:cNvSpPr/>
          <p:nvPr/>
        </p:nvSpPr>
        <p:spPr>
          <a:xfrm>
            <a:off x="717941" y="1593698"/>
            <a:ext cx="1479220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HK" dirty="0"/>
              <a:t>(Navigation area)</a:t>
            </a:r>
          </a:p>
          <a:p>
            <a:endParaRPr lang="en-US" altLang="zh-HK" dirty="0"/>
          </a:p>
          <a:p>
            <a:r>
              <a:rPr lang="en-US" altLang="zh-HK" dirty="0"/>
              <a:t>Facts</a:t>
            </a:r>
          </a:p>
          <a:p>
            <a:endParaRPr lang="en-US" altLang="zh-HK" dirty="0"/>
          </a:p>
          <a:p>
            <a:r>
              <a:rPr lang="en-US" altLang="zh-HK" dirty="0"/>
              <a:t>History</a:t>
            </a:r>
          </a:p>
          <a:p>
            <a:endParaRPr lang="en-US" altLang="zh-HK" dirty="0"/>
          </a:p>
          <a:p>
            <a:r>
              <a:rPr lang="en-US" altLang="zh-HK" dirty="0"/>
              <a:t>Public facilities</a:t>
            </a:r>
          </a:p>
          <a:p>
            <a:endParaRPr lang="en-US" altLang="zh-HK" dirty="0"/>
          </a:p>
          <a:p>
            <a:r>
              <a:rPr lang="en-US" altLang="zh-HK" dirty="0"/>
              <a:t>Quiz</a:t>
            </a:r>
          </a:p>
          <a:p>
            <a:endParaRPr lang="en-US" altLang="zh-HK" dirty="0"/>
          </a:p>
          <a:p>
            <a:r>
              <a:rPr lang="en-US" altLang="zh-HK" dirty="0"/>
              <a:t>Sitemap</a:t>
            </a:r>
            <a:endParaRPr lang="zh-HK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857CE-44FD-FB0E-506C-6F76075D1A06}"/>
              </a:ext>
            </a:extLst>
          </p:cNvPr>
          <p:cNvSpPr/>
          <p:nvPr/>
        </p:nvSpPr>
        <p:spPr>
          <a:xfrm>
            <a:off x="717940" y="6047606"/>
            <a:ext cx="10756117" cy="39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Footer (This is a website for CPSC1030 project … Latest update: DD/MM/YYYY …)</a:t>
            </a:r>
            <a:endParaRPr lang="zh-HK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0305C5-F190-296D-C356-730682169175}"/>
              </a:ext>
            </a:extLst>
          </p:cNvPr>
          <p:cNvSpPr/>
          <p:nvPr/>
        </p:nvSpPr>
        <p:spPr>
          <a:xfrm>
            <a:off x="2374118" y="1593697"/>
            <a:ext cx="5771698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Home &gt; Public facilities &gt; Healthcare</a:t>
            </a:r>
          </a:p>
          <a:p>
            <a:endParaRPr lang="en-US" altLang="zh-HK" dirty="0"/>
          </a:p>
          <a:p>
            <a:r>
              <a:rPr lang="en-US" altLang="zh-HK" dirty="0"/>
              <a:t>Public hospitals and clinics are listed below …</a:t>
            </a:r>
          </a:p>
          <a:p>
            <a:endParaRPr lang="en-US" altLang="zh-HK" dirty="0"/>
          </a:p>
          <a:p>
            <a:r>
              <a:rPr lang="en-US" altLang="zh-HK" dirty="0"/>
              <a:t>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ABC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CDE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EGF</a:t>
            </a:r>
          </a:p>
          <a:p>
            <a:endParaRPr lang="en-US" altLang="zh-HK" dirty="0"/>
          </a:p>
          <a:p>
            <a:r>
              <a:rPr lang="en-US" altLang="zh-HK" dirty="0"/>
              <a:t>Clinics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PQR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SUV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XYZ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28C36A-9913-E9EB-4903-6E3897ADFCFC}"/>
              </a:ext>
            </a:extLst>
          </p:cNvPr>
          <p:cNvSpPr/>
          <p:nvPr/>
        </p:nvSpPr>
        <p:spPr>
          <a:xfrm>
            <a:off x="8414502" y="1593697"/>
            <a:ext cx="3059555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HK" dirty="0"/>
          </a:p>
        </p:txBody>
      </p:sp>
      <p:pic>
        <p:nvPicPr>
          <p:cNvPr id="2" name="Graphic 1" descr="Image with solid fill">
            <a:extLst>
              <a:ext uri="{FF2B5EF4-FFF2-40B4-BE49-F238E27FC236}">
                <a16:creationId xmlns:a16="http://schemas.microsoft.com/office/drawing/2014/main" id="{FD345C90-1AD1-9142-9418-6DE2A04BB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7900" y="2766311"/>
            <a:ext cx="1992757" cy="19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0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605FB-3254-4FD2-EC9F-5A29C23A6B2E}"/>
              </a:ext>
            </a:extLst>
          </p:cNvPr>
          <p:cNvSpPr/>
          <p:nvPr/>
        </p:nvSpPr>
        <p:spPr>
          <a:xfrm>
            <a:off x="449254" y="369443"/>
            <a:ext cx="11293490" cy="620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6AC8D-EC11-0C90-5B09-4C7532C2960B}"/>
              </a:ext>
            </a:extLst>
          </p:cNvPr>
          <p:cNvSpPr/>
          <p:nvPr/>
        </p:nvSpPr>
        <p:spPr>
          <a:xfrm>
            <a:off x="717941" y="446365"/>
            <a:ext cx="10756117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0BFEB-66E0-7E4E-07A4-340A1987CADC}"/>
              </a:ext>
            </a:extLst>
          </p:cNvPr>
          <p:cNvSpPr/>
          <p:nvPr/>
        </p:nvSpPr>
        <p:spPr>
          <a:xfrm>
            <a:off x="717941" y="446364"/>
            <a:ext cx="1479220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(Header)</a:t>
            </a:r>
          </a:p>
          <a:p>
            <a:pPr algn="ctr"/>
            <a:r>
              <a:rPr lang="en-US" altLang="zh-HK" dirty="0"/>
              <a:t>Wong Tai Sin</a:t>
            </a:r>
            <a:endParaRPr lang="zh-HK" altLang="en-US" dirty="0"/>
          </a:p>
        </p:txBody>
      </p:sp>
      <p:pic>
        <p:nvPicPr>
          <p:cNvPr id="11" name="Graphic 10" descr="Deciduous tree with solid fill">
            <a:extLst>
              <a:ext uri="{FF2B5EF4-FFF2-40B4-BE49-F238E27FC236}">
                <a16:creationId xmlns:a16="http://schemas.microsoft.com/office/drawing/2014/main" id="{923FBEB2-BE0A-26D4-679E-BAB54E0F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650" y="563373"/>
            <a:ext cx="914400" cy="914400"/>
          </a:xfrm>
          <a:prstGeom prst="rect">
            <a:avLst/>
          </a:prstGeom>
        </p:spPr>
      </p:pic>
      <p:pic>
        <p:nvPicPr>
          <p:cNvPr id="12" name="Graphic 11" descr="Deciduous tree with solid fill">
            <a:extLst>
              <a:ext uri="{FF2B5EF4-FFF2-40B4-BE49-F238E27FC236}">
                <a16:creationId xmlns:a16="http://schemas.microsoft.com/office/drawing/2014/main" id="{A51AD8E7-2093-E09C-4B2B-05BD3B157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736" y="568790"/>
            <a:ext cx="914400" cy="914400"/>
          </a:xfrm>
          <a:prstGeom prst="rect">
            <a:avLst/>
          </a:prstGeom>
        </p:spPr>
      </p:pic>
      <p:pic>
        <p:nvPicPr>
          <p:cNvPr id="13" name="Graphic 12" descr="Deciduous tree with solid fill">
            <a:extLst>
              <a:ext uri="{FF2B5EF4-FFF2-40B4-BE49-F238E27FC236}">
                <a16:creationId xmlns:a16="http://schemas.microsoft.com/office/drawing/2014/main" id="{7E6E7AF7-8029-4581-EF8E-13899FEBD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822" y="563373"/>
            <a:ext cx="914400" cy="914400"/>
          </a:xfrm>
          <a:prstGeom prst="rect">
            <a:avLst/>
          </a:prstGeom>
        </p:spPr>
      </p:pic>
      <p:pic>
        <p:nvPicPr>
          <p:cNvPr id="14" name="Graphic 13" descr="Deciduous tree with solid fill">
            <a:extLst>
              <a:ext uri="{FF2B5EF4-FFF2-40B4-BE49-F238E27FC236}">
                <a16:creationId xmlns:a16="http://schemas.microsoft.com/office/drawing/2014/main" id="{B53E2509-2B50-3890-0219-3883E6BA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994" y="563373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8CB44718-5CF6-F2F4-20DF-179210781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908" y="679298"/>
            <a:ext cx="914400" cy="914400"/>
          </a:xfrm>
          <a:prstGeom prst="rect">
            <a:avLst/>
          </a:prstGeom>
        </p:spPr>
      </p:pic>
      <p:pic>
        <p:nvPicPr>
          <p:cNvPr id="19" name="Graphic 18" descr="Mountains with solid fill">
            <a:extLst>
              <a:ext uri="{FF2B5EF4-FFF2-40B4-BE49-F238E27FC236}">
                <a16:creationId xmlns:a16="http://schemas.microsoft.com/office/drawing/2014/main" id="{98797BDC-F68F-92BA-4B62-458970E9B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7080" y="679298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719E85-894B-4CE5-0592-000A2B7EFE39}"/>
              </a:ext>
            </a:extLst>
          </p:cNvPr>
          <p:cNvSpPr/>
          <p:nvPr/>
        </p:nvSpPr>
        <p:spPr>
          <a:xfrm>
            <a:off x="717941" y="1593698"/>
            <a:ext cx="1479220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HK" dirty="0"/>
              <a:t>(Navigation area)</a:t>
            </a:r>
          </a:p>
          <a:p>
            <a:endParaRPr lang="en-US" altLang="zh-HK" dirty="0"/>
          </a:p>
          <a:p>
            <a:r>
              <a:rPr lang="en-US" altLang="zh-HK" dirty="0"/>
              <a:t>Facts</a:t>
            </a:r>
          </a:p>
          <a:p>
            <a:endParaRPr lang="en-US" altLang="zh-HK" dirty="0"/>
          </a:p>
          <a:p>
            <a:r>
              <a:rPr lang="en-US" altLang="zh-HK" dirty="0"/>
              <a:t>History</a:t>
            </a:r>
          </a:p>
          <a:p>
            <a:endParaRPr lang="en-US" altLang="zh-HK" dirty="0"/>
          </a:p>
          <a:p>
            <a:r>
              <a:rPr lang="en-US" altLang="zh-HK" dirty="0"/>
              <a:t>Public facilities</a:t>
            </a:r>
          </a:p>
          <a:p>
            <a:endParaRPr lang="en-US" altLang="zh-HK" dirty="0"/>
          </a:p>
          <a:p>
            <a:r>
              <a:rPr lang="en-US" altLang="zh-HK" dirty="0"/>
              <a:t>Quiz</a:t>
            </a:r>
          </a:p>
          <a:p>
            <a:endParaRPr lang="en-US" altLang="zh-HK" dirty="0"/>
          </a:p>
          <a:p>
            <a:r>
              <a:rPr lang="en-US" altLang="zh-HK" dirty="0"/>
              <a:t>Sitemap</a:t>
            </a:r>
            <a:endParaRPr lang="zh-HK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857CE-44FD-FB0E-506C-6F76075D1A06}"/>
              </a:ext>
            </a:extLst>
          </p:cNvPr>
          <p:cNvSpPr/>
          <p:nvPr/>
        </p:nvSpPr>
        <p:spPr>
          <a:xfrm>
            <a:off x="717940" y="6047606"/>
            <a:ext cx="10756117" cy="39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Footer (This is a website for CPSC1030 project … Latest update: DD/MM/YYYY …)</a:t>
            </a:r>
            <a:endParaRPr lang="zh-HK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0305C5-F190-296D-C356-730682169175}"/>
              </a:ext>
            </a:extLst>
          </p:cNvPr>
          <p:cNvSpPr/>
          <p:nvPr/>
        </p:nvSpPr>
        <p:spPr>
          <a:xfrm>
            <a:off x="2374117" y="1593698"/>
            <a:ext cx="6384187" cy="145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Home &gt; Public facilities &gt; Railway</a:t>
            </a:r>
          </a:p>
          <a:p>
            <a:endParaRPr lang="en-US" altLang="zh-HK" dirty="0"/>
          </a:p>
          <a:p>
            <a:r>
              <a:rPr lang="en-US" altLang="zh-HK" dirty="0"/>
              <a:t>A number of railway stations in Wong Tai Sin district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E73BE8-01F9-FD7E-7A7A-8F6EA9E8546E}"/>
              </a:ext>
            </a:extLst>
          </p:cNvPr>
          <p:cNvSpPr/>
          <p:nvPr/>
        </p:nvSpPr>
        <p:spPr>
          <a:xfrm>
            <a:off x="5089870" y="3161397"/>
            <a:ext cx="6384187" cy="1457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Lok Fu</a:t>
            </a:r>
          </a:p>
          <a:p>
            <a:endParaRPr lang="en-US" altLang="zh-HK" dirty="0"/>
          </a:p>
          <a:p>
            <a:r>
              <a:rPr lang="en-US" altLang="zh-HK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B9A88A-C3E9-8863-6A16-4FD6AF44A4DA}"/>
              </a:ext>
            </a:extLst>
          </p:cNvPr>
          <p:cNvSpPr/>
          <p:nvPr/>
        </p:nvSpPr>
        <p:spPr>
          <a:xfrm>
            <a:off x="2374117" y="4729097"/>
            <a:ext cx="6384187" cy="1202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Wong Tai Sin</a:t>
            </a:r>
          </a:p>
          <a:p>
            <a:endParaRPr lang="en-US" altLang="zh-HK" dirty="0"/>
          </a:p>
          <a:p>
            <a:r>
              <a:rPr lang="en-US" altLang="zh-HK" dirty="0"/>
              <a:t>…</a:t>
            </a:r>
          </a:p>
        </p:txBody>
      </p:sp>
      <p:pic>
        <p:nvPicPr>
          <p:cNvPr id="7" name="Graphic 6" descr="Image with solid fill">
            <a:extLst>
              <a:ext uri="{FF2B5EF4-FFF2-40B4-BE49-F238E27FC236}">
                <a16:creationId xmlns:a16="http://schemas.microsoft.com/office/drawing/2014/main" id="{6C3376E6-DA27-3CC7-BF6D-118DB06D71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18394" y="1325914"/>
            <a:ext cx="1992757" cy="1992757"/>
          </a:xfrm>
          <a:prstGeom prst="rect">
            <a:avLst/>
          </a:prstGeom>
        </p:spPr>
      </p:pic>
      <p:pic>
        <p:nvPicPr>
          <p:cNvPr id="10" name="Graphic 9" descr="Image with solid fill">
            <a:extLst>
              <a:ext uri="{FF2B5EF4-FFF2-40B4-BE49-F238E27FC236}">
                <a16:creationId xmlns:a16="http://schemas.microsoft.com/office/drawing/2014/main" id="{1738AF04-CD1B-1A96-CB1E-12767B8593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22653"/>
          <a:stretch/>
        </p:blipFill>
        <p:spPr>
          <a:xfrm>
            <a:off x="9214781" y="4390345"/>
            <a:ext cx="1992757" cy="1541337"/>
          </a:xfrm>
          <a:prstGeom prst="rect">
            <a:avLst/>
          </a:prstGeom>
        </p:spPr>
      </p:pic>
      <p:pic>
        <p:nvPicPr>
          <p:cNvPr id="15" name="Graphic 14" descr="Image with solid fill">
            <a:extLst>
              <a:ext uri="{FF2B5EF4-FFF2-40B4-BE49-F238E27FC236}">
                <a16:creationId xmlns:a16="http://schemas.microsoft.com/office/drawing/2014/main" id="{9EA95A0B-B2EE-94BE-2AC1-D7D194FDC3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7023" y="2893613"/>
            <a:ext cx="1992757" cy="19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3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605FB-3254-4FD2-EC9F-5A29C23A6B2E}"/>
              </a:ext>
            </a:extLst>
          </p:cNvPr>
          <p:cNvSpPr/>
          <p:nvPr/>
        </p:nvSpPr>
        <p:spPr>
          <a:xfrm>
            <a:off x="449254" y="369443"/>
            <a:ext cx="11293490" cy="6205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6AC8D-EC11-0C90-5B09-4C7532C2960B}"/>
              </a:ext>
            </a:extLst>
          </p:cNvPr>
          <p:cNvSpPr/>
          <p:nvPr/>
        </p:nvSpPr>
        <p:spPr>
          <a:xfrm>
            <a:off x="717941" y="446365"/>
            <a:ext cx="10756117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0BFEB-66E0-7E4E-07A4-340A1987CADC}"/>
              </a:ext>
            </a:extLst>
          </p:cNvPr>
          <p:cNvSpPr/>
          <p:nvPr/>
        </p:nvSpPr>
        <p:spPr>
          <a:xfrm>
            <a:off x="717941" y="446364"/>
            <a:ext cx="1479220" cy="103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(Header)</a:t>
            </a:r>
          </a:p>
          <a:p>
            <a:pPr algn="ctr"/>
            <a:r>
              <a:rPr lang="en-US" altLang="zh-HK" dirty="0"/>
              <a:t>Wong Tai Sin</a:t>
            </a:r>
            <a:endParaRPr lang="zh-HK" altLang="en-US" dirty="0"/>
          </a:p>
        </p:txBody>
      </p:sp>
      <p:pic>
        <p:nvPicPr>
          <p:cNvPr id="11" name="Graphic 10" descr="Deciduous tree with solid fill">
            <a:extLst>
              <a:ext uri="{FF2B5EF4-FFF2-40B4-BE49-F238E27FC236}">
                <a16:creationId xmlns:a16="http://schemas.microsoft.com/office/drawing/2014/main" id="{923FBEB2-BE0A-26D4-679E-BAB54E0F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1650" y="563373"/>
            <a:ext cx="914400" cy="914400"/>
          </a:xfrm>
          <a:prstGeom prst="rect">
            <a:avLst/>
          </a:prstGeom>
        </p:spPr>
      </p:pic>
      <p:pic>
        <p:nvPicPr>
          <p:cNvPr id="12" name="Graphic 11" descr="Deciduous tree with solid fill">
            <a:extLst>
              <a:ext uri="{FF2B5EF4-FFF2-40B4-BE49-F238E27FC236}">
                <a16:creationId xmlns:a16="http://schemas.microsoft.com/office/drawing/2014/main" id="{A51AD8E7-2093-E09C-4B2B-05BD3B157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736" y="568790"/>
            <a:ext cx="914400" cy="914400"/>
          </a:xfrm>
          <a:prstGeom prst="rect">
            <a:avLst/>
          </a:prstGeom>
        </p:spPr>
      </p:pic>
      <p:pic>
        <p:nvPicPr>
          <p:cNvPr id="13" name="Graphic 12" descr="Deciduous tree with solid fill">
            <a:extLst>
              <a:ext uri="{FF2B5EF4-FFF2-40B4-BE49-F238E27FC236}">
                <a16:creationId xmlns:a16="http://schemas.microsoft.com/office/drawing/2014/main" id="{7E6E7AF7-8029-4581-EF8E-13899FEBD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822" y="563373"/>
            <a:ext cx="914400" cy="914400"/>
          </a:xfrm>
          <a:prstGeom prst="rect">
            <a:avLst/>
          </a:prstGeom>
        </p:spPr>
      </p:pic>
      <p:pic>
        <p:nvPicPr>
          <p:cNvPr id="14" name="Graphic 13" descr="Deciduous tree with solid fill">
            <a:extLst>
              <a:ext uri="{FF2B5EF4-FFF2-40B4-BE49-F238E27FC236}">
                <a16:creationId xmlns:a16="http://schemas.microsoft.com/office/drawing/2014/main" id="{B53E2509-2B50-3890-0219-3883E6BA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994" y="563373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8CB44718-5CF6-F2F4-20DF-179210781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908" y="679298"/>
            <a:ext cx="914400" cy="914400"/>
          </a:xfrm>
          <a:prstGeom prst="rect">
            <a:avLst/>
          </a:prstGeom>
        </p:spPr>
      </p:pic>
      <p:pic>
        <p:nvPicPr>
          <p:cNvPr id="19" name="Graphic 18" descr="Mountains with solid fill">
            <a:extLst>
              <a:ext uri="{FF2B5EF4-FFF2-40B4-BE49-F238E27FC236}">
                <a16:creationId xmlns:a16="http://schemas.microsoft.com/office/drawing/2014/main" id="{98797BDC-F68F-92BA-4B62-458970E9B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7080" y="679298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719E85-894B-4CE5-0592-000A2B7EFE39}"/>
              </a:ext>
            </a:extLst>
          </p:cNvPr>
          <p:cNvSpPr/>
          <p:nvPr/>
        </p:nvSpPr>
        <p:spPr>
          <a:xfrm>
            <a:off x="717941" y="1593698"/>
            <a:ext cx="1479220" cy="4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HK" dirty="0"/>
              <a:t>(Navigation area)</a:t>
            </a:r>
          </a:p>
          <a:p>
            <a:endParaRPr lang="en-US" altLang="zh-HK" dirty="0"/>
          </a:p>
          <a:p>
            <a:r>
              <a:rPr lang="en-US" altLang="zh-HK" dirty="0"/>
              <a:t>Facts</a:t>
            </a:r>
          </a:p>
          <a:p>
            <a:endParaRPr lang="en-US" altLang="zh-HK" dirty="0"/>
          </a:p>
          <a:p>
            <a:r>
              <a:rPr lang="en-US" altLang="zh-HK" dirty="0"/>
              <a:t>History</a:t>
            </a:r>
          </a:p>
          <a:p>
            <a:endParaRPr lang="en-US" altLang="zh-HK" dirty="0"/>
          </a:p>
          <a:p>
            <a:r>
              <a:rPr lang="en-US" altLang="zh-HK" dirty="0"/>
              <a:t>Public facilities</a:t>
            </a:r>
          </a:p>
          <a:p>
            <a:endParaRPr lang="en-US" altLang="zh-HK" dirty="0"/>
          </a:p>
          <a:p>
            <a:r>
              <a:rPr lang="en-US" altLang="zh-HK" dirty="0"/>
              <a:t>Quiz</a:t>
            </a:r>
          </a:p>
          <a:p>
            <a:endParaRPr lang="en-US" altLang="zh-HK" dirty="0"/>
          </a:p>
          <a:p>
            <a:r>
              <a:rPr lang="en-US" altLang="zh-HK" dirty="0"/>
              <a:t>Sitemap</a:t>
            </a:r>
            <a:endParaRPr lang="zh-HK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857CE-44FD-FB0E-506C-6F76075D1A06}"/>
              </a:ext>
            </a:extLst>
          </p:cNvPr>
          <p:cNvSpPr/>
          <p:nvPr/>
        </p:nvSpPr>
        <p:spPr>
          <a:xfrm>
            <a:off x="717940" y="6047606"/>
            <a:ext cx="10756117" cy="39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Footer (This is a website for CPSC1030 project … Latest update: DD/MM/YYYY …)</a:t>
            </a:r>
            <a:endParaRPr lang="zh-HK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0305C5-F190-296D-C356-730682169175}"/>
              </a:ext>
            </a:extLst>
          </p:cNvPr>
          <p:cNvSpPr/>
          <p:nvPr/>
        </p:nvSpPr>
        <p:spPr>
          <a:xfrm>
            <a:off x="2374117" y="1593698"/>
            <a:ext cx="5771699" cy="4337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Home &gt; Quiz</a:t>
            </a:r>
          </a:p>
          <a:p>
            <a:endParaRPr lang="en-US" altLang="zh-HK" dirty="0"/>
          </a:p>
          <a:p>
            <a:r>
              <a:rPr lang="en-US" altLang="zh-HK" dirty="0"/>
              <a:t>Test your knowledge about Wong Tai Sin!</a:t>
            </a:r>
          </a:p>
          <a:p>
            <a:endParaRPr lang="en-US" altLang="zh-HK" dirty="0"/>
          </a:p>
          <a:p>
            <a:pPr marL="342900" indent="-342900">
              <a:buAutoNum type="arabicPeriod"/>
            </a:pPr>
            <a:r>
              <a:rPr lang="en-US" altLang="zh-HK" dirty="0"/>
              <a:t>Where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HK" dirty="0"/>
              <a:t>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HK" dirty="0"/>
              <a:t>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HK" dirty="0"/>
              <a:t>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HK" dirty="0"/>
              <a:t>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K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zh-HK" dirty="0"/>
              <a:t>Where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HK" dirty="0"/>
              <a:t>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HK" dirty="0"/>
              <a:t>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HK" dirty="0"/>
              <a:t>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HK" dirty="0"/>
              <a:t>D</a:t>
            </a:r>
          </a:p>
        </p:txBody>
      </p:sp>
      <p:pic>
        <p:nvPicPr>
          <p:cNvPr id="4" name="Graphic 3" descr="Image with solid fill">
            <a:extLst>
              <a:ext uri="{FF2B5EF4-FFF2-40B4-BE49-F238E27FC236}">
                <a16:creationId xmlns:a16="http://schemas.microsoft.com/office/drawing/2014/main" id="{2A0ABE0F-BAA4-CCDC-93B5-6518FFE6EC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73577" y="3996886"/>
            <a:ext cx="1992757" cy="19927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2E7CB2-B674-C5C9-143E-20B62D22588D}"/>
              </a:ext>
            </a:extLst>
          </p:cNvPr>
          <p:cNvSpPr/>
          <p:nvPr/>
        </p:nvSpPr>
        <p:spPr>
          <a:xfrm>
            <a:off x="8410817" y="1593697"/>
            <a:ext cx="3063240" cy="260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K" dirty="0"/>
              <a:t>Collection of information</a:t>
            </a:r>
          </a:p>
          <a:p>
            <a:endParaRPr lang="en-US" altLang="zh-HK" dirty="0"/>
          </a:p>
          <a:p>
            <a:r>
              <a:rPr lang="en-US" altLang="zh-HK" dirty="0"/>
              <a:t>The email address collected by this website is only for …</a:t>
            </a:r>
          </a:p>
        </p:txBody>
      </p:sp>
    </p:spTree>
    <p:extLst>
      <p:ext uri="{BB962C8B-B14F-4D97-AF65-F5344CB8AC3E}">
        <p14:creationId xmlns:p14="http://schemas.microsoft.com/office/powerpoint/2010/main" val="137911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697</Words>
  <Application>Microsoft Office PowerPoint</Application>
  <PresentationFormat>Widescreen</PresentationFormat>
  <Paragraphs>252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Chan</dc:creator>
  <cp:lastModifiedBy>Stanley Chan</cp:lastModifiedBy>
  <cp:revision>13</cp:revision>
  <dcterms:created xsi:type="dcterms:W3CDTF">2022-10-30T20:52:25Z</dcterms:created>
  <dcterms:modified xsi:type="dcterms:W3CDTF">2022-10-31T02:04:06Z</dcterms:modified>
</cp:coreProperties>
</file>