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215995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6" y="216"/>
      </p:cViewPr>
      <p:guideLst>
        <p:guide orient="horz" pos="3969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902-5A20-453A-A79F-73E188936291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51CB-21FE-48C9-BBA9-69A95DB4D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29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657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298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31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645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5974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302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631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51CB-21FE-48C9-BBA9-69A95DB4DF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6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51CB-21FE-48C9-BBA9-69A95DB4DF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062083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617911"/>
            <a:ext cx="16199644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70833"/>
            <a:ext cx="4657398" cy="106779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70833"/>
            <a:ext cx="13702199" cy="106779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49"/>
            <a:ext cx="18629590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7"/>
            <a:ext cx="18629590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70834"/>
            <a:ext cx="18629590" cy="24354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088748"/>
            <a:ext cx="9137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602496"/>
            <a:ext cx="9137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088748"/>
            <a:ext cx="9182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602496"/>
            <a:ext cx="9182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6"/>
            <a:ext cx="10934760" cy="8954158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6"/>
            <a:ext cx="10934760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3"/>
            <a:ext cx="186295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9DB-C257-48EC-866B-42186B04859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/>
        </p:nvGrpSpPr>
        <p:grpSpPr>
          <a:xfrm>
            <a:off x="294754" y="374496"/>
            <a:ext cx="6983415" cy="1095154"/>
            <a:chOff x="277510" y="4088802"/>
            <a:chExt cx="6983415" cy="1095154"/>
          </a:xfrm>
        </p:grpSpPr>
        <p:sp>
          <p:nvSpPr>
            <p:cNvPr id="5" name="矩形 4"/>
            <p:cNvSpPr/>
            <p:nvPr/>
          </p:nvSpPr>
          <p:spPr>
            <a:xfrm>
              <a:off x="277510" y="4088802"/>
              <a:ext cx="6983415" cy="10951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2561398" y="4341465"/>
              <a:ext cx="3930106" cy="720000"/>
              <a:chOff x="4651613" y="341191"/>
              <a:chExt cx="3930106" cy="72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651613" y="341191"/>
                <a:ext cx="108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Consolas" panose="020B0609020204030204" pitchFamily="49" charset="0"/>
                  </a:rPr>
                  <a:t>ios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1719" y="341191"/>
                <a:ext cx="1080000" cy="7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pc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76666" y="341191"/>
                <a:ext cx="108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android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38358" y="452763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Client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94756" y="3495971"/>
            <a:ext cx="9303105" cy="53782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611" y="3809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Game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2865" y="4396682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Balance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896915" y="3798569"/>
            <a:ext cx="2553529" cy="1616577"/>
            <a:chOff x="7706965" y="1614888"/>
            <a:chExt cx="2553528" cy="1616577"/>
          </a:xfrm>
        </p:grpSpPr>
        <p:sp>
          <p:nvSpPr>
            <p:cNvPr id="16" name="矩形 15"/>
            <p:cNvSpPr/>
            <p:nvPr/>
          </p:nvSpPr>
          <p:spPr>
            <a:xfrm>
              <a:off x="7706965" y="1614888"/>
              <a:ext cx="2553528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57327" y="1659244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57327" y="220538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57327" y="275151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323315" y="5902910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756" y="5567254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38256" y="5901087"/>
            <a:ext cx="2508037" cy="1616577"/>
            <a:chOff x="2573482" y="3698016"/>
            <a:chExt cx="2508037" cy="1616577"/>
          </a:xfrm>
        </p:grpSpPr>
        <p:sp>
          <p:nvSpPr>
            <p:cNvPr id="23" name="矩形 22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812408" y="5901088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756" y="7697666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>
            <a:stCxn id="21" idx="2"/>
            <a:endCxn id="276" idx="0"/>
          </p:cNvCxnSpPr>
          <p:nvPr/>
        </p:nvCxnSpPr>
        <p:spPr>
          <a:xfrm rot="16200000" flipH="1">
            <a:off x="7463176" y="7656387"/>
            <a:ext cx="555112" cy="28130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36"/>
          <p:cNvCxnSpPr>
            <a:stCxn id="130" idx="6"/>
            <a:endCxn id="23" idx="0"/>
          </p:cNvCxnSpPr>
          <p:nvPr/>
        </p:nvCxnSpPr>
        <p:spPr>
          <a:xfrm flipH="1">
            <a:off x="2992269" y="4976371"/>
            <a:ext cx="5334472" cy="924717"/>
          </a:xfrm>
          <a:prstGeom prst="bentConnector4">
            <a:avLst>
              <a:gd name="adj1" fmla="val -4285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36"/>
          <p:cNvCxnSpPr>
            <a:stCxn id="130" idx="6"/>
            <a:endCxn id="28" idx="0"/>
          </p:cNvCxnSpPr>
          <p:nvPr/>
        </p:nvCxnSpPr>
        <p:spPr>
          <a:xfrm flipH="1">
            <a:off x="5420700" y="4976371"/>
            <a:ext cx="2906047" cy="924717"/>
          </a:xfrm>
          <a:prstGeom prst="bentConnector4">
            <a:avLst>
              <a:gd name="adj1" fmla="val -7866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36"/>
          <p:cNvCxnSpPr>
            <a:stCxn id="5" idx="2"/>
            <a:endCxn id="15" idx="0"/>
          </p:cNvCxnSpPr>
          <p:nvPr/>
        </p:nvCxnSpPr>
        <p:spPr>
          <a:xfrm rot="5400000">
            <a:off x="1460243" y="2070465"/>
            <a:ext cx="2927032" cy="172540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36"/>
          <p:cNvCxnSpPr>
            <a:stCxn id="5" idx="2"/>
            <a:endCxn id="129" idx="2"/>
          </p:cNvCxnSpPr>
          <p:nvPr/>
        </p:nvCxnSpPr>
        <p:spPr>
          <a:xfrm rot="16200000" flipH="1">
            <a:off x="3343032" y="1913079"/>
            <a:ext cx="3111530" cy="2224672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36"/>
          <p:cNvCxnSpPr>
            <a:stCxn id="28" idx="1"/>
            <a:endCxn id="24" idx="2"/>
          </p:cNvCxnSpPr>
          <p:nvPr/>
        </p:nvCxnSpPr>
        <p:spPr>
          <a:xfrm rot="10800000">
            <a:off x="2466477" y="6473349"/>
            <a:ext cx="2345926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36"/>
          <p:cNvCxnSpPr>
            <a:stCxn id="28" idx="1"/>
            <a:endCxn id="26" idx="2"/>
          </p:cNvCxnSpPr>
          <p:nvPr/>
        </p:nvCxnSpPr>
        <p:spPr>
          <a:xfrm rot="10800000">
            <a:off x="3490586" y="6473350"/>
            <a:ext cx="1321818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36"/>
          <p:cNvCxnSpPr>
            <a:stCxn id="28" idx="1"/>
            <a:endCxn id="25" idx="0"/>
          </p:cNvCxnSpPr>
          <p:nvPr/>
        </p:nvCxnSpPr>
        <p:spPr>
          <a:xfrm rot="10800000" flipV="1">
            <a:off x="2466477" y="6709372"/>
            <a:ext cx="234592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36"/>
          <p:cNvCxnSpPr>
            <a:stCxn id="28" idx="1"/>
            <a:endCxn id="27" idx="0"/>
          </p:cNvCxnSpPr>
          <p:nvPr/>
        </p:nvCxnSpPr>
        <p:spPr>
          <a:xfrm rot="10800000" flipV="1">
            <a:off x="3481492" y="6709372"/>
            <a:ext cx="133091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36"/>
          <p:cNvCxnSpPr>
            <a:stCxn id="130" idx="6"/>
            <a:endCxn id="21" idx="0"/>
          </p:cNvCxnSpPr>
          <p:nvPr/>
        </p:nvCxnSpPr>
        <p:spPr>
          <a:xfrm flipH="1">
            <a:off x="7600083" y="4976365"/>
            <a:ext cx="726661" cy="926538"/>
          </a:xfrm>
          <a:prstGeom prst="bentConnector4">
            <a:avLst>
              <a:gd name="adj1" fmla="val -31459"/>
              <a:gd name="adj2" fmla="val 5242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6011134" y="4536180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236740" y="4931368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1" name="直接连接符 36"/>
          <p:cNvCxnSpPr>
            <a:stCxn id="129" idx="6"/>
            <a:endCxn id="17" idx="1"/>
          </p:cNvCxnSpPr>
          <p:nvPr/>
        </p:nvCxnSpPr>
        <p:spPr>
          <a:xfrm flipV="1">
            <a:off x="6101140" y="4060712"/>
            <a:ext cx="646141" cy="52046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36"/>
          <p:cNvCxnSpPr>
            <a:stCxn id="129" idx="6"/>
            <a:endCxn id="18" idx="1"/>
          </p:cNvCxnSpPr>
          <p:nvPr/>
        </p:nvCxnSpPr>
        <p:spPr>
          <a:xfrm>
            <a:off x="6101140" y="4581185"/>
            <a:ext cx="646141" cy="25673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36"/>
          <p:cNvCxnSpPr>
            <a:stCxn id="129" idx="6"/>
            <a:endCxn id="19" idx="1"/>
          </p:cNvCxnSpPr>
          <p:nvPr/>
        </p:nvCxnSpPr>
        <p:spPr>
          <a:xfrm>
            <a:off x="6101140" y="4581178"/>
            <a:ext cx="646141" cy="57181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36"/>
          <p:cNvCxnSpPr>
            <a:stCxn id="18" idx="3"/>
            <a:endCxn id="130" idx="2"/>
          </p:cNvCxnSpPr>
          <p:nvPr/>
        </p:nvCxnSpPr>
        <p:spPr>
          <a:xfrm>
            <a:off x="7600083" y="4606854"/>
            <a:ext cx="636661" cy="36951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36"/>
          <p:cNvCxnSpPr>
            <a:stCxn id="19" idx="3"/>
            <a:endCxn id="208" idx="2"/>
          </p:cNvCxnSpPr>
          <p:nvPr/>
        </p:nvCxnSpPr>
        <p:spPr>
          <a:xfrm flipV="1">
            <a:off x="7600083" y="4758568"/>
            <a:ext cx="637341" cy="394420"/>
          </a:xfrm>
          <a:prstGeom prst="bentConnector3">
            <a:avLst>
              <a:gd name="adj1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36"/>
          <p:cNvCxnSpPr>
            <a:stCxn id="15" idx="3"/>
            <a:endCxn id="129" idx="4"/>
          </p:cNvCxnSpPr>
          <p:nvPr/>
        </p:nvCxnSpPr>
        <p:spPr>
          <a:xfrm flipV="1">
            <a:off x="2869248" y="4626180"/>
            <a:ext cx="3186887" cy="130502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910955" y="3495971"/>
            <a:ext cx="7756900" cy="5378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4792279" y="5947683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10207219" y="5945863"/>
            <a:ext cx="2508037" cy="1616577"/>
            <a:chOff x="2573482" y="3698016"/>
            <a:chExt cx="2508037" cy="1616577"/>
          </a:xfrm>
        </p:grpSpPr>
        <p:sp>
          <p:nvSpPr>
            <p:cNvPr id="170" name="矩形 169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5" name="矩形 174"/>
          <p:cNvSpPr/>
          <p:nvPr/>
        </p:nvSpPr>
        <p:spPr>
          <a:xfrm>
            <a:off x="13281372" y="5945863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9910955" y="7697667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9910955" y="5563079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0235061" y="38127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Cross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5569173" y="8061771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10179893" y="7912639"/>
            <a:ext cx="2806027" cy="923657"/>
            <a:chOff x="4987263" y="5756073"/>
            <a:chExt cx="2806027" cy="923657"/>
          </a:xfrm>
        </p:grpSpPr>
        <p:sp>
          <p:nvSpPr>
            <p:cNvPr id="182" name="矩形 181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85" name="直接连接符 36"/>
          <p:cNvCxnSpPr>
            <a:stCxn id="180" idx="1"/>
            <a:endCxn id="183" idx="3"/>
          </p:cNvCxnSpPr>
          <p:nvPr/>
        </p:nvCxnSpPr>
        <p:spPr>
          <a:xfrm rot="10800000">
            <a:off x="11491345" y="8184417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36"/>
          <p:cNvCxnSpPr>
            <a:stCxn id="180" idx="1"/>
            <a:endCxn id="184" idx="3"/>
          </p:cNvCxnSpPr>
          <p:nvPr/>
        </p:nvCxnSpPr>
        <p:spPr>
          <a:xfrm rot="10800000" flipV="1">
            <a:off x="12754294" y="8421772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36"/>
          <p:cNvCxnSpPr>
            <a:stCxn id="168" idx="2"/>
            <a:endCxn id="180" idx="0"/>
          </p:cNvCxnSpPr>
          <p:nvPr/>
        </p:nvCxnSpPr>
        <p:spPr>
          <a:xfrm rot="16200000" flipH="1">
            <a:off x="15974445" y="7658856"/>
            <a:ext cx="497518" cy="30832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36"/>
          <p:cNvCxnSpPr>
            <a:stCxn id="175" idx="1"/>
            <a:endCxn id="171" idx="2"/>
          </p:cNvCxnSpPr>
          <p:nvPr/>
        </p:nvCxnSpPr>
        <p:spPr>
          <a:xfrm rot="10800000">
            <a:off x="10935452" y="6518124"/>
            <a:ext cx="2345925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36"/>
          <p:cNvCxnSpPr>
            <a:stCxn id="175" idx="1"/>
            <a:endCxn id="173" idx="2"/>
          </p:cNvCxnSpPr>
          <p:nvPr/>
        </p:nvCxnSpPr>
        <p:spPr>
          <a:xfrm rot="10800000">
            <a:off x="11959559" y="6518124"/>
            <a:ext cx="1321817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36"/>
          <p:cNvCxnSpPr>
            <a:stCxn id="175" idx="1"/>
            <a:endCxn id="172" idx="0"/>
          </p:cNvCxnSpPr>
          <p:nvPr/>
        </p:nvCxnSpPr>
        <p:spPr>
          <a:xfrm rot="10800000" flipV="1">
            <a:off x="10935452" y="6754147"/>
            <a:ext cx="2345925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36"/>
          <p:cNvCxnSpPr>
            <a:stCxn id="175" idx="1"/>
            <a:endCxn id="174" idx="0"/>
          </p:cNvCxnSpPr>
          <p:nvPr/>
        </p:nvCxnSpPr>
        <p:spPr>
          <a:xfrm rot="10800000" flipV="1">
            <a:off x="11950454" y="6754147"/>
            <a:ext cx="1330914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237421" y="4713571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09" name="直接连接符 36"/>
          <p:cNvCxnSpPr>
            <a:stCxn id="208" idx="6"/>
            <a:endCxn id="170" idx="0"/>
          </p:cNvCxnSpPr>
          <p:nvPr/>
        </p:nvCxnSpPr>
        <p:spPr>
          <a:xfrm>
            <a:off x="8327425" y="4758573"/>
            <a:ext cx="3133811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36"/>
          <p:cNvCxnSpPr>
            <a:stCxn id="208" idx="6"/>
            <a:endCxn id="175" idx="0"/>
          </p:cNvCxnSpPr>
          <p:nvPr/>
        </p:nvCxnSpPr>
        <p:spPr>
          <a:xfrm>
            <a:off x="8327419" y="4758573"/>
            <a:ext cx="5562236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36"/>
          <p:cNvCxnSpPr>
            <a:endCxn id="168" idx="0"/>
          </p:cNvCxnSpPr>
          <p:nvPr/>
        </p:nvCxnSpPr>
        <p:spPr>
          <a:xfrm>
            <a:off x="8326742" y="4750531"/>
            <a:ext cx="7742302" cy="1197151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18027863" y="2924548"/>
            <a:ext cx="3352865" cy="1529231"/>
            <a:chOff x="18006141" y="1014702"/>
            <a:chExt cx="3352864" cy="1529231"/>
          </a:xfrm>
        </p:grpSpPr>
        <p:sp>
          <p:nvSpPr>
            <p:cNvPr id="230" name="矩形 229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8001417" y="5370793"/>
            <a:ext cx="3352865" cy="1529231"/>
            <a:chOff x="18006141" y="1014702"/>
            <a:chExt cx="3352864" cy="1529231"/>
          </a:xfrm>
        </p:grpSpPr>
        <p:sp>
          <p:nvSpPr>
            <p:cNvPr id="234" name="矩形 233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8001417" y="7322645"/>
            <a:ext cx="3352865" cy="1529231"/>
            <a:chOff x="18006141" y="1014702"/>
            <a:chExt cx="3352864" cy="1529231"/>
          </a:xfrm>
        </p:grpSpPr>
        <p:sp>
          <p:nvSpPr>
            <p:cNvPr id="238" name="矩形 237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0" name="菱形 239"/>
          <p:cNvSpPr/>
          <p:nvPr/>
        </p:nvSpPr>
        <p:spPr>
          <a:xfrm>
            <a:off x="13709654" y="3726099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41" name="直接连接符 36"/>
          <p:cNvCxnSpPr>
            <a:stCxn id="240" idx="3"/>
            <a:endCxn id="230" idx="1"/>
          </p:cNvCxnSpPr>
          <p:nvPr/>
        </p:nvCxnSpPr>
        <p:spPr>
          <a:xfrm flipV="1">
            <a:off x="14069654" y="3689163"/>
            <a:ext cx="3958208" cy="216936"/>
          </a:xfrm>
          <a:prstGeom prst="bentConnector3">
            <a:avLst>
              <a:gd name="adj1" fmla="val 93556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36"/>
          <p:cNvCxnSpPr>
            <a:stCxn id="240" idx="3"/>
            <a:endCxn id="234" idx="1"/>
          </p:cNvCxnSpPr>
          <p:nvPr/>
        </p:nvCxnSpPr>
        <p:spPr>
          <a:xfrm>
            <a:off x="14069662" y="3906102"/>
            <a:ext cx="3931759" cy="2229302"/>
          </a:xfrm>
          <a:prstGeom prst="bentConnector3">
            <a:avLst>
              <a:gd name="adj1" fmla="val 94212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36"/>
          <p:cNvCxnSpPr>
            <a:stCxn id="240" idx="3"/>
            <a:endCxn id="238" idx="1"/>
          </p:cNvCxnSpPr>
          <p:nvPr/>
        </p:nvCxnSpPr>
        <p:spPr>
          <a:xfrm>
            <a:off x="14069662" y="3906101"/>
            <a:ext cx="3931759" cy="4181152"/>
          </a:xfrm>
          <a:prstGeom prst="bentConnector3">
            <a:avLst>
              <a:gd name="adj1" fmla="val 94212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36"/>
          <p:cNvCxnSpPr>
            <a:stCxn id="240" idx="1"/>
            <a:endCxn id="12" idx="3"/>
          </p:cNvCxnSpPr>
          <p:nvPr/>
        </p:nvCxnSpPr>
        <p:spPr>
          <a:xfrm rot="10800000" flipV="1">
            <a:off x="9597858" y="3906103"/>
            <a:ext cx="4111796" cy="2279009"/>
          </a:xfrm>
          <a:prstGeom prst="bentConnector3">
            <a:avLst>
              <a:gd name="adj1" fmla="val 96330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1" name="组合 340"/>
          <p:cNvGrpSpPr/>
          <p:nvPr/>
        </p:nvGrpSpPr>
        <p:grpSpPr>
          <a:xfrm>
            <a:off x="13964192" y="2221004"/>
            <a:ext cx="3352865" cy="1104355"/>
            <a:chOff x="14125179" y="4088802"/>
            <a:chExt cx="3352865" cy="1104355"/>
          </a:xfrm>
        </p:grpSpPr>
        <p:grpSp>
          <p:nvGrpSpPr>
            <p:cNvPr id="266" name="组合 265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267" name="矩形 266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文本框 267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Remote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9" name="菱形 268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7918711" y="710622"/>
            <a:ext cx="3352865" cy="1104355"/>
            <a:chOff x="14120354" y="2768106"/>
            <a:chExt cx="3352865" cy="110435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14120354" y="2768106"/>
              <a:ext cx="3352865" cy="1104355"/>
              <a:chOff x="18006141" y="1014702"/>
              <a:chExt cx="3352864" cy="1529231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Daemon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0" name="等腰三角形 269"/>
            <p:cNvSpPr/>
            <p:nvPr/>
          </p:nvSpPr>
          <p:spPr>
            <a:xfrm>
              <a:off x="15615866" y="3334001"/>
              <a:ext cx="360000" cy="3600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274" name="表格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02916"/>
              </p:ext>
            </p:extLst>
          </p:nvPr>
        </p:nvGraphicFramePr>
        <p:xfrm>
          <a:off x="294754" y="9493758"/>
          <a:ext cx="730532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4704">
                  <a:extLst>
                    <a:ext uri="{9D8B030D-6E8A-4147-A177-3AD203B41FA5}">
                      <a16:colId xmlns:a16="http://schemas.microsoft.com/office/drawing/2014/main" val="2981313540"/>
                    </a:ext>
                  </a:extLst>
                </a:gridCol>
                <a:gridCol w="805728">
                  <a:extLst>
                    <a:ext uri="{9D8B030D-6E8A-4147-A177-3AD203B41FA5}">
                      <a16:colId xmlns:a16="http://schemas.microsoft.com/office/drawing/2014/main" val="3581231599"/>
                    </a:ext>
                  </a:extLst>
                </a:gridCol>
                <a:gridCol w="4424893">
                  <a:extLst>
                    <a:ext uri="{9D8B030D-6E8A-4147-A177-3AD203B41FA5}">
                      <a16:colId xmlns:a16="http://schemas.microsoft.com/office/drawing/2014/main" val="12903941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服务器配置说明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Client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客户端，支持多端运行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Login</a:t>
                      </a:r>
                      <a:r>
                        <a:rPr lang="en-US" altLang="zh-CN" sz="1800" baseline="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登录服务器，验证登录，返回服务器列表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Game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游戏服务器，游戏逻辑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Cross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跨服服务器，跨服逻辑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Remote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远程服务器，远程控制，监听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>
                          <a:latin typeface="Consolas" panose="020B0609020204030204" pitchFamily="49" charset="0"/>
                        </a:rPr>
                        <a:t>Rechagre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充值服务器，各平台充值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Daemon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守护进程，一个物理机一个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01349"/>
                  </a:ext>
                </a:extLst>
              </a:tr>
            </a:tbl>
          </a:graphicData>
        </a:graphic>
      </p:graphicFrame>
      <p:graphicFrame>
        <p:nvGraphicFramePr>
          <p:cNvPr id="275" name="表格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36533"/>
              </p:ext>
            </p:extLst>
          </p:nvPr>
        </p:nvGraphicFramePr>
        <p:xfrm>
          <a:off x="8236738" y="9488223"/>
          <a:ext cx="13034838" cy="286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2116">
                  <a:extLst>
                    <a:ext uri="{9D8B030D-6E8A-4147-A177-3AD203B41FA5}">
                      <a16:colId xmlns:a16="http://schemas.microsoft.com/office/drawing/2014/main" val="1742493985"/>
                    </a:ext>
                  </a:extLst>
                </a:gridCol>
                <a:gridCol w="1061492">
                  <a:extLst>
                    <a:ext uri="{9D8B030D-6E8A-4147-A177-3AD203B41FA5}">
                      <a16:colId xmlns:a16="http://schemas.microsoft.com/office/drawing/2014/main" val="3454017623"/>
                    </a:ext>
                  </a:extLst>
                </a:gridCol>
                <a:gridCol w="10741230">
                  <a:extLst>
                    <a:ext uri="{9D8B030D-6E8A-4147-A177-3AD203B41FA5}">
                      <a16:colId xmlns:a16="http://schemas.microsoft.com/office/drawing/2014/main" val="40590454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Server </a:t>
                      </a:r>
                      <a:r>
                        <a:rPr lang="zh-CN" altLang="en-US" sz="1800" dirty="0" smtClean="0"/>
                        <a:t>服务器配置说明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Balance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负载均衡服务器，负责分配客户端负载最小的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地址。缓存客户端所在的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Gate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网关服务器，负责游戏内部数据的转发，记录用户当前所在的服务器。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326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 or 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基础服务器，负责处理玩家与位置不相关的数据，例如工会信息，好友信息等。 如果需要容灾处理，需要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个</a:t>
                      </a:r>
                      <a:r>
                        <a:rPr lang="en-US" altLang="zh-CN" sz="1800" dirty="0" smtClean="0"/>
                        <a:t>base</a:t>
                      </a:r>
                      <a:r>
                        <a:rPr lang="zh-CN" altLang="en-US" sz="1800" dirty="0" smtClean="0"/>
                        <a:t>服务器，还需要</a:t>
                      </a:r>
                      <a:r>
                        <a:rPr lang="en-US" altLang="zh-CN" sz="1800" dirty="0" err="1" smtClean="0"/>
                        <a:t>BaseMgr</a:t>
                      </a:r>
                      <a:r>
                        <a:rPr lang="zh-CN" altLang="en-US" sz="1800" dirty="0" smtClean="0"/>
                        <a:t>管理，暂时不需要这个功能，架构中未设计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的模式。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Cell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场景服务器，负责与位置相关的数据，例如副本，战斗，大地图中的信息等。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4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CellMgr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场景管理服务器，负责管理场景服务器，记录场景的边界信息，跨域移动等。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Datebase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数据服务器，负责管理持久化的数据，以及缓存数据。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98122"/>
                  </a:ext>
                </a:extLst>
              </a:tr>
            </a:tbl>
          </a:graphicData>
        </a:graphic>
      </p:graphicFrame>
      <p:sp>
        <p:nvSpPr>
          <p:cNvPr id="276" name="矩形 275"/>
          <p:cNvSpPr/>
          <p:nvPr/>
        </p:nvSpPr>
        <p:spPr>
          <a:xfrm>
            <a:off x="7073196" y="8074597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1683915" y="7925464"/>
            <a:ext cx="2806027" cy="923657"/>
            <a:chOff x="4987263" y="5756073"/>
            <a:chExt cx="2806027" cy="923657"/>
          </a:xfrm>
        </p:grpSpPr>
        <p:sp>
          <p:nvSpPr>
            <p:cNvPr id="278" name="矩形 277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81" name="直接连接符 36"/>
          <p:cNvCxnSpPr>
            <a:stCxn id="276" idx="1"/>
            <a:endCxn id="279" idx="3"/>
          </p:cNvCxnSpPr>
          <p:nvPr/>
        </p:nvCxnSpPr>
        <p:spPr>
          <a:xfrm rot="10800000">
            <a:off x="2995368" y="8197243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36"/>
          <p:cNvCxnSpPr>
            <a:stCxn id="276" idx="1"/>
            <a:endCxn id="280" idx="3"/>
          </p:cNvCxnSpPr>
          <p:nvPr/>
        </p:nvCxnSpPr>
        <p:spPr>
          <a:xfrm rot="10800000" flipV="1">
            <a:off x="4258317" y="8434597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6"/>
          <p:cNvCxnSpPr>
            <a:stCxn id="5" idx="2"/>
            <a:endCxn id="292" idx="1"/>
          </p:cNvCxnSpPr>
          <p:nvPr/>
        </p:nvCxnSpPr>
        <p:spPr>
          <a:xfrm rot="16200000" flipH="1">
            <a:off x="4159470" y="1096642"/>
            <a:ext cx="881792" cy="162780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4" name="组合 343"/>
          <p:cNvGrpSpPr/>
          <p:nvPr/>
        </p:nvGrpSpPr>
        <p:grpSpPr>
          <a:xfrm>
            <a:off x="5414270" y="1548516"/>
            <a:ext cx="5451971" cy="1605852"/>
            <a:chOff x="7028090" y="3252504"/>
            <a:chExt cx="5451971" cy="1605852"/>
          </a:xfrm>
        </p:grpSpPr>
        <p:grpSp>
          <p:nvGrpSpPr>
            <p:cNvPr id="291" name="组合 290"/>
            <p:cNvGrpSpPr/>
            <p:nvPr/>
          </p:nvGrpSpPr>
          <p:grpSpPr>
            <a:xfrm>
              <a:off x="7028090" y="3252504"/>
              <a:ext cx="5451971" cy="1605852"/>
              <a:chOff x="18006141" y="1014702"/>
              <a:chExt cx="3352864" cy="1529231"/>
            </a:xfrm>
          </p:grpSpPr>
          <p:sp>
            <p:nvSpPr>
              <p:cNvPr id="292" name="矩形 291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8262378" y="1180477"/>
                <a:ext cx="1048122" cy="351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Login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35" name="菱形 334"/>
            <p:cNvSpPr/>
            <p:nvPr/>
          </p:nvSpPr>
          <p:spPr>
            <a:xfrm>
              <a:off x="9697076" y="3855515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321" name="直接连接符 36"/>
          <p:cNvCxnSpPr>
            <a:stCxn id="15" idx="0"/>
            <a:endCxn id="335" idx="2"/>
          </p:cNvCxnSpPr>
          <p:nvPr/>
        </p:nvCxnSpPr>
        <p:spPr>
          <a:xfrm rot="5400000" flipH="1" flipV="1">
            <a:off x="4219579" y="353005"/>
            <a:ext cx="1885155" cy="620220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6"/>
          <p:cNvCxnSpPr>
            <a:stCxn id="208" idx="0"/>
            <a:endCxn id="269" idx="2"/>
          </p:cNvCxnSpPr>
          <p:nvPr/>
        </p:nvCxnSpPr>
        <p:spPr>
          <a:xfrm rot="5400000" flipH="1" flipV="1">
            <a:off x="11171776" y="174547"/>
            <a:ext cx="1649671" cy="7428379"/>
          </a:xfrm>
          <a:prstGeom prst="bentConnector3">
            <a:avLst>
              <a:gd name="adj1" fmla="val 64435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2033221" y="740782"/>
            <a:ext cx="3352865" cy="1104355"/>
            <a:chOff x="14125179" y="4088802"/>
            <a:chExt cx="3352865" cy="1104355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8262378" y="1180477"/>
                <a:ext cx="2084224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Recharge</a:t>
                </a:r>
                <a:r>
                  <a:rPr lang="en-US" altLang="zh-CN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</a:rPr>
                  <a:t>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8" name="菱形 117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121" name="直接连接符 36"/>
          <p:cNvCxnSpPr>
            <a:stCxn id="208" idx="0"/>
            <a:endCxn id="118" idx="2"/>
          </p:cNvCxnSpPr>
          <p:nvPr/>
        </p:nvCxnSpPr>
        <p:spPr>
          <a:xfrm rot="5400000" flipH="1" flipV="1">
            <a:off x="9466180" y="399921"/>
            <a:ext cx="3129893" cy="5497408"/>
          </a:xfrm>
          <a:prstGeom prst="bentConnector3">
            <a:avLst>
              <a:gd name="adj1" fmla="val 36204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121"/>
          <p:cNvSpPr txBox="1"/>
          <p:nvPr/>
        </p:nvSpPr>
        <p:spPr>
          <a:xfrm>
            <a:off x="475481" y="42239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Consolas" panose="020B0609020204030204" pitchFamily="49" charset="0"/>
              </a:rPr>
              <a:t>登录流程</a:t>
            </a:r>
            <a:endParaRPr lang="zh-CN" altLang="en-US" sz="48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481" y="1550504"/>
            <a:ext cx="20383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客户端请求登录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指定</a:t>
            </a:r>
            <a:r>
              <a:rPr lang="en-US" altLang="zh-CN" sz="2400" dirty="0" smtClean="0"/>
              <a:t>IP/</a:t>
            </a:r>
            <a:r>
              <a:rPr lang="zh-CN" altLang="en-US" sz="2400" dirty="0" smtClean="0"/>
              <a:t>端口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Login Server</a:t>
            </a:r>
            <a:r>
              <a:rPr lang="zh-CN" altLang="en-US" sz="2400" dirty="0" smtClean="0"/>
              <a:t>服务器收到登录请求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解析请求信息后，提取客户端指纹，过滤请求。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若无账号，返回登录失败，客户端提示注册。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若账号存在，指纹转码后，加载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验证。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smtClean="0"/>
              <a:t>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82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336</Words>
  <Application>Microsoft Office PowerPoint</Application>
  <PresentationFormat>自定义</PresentationFormat>
  <Paragraphs>86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stanley</dc:creator>
  <cp:lastModifiedBy>stanley</cp:lastModifiedBy>
  <cp:revision>54</cp:revision>
  <dcterms:created xsi:type="dcterms:W3CDTF">2021-09-14T11:40:54Z</dcterms:created>
  <dcterms:modified xsi:type="dcterms:W3CDTF">2021-09-15T15:54:38Z</dcterms:modified>
</cp:coreProperties>
</file>