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2159952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6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32" y="102"/>
      </p:cViewPr>
      <p:guideLst>
        <p:guide orient="horz" pos="3969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D8902-5A20-453A-A79F-73E188936291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F51CB-21FE-48C9-BBA9-69A95DB4D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99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29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657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298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316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645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5974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302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631" algn="l" defTabSz="1468657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51CB-21FE-48C9-BBA9-69A95DB4DF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6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F51CB-21FE-48C9-BBA9-69A95DB4DF1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2062083"/>
            <a:ext cx="16199644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6617911"/>
            <a:ext cx="16199644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09976" indent="0" algn="ctr">
              <a:buNone/>
              <a:defRPr sz="3543"/>
            </a:lvl2pPr>
            <a:lvl3pPr marL="1619951" indent="0" algn="ctr">
              <a:buNone/>
              <a:defRPr sz="3189"/>
            </a:lvl3pPr>
            <a:lvl4pPr marL="2429927" indent="0" algn="ctr">
              <a:buNone/>
              <a:defRPr sz="2835"/>
            </a:lvl4pPr>
            <a:lvl5pPr marL="3239902" indent="0" algn="ctr">
              <a:buNone/>
              <a:defRPr sz="2835"/>
            </a:lvl5pPr>
            <a:lvl6pPr marL="4049878" indent="0" algn="ctr">
              <a:buNone/>
              <a:defRPr sz="2835"/>
            </a:lvl6pPr>
            <a:lvl7pPr marL="4859853" indent="0" algn="ctr">
              <a:buNone/>
              <a:defRPr sz="2835"/>
            </a:lvl7pPr>
            <a:lvl8pPr marL="5669829" indent="0" algn="ctr">
              <a:buNone/>
              <a:defRPr sz="2835"/>
            </a:lvl8pPr>
            <a:lvl9pPr marL="6479804" indent="0" algn="ctr">
              <a:buNone/>
              <a:defRPr sz="283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9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670833"/>
            <a:ext cx="4657398" cy="106779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670833"/>
            <a:ext cx="13702199" cy="106779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3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3141249"/>
            <a:ext cx="18629590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8432077"/>
            <a:ext cx="18629590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1pPr>
            <a:lvl2pPr marL="809976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1995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299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399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49878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59853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6982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798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85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354163"/>
            <a:ext cx="9179798" cy="799457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670834"/>
            <a:ext cx="18629590" cy="243541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3088748"/>
            <a:ext cx="9137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4602496"/>
            <a:ext cx="9137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3088748"/>
            <a:ext cx="9182611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09976" indent="0">
              <a:buNone/>
              <a:defRPr sz="3543" b="1"/>
            </a:lvl2pPr>
            <a:lvl3pPr marL="1619951" indent="0">
              <a:buNone/>
              <a:defRPr sz="3189" b="1"/>
            </a:lvl3pPr>
            <a:lvl4pPr marL="2429927" indent="0">
              <a:buNone/>
              <a:defRPr sz="2835" b="1"/>
            </a:lvl4pPr>
            <a:lvl5pPr marL="3239902" indent="0">
              <a:buNone/>
              <a:defRPr sz="2835" b="1"/>
            </a:lvl5pPr>
            <a:lvl6pPr marL="4049878" indent="0">
              <a:buNone/>
              <a:defRPr sz="2835" b="1"/>
            </a:lvl6pPr>
            <a:lvl7pPr marL="4859853" indent="0">
              <a:buNone/>
              <a:defRPr sz="2835" b="1"/>
            </a:lvl7pPr>
            <a:lvl8pPr marL="5669829" indent="0">
              <a:buNone/>
              <a:defRPr sz="2835" b="1"/>
            </a:lvl8pPr>
            <a:lvl9pPr marL="6479804" indent="0">
              <a:buNone/>
              <a:defRPr sz="283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4602496"/>
            <a:ext cx="9182611" cy="676957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5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4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814166"/>
            <a:ext cx="10934760" cy="8954158"/>
          </a:xfrm>
        </p:spPr>
        <p:txBody>
          <a:bodyPr/>
          <a:lstStyle>
            <a:lvl1pPr>
              <a:defRPr sz="5669"/>
            </a:lvl1pPr>
            <a:lvl2pPr>
              <a:defRPr sz="4960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839999"/>
            <a:ext cx="6966408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814166"/>
            <a:ext cx="10934760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09976" indent="0">
              <a:buNone/>
              <a:defRPr sz="4960"/>
            </a:lvl2pPr>
            <a:lvl3pPr marL="1619951" indent="0">
              <a:buNone/>
              <a:defRPr sz="4252"/>
            </a:lvl3pPr>
            <a:lvl4pPr marL="2429927" indent="0">
              <a:buNone/>
              <a:defRPr sz="3543"/>
            </a:lvl4pPr>
            <a:lvl5pPr marL="3239902" indent="0">
              <a:buNone/>
              <a:defRPr sz="3543"/>
            </a:lvl5pPr>
            <a:lvl6pPr marL="4049878" indent="0">
              <a:buNone/>
              <a:defRPr sz="3543"/>
            </a:lvl6pPr>
            <a:lvl7pPr marL="4859853" indent="0">
              <a:buNone/>
              <a:defRPr sz="3543"/>
            </a:lvl7pPr>
            <a:lvl8pPr marL="5669829" indent="0">
              <a:buNone/>
              <a:defRPr sz="3543"/>
            </a:lvl8pPr>
            <a:lvl9pPr marL="6479804" indent="0">
              <a:buNone/>
              <a:defRPr sz="354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779996"/>
            <a:ext cx="6966408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09976" indent="0">
              <a:buNone/>
              <a:defRPr sz="2480"/>
            </a:lvl2pPr>
            <a:lvl3pPr marL="1619951" indent="0">
              <a:buNone/>
              <a:defRPr sz="2126"/>
            </a:lvl3pPr>
            <a:lvl4pPr marL="2429927" indent="0">
              <a:buNone/>
              <a:defRPr sz="1772"/>
            </a:lvl4pPr>
            <a:lvl5pPr marL="3239902" indent="0">
              <a:buNone/>
              <a:defRPr sz="1772"/>
            </a:lvl5pPr>
            <a:lvl6pPr marL="4049878" indent="0">
              <a:buNone/>
              <a:defRPr sz="1772"/>
            </a:lvl6pPr>
            <a:lvl7pPr marL="4859853" indent="0">
              <a:buNone/>
              <a:defRPr sz="1772"/>
            </a:lvl7pPr>
            <a:lvl8pPr marL="5669829" indent="0">
              <a:buNone/>
              <a:defRPr sz="1772"/>
            </a:lvl8pPr>
            <a:lvl9pPr marL="6479804" indent="0">
              <a:buNone/>
              <a:defRPr sz="1772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9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670834"/>
            <a:ext cx="186295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354163"/>
            <a:ext cx="186295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9DB-C257-48EC-866B-42186B048592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1678323"/>
            <a:ext cx="728984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1678323"/>
            <a:ext cx="4859893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3997-E131-4C15-A4FB-F6EDFAAE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19951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988" indent="-404988" algn="l" defTabSz="1619951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1pPr>
      <a:lvl2pPr marL="1214963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4939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4914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4890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4865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841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816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792" indent="-404988" algn="l" defTabSz="1619951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76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51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27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02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878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853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829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804" algn="l" defTabSz="1619951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/>
          <p:cNvGrpSpPr/>
          <p:nvPr/>
        </p:nvGrpSpPr>
        <p:grpSpPr>
          <a:xfrm>
            <a:off x="294754" y="374496"/>
            <a:ext cx="6983415" cy="1095154"/>
            <a:chOff x="277510" y="4088802"/>
            <a:chExt cx="6983415" cy="1095154"/>
          </a:xfrm>
        </p:grpSpPr>
        <p:sp>
          <p:nvSpPr>
            <p:cNvPr id="5" name="矩形 4"/>
            <p:cNvSpPr/>
            <p:nvPr/>
          </p:nvSpPr>
          <p:spPr>
            <a:xfrm>
              <a:off x="277510" y="4088802"/>
              <a:ext cx="6983415" cy="10951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2561398" y="4341465"/>
              <a:ext cx="3930106" cy="720000"/>
              <a:chOff x="4651613" y="341191"/>
              <a:chExt cx="3930106" cy="7200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651613" y="341191"/>
                <a:ext cx="1080000" cy="72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latin typeface="Consolas" panose="020B0609020204030204" pitchFamily="49" charset="0"/>
                  </a:rPr>
                  <a:t>ios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501719" y="341191"/>
                <a:ext cx="1080000" cy="720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pc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76666" y="341191"/>
                <a:ext cx="1080000" cy="720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android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38358" y="452763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Client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94756" y="3495971"/>
            <a:ext cx="9303105" cy="53782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5611" y="3809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Game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52865" y="4396682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Balance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896915" y="3798569"/>
            <a:ext cx="2553529" cy="1616577"/>
            <a:chOff x="7706965" y="1614888"/>
            <a:chExt cx="2553528" cy="1616577"/>
          </a:xfrm>
        </p:grpSpPr>
        <p:sp>
          <p:nvSpPr>
            <p:cNvPr id="16" name="矩形 15"/>
            <p:cNvSpPr/>
            <p:nvPr/>
          </p:nvSpPr>
          <p:spPr>
            <a:xfrm>
              <a:off x="7706965" y="1614888"/>
              <a:ext cx="2553528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57327" y="1659244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57327" y="220538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57327" y="275151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Gate3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6323315" y="5902910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4756" y="5567254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738256" y="5901087"/>
            <a:ext cx="2508037" cy="1616577"/>
            <a:chOff x="2573482" y="3698016"/>
            <a:chExt cx="2508037" cy="1616577"/>
          </a:xfrm>
        </p:grpSpPr>
        <p:sp>
          <p:nvSpPr>
            <p:cNvPr id="23" name="矩形 22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812408" y="5901088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4756" y="7697666"/>
            <a:ext cx="9303105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>
            <a:stCxn id="21" idx="2"/>
            <a:endCxn id="276" idx="0"/>
          </p:cNvCxnSpPr>
          <p:nvPr/>
        </p:nvCxnSpPr>
        <p:spPr>
          <a:xfrm rot="16200000" flipH="1">
            <a:off x="7463176" y="7656387"/>
            <a:ext cx="555112" cy="281309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36"/>
          <p:cNvCxnSpPr>
            <a:stCxn id="130" idx="6"/>
            <a:endCxn id="23" idx="0"/>
          </p:cNvCxnSpPr>
          <p:nvPr/>
        </p:nvCxnSpPr>
        <p:spPr>
          <a:xfrm flipH="1">
            <a:off x="2992269" y="4976371"/>
            <a:ext cx="5334472" cy="924717"/>
          </a:xfrm>
          <a:prstGeom prst="bentConnector4">
            <a:avLst>
              <a:gd name="adj1" fmla="val -4285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36"/>
          <p:cNvCxnSpPr>
            <a:stCxn id="130" idx="6"/>
            <a:endCxn id="28" idx="0"/>
          </p:cNvCxnSpPr>
          <p:nvPr/>
        </p:nvCxnSpPr>
        <p:spPr>
          <a:xfrm flipH="1">
            <a:off x="5420700" y="4976371"/>
            <a:ext cx="2906047" cy="924717"/>
          </a:xfrm>
          <a:prstGeom prst="bentConnector4">
            <a:avLst>
              <a:gd name="adj1" fmla="val -7866"/>
              <a:gd name="adj2" fmla="val 52433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36"/>
          <p:cNvCxnSpPr>
            <a:stCxn id="5" idx="2"/>
            <a:endCxn id="15" idx="0"/>
          </p:cNvCxnSpPr>
          <p:nvPr/>
        </p:nvCxnSpPr>
        <p:spPr>
          <a:xfrm rot="5400000">
            <a:off x="1460243" y="2070465"/>
            <a:ext cx="2927032" cy="172540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36"/>
          <p:cNvCxnSpPr>
            <a:stCxn id="5" idx="2"/>
            <a:endCxn id="129" idx="2"/>
          </p:cNvCxnSpPr>
          <p:nvPr/>
        </p:nvCxnSpPr>
        <p:spPr>
          <a:xfrm rot="16200000" flipH="1">
            <a:off x="3343032" y="1913079"/>
            <a:ext cx="3111530" cy="2224672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36"/>
          <p:cNvCxnSpPr>
            <a:stCxn id="28" idx="1"/>
            <a:endCxn id="24" idx="2"/>
          </p:cNvCxnSpPr>
          <p:nvPr/>
        </p:nvCxnSpPr>
        <p:spPr>
          <a:xfrm rot="10800000">
            <a:off x="2466477" y="6473349"/>
            <a:ext cx="2345926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36"/>
          <p:cNvCxnSpPr>
            <a:stCxn id="28" idx="1"/>
            <a:endCxn id="26" idx="2"/>
          </p:cNvCxnSpPr>
          <p:nvPr/>
        </p:nvCxnSpPr>
        <p:spPr>
          <a:xfrm rot="10800000">
            <a:off x="3490586" y="6473350"/>
            <a:ext cx="1321818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36"/>
          <p:cNvCxnSpPr>
            <a:stCxn id="28" idx="1"/>
            <a:endCxn id="25" idx="0"/>
          </p:cNvCxnSpPr>
          <p:nvPr/>
        </p:nvCxnSpPr>
        <p:spPr>
          <a:xfrm rot="10800000" flipV="1">
            <a:off x="2466477" y="6709372"/>
            <a:ext cx="234592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36"/>
          <p:cNvCxnSpPr>
            <a:stCxn id="28" idx="1"/>
            <a:endCxn id="27" idx="0"/>
          </p:cNvCxnSpPr>
          <p:nvPr/>
        </p:nvCxnSpPr>
        <p:spPr>
          <a:xfrm rot="10800000" flipV="1">
            <a:off x="3481492" y="6709372"/>
            <a:ext cx="1330916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36"/>
          <p:cNvCxnSpPr>
            <a:stCxn id="130" idx="6"/>
            <a:endCxn id="21" idx="0"/>
          </p:cNvCxnSpPr>
          <p:nvPr/>
        </p:nvCxnSpPr>
        <p:spPr>
          <a:xfrm flipH="1">
            <a:off x="7600083" y="4976365"/>
            <a:ext cx="726661" cy="926538"/>
          </a:xfrm>
          <a:prstGeom prst="bentConnector4">
            <a:avLst>
              <a:gd name="adj1" fmla="val -31459"/>
              <a:gd name="adj2" fmla="val 52428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椭圆 128"/>
          <p:cNvSpPr/>
          <p:nvPr/>
        </p:nvSpPr>
        <p:spPr>
          <a:xfrm>
            <a:off x="6011134" y="4536180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8236740" y="4931368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131" name="直接连接符 36"/>
          <p:cNvCxnSpPr>
            <a:stCxn id="129" idx="6"/>
            <a:endCxn id="17" idx="1"/>
          </p:cNvCxnSpPr>
          <p:nvPr/>
        </p:nvCxnSpPr>
        <p:spPr>
          <a:xfrm flipV="1">
            <a:off x="6101140" y="4060712"/>
            <a:ext cx="646141" cy="52046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36"/>
          <p:cNvCxnSpPr>
            <a:stCxn id="129" idx="6"/>
            <a:endCxn id="18" idx="1"/>
          </p:cNvCxnSpPr>
          <p:nvPr/>
        </p:nvCxnSpPr>
        <p:spPr>
          <a:xfrm>
            <a:off x="6101140" y="4581185"/>
            <a:ext cx="646141" cy="25673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36"/>
          <p:cNvCxnSpPr>
            <a:stCxn id="129" idx="6"/>
            <a:endCxn id="19" idx="1"/>
          </p:cNvCxnSpPr>
          <p:nvPr/>
        </p:nvCxnSpPr>
        <p:spPr>
          <a:xfrm>
            <a:off x="6101140" y="4581178"/>
            <a:ext cx="646141" cy="57181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36"/>
          <p:cNvCxnSpPr>
            <a:stCxn id="18" idx="3"/>
            <a:endCxn id="130" idx="2"/>
          </p:cNvCxnSpPr>
          <p:nvPr/>
        </p:nvCxnSpPr>
        <p:spPr>
          <a:xfrm>
            <a:off x="7600083" y="4606854"/>
            <a:ext cx="636661" cy="36951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36"/>
          <p:cNvCxnSpPr>
            <a:stCxn id="19" idx="3"/>
            <a:endCxn id="208" idx="2"/>
          </p:cNvCxnSpPr>
          <p:nvPr/>
        </p:nvCxnSpPr>
        <p:spPr>
          <a:xfrm flipV="1">
            <a:off x="7600083" y="4758568"/>
            <a:ext cx="637341" cy="394420"/>
          </a:xfrm>
          <a:prstGeom prst="bentConnector3">
            <a:avLst>
              <a:gd name="adj1" fmla="val 50000"/>
            </a:avLst>
          </a:prstGeom>
          <a:ln w="254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36"/>
          <p:cNvCxnSpPr>
            <a:stCxn id="15" idx="3"/>
            <a:endCxn id="129" idx="4"/>
          </p:cNvCxnSpPr>
          <p:nvPr/>
        </p:nvCxnSpPr>
        <p:spPr>
          <a:xfrm flipV="1">
            <a:off x="2869248" y="4626180"/>
            <a:ext cx="3186887" cy="130502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9910955" y="3495971"/>
            <a:ext cx="7756900" cy="5378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4792279" y="5947683"/>
            <a:ext cx="2553529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10207219" y="5945863"/>
            <a:ext cx="2508037" cy="1616577"/>
            <a:chOff x="2573482" y="3698016"/>
            <a:chExt cx="2508037" cy="1616577"/>
          </a:xfrm>
        </p:grpSpPr>
        <p:sp>
          <p:nvSpPr>
            <p:cNvPr id="170" name="矩形 169"/>
            <p:cNvSpPr/>
            <p:nvPr/>
          </p:nvSpPr>
          <p:spPr>
            <a:xfrm>
              <a:off x="2573482" y="3698016"/>
              <a:ext cx="2508037" cy="161657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875311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Cell1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875311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Cell2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899419" y="383468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Cell3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890322" y="4671611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Consolas" panose="020B0609020204030204" pitchFamily="49" charset="0"/>
                </a:rPr>
                <a:t>Cell4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75" name="矩形 174"/>
          <p:cNvSpPr/>
          <p:nvPr/>
        </p:nvSpPr>
        <p:spPr>
          <a:xfrm>
            <a:off x="13281372" y="5945863"/>
            <a:ext cx="1216575" cy="16165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CellMgr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9910955" y="7697667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9910955" y="5563079"/>
            <a:ext cx="7756900" cy="1770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10235061" y="381272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Cross Server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15569173" y="8061771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10179893" y="7912639"/>
            <a:ext cx="2806027" cy="923657"/>
            <a:chOff x="4987263" y="5756073"/>
            <a:chExt cx="2806027" cy="923657"/>
          </a:xfrm>
        </p:grpSpPr>
        <p:sp>
          <p:nvSpPr>
            <p:cNvPr id="182" name="矩形 181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185" name="直接连接符 36"/>
          <p:cNvCxnSpPr>
            <a:stCxn id="180" idx="1"/>
            <a:endCxn id="183" idx="3"/>
          </p:cNvCxnSpPr>
          <p:nvPr/>
        </p:nvCxnSpPr>
        <p:spPr>
          <a:xfrm rot="10800000">
            <a:off x="11491345" y="8184417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接连接符 36"/>
          <p:cNvCxnSpPr>
            <a:stCxn id="180" idx="1"/>
            <a:endCxn id="184" idx="3"/>
          </p:cNvCxnSpPr>
          <p:nvPr/>
        </p:nvCxnSpPr>
        <p:spPr>
          <a:xfrm rot="10800000" flipV="1">
            <a:off x="12754294" y="8421772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36"/>
          <p:cNvCxnSpPr>
            <a:stCxn id="168" idx="2"/>
            <a:endCxn id="180" idx="0"/>
          </p:cNvCxnSpPr>
          <p:nvPr/>
        </p:nvCxnSpPr>
        <p:spPr>
          <a:xfrm rot="16200000" flipH="1">
            <a:off x="15974445" y="7658856"/>
            <a:ext cx="497518" cy="308325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36"/>
          <p:cNvCxnSpPr>
            <a:stCxn id="175" idx="1"/>
            <a:endCxn id="171" idx="2"/>
          </p:cNvCxnSpPr>
          <p:nvPr/>
        </p:nvCxnSpPr>
        <p:spPr>
          <a:xfrm rot="10800000">
            <a:off x="10935452" y="6518124"/>
            <a:ext cx="2345925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36"/>
          <p:cNvCxnSpPr>
            <a:stCxn id="175" idx="1"/>
            <a:endCxn id="173" idx="2"/>
          </p:cNvCxnSpPr>
          <p:nvPr/>
        </p:nvCxnSpPr>
        <p:spPr>
          <a:xfrm rot="10800000">
            <a:off x="11959559" y="6518124"/>
            <a:ext cx="1321817" cy="236031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36"/>
          <p:cNvCxnSpPr>
            <a:stCxn id="175" idx="1"/>
            <a:endCxn id="172" idx="0"/>
          </p:cNvCxnSpPr>
          <p:nvPr/>
        </p:nvCxnSpPr>
        <p:spPr>
          <a:xfrm rot="10800000" flipV="1">
            <a:off x="10935452" y="6754147"/>
            <a:ext cx="2345925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36"/>
          <p:cNvCxnSpPr>
            <a:stCxn id="175" idx="1"/>
            <a:endCxn id="174" idx="0"/>
          </p:cNvCxnSpPr>
          <p:nvPr/>
        </p:nvCxnSpPr>
        <p:spPr>
          <a:xfrm rot="10800000" flipV="1">
            <a:off x="11950454" y="6754147"/>
            <a:ext cx="1330914" cy="165306"/>
          </a:xfrm>
          <a:prstGeom prst="bentConnector2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椭圆 207"/>
          <p:cNvSpPr/>
          <p:nvPr/>
        </p:nvSpPr>
        <p:spPr>
          <a:xfrm>
            <a:off x="8237421" y="4713571"/>
            <a:ext cx="90001" cy="9000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09" name="直接连接符 36"/>
          <p:cNvCxnSpPr>
            <a:stCxn id="208" idx="6"/>
            <a:endCxn id="170" idx="0"/>
          </p:cNvCxnSpPr>
          <p:nvPr/>
        </p:nvCxnSpPr>
        <p:spPr>
          <a:xfrm>
            <a:off x="8327425" y="4758573"/>
            <a:ext cx="3133811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接连接符 36"/>
          <p:cNvCxnSpPr>
            <a:stCxn id="208" idx="6"/>
            <a:endCxn id="175" idx="0"/>
          </p:cNvCxnSpPr>
          <p:nvPr/>
        </p:nvCxnSpPr>
        <p:spPr>
          <a:xfrm>
            <a:off x="8327419" y="4758573"/>
            <a:ext cx="5562236" cy="118728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36"/>
          <p:cNvCxnSpPr>
            <a:endCxn id="168" idx="0"/>
          </p:cNvCxnSpPr>
          <p:nvPr/>
        </p:nvCxnSpPr>
        <p:spPr>
          <a:xfrm>
            <a:off x="8326742" y="4750531"/>
            <a:ext cx="7742302" cy="1197151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接连接符 36"/>
          <p:cNvCxnSpPr>
            <a:stCxn id="17" idx="3"/>
            <a:endCxn id="130" idx="2"/>
          </p:cNvCxnSpPr>
          <p:nvPr/>
        </p:nvCxnSpPr>
        <p:spPr>
          <a:xfrm>
            <a:off x="7600083" y="4060713"/>
            <a:ext cx="636661" cy="91565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2" name="组合 231"/>
          <p:cNvGrpSpPr/>
          <p:nvPr/>
        </p:nvGrpSpPr>
        <p:grpSpPr>
          <a:xfrm>
            <a:off x="18027863" y="2924548"/>
            <a:ext cx="3352865" cy="1529231"/>
            <a:chOff x="18006141" y="1014702"/>
            <a:chExt cx="3352864" cy="1529231"/>
          </a:xfrm>
        </p:grpSpPr>
        <p:sp>
          <p:nvSpPr>
            <p:cNvPr id="230" name="矩形 229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3" name="组合 232"/>
          <p:cNvGrpSpPr/>
          <p:nvPr/>
        </p:nvGrpSpPr>
        <p:grpSpPr>
          <a:xfrm>
            <a:off x="18001417" y="5370793"/>
            <a:ext cx="3352865" cy="1529231"/>
            <a:chOff x="18006141" y="1014702"/>
            <a:chExt cx="3352864" cy="1529231"/>
          </a:xfrm>
        </p:grpSpPr>
        <p:sp>
          <p:nvSpPr>
            <p:cNvPr id="234" name="矩形 233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8001417" y="7322645"/>
            <a:ext cx="3352865" cy="1529231"/>
            <a:chOff x="18006141" y="1014702"/>
            <a:chExt cx="3352864" cy="1529231"/>
          </a:xfrm>
        </p:grpSpPr>
        <p:sp>
          <p:nvSpPr>
            <p:cNvPr id="238" name="矩形 237"/>
            <p:cNvSpPr/>
            <p:nvPr/>
          </p:nvSpPr>
          <p:spPr>
            <a:xfrm>
              <a:off x="18006141" y="1014702"/>
              <a:ext cx="3352864" cy="15292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8262378" y="1180477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Game Server</a:t>
              </a:r>
              <a:endParaRPr lang="zh-CN" altLang="en-US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240" name="菱形 239"/>
          <p:cNvSpPr/>
          <p:nvPr/>
        </p:nvSpPr>
        <p:spPr>
          <a:xfrm>
            <a:off x="13709654" y="3726099"/>
            <a:ext cx="360000" cy="3600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241" name="直接连接符 36"/>
          <p:cNvCxnSpPr>
            <a:stCxn id="240" idx="3"/>
            <a:endCxn id="230" idx="1"/>
          </p:cNvCxnSpPr>
          <p:nvPr/>
        </p:nvCxnSpPr>
        <p:spPr>
          <a:xfrm flipV="1">
            <a:off x="14069654" y="3689163"/>
            <a:ext cx="3958208" cy="216936"/>
          </a:xfrm>
          <a:prstGeom prst="bentConnector3">
            <a:avLst>
              <a:gd name="adj1" fmla="val 93556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36"/>
          <p:cNvCxnSpPr>
            <a:stCxn id="240" idx="3"/>
            <a:endCxn id="234" idx="1"/>
          </p:cNvCxnSpPr>
          <p:nvPr/>
        </p:nvCxnSpPr>
        <p:spPr>
          <a:xfrm>
            <a:off x="14069662" y="3906102"/>
            <a:ext cx="3931759" cy="2229302"/>
          </a:xfrm>
          <a:prstGeom prst="bentConnector3">
            <a:avLst>
              <a:gd name="adj1" fmla="val 94212"/>
            </a:avLst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接连接符 36"/>
          <p:cNvCxnSpPr>
            <a:stCxn id="240" idx="3"/>
            <a:endCxn id="238" idx="1"/>
          </p:cNvCxnSpPr>
          <p:nvPr/>
        </p:nvCxnSpPr>
        <p:spPr>
          <a:xfrm>
            <a:off x="14069662" y="3906101"/>
            <a:ext cx="3931759" cy="4181152"/>
          </a:xfrm>
          <a:prstGeom prst="bentConnector3">
            <a:avLst>
              <a:gd name="adj1" fmla="val 94212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36"/>
          <p:cNvCxnSpPr>
            <a:stCxn id="240" idx="1"/>
            <a:endCxn id="12" idx="3"/>
          </p:cNvCxnSpPr>
          <p:nvPr/>
        </p:nvCxnSpPr>
        <p:spPr>
          <a:xfrm rot="10800000" flipV="1">
            <a:off x="9597858" y="3906103"/>
            <a:ext cx="4111796" cy="2279009"/>
          </a:xfrm>
          <a:prstGeom prst="bentConnector3">
            <a:avLst>
              <a:gd name="adj1" fmla="val 96330"/>
            </a:avLst>
          </a:prstGeom>
          <a:ln w="25400" cmpd="sng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1" name="组合 340"/>
          <p:cNvGrpSpPr/>
          <p:nvPr/>
        </p:nvGrpSpPr>
        <p:grpSpPr>
          <a:xfrm>
            <a:off x="13964192" y="2221004"/>
            <a:ext cx="3352865" cy="1104355"/>
            <a:chOff x="14125179" y="4088802"/>
            <a:chExt cx="3352865" cy="1104355"/>
          </a:xfrm>
        </p:grpSpPr>
        <p:grpSp>
          <p:nvGrpSpPr>
            <p:cNvPr id="266" name="组合 265"/>
            <p:cNvGrpSpPr/>
            <p:nvPr/>
          </p:nvGrpSpPr>
          <p:grpSpPr>
            <a:xfrm>
              <a:off x="14125179" y="4088802"/>
              <a:ext cx="3352865" cy="1104355"/>
              <a:chOff x="18006141" y="1014702"/>
              <a:chExt cx="3352864" cy="1529231"/>
            </a:xfrm>
          </p:grpSpPr>
          <p:sp>
            <p:nvSpPr>
              <p:cNvPr id="267" name="矩形 266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文本框 267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Remote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9" name="菱形 268"/>
            <p:cNvSpPr/>
            <p:nvPr/>
          </p:nvSpPr>
          <p:spPr>
            <a:xfrm>
              <a:off x="15691788" y="4571698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pSp>
        <p:nvGrpSpPr>
          <p:cNvPr id="300" name="组合 299"/>
          <p:cNvGrpSpPr/>
          <p:nvPr/>
        </p:nvGrpSpPr>
        <p:grpSpPr>
          <a:xfrm>
            <a:off x="17918711" y="710622"/>
            <a:ext cx="3352865" cy="1104355"/>
            <a:chOff x="14120354" y="2768106"/>
            <a:chExt cx="3352865" cy="1104355"/>
          </a:xfrm>
        </p:grpSpPr>
        <p:grpSp>
          <p:nvGrpSpPr>
            <p:cNvPr id="255" name="组合 254"/>
            <p:cNvGrpSpPr/>
            <p:nvPr/>
          </p:nvGrpSpPr>
          <p:grpSpPr>
            <a:xfrm>
              <a:off x="14120354" y="2768106"/>
              <a:ext cx="3352865" cy="1104355"/>
              <a:chOff x="18006141" y="1014702"/>
              <a:chExt cx="3352864" cy="1529231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8262378" y="1180477"/>
                <a:ext cx="1830949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Daemon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70" name="等腰三角形 269"/>
            <p:cNvSpPr/>
            <p:nvPr/>
          </p:nvSpPr>
          <p:spPr>
            <a:xfrm>
              <a:off x="15615866" y="3334001"/>
              <a:ext cx="360000" cy="36000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274" name="表格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02916"/>
              </p:ext>
            </p:extLst>
          </p:nvPr>
        </p:nvGraphicFramePr>
        <p:xfrm>
          <a:off x="294754" y="9493758"/>
          <a:ext cx="730532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4704">
                  <a:extLst>
                    <a:ext uri="{9D8B030D-6E8A-4147-A177-3AD203B41FA5}">
                      <a16:colId xmlns:a16="http://schemas.microsoft.com/office/drawing/2014/main" val="2981313540"/>
                    </a:ext>
                  </a:extLst>
                </a:gridCol>
                <a:gridCol w="805728">
                  <a:extLst>
                    <a:ext uri="{9D8B030D-6E8A-4147-A177-3AD203B41FA5}">
                      <a16:colId xmlns:a16="http://schemas.microsoft.com/office/drawing/2014/main" val="3581231599"/>
                    </a:ext>
                  </a:extLst>
                </a:gridCol>
                <a:gridCol w="4424893">
                  <a:extLst>
                    <a:ext uri="{9D8B030D-6E8A-4147-A177-3AD203B41FA5}">
                      <a16:colId xmlns:a16="http://schemas.microsoft.com/office/drawing/2014/main" val="129039411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服务器配置说明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Client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客户端，支持多端运行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23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Login</a:t>
                      </a:r>
                      <a:r>
                        <a:rPr lang="en-US" altLang="zh-CN" sz="1800" baseline="0" dirty="0" smtClean="0">
                          <a:latin typeface="Consolas" panose="020B0609020204030204" pitchFamily="49" charset="0"/>
                        </a:rPr>
                        <a:t>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登录服务器，验证登录，返回服务器列表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3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Game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游戏服务器，游戏逻辑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0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Cross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跨服服务器，跨服逻辑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Remote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远程服务器，远程控制，监听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>
                          <a:latin typeface="Consolas" panose="020B0609020204030204" pitchFamily="49" charset="0"/>
                        </a:rPr>
                        <a:t>Rechagre</a:t>
                      </a:r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 Server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充值服务器，各平台充值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Daemon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>
                          <a:latin typeface="Consolas" panose="020B0609020204030204" pitchFamily="49" charset="0"/>
                        </a:rPr>
                        <a:t>守护进程，一个物理机一个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01349"/>
                  </a:ext>
                </a:extLst>
              </a:tr>
            </a:tbl>
          </a:graphicData>
        </a:graphic>
      </p:graphicFrame>
      <p:graphicFrame>
        <p:nvGraphicFramePr>
          <p:cNvPr id="275" name="表格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36533"/>
              </p:ext>
            </p:extLst>
          </p:nvPr>
        </p:nvGraphicFramePr>
        <p:xfrm>
          <a:off x="8236738" y="9488223"/>
          <a:ext cx="13034838" cy="286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32116">
                  <a:extLst>
                    <a:ext uri="{9D8B030D-6E8A-4147-A177-3AD203B41FA5}">
                      <a16:colId xmlns:a16="http://schemas.microsoft.com/office/drawing/2014/main" val="1742493985"/>
                    </a:ext>
                  </a:extLst>
                </a:gridCol>
                <a:gridCol w="1061492">
                  <a:extLst>
                    <a:ext uri="{9D8B030D-6E8A-4147-A177-3AD203B41FA5}">
                      <a16:colId xmlns:a16="http://schemas.microsoft.com/office/drawing/2014/main" val="3454017623"/>
                    </a:ext>
                  </a:extLst>
                </a:gridCol>
                <a:gridCol w="10741230">
                  <a:extLst>
                    <a:ext uri="{9D8B030D-6E8A-4147-A177-3AD203B41FA5}">
                      <a16:colId xmlns:a16="http://schemas.microsoft.com/office/drawing/2014/main" val="405904545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Server </a:t>
                      </a:r>
                      <a:r>
                        <a:rPr lang="zh-CN" altLang="en-US" sz="1800" dirty="0" smtClean="0"/>
                        <a:t>服务器配置说明</a:t>
                      </a:r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Balance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负载均衡服务器，负责分配客户端负载最小的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地址。缓存客户端所在的</a:t>
                      </a:r>
                      <a:r>
                        <a:rPr lang="en-US" altLang="zh-CN" sz="1800" dirty="0" smtClean="0"/>
                        <a:t>gate</a:t>
                      </a:r>
                      <a:r>
                        <a:rPr lang="zh-CN" altLang="en-US" sz="1800" dirty="0" smtClean="0"/>
                        <a:t>地址。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5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Gate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网关服务器，负责游戏内部数据的转发，记录用户当前所在的服务器。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326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 or 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基础服务器，负责处理玩家与位置不相关的数据，例如工会信息，好友信息等。 如果需要容灾处理，需要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个</a:t>
                      </a:r>
                      <a:r>
                        <a:rPr lang="en-US" altLang="zh-CN" sz="1800" dirty="0" smtClean="0"/>
                        <a:t>base</a:t>
                      </a:r>
                      <a:r>
                        <a:rPr lang="zh-CN" altLang="en-US" sz="1800" dirty="0" smtClean="0"/>
                        <a:t>服务器，还需要</a:t>
                      </a:r>
                      <a:r>
                        <a:rPr lang="en-US" altLang="zh-CN" sz="1800" dirty="0" err="1" smtClean="0"/>
                        <a:t>BaseMgr</a:t>
                      </a:r>
                      <a:r>
                        <a:rPr lang="zh-CN" altLang="en-US" sz="1800" dirty="0" smtClean="0"/>
                        <a:t>管理，暂时不需要这个功能，架构中未设计</a:t>
                      </a:r>
                      <a:r>
                        <a:rPr lang="en-US" altLang="zh-CN" sz="1800" dirty="0" smtClean="0"/>
                        <a:t>n</a:t>
                      </a:r>
                      <a:r>
                        <a:rPr lang="zh-CN" altLang="en-US" sz="1800" dirty="0" smtClean="0"/>
                        <a:t>的模式。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9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smtClean="0"/>
                        <a:t>Cell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n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场景服务器，负责与位置相关的数据，例如副本，战斗，大地图中的信息等。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4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CellMgr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场景管理服务器，负责管理场景服务器，记录场景的边界信息，跨域移动等。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 err="1" smtClean="0"/>
                        <a:t>Datebase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 smtClean="0"/>
                        <a:t>数据服务器，负责管理持久化的数据，以及缓存数据。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98122"/>
                  </a:ext>
                </a:extLst>
              </a:tr>
            </a:tbl>
          </a:graphicData>
        </a:graphic>
      </p:graphicFrame>
      <p:sp>
        <p:nvSpPr>
          <p:cNvPr id="276" name="矩形 275"/>
          <p:cNvSpPr/>
          <p:nvPr/>
        </p:nvSpPr>
        <p:spPr>
          <a:xfrm>
            <a:off x="7073196" y="8074597"/>
            <a:ext cx="1616382" cy="72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onsolas" panose="020B0609020204030204" pitchFamily="49" charset="0"/>
              </a:rPr>
              <a:t>Datebase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1683915" y="7925464"/>
            <a:ext cx="2806027" cy="923657"/>
            <a:chOff x="4987263" y="5756073"/>
            <a:chExt cx="2806027" cy="923657"/>
          </a:xfrm>
        </p:grpSpPr>
        <p:sp>
          <p:nvSpPr>
            <p:cNvPr id="278" name="矩形 277"/>
            <p:cNvSpPr/>
            <p:nvPr/>
          </p:nvSpPr>
          <p:spPr>
            <a:xfrm>
              <a:off x="4987263" y="5756073"/>
              <a:ext cx="2806027" cy="92365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5445914" y="5810058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Mysql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6708860" y="6185102"/>
              <a:ext cx="852804" cy="4355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nsolas" panose="020B0609020204030204" pitchFamily="49" charset="0"/>
                </a:rPr>
                <a:t>Redis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81" name="直接连接符 36"/>
          <p:cNvCxnSpPr>
            <a:stCxn id="276" idx="1"/>
            <a:endCxn id="279" idx="3"/>
          </p:cNvCxnSpPr>
          <p:nvPr/>
        </p:nvCxnSpPr>
        <p:spPr>
          <a:xfrm rot="10800000">
            <a:off x="2995368" y="8197243"/>
            <a:ext cx="4077835" cy="237359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36"/>
          <p:cNvCxnSpPr>
            <a:stCxn id="276" idx="1"/>
            <a:endCxn id="280" idx="3"/>
          </p:cNvCxnSpPr>
          <p:nvPr/>
        </p:nvCxnSpPr>
        <p:spPr>
          <a:xfrm rot="10800000" flipV="1">
            <a:off x="4258317" y="8434597"/>
            <a:ext cx="2814889" cy="137684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6"/>
          <p:cNvCxnSpPr>
            <a:stCxn id="5" idx="2"/>
            <a:endCxn id="292" idx="1"/>
          </p:cNvCxnSpPr>
          <p:nvPr/>
        </p:nvCxnSpPr>
        <p:spPr>
          <a:xfrm rot="16200000" flipH="1">
            <a:off x="4159470" y="1096642"/>
            <a:ext cx="881792" cy="1627808"/>
          </a:xfrm>
          <a:prstGeom prst="bentConnector2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4" name="组合 343"/>
          <p:cNvGrpSpPr/>
          <p:nvPr/>
        </p:nvGrpSpPr>
        <p:grpSpPr>
          <a:xfrm>
            <a:off x="5414270" y="1548516"/>
            <a:ext cx="5451971" cy="1605852"/>
            <a:chOff x="7028090" y="3252504"/>
            <a:chExt cx="5451971" cy="1605852"/>
          </a:xfrm>
        </p:grpSpPr>
        <p:grpSp>
          <p:nvGrpSpPr>
            <p:cNvPr id="291" name="组合 290"/>
            <p:cNvGrpSpPr/>
            <p:nvPr/>
          </p:nvGrpSpPr>
          <p:grpSpPr>
            <a:xfrm>
              <a:off x="7028090" y="3252504"/>
              <a:ext cx="5451971" cy="1605852"/>
              <a:chOff x="18006141" y="1014702"/>
              <a:chExt cx="3352864" cy="1529231"/>
            </a:xfrm>
          </p:grpSpPr>
          <p:sp>
            <p:nvSpPr>
              <p:cNvPr id="292" name="矩形 291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8262378" y="1180477"/>
                <a:ext cx="1048122" cy="351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Login 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35" name="菱形 334"/>
            <p:cNvSpPr/>
            <p:nvPr/>
          </p:nvSpPr>
          <p:spPr>
            <a:xfrm>
              <a:off x="9697076" y="3855515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321" name="直接连接符 36"/>
          <p:cNvCxnSpPr>
            <a:stCxn id="15" idx="0"/>
            <a:endCxn id="335" idx="2"/>
          </p:cNvCxnSpPr>
          <p:nvPr/>
        </p:nvCxnSpPr>
        <p:spPr>
          <a:xfrm rot="5400000" flipH="1" flipV="1">
            <a:off x="4219579" y="353005"/>
            <a:ext cx="1885155" cy="620220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6"/>
          <p:cNvCxnSpPr>
            <a:stCxn id="208" idx="0"/>
            <a:endCxn id="269" idx="2"/>
          </p:cNvCxnSpPr>
          <p:nvPr/>
        </p:nvCxnSpPr>
        <p:spPr>
          <a:xfrm rot="5400000" flipH="1" flipV="1">
            <a:off x="11171776" y="174547"/>
            <a:ext cx="1649671" cy="7428379"/>
          </a:xfrm>
          <a:prstGeom prst="bentConnector3">
            <a:avLst>
              <a:gd name="adj1" fmla="val 64435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组合 115"/>
          <p:cNvGrpSpPr/>
          <p:nvPr/>
        </p:nvGrpSpPr>
        <p:grpSpPr>
          <a:xfrm>
            <a:off x="12033221" y="740782"/>
            <a:ext cx="3352865" cy="1104355"/>
            <a:chOff x="14125179" y="4088802"/>
            <a:chExt cx="3352865" cy="1104355"/>
          </a:xfrm>
        </p:grpSpPr>
        <p:grpSp>
          <p:nvGrpSpPr>
            <p:cNvPr id="117" name="组合 116"/>
            <p:cNvGrpSpPr/>
            <p:nvPr/>
          </p:nvGrpSpPr>
          <p:grpSpPr>
            <a:xfrm>
              <a:off x="14125179" y="4088802"/>
              <a:ext cx="3352865" cy="1104355"/>
              <a:chOff x="18006141" y="1014702"/>
              <a:chExt cx="3352864" cy="1529231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18006141" y="1014702"/>
                <a:ext cx="3352864" cy="15292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18262378" y="1180477"/>
                <a:ext cx="2084224" cy="511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</a:rPr>
                  <a:t>Recharge</a:t>
                </a:r>
                <a:r>
                  <a:rPr lang="en-US" altLang="zh-CN" b="1" dirty="0" smtClean="0">
                    <a:latin typeface="Consolas" panose="020B0609020204030204" pitchFamily="49" charset="0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</a:rPr>
                  <a:t>Server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18" name="菱形 117"/>
            <p:cNvSpPr/>
            <p:nvPr/>
          </p:nvSpPr>
          <p:spPr>
            <a:xfrm>
              <a:off x="15691788" y="4571698"/>
              <a:ext cx="360000" cy="360000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cxnSp>
        <p:nvCxnSpPr>
          <p:cNvPr id="121" name="直接连接符 36"/>
          <p:cNvCxnSpPr>
            <a:stCxn id="208" idx="0"/>
            <a:endCxn id="118" idx="2"/>
          </p:cNvCxnSpPr>
          <p:nvPr/>
        </p:nvCxnSpPr>
        <p:spPr>
          <a:xfrm rot="5400000" flipH="1" flipV="1">
            <a:off x="9466180" y="399921"/>
            <a:ext cx="3129893" cy="5497408"/>
          </a:xfrm>
          <a:prstGeom prst="bentConnector3">
            <a:avLst>
              <a:gd name="adj1" fmla="val 36204"/>
            </a:avLst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6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 121"/>
          <p:cNvSpPr txBox="1"/>
          <p:nvPr/>
        </p:nvSpPr>
        <p:spPr>
          <a:xfrm>
            <a:off x="475481" y="422391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atin typeface="Consolas" panose="020B0609020204030204" pitchFamily="49" charset="0"/>
              </a:rPr>
              <a:t>登录流程</a:t>
            </a:r>
            <a:endParaRPr lang="zh-CN" altLang="en-US" sz="4800" b="1" dirty="0"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481" y="1550504"/>
            <a:ext cx="20383441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 客户端请求登录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指定</a:t>
            </a:r>
            <a:r>
              <a:rPr lang="en-US" altLang="zh-CN" sz="2400" dirty="0" smtClean="0"/>
              <a:t>IP/</a:t>
            </a:r>
            <a:r>
              <a:rPr lang="zh-CN" altLang="en-US" sz="2400" dirty="0" smtClean="0"/>
              <a:t>端口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Login Server</a:t>
            </a:r>
            <a:r>
              <a:rPr lang="zh-CN" altLang="en-US" sz="2400" dirty="0" smtClean="0"/>
              <a:t>服务器收到登录请求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解析请求信息后，提取</a:t>
            </a:r>
            <a:r>
              <a:rPr lang="zh-CN" altLang="en-US" sz="2400" dirty="0" smtClean="0"/>
              <a:t>客户端用户账号密码，算法生成用户指纹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使用用户指纹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验证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Database</a:t>
            </a:r>
            <a:r>
              <a:rPr lang="zh-CN" altLang="en-US" sz="2400" dirty="0" smtClean="0"/>
              <a:t>验证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</a:t>
            </a:r>
            <a:r>
              <a:rPr lang="zh-CN" altLang="en-US" sz="2400" dirty="0" smtClean="0"/>
              <a:t>验证通过后，返回用户所在区服简要信息，返回</a:t>
            </a:r>
            <a:r>
              <a:rPr lang="en-US" altLang="zh-CN" sz="2400" dirty="0" smtClean="0"/>
              <a:t>Login Server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Login Server</a:t>
            </a:r>
            <a:r>
              <a:rPr lang="zh-CN" altLang="en-US" sz="2400" dirty="0" smtClean="0"/>
              <a:t>收到用户的区服简要信息返回客户端区服列表。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根据用户指纹生成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返还给客户端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</a:t>
            </a:r>
            <a:r>
              <a:rPr lang="zh-CN" altLang="en-US" sz="2400" dirty="0" smtClean="0"/>
              <a:t>区服列表为</a:t>
            </a:r>
            <a:r>
              <a:rPr lang="en-US" altLang="zh-CN" sz="2400" dirty="0" smtClean="0"/>
              <a:t>Game Server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Balance </a:t>
            </a:r>
            <a:r>
              <a:rPr lang="en-US" altLang="zh-CN" sz="2400" dirty="0" err="1" smtClean="0"/>
              <a:t>ServerIP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端口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客户端收到服务器列表后，选择服务器登录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</a:t>
            </a:r>
            <a:r>
              <a:rPr lang="zh-CN" altLang="en-US" sz="2400" dirty="0" smtClean="0"/>
              <a:t>选择</a:t>
            </a:r>
            <a:r>
              <a:rPr lang="en-US" altLang="zh-CN" sz="2400" dirty="0" smtClean="0"/>
              <a:t>IP/</a:t>
            </a:r>
            <a:r>
              <a:rPr lang="zh-CN" altLang="en-US" sz="2400" dirty="0"/>
              <a:t>端口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Balance</a:t>
            </a:r>
            <a:r>
              <a:rPr lang="zh-CN" altLang="en-US" sz="2400" dirty="0" smtClean="0"/>
              <a:t>收到登录请求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解析请求信息后，提取客户端的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，发送到</a:t>
            </a:r>
            <a:r>
              <a:rPr lang="en-US" altLang="zh-CN" sz="2400" dirty="0" smtClean="0"/>
              <a:t>Login Server</a:t>
            </a:r>
            <a:r>
              <a:rPr lang="zh-CN" altLang="en-US" sz="2400" dirty="0" smtClean="0"/>
              <a:t>验证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Login Server</a:t>
            </a:r>
            <a:r>
              <a:rPr lang="zh-CN" altLang="en-US" sz="2400" dirty="0" smtClean="0"/>
              <a:t>收到验证请求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	</a:t>
            </a:r>
            <a:r>
              <a:rPr lang="zh-CN" altLang="en-US" sz="2400" dirty="0" smtClean="0"/>
              <a:t>验证成功后，返回</a:t>
            </a:r>
            <a:r>
              <a:rPr lang="en-US" altLang="zh-CN" sz="2400" dirty="0" smtClean="0"/>
              <a:t>Balance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Balance</a:t>
            </a:r>
            <a:r>
              <a:rPr lang="zh-CN" altLang="en-US" sz="2400" dirty="0" smtClean="0"/>
              <a:t>收到验证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选择负载最小的</a:t>
            </a:r>
            <a:r>
              <a:rPr lang="en-US" altLang="zh-CN" sz="2400" dirty="0" smtClean="0"/>
              <a:t>Gate</a:t>
            </a:r>
            <a:r>
              <a:rPr lang="zh-CN" altLang="en-US" sz="2400" dirty="0" smtClean="0"/>
              <a:t>，将用户的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发送给</a:t>
            </a:r>
            <a:r>
              <a:rPr lang="en-US" altLang="zh-CN" sz="2400" dirty="0" smtClean="0"/>
              <a:t>Gate</a:t>
            </a:r>
          </a:p>
          <a:p>
            <a:r>
              <a:rPr lang="en-US" altLang="zh-CN" sz="2400" dirty="0" smtClean="0"/>
              <a:t>		Gate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IP/</a:t>
            </a:r>
            <a:r>
              <a:rPr lang="zh-CN" altLang="en-US" sz="2400" dirty="0" smtClean="0"/>
              <a:t>端口返还客户端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客户端收到</a:t>
            </a:r>
            <a:r>
              <a:rPr lang="zh-CN" altLang="en-US" sz="2400" dirty="0" smtClean="0"/>
              <a:t>登录的</a:t>
            </a:r>
            <a:r>
              <a:rPr lang="en-US" altLang="zh-CN" sz="2400" dirty="0" smtClean="0"/>
              <a:t>IP/</a:t>
            </a:r>
            <a:r>
              <a:rPr lang="zh-CN" altLang="en-US" sz="2400" dirty="0" smtClean="0"/>
              <a:t>端口请求登录</a:t>
            </a:r>
            <a:endParaRPr lang="en-US" altLang="zh-CN" sz="2400" dirty="0" smtClean="0"/>
          </a:p>
          <a:p>
            <a:r>
              <a:rPr lang="en-US" altLang="zh-CN" sz="2400" dirty="0" smtClean="0"/>
              <a:t>		</a:t>
            </a:r>
            <a:r>
              <a:rPr lang="zh-CN" altLang="en-US" sz="2400" dirty="0" smtClean="0"/>
              <a:t>指定</a:t>
            </a:r>
            <a:r>
              <a:rPr lang="en-US" altLang="zh-CN" sz="2400" dirty="0" smtClean="0"/>
              <a:t>IP/</a:t>
            </a:r>
            <a:r>
              <a:rPr lang="zh-CN" altLang="en-US" sz="2400" dirty="0" smtClean="0"/>
              <a:t>端口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 Gate</a:t>
            </a:r>
            <a:r>
              <a:rPr lang="zh-CN" altLang="en-US" sz="2400" dirty="0" smtClean="0"/>
              <a:t>收到登录请求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验证</a:t>
            </a:r>
            <a:r>
              <a:rPr lang="en-US" altLang="zh-CN" sz="2400" dirty="0" smtClean="0"/>
              <a:t>token</a:t>
            </a:r>
            <a:r>
              <a:rPr lang="zh-CN" altLang="en-US" sz="2400" dirty="0" smtClean="0"/>
              <a:t>正确性和时效性</a:t>
            </a:r>
            <a:endParaRPr lang="en-US" altLang="zh-CN" sz="2400" dirty="0" smtClean="0"/>
          </a:p>
          <a:p>
            <a:pPr lvl="2"/>
            <a:r>
              <a:rPr lang="zh-CN" altLang="en-US" sz="2400" dirty="0" smtClean="0"/>
              <a:t>根据</a:t>
            </a:r>
            <a:r>
              <a:rPr lang="en-US" altLang="zh-CN" sz="2400" dirty="0" smtClean="0"/>
              <a:t>Gate</a:t>
            </a:r>
            <a:r>
              <a:rPr lang="zh-CN" altLang="en-US" sz="2400" dirty="0" smtClean="0"/>
              <a:t>记录的</a:t>
            </a:r>
            <a:r>
              <a:rPr lang="en-US" altLang="zh-CN" sz="2400" dirty="0" smtClean="0"/>
              <a:t>Entity</a:t>
            </a:r>
            <a:r>
              <a:rPr lang="zh-CN" altLang="en-US" sz="2400" dirty="0" smtClean="0"/>
              <a:t>所在的服务器状态，转发到对应的</a:t>
            </a:r>
            <a:r>
              <a:rPr lang="en-US" altLang="zh-CN" sz="2400" dirty="0" smtClean="0"/>
              <a:t>cell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zh-CN" altLang="en-US" sz="2400" smtClean="0"/>
              <a:t>登录成功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9824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285</Words>
  <Application>Microsoft Office PowerPoint</Application>
  <PresentationFormat>自定义</PresentationFormat>
  <Paragraphs>104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Consolas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stanley</dc:creator>
  <cp:lastModifiedBy>BK</cp:lastModifiedBy>
  <cp:revision>57</cp:revision>
  <dcterms:created xsi:type="dcterms:W3CDTF">2021-09-14T11:40:54Z</dcterms:created>
  <dcterms:modified xsi:type="dcterms:W3CDTF">2021-09-16T02:42:51Z</dcterms:modified>
</cp:coreProperties>
</file>