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7" r:id="rId3"/>
    <p:sldId id="278" r:id="rId4"/>
    <p:sldId id="281" r:id="rId5"/>
    <p:sldId id="290" r:id="rId6"/>
    <p:sldId id="291" r:id="rId7"/>
    <p:sldId id="279" r:id="rId8"/>
    <p:sldId id="292" r:id="rId9"/>
    <p:sldId id="283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8DDBCF-131D-44B9-8FC5-33E3F62E1E22}" type="datetime1">
              <a:rPr lang="en-US" smtClean="0"/>
              <a:t>5/11/2021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F2F62-F301-473D-8232-75E80CE0966F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9D1C3-B316-4A1B-82D7-4705D2E40BA7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A9247-5068-4CC3-883F-7AB61CF1C1E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9CEC3-8214-44D6-BFB4-E21DEB8A596A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6A7A4-91A4-4A5D-9D7C-32802F7D18E0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CE634-B182-4098-B8B9-2D68331543DA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03E8E-945F-408B-832E-0D1968A2426B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82316-F9EA-4FD8-A222-812E35138D71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EEFB5C-401C-4FA8-9688-F43D3B52A443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E0532-80DC-42E0-BF99-F9F805E8B3F8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A4344A20-DD9D-48EA-9A29-80C4A5AD82FD}" type="datetime1">
              <a:rPr lang="en-US" smtClean="0"/>
              <a:t>5/11/2021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을 이용한 텍스트 분</a:t>
            </a:r>
            <a:r>
              <a:rPr lang="ko-KR" altLang="en-US" dirty="0"/>
              <a:t>석</a:t>
            </a:r>
            <a:endParaRPr lang="en-US" altLang="ko-KR" dirty="0" smtClean="0"/>
          </a:p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Text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it?</a:t>
            </a:r>
          </a:p>
          <a:p>
            <a:pPr lvl="1"/>
            <a:r>
              <a:rPr lang="en-US" sz="2400" dirty="0" smtClean="0"/>
              <a:t>Analyzing text data to obtain insights or find patterns in the text</a:t>
            </a:r>
          </a:p>
          <a:p>
            <a:pPr lvl="1"/>
            <a:r>
              <a:rPr lang="ko-KR" altLang="en-US" sz="2400" dirty="0"/>
              <a:t>특정 텍스트 안에 포함되어 있는 정보를 추출하고 분석해서 우리가 갖고 있는 질문의 답을 찾거나 관심있는 현상에 대한 인사이트를 </a:t>
            </a:r>
            <a:r>
              <a:rPr lang="ko-KR" altLang="en-US" sz="2400" dirty="0" smtClean="0"/>
              <a:t>발견하는 것</a:t>
            </a:r>
            <a:endParaRPr lang="en-US" sz="2400" dirty="0" smtClean="0"/>
          </a:p>
          <a:p>
            <a:r>
              <a:rPr lang="en-US" sz="2800" dirty="0" smtClean="0"/>
              <a:t>Examples of text data</a:t>
            </a:r>
          </a:p>
          <a:p>
            <a:pPr lvl="1"/>
            <a:r>
              <a:rPr lang="en-US" sz="2400" dirty="0" smtClean="0"/>
              <a:t>news articles, blogs, comments, reviews, posts on SNS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우리는 텍스트 데이터로부터 어떠한 정보를 얻을 수 있는가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문서는 무엇을 얘기하고 있는가</a:t>
            </a:r>
            <a:r>
              <a:rPr lang="en-US" altLang="ko-KR" sz="1800" dirty="0" smtClean="0"/>
              <a:t>? </a:t>
            </a:r>
          </a:p>
          <a:p>
            <a:pPr lvl="2"/>
            <a:r>
              <a:rPr lang="ko-KR" altLang="en-US" sz="1400" dirty="0" smtClean="0"/>
              <a:t>기사의 주제는 무엇인가</a:t>
            </a:r>
            <a:r>
              <a:rPr lang="en-US" altLang="ko-KR" sz="1400" dirty="0" smtClean="0"/>
              <a:t>? </a:t>
            </a:r>
          </a:p>
          <a:p>
            <a:pPr lvl="1"/>
            <a:r>
              <a:rPr lang="ko-KR" altLang="en-US" sz="1800" dirty="0" smtClean="0"/>
              <a:t>주제가 유사한 문서들은 무엇인가</a:t>
            </a:r>
            <a:r>
              <a:rPr lang="en-US" altLang="ko-KR" sz="1800" dirty="0" smtClean="0"/>
              <a:t>? </a:t>
            </a:r>
          </a:p>
          <a:p>
            <a:pPr lvl="2"/>
            <a:r>
              <a:rPr lang="ko-KR" altLang="en-US" sz="1400" dirty="0" smtClean="0"/>
              <a:t>군집화 분석</a:t>
            </a:r>
            <a:endParaRPr lang="en-US" altLang="ko-KR" sz="1400" dirty="0" smtClean="0"/>
          </a:p>
          <a:p>
            <a:pPr lvl="1"/>
            <a:r>
              <a:rPr lang="en-US" altLang="ko-KR" sz="1800" dirty="0" smtClean="0"/>
              <a:t>A </a:t>
            </a:r>
            <a:r>
              <a:rPr lang="ko-KR" altLang="en-US" sz="1800" dirty="0" smtClean="0"/>
              <a:t>주제에 대한 논조는 어떠한가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400" dirty="0" smtClean="0"/>
              <a:t>긍정 혹은 부정적으로 이야기 하고 있는가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주제의 어떠한 부분에 대해서 혹은 어떠한 관점으로 얘기하고 있는가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400" dirty="0" smtClean="0"/>
              <a:t>북한의 어떠한 이슈에 대해서 이야기 하는가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규제 등</a:t>
            </a:r>
            <a:endParaRPr lang="en-US" altLang="ko-KR" sz="1400" dirty="0" smtClean="0"/>
          </a:p>
          <a:p>
            <a:pPr lvl="1"/>
            <a:r>
              <a:rPr lang="ko-KR" altLang="en-US" sz="1800" dirty="0" smtClean="0"/>
              <a:t>문서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에는 </a:t>
            </a:r>
            <a:r>
              <a:rPr lang="en-US" altLang="ko-KR" sz="1800" dirty="0"/>
              <a:t>C </a:t>
            </a:r>
            <a:r>
              <a:rPr lang="ko-KR" altLang="en-US" sz="1800" dirty="0"/>
              <a:t>관련 어떠한 정보를 담고 있는가</a:t>
            </a:r>
            <a:r>
              <a:rPr lang="en-US" altLang="ko-KR" sz="1800" dirty="0"/>
              <a:t>? </a:t>
            </a:r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제품들의 가격은 얼마인가</a:t>
            </a:r>
            <a:r>
              <a:rPr lang="en-US" altLang="ko-KR" sz="1600" dirty="0"/>
              <a:t>? 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8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Main steps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어떠한 </a:t>
            </a:r>
            <a:r>
              <a:rPr lang="ko-KR" altLang="en-US" sz="1800" dirty="0"/>
              <a:t>연구를 하고자 하는가</a:t>
            </a:r>
            <a:r>
              <a:rPr lang="en-US" altLang="ko-KR" sz="1800" dirty="0"/>
              <a:t>? </a:t>
            </a:r>
          </a:p>
          <a:p>
            <a:pPr lvl="2"/>
            <a:r>
              <a:rPr lang="ko-KR" altLang="en-US" sz="1600" dirty="0"/>
              <a:t>어떠한 텍스트 데이터를 </a:t>
            </a:r>
            <a:r>
              <a:rPr lang="ko-KR" altLang="en-US" sz="1600" dirty="0" smtClean="0"/>
              <a:t>수집해야 </a:t>
            </a:r>
            <a:r>
              <a:rPr lang="ko-KR" altLang="en-US" sz="1600" dirty="0"/>
              <a:t>하는가</a:t>
            </a:r>
            <a:r>
              <a:rPr lang="en-US" altLang="ko-KR" sz="1600" dirty="0"/>
              <a:t>? </a:t>
            </a:r>
          </a:p>
          <a:p>
            <a:pPr lvl="1"/>
            <a:r>
              <a:rPr lang="ko-KR" altLang="en-US" sz="1800" dirty="0"/>
              <a:t>텍스트 수집 </a:t>
            </a:r>
            <a:r>
              <a:rPr lang="en-US" altLang="ko-KR" sz="1800" dirty="0"/>
              <a:t>(from the Web</a:t>
            </a:r>
            <a:r>
              <a:rPr lang="en-US" altLang="ko-KR" sz="1800" dirty="0" smtClean="0"/>
              <a:t>) =&gt; Web scraping</a:t>
            </a:r>
            <a:endParaRPr lang="en-US" altLang="ko-KR" sz="1800" dirty="0"/>
          </a:p>
          <a:p>
            <a:pPr lvl="2"/>
            <a:r>
              <a:rPr lang="ko-KR" altLang="en-US" sz="1600" dirty="0"/>
              <a:t>원하는 텍스트 선별</a:t>
            </a:r>
            <a:endParaRPr lang="en-US" altLang="ko-KR" sz="1600" dirty="0"/>
          </a:p>
          <a:p>
            <a:pPr lvl="1"/>
            <a:r>
              <a:rPr lang="ko-KR" altLang="en-US" sz="1800" dirty="0"/>
              <a:t>텍스트 전처리</a:t>
            </a:r>
            <a:endParaRPr lang="en-US" altLang="ko-KR" sz="1800" dirty="0"/>
          </a:p>
          <a:p>
            <a:pPr lvl="2"/>
            <a:r>
              <a:rPr lang="en-US" altLang="ko-KR" sz="1600" dirty="0" smtClean="0"/>
              <a:t>(</a:t>
            </a:r>
            <a:r>
              <a:rPr lang="ko-KR" altLang="en-US" sz="1600" dirty="0" smtClean="0"/>
              <a:t>컴퓨터가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분석 </a:t>
            </a:r>
            <a:r>
              <a:rPr lang="ko-KR" altLang="en-US" sz="1600" dirty="0"/>
              <a:t>가능한 형태로 가공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문서의 </a:t>
            </a:r>
            <a:r>
              <a:rPr lang="en-US" altLang="ko-KR" sz="1800" dirty="0"/>
              <a:t>vectorization</a:t>
            </a:r>
          </a:p>
          <a:p>
            <a:pPr lvl="2"/>
            <a:r>
              <a:rPr lang="ko-KR" altLang="en-US" sz="1600" dirty="0" smtClean="0"/>
              <a:t>문서를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형태로 </a:t>
            </a:r>
            <a:r>
              <a:rPr lang="ko-KR" altLang="en-US" sz="1600" dirty="0"/>
              <a:t>저장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텍스트 </a:t>
            </a:r>
            <a:r>
              <a:rPr lang="ko-KR" altLang="en-US" sz="1800" dirty="0"/>
              <a:t>분석</a:t>
            </a:r>
            <a:endParaRPr lang="en-US" altLang="ko-KR" sz="1800" dirty="0"/>
          </a:p>
          <a:p>
            <a:pPr lvl="2"/>
            <a:r>
              <a:rPr lang="en-US" sz="1600" dirty="0"/>
              <a:t> </a:t>
            </a:r>
            <a:r>
              <a:rPr lang="ko-KR" altLang="en-US" sz="1600" dirty="0"/>
              <a:t>우리가 원하는 결과</a:t>
            </a:r>
            <a:r>
              <a:rPr lang="en-US" altLang="ko-KR" sz="1600" dirty="0"/>
              <a:t>/</a:t>
            </a:r>
            <a:r>
              <a:rPr lang="ko-KR" altLang="en-US" sz="1600" dirty="0"/>
              <a:t>정보 도출</a:t>
            </a:r>
            <a:endParaRPr lang="en-US" sz="1600" dirty="0"/>
          </a:p>
          <a:p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47800" y="3600650"/>
            <a:ext cx="49530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6553200" y="4247950"/>
            <a:ext cx="228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4134050"/>
            <a:ext cx="182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(or Text mining)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(Research) Question</a:t>
            </a:r>
          </a:p>
          <a:p>
            <a:pPr lvl="1"/>
            <a:r>
              <a:rPr lang="en-US" altLang="ko-KR" sz="2000" dirty="0" smtClean="0"/>
              <a:t>What aspects of COVID-19 are covered by newspapers? </a:t>
            </a:r>
          </a:p>
          <a:p>
            <a:r>
              <a:rPr lang="en-US" altLang="ko-KR" sz="2400" dirty="0" smtClean="0"/>
              <a:t>How to solve: we can use text analysis techniques</a:t>
            </a:r>
          </a:p>
          <a:p>
            <a:pPr lvl="1"/>
            <a:r>
              <a:rPr lang="en-US" altLang="ko-KR" sz="2000" dirty="0" smtClean="0"/>
              <a:t>First, you need to collect text data that can be used to find the answer to the question</a:t>
            </a:r>
          </a:p>
          <a:p>
            <a:pPr lvl="2"/>
            <a:r>
              <a:rPr lang="en-US" altLang="ko-KR" sz="1800" dirty="0" smtClean="0"/>
              <a:t>That is, you need to collect news articles about COVID-19</a:t>
            </a:r>
          </a:p>
          <a:p>
            <a:pPr lvl="2"/>
            <a:r>
              <a:rPr lang="en-US" altLang="ko-KR" sz="1800" dirty="0" smtClean="0"/>
              <a:t>You can collection such data from the Web e.g., from </a:t>
            </a:r>
            <a:r>
              <a:rPr lang="en-US" altLang="ko-KR" sz="1800" dirty="0" err="1" smtClean="0"/>
              <a:t>Naver</a:t>
            </a:r>
            <a:r>
              <a:rPr lang="en-US" altLang="ko-KR" sz="1800" dirty="0" smtClean="0"/>
              <a:t>, using the web scraping techniques that you have learned so far</a:t>
            </a:r>
          </a:p>
          <a:p>
            <a:pPr lvl="1"/>
            <a:r>
              <a:rPr lang="en-US" altLang="ko-KR" sz="2200" dirty="0" smtClean="0"/>
              <a:t>After having prepared the required text data, which are news articles about COVID-19, we need to apply some text analysis techniques that are appropriate to find the answer to the question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 process</a:t>
            </a:r>
          </a:p>
          <a:p>
            <a:pPr lvl="1"/>
            <a:r>
              <a:rPr lang="en-US" sz="2000" dirty="0" smtClean="0"/>
              <a:t>1) Obtain text data &amp; select what we need</a:t>
            </a:r>
          </a:p>
          <a:p>
            <a:pPr lvl="2"/>
            <a:r>
              <a:rPr lang="en-US" sz="1800" dirty="0" smtClean="0"/>
              <a:t>Using Web scraping techniques</a:t>
            </a:r>
          </a:p>
          <a:p>
            <a:pPr lvl="2"/>
            <a:r>
              <a:rPr lang="en-US" sz="1800" dirty="0" smtClean="0"/>
              <a:t>Examples: news articles, blogs, comments, </a:t>
            </a:r>
            <a:r>
              <a:rPr lang="en-US" sz="1800" dirty="0" smtClean="0"/>
              <a:t>reviews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2) Text preprocessing (</a:t>
            </a:r>
            <a:r>
              <a:rPr lang="ko-KR" altLang="en-US" sz="2000" dirty="0" smtClean="0"/>
              <a:t>전처리</a:t>
            </a:r>
            <a:r>
              <a:rPr lang="en-US" altLang="ko-KR" sz="2000" dirty="0" smtClean="0"/>
              <a:t>): raw text data</a:t>
            </a:r>
            <a:r>
              <a:rPr lang="ko-KR" altLang="en-US" sz="2000" dirty="0" smtClean="0"/>
              <a:t>를 분석에 적합한 형태로 준비하는 과정</a:t>
            </a:r>
            <a:endParaRPr lang="en-US" altLang="ko-KR" sz="2000" dirty="0" smtClean="0"/>
          </a:p>
          <a:p>
            <a:pPr lvl="2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General process</a:t>
            </a:r>
          </a:p>
          <a:p>
            <a:pPr lvl="1"/>
            <a:r>
              <a:rPr lang="en-US" sz="2400" dirty="0" smtClean="0"/>
              <a:t>3) Analysis (</a:t>
            </a:r>
            <a:r>
              <a:rPr lang="ko-KR" altLang="en-US" sz="2400" dirty="0" smtClean="0"/>
              <a:t>구체적 분석 방법 적용</a:t>
            </a:r>
            <a:r>
              <a:rPr lang="en-US" altLang="ko-KR" sz="2400" dirty="0" smtClean="0"/>
              <a:t>)</a:t>
            </a:r>
            <a:endParaRPr lang="en-US" sz="2400" dirty="0" smtClean="0"/>
          </a:p>
          <a:p>
            <a:pPr lvl="2"/>
            <a:r>
              <a:rPr lang="en-US" sz="1800" dirty="0" smtClean="0"/>
              <a:t>Machine learning based </a:t>
            </a:r>
          </a:p>
          <a:p>
            <a:pPr lvl="3"/>
            <a:r>
              <a:rPr lang="en-US" altLang="ko-KR" sz="1600" dirty="0"/>
              <a:t>Text classification</a:t>
            </a:r>
          </a:p>
          <a:p>
            <a:pPr lvl="4"/>
            <a:r>
              <a:rPr lang="en-US" altLang="ko-KR" sz="1600" dirty="0"/>
              <a:t>Sentiment analysis</a:t>
            </a:r>
          </a:p>
          <a:p>
            <a:pPr lvl="3"/>
            <a:r>
              <a:rPr lang="en-US" altLang="ko-KR" sz="1600" dirty="0"/>
              <a:t>Clustering</a:t>
            </a:r>
          </a:p>
          <a:p>
            <a:pPr lvl="3"/>
            <a:r>
              <a:rPr lang="en-US" altLang="ko-KR" sz="1600" dirty="0"/>
              <a:t>Topic </a:t>
            </a:r>
            <a:r>
              <a:rPr lang="en-US" altLang="ko-KR" sz="1600" dirty="0" smtClean="0"/>
              <a:t>modeling</a:t>
            </a:r>
          </a:p>
          <a:p>
            <a:pPr lvl="3"/>
            <a:r>
              <a:rPr lang="en-US" altLang="ko-KR" sz="1400" dirty="0"/>
              <a:t>Word embedding: </a:t>
            </a:r>
            <a:r>
              <a:rPr lang="en-US" altLang="ko-KR" sz="1400" dirty="0" err="1"/>
              <a:t>Word2Vec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sz="1400" dirty="0" smtClean="0"/>
          </a:p>
          <a:p>
            <a:pPr lvl="2"/>
            <a:r>
              <a:rPr lang="en-US" sz="1800" dirty="0" smtClean="0"/>
              <a:t>No ML based</a:t>
            </a:r>
          </a:p>
          <a:p>
            <a:pPr lvl="3"/>
            <a:r>
              <a:rPr lang="en-US" altLang="ko-KR" sz="1600" dirty="0"/>
              <a:t>Keywords frequency</a:t>
            </a:r>
          </a:p>
          <a:p>
            <a:pPr lvl="3"/>
            <a:r>
              <a:rPr lang="en-US" altLang="ko-KR" sz="1600" dirty="0" smtClean="0"/>
              <a:t>Text Network </a:t>
            </a:r>
            <a:r>
              <a:rPr lang="en-US" altLang="ko-KR" sz="1600" dirty="0"/>
              <a:t>Analysis, also known as Semantic Network Analysis</a:t>
            </a:r>
          </a:p>
          <a:p>
            <a:pPr lvl="2"/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영어 전처리</a:t>
            </a:r>
            <a:endParaRPr lang="en-US" altLang="ko-KR" dirty="0" smtClean="0"/>
          </a:p>
          <a:p>
            <a:pPr lvl="1"/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ko-KR" altLang="en-US" dirty="0" smtClean="0"/>
              <a:t>모듈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 설치되어 있음</a:t>
            </a:r>
            <a:r>
              <a:rPr lang="en-US" altLang="ko-KR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nltk.download</a:t>
            </a:r>
            <a:r>
              <a:rPr lang="en-US" dirty="0" smtClean="0"/>
              <a:t>(‘all’)</a:t>
            </a:r>
          </a:p>
          <a:p>
            <a:r>
              <a:rPr lang="ko-KR" altLang="en-US" dirty="0" smtClean="0"/>
              <a:t>한글 전처리</a:t>
            </a:r>
            <a:endParaRPr lang="en-US" dirty="0" smtClean="0"/>
          </a:p>
          <a:p>
            <a:pPr lvl="1"/>
            <a:r>
              <a:rPr lang="en-US" dirty="0" err="1" smtClean="0"/>
              <a:t>KoNLPy</a:t>
            </a:r>
            <a:r>
              <a:rPr lang="en-US" dirty="0" smtClean="0"/>
              <a:t> </a:t>
            </a:r>
            <a:r>
              <a:rPr lang="ko-KR" altLang="en-US" dirty="0"/>
              <a:t>모듈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Instructor</a:t>
            </a:r>
            <a:r>
              <a:rPr lang="ko-KR" altLang="en-US" dirty="0" smtClean="0"/>
              <a:t>와 함께 설치하세요</a:t>
            </a:r>
            <a:r>
              <a:rPr lang="en-US" altLang="ko-KR" dirty="0" smtClean="0"/>
              <a:t>!!</a:t>
            </a:r>
            <a:endParaRPr lang="en-US" altLang="ko-KR" dirty="0"/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KoNLPy</a:t>
            </a:r>
            <a:r>
              <a:rPr lang="en-US" dirty="0" smtClean="0"/>
              <a:t> </a:t>
            </a:r>
            <a:r>
              <a:rPr lang="ko-KR" altLang="en-US" dirty="0" smtClean="0"/>
              <a:t>설치 설명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docx</a:t>
            </a:r>
            <a:r>
              <a:rPr lang="en-US" dirty="0" smtClean="0"/>
              <a:t>’ </a:t>
            </a:r>
            <a:r>
              <a:rPr lang="ko-KR" altLang="en-US" dirty="0"/>
              <a:t>참조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69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9265</TotalTime>
  <Words>455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01013022</vt:lpstr>
      <vt:lpstr>Introduction</vt:lpstr>
      <vt:lpstr>Intro to Text analytics</vt:lpstr>
      <vt:lpstr>Definition</vt:lpstr>
      <vt:lpstr>Examples</vt:lpstr>
      <vt:lpstr>Brief intro to text analysis</vt:lpstr>
      <vt:lpstr>Example</vt:lpstr>
      <vt:lpstr>Overall process (cont’d)</vt:lpstr>
      <vt:lpstr>Overall process (cont’d)</vt:lpstr>
      <vt:lpstr>What you need to 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141</cp:revision>
  <dcterms:created xsi:type="dcterms:W3CDTF">2015-01-19T14:33:39Z</dcterms:created>
  <dcterms:modified xsi:type="dcterms:W3CDTF">2021-05-11T13:22:09Z</dcterms:modified>
</cp:coreProperties>
</file>