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6" r:id="rId2"/>
    <p:sldId id="453" r:id="rId3"/>
    <p:sldId id="427" r:id="rId4"/>
    <p:sldId id="444" r:id="rId5"/>
    <p:sldId id="445" r:id="rId6"/>
    <p:sldId id="446" r:id="rId7"/>
    <p:sldId id="447" r:id="rId8"/>
    <p:sldId id="391" r:id="rId9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45" autoAdjust="0"/>
  </p:normalViewPr>
  <p:slideViewPr>
    <p:cSldViewPr>
      <p:cViewPr varScale="1">
        <p:scale>
          <a:sx n="52" d="100"/>
          <a:sy n="52" d="100"/>
        </p:scale>
        <p:origin x="162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EA3A521-9A6A-418C-9FF9-805DB9C49B3F}" type="datetime1">
              <a:rPr lang="en-US" smtClean="0"/>
              <a:t>5/11/2021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 smtClean="0"/>
              <a:t>Text preprocessing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68F24D-3204-4437-8AED-6A11F2D9DADE}" type="datetime1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Text preprocessing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2C5422-DD04-43B3-BEC4-8B90E9742AF6}" type="datetime1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Text preprocessing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143ADDF-7AB2-497A-B2D8-C266D8314622}" type="datetime1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Text preprocessing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497583-3557-4DEF-9EDC-433E5186A41A}" type="datetime1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Text preprocessing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A582C6-C854-407B-A27D-877D714A02B9}" type="datetime1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Text preprocessing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FE408A-C7A5-41F3-9C64-2892157D970E}" type="datetime1">
              <a:rPr lang="en-US" smtClean="0"/>
              <a:t>5/11/2021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Text preprocessing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75C9D8-6C94-4B70-A4B8-EF9E50BC84A1}" type="datetime1">
              <a:rPr lang="en-US" smtClean="0"/>
              <a:t>5/11/2021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Text preprocessing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A8D6EC-0E8C-4860-8294-C4FB22B64460}" type="datetime1">
              <a:rPr lang="en-US" smtClean="0"/>
              <a:t>5/11/2021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Text preprocessing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ABBD71-8306-4CD0-BABC-2B934BD01E82}" type="datetime1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Text preprocessing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E7C52E-536C-4231-B2CC-3F6C204BF518}" type="datetime1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Text preprocessing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89808DE7-8BDF-4788-8443-716A82A3673B}" type="datetime1">
              <a:rPr lang="en-US" smtClean="0"/>
              <a:t>5/11/2021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altLang="ko-KR" smtClean="0"/>
              <a:t>Text preprocessing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ytimes.com/2017/06/12/well/live/having-friends-is-good-for-you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vit/soynlp" TargetMode="External"/><Relationship Id="rId2" Type="http://schemas.openxmlformats.org/officeDocument/2006/relationships/hyperlink" Target="https://www.ling.upenn.edu/courses/Fall_2003/ling001/penn_treebank_po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Text preprocessing (</a:t>
            </a:r>
            <a:r>
              <a:rPr lang="en-US" dirty="0" err="1" smtClean="0"/>
              <a:t>Eng</a:t>
            </a:r>
            <a:r>
              <a:rPr lang="en-US" smtClean="0"/>
              <a:t>)  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6781800" cy="1752600"/>
          </a:xfrm>
        </p:spPr>
        <p:txBody>
          <a:bodyPr/>
          <a:lstStyle/>
          <a:p>
            <a:pPr algn="r"/>
            <a:r>
              <a:rPr lang="en-US" dirty="0" smtClean="0"/>
              <a:t>Sang Yup Lee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텍스트 전처리 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분석에 적합한 형태로 텍스트를 준비하는 것</a:t>
            </a:r>
            <a:endParaRPr lang="en-US" altLang="ko-KR" sz="2400" dirty="0" smtClean="0"/>
          </a:p>
          <a:p>
            <a:pPr lvl="1"/>
            <a:endParaRPr lang="en-US" altLang="ko-KR" sz="2400" dirty="0" smtClean="0"/>
          </a:p>
          <a:p>
            <a:r>
              <a:rPr lang="ko-KR" altLang="en-US" sz="2800" dirty="0" smtClean="0"/>
              <a:t>전처리의 결과물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불용어가 제거된 특정한 품사들의 단어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예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명사</a:t>
            </a:r>
            <a:r>
              <a:rPr lang="en-US" altLang="ko-KR" sz="2400" dirty="0" smtClean="0"/>
              <a:t>)</a:t>
            </a:r>
          </a:p>
          <a:p>
            <a:pPr lvl="2"/>
            <a:r>
              <a:rPr lang="ko-KR" altLang="en-US" sz="2000" dirty="0" smtClean="0"/>
              <a:t>최종적으로 선택되어지는 단어들은 해당 문서의 특성을 잘 나타내는 것들이어야 함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최종적으로 선택되는 단어들은 분석의 목적에 따라서 달라짐</a:t>
            </a:r>
            <a:endParaRPr lang="en-US" altLang="ko-KR" sz="2000" dirty="0" smtClean="0"/>
          </a:p>
          <a:p>
            <a:pPr lvl="3"/>
            <a:r>
              <a:rPr lang="ko-KR" altLang="en-US" sz="1600" dirty="0" smtClean="0"/>
              <a:t>주제와 관련된 분석 </a:t>
            </a:r>
            <a:r>
              <a:rPr lang="en-US" altLang="ko-KR" sz="1600" dirty="0" smtClean="0"/>
              <a:t>=&gt; </a:t>
            </a:r>
            <a:r>
              <a:rPr lang="ko-KR" altLang="en-US" sz="1600" dirty="0" smtClean="0"/>
              <a:t>명사</a:t>
            </a:r>
            <a:endParaRPr lang="en-US" altLang="ko-KR" sz="1600" dirty="0" smtClean="0"/>
          </a:p>
          <a:p>
            <a:pPr lvl="3"/>
            <a:r>
              <a:rPr lang="ko-KR" altLang="en-US" sz="1600" dirty="0" smtClean="0"/>
              <a:t>감성분석 </a:t>
            </a:r>
            <a:r>
              <a:rPr lang="en-US" altLang="ko-KR" sz="1600" dirty="0" smtClean="0"/>
              <a:t>=&gt; </a:t>
            </a:r>
            <a:r>
              <a:rPr lang="ko-KR" altLang="en-US" sz="1600" dirty="0" smtClean="0"/>
              <a:t>형용사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부사 포함 필요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ADDF-7AB2-497A-B2D8-C266D8314622}" type="datetime1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Text preprocessing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09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steps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87EC1-5D5C-4F3B-AEDB-3D5F3EC60951}" type="datetime1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Text preprocessing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전처리의 주요 과정들 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불필요한 </a:t>
            </a:r>
            <a:r>
              <a:rPr lang="ko-KR" altLang="en-US" sz="1800" dirty="0"/>
              <a:t>기호 </a:t>
            </a:r>
            <a:r>
              <a:rPr lang="en-US" altLang="ko-KR" sz="1800" dirty="0"/>
              <a:t>/ </a:t>
            </a:r>
            <a:r>
              <a:rPr lang="ko-KR" altLang="en-US" sz="1800" dirty="0"/>
              <a:t>표현 없애기</a:t>
            </a:r>
            <a:r>
              <a:rPr lang="en-US" altLang="ko-KR" sz="1800" dirty="0"/>
              <a:t>(</a:t>
            </a:r>
            <a:r>
              <a:rPr lang="ko-KR" altLang="en-US" sz="1800" dirty="0"/>
              <a:t>예</a:t>
            </a:r>
            <a:r>
              <a:rPr lang="en-US" altLang="ko-KR" sz="1800" dirty="0"/>
              <a:t>, !, ., “, ; </a:t>
            </a:r>
            <a:r>
              <a:rPr lang="ko-KR" altLang="en-US" sz="1800" dirty="0"/>
              <a:t>등</a:t>
            </a:r>
            <a:r>
              <a:rPr lang="en-US" altLang="ko-KR" sz="1800" dirty="0"/>
              <a:t>)</a:t>
            </a:r>
          </a:p>
          <a:p>
            <a:pPr lvl="1"/>
            <a:r>
              <a:rPr lang="ko-KR" altLang="en-US" sz="1800" dirty="0" smtClean="0"/>
              <a:t>대소문자 </a:t>
            </a:r>
            <a:r>
              <a:rPr lang="ko-KR" altLang="en-US" sz="1800" dirty="0"/>
              <a:t>변환 </a:t>
            </a:r>
            <a:r>
              <a:rPr lang="en-US" altLang="ko-KR" sz="1800" dirty="0"/>
              <a:t>(Case conversion, </a:t>
            </a:r>
            <a:r>
              <a:rPr lang="ko-KR" altLang="en-US" sz="1800" dirty="0"/>
              <a:t>소문자 ↔ 대문자</a:t>
            </a:r>
            <a:r>
              <a:rPr lang="en-US" altLang="ko-KR" sz="1800" dirty="0"/>
              <a:t>) (</a:t>
            </a:r>
            <a:r>
              <a:rPr lang="ko-KR" altLang="en-US" sz="1800" dirty="0"/>
              <a:t>영어의 경우에만 해당</a:t>
            </a:r>
            <a:r>
              <a:rPr lang="en-US" altLang="ko-KR" sz="1800" dirty="0"/>
              <a:t>)</a:t>
            </a:r>
          </a:p>
          <a:p>
            <a:pPr lvl="1"/>
            <a:r>
              <a:rPr lang="ko-KR" altLang="en-US" sz="1800" dirty="0" smtClean="0"/>
              <a:t>단어 </a:t>
            </a:r>
            <a:r>
              <a:rPr lang="en-US" altLang="ko-KR" sz="1800" dirty="0"/>
              <a:t>(</a:t>
            </a:r>
            <a:r>
              <a:rPr lang="ko-KR" altLang="en-US" sz="1800" dirty="0"/>
              <a:t>혹은 </a:t>
            </a:r>
            <a:r>
              <a:rPr lang="en-US" altLang="ko-KR" sz="1800" dirty="0"/>
              <a:t>Token) </a:t>
            </a:r>
            <a:r>
              <a:rPr lang="ko-KR" altLang="en-US" sz="1800" dirty="0"/>
              <a:t>단위로 짤라주기 </a:t>
            </a:r>
            <a:r>
              <a:rPr lang="en-US" altLang="ko-KR" sz="1800" dirty="0"/>
              <a:t>(Tokenization)</a:t>
            </a:r>
          </a:p>
          <a:p>
            <a:pPr lvl="1"/>
            <a:r>
              <a:rPr lang="ko-KR" altLang="en-US" sz="1800" dirty="0" smtClean="0"/>
              <a:t>단어의 </a:t>
            </a:r>
            <a:r>
              <a:rPr lang="ko-KR" altLang="en-US" sz="1800" dirty="0"/>
              <a:t>품사 찾기 </a:t>
            </a:r>
            <a:r>
              <a:rPr lang="en-US" altLang="ko-KR" sz="1800" dirty="0"/>
              <a:t>(Part of Speech tagging)</a:t>
            </a:r>
          </a:p>
          <a:p>
            <a:pPr lvl="1"/>
            <a:r>
              <a:rPr lang="ko-KR" altLang="en-US" sz="1800" dirty="0" smtClean="0"/>
              <a:t>원하는 </a:t>
            </a:r>
            <a:r>
              <a:rPr lang="ko-KR" altLang="en-US" sz="1800" dirty="0"/>
              <a:t>품사의 단어들만 선택  </a:t>
            </a:r>
          </a:p>
          <a:p>
            <a:pPr lvl="1"/>
            <a:r>
              <a:rPr lang="ko-KR" altLang="en-US" sz="1800" dirty="0" smtClean="0"/>
              <a:t>단어의 </a:t>
            </a:r>
            <a:r>
              <a:rPr lang="ko-KR" altLang="en-US" sz="1800" dirty="0"/>
              <a:t>원형</a:t>
            </a:r>
            <a:r>
              <a:rPr lang="en-US" altLang="ko-KR" sz="1800" dirty="0"/>
              <a:t>(</a:t>
            </a:r>
            <a:r>
              <a:rPr lang="ko-KR" altLang="en-US" sz="1800" dirty="0"/>
              <a:t>혹은 어근</a:t>
            </a:r>
            <a:r>
              <a:rPr lang="en-US" altLang="ko-KR" sz="1800" dirty="0"/>
              <a:t>) </a:t>
            </a:r>
            <a:r>
              <a:rPr lang="ko-KR" altLang="en-US" sz="1800" dirty="0"/>
              <a:t>찾기</a:t>
            </a:r>
            <a:r>
              <a:rPr lang="en-US" altLang="ko-KR" sz="1800" dirty="0"/>
              <a:t>(Lemmatization / Stemming)</a:t>
            </a:r>
          </a:p>
          <a:p>
            <a:pPr lvl="1"/>
            <a:r>
              <a:rPr lang="ko-KR" altLang="en-US" sz="1800" dirty="0" smtClean="0"/>
              <a:t>불용어 </a:t>
            </a:r>
            <a:r>
              <a:rPr lang="en-US" altLang="ko-KR" sz="1800" dirty="0"/>
              <a:t>(</a:t>
            </a:r>
            <a:r>
              <a:rPr lang="en-US" altLang="ko-KR" sz="1800" dirty="0" err="1"/>
              <a:t>Stopwords</a:t>
            </a:r>
            <a:r>
              <a:rPr lang="en-US" altLang="ko-KR" sz="1800" dirty="0"/>
              <a:t>) </a:t>
            </a:r>
            <a:r>
              <a:rPr lang="ko-KR" altLang="en-US" sz="1800" dirty="0"/>
              <a:t>제거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152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참조 파일</a:t>
            </a:r>
            <a:r>
              <a:rPr lang="en-US" altLang="ko-KR" sz="2000" dirty="0"/>
              <a:t>: “</a:t>
            </a:r>
            <a:r>
              <a:rPr lang="en-US" altLang="ko-KR" sz="2000" dirty="0" err="1"/>
              <a:t>English_preprocessing.ipynb</a:t>
            </a:r>
            <a:r>
              <a:rPr lang="en-US" altLang="ko-KR" sz="2000" dirty="0" smtClean="0"/>
              <a:t>”</a:t>
            </a:r>
          </a:p>
          <a:p>
            <a:r>
              <a:rPr lang="ko-KR" altLang="en-US" sz="2000" dirty="0" smtClean="0"/>
              <a:t>불필요한 기호 없애기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단어가 아닌 </a:t>
            </a:r>
            <a:r>
              <a:rPr lang="en-US" altLang="ko-KR" sz="1800" dirty="0" smtClean="0"/>
              <a:t>‘ “ . , </a:t>
            </a:r>
            <a:r>
              <a:rPr lang="ko-KR" altLang="en-US" sz="1800" dirty="0" smtClean="0"/>
              <a:t>등의 기호 제거</a:t>
            </a:r>
            <a:endParaRPr lang="en-US" altLang="ko-KR" sz="1800" dirty="0" smtClean="0"/>
          </a:p>
          <a:p>
            <a:pPr lvl="1"/>
            <a:r>
              <a:rPr lang="en-US" sz="1800" dirty="0" smtClean="0"/>
              <a:t>string </a:t>
            </a:r>
            <a:r>
              <a:rPr lang="ko-KR" altLang="en-US" sz="1800" dirty="0" smtClean="0"/>
              <a:t>함수인 </a:t>
            </a:r>
            <a:r>
              <a:rPr lang="en-US" altLang="ko-KR" sz="1800" dirty="0" smtClean="0"/>
              <a:t>replace()</a:t>
            </a:r>
            <a:r>
              <a:rPr lang="ko-KR" altLang="en-US" sz="1800" dirty="0" smtClean="0"/>
              <a:t>를 사용</a:t>
            </a:r>
            <a:endParaRPr lang="en-US" altLang="ko-KR" sz="1800" dirty="0" smtClean="0"/>
          </a:p>
          <a:p>
            <a:pPr lvl="1"/>
            <a:r>
              <a:rPr lang="en-US" altLang="ko-KR" sz="1800" dirty="0">
                <a:hlinkClick r:id="rId2"/>
              </a:rPr>
              <a:t>https://</a:t>
            </a:r>
            <a:r>
              <a:rPr lang="en-US" altLang="ko-KR" sz="1800" dirty="0" smtClean="0">
                <a:hlinkClick r:id="rId2"/>
              </a:rPr>
              <a:t>www.nytimes.com/2017/06/12/well/live/having-friends-is-good-for-you.html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nytimes.txt </a:t>
            </a:r>
            <a:r>
              <a:rPr lang="ko-KR" altLang="en-US" sz="1800" dirty="0" smtClean="0"/>
              <a:t>파일에 저장</a:t>
            </a:r>
            <a:endParaRPr lang="en-US" altLang="ko-KR" sz="1800" dirty="0" smtClean="0"/>
          </a:p>
          <a:p>
            <a:pPr lvl="1"/>
            <a:r>
              <a:rPr lang="en-US" altLang="ko-KR" sz="1800" dirty="0" err="1" smtClean="0"/>
              <a:t>re.sub</a:t>
            </a:r>
            <a:r>
              <a:rPr lang="en-US" altLang="ko-KR" sz="1800" dirty="0" smtClean="0"/>
              <a:t>('[^\</a:t>
            </a:r>
            <a:r>
              <a:rPr lang="en-US" altLang="ko-KR" sz="1800" dirty="0"/>
              <a:t>s\d\w]','',text)</a:t>
            </a:r>
            <a:endParaRPr lang="en-US" altLang="ko-KR" sz="1800" dirty="0" smtClean="0"/>
          </a:p>
          <a:p>
            <a:r>
              <a:rPr lang="en-US" altLang="ko-KR" sz="2000" dirty="0" smtClean="0"/>
              <a:t>Case conversion (</a:t>
            </a:r>
            <a:r>
              <a:rPr lang="ko-KR" altLang="en-US" sz="2000" dirty="0" smtClean="0"/>
              <a:t>영어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en-US" altLang="ko-KR" sz="1800" dirty="0" smtClean="0"/>
              <a:t>Case </a:t>
            </a:r>
            <a:r>
              <a:rPr lang="ko-KR" altLang="en-US" sz="1800" dirty="0" smtClean="0"/>
              <a:t>가 다른 경우 서로 다른 글자로 인식되기 때문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대문자 </a:t>
            </a:r>
            <a:r>
              <a:rPr lang="en-US" altLang="ko-KR" sz="1800" dirty="0" smtClean="0"/>
              <a:t>=&gt; </a:t>
            </a:r>
            <a:r>
              <a:rPr lang="ko-KR" altLang="en-US" sz="1800" dirty="0" smtClean="0"/>
              <a:t>소문자 또는 소문자 </a:t>
            </a:r>
            <a:r>
              <a:rPr lang="en-US" altLang="ko-KR" sz="1800" dirty="0" smtClean="0"/>
              <a:t>=&gt; </a:t>
            </a:r>
            <a:r>
              <a:rPr lang="ko-KR" altLang="en-US" sz="1800" dirty="0" smtClean="0"/>
              <a:t>대문자로 변환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string </a:t>
            </a:r>
            <a:r>
              <a:rPr lang="ko-KR" altLang="en-US" sz="1800" dirty="0" smtClean="0"/>
              <a:t>함수인 </a:t>
            </a:r>
            <a:r>
              <a:rPr lang="en-US" altLang="ko-KR" sz="1800" dirty="0" smtClean="0"/>
              <a:t>lower() </a:t>
            </a:r>
            <a:r>
              <a:rPr lang="ko-KR" altLang="en-US" sz="1800" dirty="0" smtClean="0"/>
              <a:t>또는 </a:t>
            </a:r>
            <a:r>
              <a:rPr lang="en-US" altLang="ko-KR" sz="1800" dirty="0" smtClean="0"/>
              <a:t>upper() </a:t>
            </a:r>
            <a:r>
              <a:rPr lang="ko-KR" altLang="en-US" sz="1800" dirty="0" smtClean="0"/>
              <a:t>사용</a:t>
            </a:r>
            <a:endParaRPr lang="en-US" altLang="ko-KR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F256-43FC-4728-983F-D192E17F6EC4}" type="datetime1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Text preprocessing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steps – </a:t>
            </a:r>
            <a:r>
              <a:rPr lang="ko-KR" altLang="en-US" dirty="0" smtClean="0"/>
              <a:t>영어 텍스트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356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단어 단위로 쪼개기 </a:t>
            </a:r>
            <a:r>
              <a:rPr lang="en-US" altLang="ko-KR" sz="2800" dirty="0" smtClean="0"/>
              <a:t>(Tokenization)</a:t>
            </a:r>
          </a:p>
          <a:p>
            <a:pPr lvl="1"/>
            <a:r>
              <a:rPr lang="en-US" altLang="ko-KR" sz="2400" dirty="0" smtClean="0"/>
              <a:t>token = </a:t>
            </a:r>
            <a:r>
              <a:rPr lang="ko-KR" altLang="en-US" sz="2400" dirty="0"/>
              <a:t>뜻을 갖고 사용될 수 있는 </a:t>
            </a:r>
            <a:r>
              <a:rPr lang="ko-KR" altLang="en-US" sz="2400" dirty="0" smtClean="0"/>
              <a:t>글의 단위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보통은 하나의 단어를 의미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한글과 영어의 차이</a:t>
            </a:r>
            <a:endParaRPr lang="en-US" altLang="ko-KR" sz="2400" dirty="0" smtClean="0"/>
          </a:p>
          <a:p>
            <a:pPr lvl="2"/>
            <a:r>
              <a:rPr lang="ko-KR" altLang="en-US" sz="2000" dirty="0" smtClean="0"/>
              <a:t>영어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굴절어</a:t>
            </a:r>
            <a:endParaRPr lang="en-US" altLang="ko-KR" sz="2000" dirty="0" smtClean="0"/>
          </a:p>
          <a:p>
            <a:pPr lvl="3"/>
            <a:r>
              <a:rPr lang="ko-KR" altLang="en-US" sz="1600" dirty="0"/>
              <a:t>단어 자체의 형태변화로 그 단어의 </a:t>
            </a:r>
            <a:r>
              <a:rPr lang="ko-KR" altLang="en-US" sz="1600" dirty="0" smtClean="0"/>
              <a:t>문법적 기능을 표현</a:t>
            </a:r>
            <a:endParaRPr lang="en-US" altLang="ko-KR" sz="1600" dirty="0" smtClean="0"/>
          </a:p>
          <a:p>
            <a:pPr lvl="2"/>
            <a:r>
              <a:rPr lang="ko-KR" altLang="en-US" sz="2000" dirty="0" smtClean="0"/>
              <a:t>한글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교착어</a:t>
            </a:r>
            <a:endParaRPr lang="en-US" altLang="ko-KR" sz="2000" dirty="0" smtClean="0"/>
          </a:p>
          <a:p>
            <a:pPr lvl="3"/>
            <a:r>
              <a:rPr lang="ko-KR" altLang="en-US" sz="1600" dirty="0" smtClean="0"/>
              <a:t>어근에 접사가 </a:t>
            </a:r>
            <a:r>
              <a:rPr lang="ko-KR" altLang="en-US" sz="1600" dirty="0"/>
              <a:t>결합되어 문장 내에서의 각 단어의 </a:t>
            </a:r>
            <a:r>
              <a:rPr lang="ko-KR" altLang="en-US" sz="1600" dirty="0" smtClean="0"/>
              <a:t>문법적 기능을 나타냄</a:t>
            </a:r>
            <a:endParaRPr lang="en-US" altLang="ko-KR" sz="1600" dirty="0" smtClean="0"/>
          </a:p>
          <a:p>
            <a:pPr lvl="3"/>
            <a:r>
              <a:rPr lang="ko-KR" altLang="en-US" sz="1600" dirty="0" smtClean="0"/>
              <a:t>예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철수가 밥을 먹다</a:t>
            </a:r>
            <a:endParaRPr lang="en-US" altLang="ko-KR" sz="1600" dirty="0" smtClean="0"/>
          </a:p>
          <a:p>
            <a:pPr lvl="3"/>
            <a:r>
              <a:rPr lang="ko-KR" altLang="en-US" sz="1600" dirty="0"/>
              <a:t>문단 </a:t>
            </a:r>
            <a:r>
              <a:rPr lang="en-US" altLang="ko-KR" sz="1600" dirty="0"/>
              <a:t>&gt; </a:t>
            </a:r>
            <a:r>
              <a:rPr lang="ko-KR" altLang="en-US" sz="1600" dirty="0"/>
              <a:t>문장 </a:t>
            </a:r>
            <a:r>
              <a:rPr lang="en-US" altLang="ko-KR" sz="1600" dirty="0"/>
              <a:t>&gt; </a:t>
            </a:r>
            <a:r>
              <a:rPr lang="ko-KR" altLang="en-US" sz="1600" dirty="0"/>
              <a:t>구절 </a:t>
            </a:r>
            <a:r>
              <a:rPr lang="en-US" altLang="ko-KR" sz="1600" dirty="0"/>
              <a:t>(</a:t>
            </a:r>
            <a:r>
              <a:rPr lang="ko-KR" altLang="en-US" sz="1600" dirty="0"/>
              <a:t>구</a:t>
            </a:r>
            <a:r>
              <a:rPr lang="en-US" altLang="ko-KR" sz="1600" dirty="0"/>
              <a:t>,</a:t>
            </a:r>
            <a:r>
              <a:rPr lang="ko-KR" altLang="en-US" sz="1600" dirty="0"/>
              <a:t>절</a:t>
            </a:r>
            <a:r>
              <a:rPr lang="en-US" altLang="ko-KR" sz="1600" dirty="0"/>
              <a:t>) &gt; </a:t>
            </a:r>
            <a:r>
              <a:rPr lang="ko-KR" altLang="en-US" sz="1600" dirty="0"/>
              <a:t>어절 </a:t>
            </a:r>
            <a:r>
              <a:rPr lang="en-US" altLang="ko-KR" sz="1600" dirty="0"/>
              <a:t>&gt; </a:t>
            </a:r>
            <a:r>
              <a:rPr lang="ko-KR" altLang="en-US" sz="1600" dirty="0"/>
              <a:t>단어 </a:t>
            </a:r>
            <a:r>
              <a:rPr lang="en-US" altLang="ko-KR" sz="1600" dirty="0"/>
              <a:t>&gt; </a:t>
            </a:r>
            <a:r>
              <a:rPr lang="ko-KR" altLang="en-US" sz="1600" dirty="0"/>
              <a:t>형태소 </a:t>
            </a:r>
            <a:r>
              <a:rPr lang="en-US" altLang="ko-KR" sz="1600" dirty="0"/>
              <a:t>&gt; </a:t>
            </a:r>
            <a:r>
              <a:rPr lang="ko-KR" altLang="en-US" sz="1600" dirty="0"/>
              <a:t>음절 </a:t>
            </a:r>
            <a:r>
              <a:rPr lang="en-US" altLang="ko-KR" sz="1600" dirty="0"/>
              <a:t>&gt; </a:t>
            </a:r>
            <a:r>
              <a:rPr lang="ko-KR" altLang="en-US" sz="1600" dirty="0"/>
              <a:t>음운 </a:t>
            </a:r>
            <a:r>
              <a:rPr lang="en-US" altLang="ko-KR" sz="1600" dirty="0"/>
              <a:t>(</a:t>
            </a:r>
            <a:r>
              <a:rPr lang="ko-KR" altLang="en-US" sz="1600" dirty="0"/>
              <a:t>자음</a:t>
            </a:r>
            <a:r>
              <a:rPr lang="en-US" altLang="ko-KR" sz="1600" dirty="0"/>
              <a:t>, </a:t>
            </a:r>
            <a:r>
              <a:rPr lang="ko-KR" altLang="en-US" sz="1600" dirty="0"/>
              <a:t>모음</a:t>
            </a:r>
            <a:r>
              <a:rPr lang="en-US" altLang="ko-KR" sz="1600" dirty="0" smtClean="0"/>
              <a:t>)</a:t>
            </a:r>
            <a:endParaRPr lang="en-US" altLang="ko-KR" sz="1400" dirty="0"/>
          </a:p>
          <a:p>
            <a:pPr lvl="2"/>
            <a:endParaRPr lang="en-US" altLang="ko-KR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F256-43FC-4728-983F-D192E17F6EC4}" type="datetime1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Text preprocessing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steps (cont’d)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156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품사 찾기 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PoS</a:t>
            </a:r>
            <a:r>
              <a:rPr lang="en-US" altLang="ko-KR" sz="2000" dirty="0" smtClean="0"/>
              <a:t> tagging)</a:t>
            </a:r>
          </a:p>
          <a:p>
            <a:pPr lvl="1"/>
            <a:r>
              <a:rPr lang="ko-KR" altLang="en-US" sz="1800" dirty="0" smtClean="0"/>
              <a:t>각 단어의 품사를 찾는 과정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이는 품사를 찾은 후 특정 품사에 해당하는 단어만을 선택하기 위해 수행</a:t>
            </a:r>
            <a:endParaRPr lang="en-US" altLang="ko-KR" sz="1800" dirty="0"/>
          </a:p>
          <a:p>
            <a:pPr lvl="1"/>
            <a:r>
              <a:rPr lang="ko-KR" altLang="en-US" sz="1800" dirty="0" smtClean="0"/>
              <a:t>영어의 품사 정보</a:t>
            </a:r>
            <a:endParaRPr lang="en-US" altLang="ko-KR" sz="1800" dirty="0" smtClean="0"/>
          </a:p>
          <a:p>
            <a:pPr lvl="2"/>
            <a:r>
              <a:rPr lang="en-US" altLang="ko-KR" sz="1400" dirty="0">
                <a:hlinkClick r:id="rId2"/>
              </a:rPr>
              <a:t>https://</a:t>
            </a:r>
            <a:r>
              <a:rPr lang="en-US" altLang="ko-KR" sz="1400" dirty="0" smtClean="0">
                <a:hlinkClick r:id="rId2"/>
              </a:rPr>
              <a:t>www.ling.upenn.edu/courses/Fall_2003/ling001/penn_treebank_pos.html</a:t>
            </a:r>
            <a:r>
              <a:rPr lang="en-US" altLang="ko-KR" sz="1400" dirty="0" smtClean="0"/>
              <a:t> </a:t>
            </a:r>
          </a:p>
          <a:p>
            <a:pPr lvl="1"/>
            <a:r>
              <a:rPr lang="ko-KR" altLang="en-US" sz="1800" dirty="0" smtClean="0"/>
              <a:t>한글 텍스트 품사 찾기에 대한 추가 정보</a:t>
            </a:r>
            <a:endParaRPr lang="en-US" altLang="ko-KR" sz="1800" dirty="0" smtClean="0"/>
          </a:p>
          <a:p>
            <a:pPr lvl="2"/>
            <a:r>
              <a:rPr lang="en-US" altLang="ko-KR" sz="1400" dirty="0">
                <a:hlinkClick r:id="rId3"/>
              </a:rPr>
              <a:t>https://</a:t>
            </a:r>
            <a:r>
              <a:rPr lang="en-US" altLang="ko-KR" sz="1400" dirty="0" smtClean="0">
                <a:hlinkClick r:id="rId3"/>
              </a:rPr>
              <a:t>github.com/lovit/soynlp</a:t>
            </a:r>
            <a:r>
              <a:rPr lang="en-US" altLang="ko-KR" sz="1400" dirty="0" smtClean="0"/>
              <a:t> </a:t>
            </a:r>
          </a:p>
          <a:p>
            <a:pPr lvl="1"/>
            <a:endParaRPr lang="en-US" altLang="ko-KR" sz="1800" dirty="0" smtClean="0"/>
          </a:p>
          <a:p>
            <a:r>
              <a:rPr lang="ko-KR" altLang="en-US" sz="2000" dirty="0" smtClean="0"/>
              <a:t>특정 품사의 단어들 선택하기 </a:t>
            </a:r>
            <a:endParaRPr lang="en-US" altLang="ko-KR" sz="2000" dirty="0" smtClean="0"/>
          </a:p>
          <a:p>
            <a:pPr lvl="1"/>
            <a:r>
              <a:rPr lang="ko-KR" altLang="en-US" sz="1800" dirty="0"/>
              <a:t>보통은 명사와 같은 특정 품사의 단어들만 </a:t>
            </a:r>
            <a:r>
              <a:rPr lang="ko-KR" altLang="en-US" sz="1800" dirty="0" smtClean="0"/>
              <a:t>선택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어떤 품사의 단어들을 선택하느냐는 분석의 목적에 따라 달라짐</a:t>
            </a:r>
            <a:endParaRPr lang="en-US" altLang="ko-KR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F256-43FC-4728-983F-D192E17F6EC4}" type="datetime1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Text preprocessing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steps (cont’d)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299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</a:pPr>
            <a:r>
              <a:rPr lang="ko-KR" altLang="en-US" sz="1800" dirty="0"/>
              <a:t>단어의 원형</a:t>
            </a:r>
            <a:r>
              <a:rPr lang="en-US" altLang="ko-KR" sz="1800" dirty="0"/>
              <a:t> </a:t>
            </a:r>
            <a:r>
              <a:rPr lang="ko-KR" altLang="en-US" sz="1800" dirty="0"/>
              <a:t>찾기</a:t>
            </a:r>
            <a:r>
              <a:rPr lang="en-US" altLang="ko-KR" sz="1800" dirty="0"/>
              <a:t>(Lemmatization</a:t>
            </a:r>
            <a:r>
              <a:rPr lang="en-US" altLang="ko-KR" sz="1800" dirty="0" smtClean="0"/>
              <a:t>) </a:t>
            </a:r>
            <a:endParaRPr lang="en-US" altLang="ko-KR" sz="1800" dirty="0"/>
          </a:p>
          <a:p>
            <a:pPr marL="742950" lvl="2" indent="-342900">
              <a:buSzPct val="60000"/>
            </a:pPr>
            <a:r>
              <a:rPr lang="ko-KR" altLang="en-US" sz="1600" dirty="0"/>
              <a:t>단어의 원형이나 어근을 찾는 과정</a:t>
            </a:r>
            <a:endParaRPr lang="en-US" altLang="ko-KR" sz="1600" dirty="0"/>
          </a:p>
          <a:p>
            <a:pPr marL="742950" lvl="2" indent="-342900">
              <a:buSzPct val="60000"/>
            </a:pPr>
            <a:r>
              <a:rPr lang="ko-KR" altLang="en-US" sz="1600" dirty="0"/>
              <a:t>같은 단어를 같은 형태로 변환하기 위해 필요</a:t>
            </a:r>
            <a:endParaRPr lang="en-US" altLang="ko-KR" sz="1600" dirty="0"/>
          </a:p>
          <a:p>
            <a:pPr marL="742950" lvl="2" indent="-342900">
              <a:buSzPct val="60000"/>
            </a:pPr>
            <a:r>
              <a:rPr lang="en-US" altLang="ko-KR" sz="1600" dirty="0"/>
              <a:t>eat [</a:t>
            </a:r>
            <a:r>
              <a:rPr lang="ko-KR" altLang="en-US" sz="1600" dirty="0"/>
              <a:t>원형</a:t>
            </a:r>
            <a:r>
              <a:rPr lang="en-US" altLang="ko-KR" sz="1600" dirty="0"/>
              <a:t>], eats, ate, eaten, eating</a:t>
            </a:r>
          </a:p>
          <a:p>
            <a:pPr marL="742950" lvl="2" indent="-342900">
              <a:buSzPct val="60000"/>
            </a:pPr>
            <a:r>
              <a:rPr lang="ko-KR" altLang="en-US" sz="1600" dirty="0"/>
              <a:t>한글은 형태소 분석을 통해 </a:t>
            </a:r>
            <a:r>
              <a:rPr lang="ko-KR" altLang="en-US" sz="1600" dirty="0" smtClean="0"/>
              <a:t>이루어짐</a:t>
            </a:r>
            <a:endParaRPr lang="en-US" altLang="ko-KR" sz="1600" dirty="0" smtClean="0"/>
          </a:p>
          <a:p>
            <a:pPr marL="342900" lvl="1" indent="-342900">
              <a:buSzPct val="60000"/>
            </a:pPr>
            <a:r>
              <a:rPr lang="ko-KR" altLang="en-US" sz="2000" dirty="0" smtClean="0"/>
              <a:t>단어의 어근 찾기 </a:t>
            </a:r>
            <a:r>
              <a:rPr lang="en-US" altLang="ko-KR" sz="2000" dirty="0" smtClean="0"/>
              <a:t>(stemming)</a:t>
            </a:r>
          </a:p>
          <a:p>
            <a:pPr marL="742950" lvl="2" indent="-342900">
              <a:buSzPct val="60000"/>
            </a:pPr>
            <a:r>
              <a:rPr lang="ko-KR" altLang="en-US" sz="1600" dirty="0" smtClean="0"/>
              <a:t>잘 사용되지 않음</a:t>
            </a:r>
            <a:endParaRPr lang="en-US" altLang="ko-KR" sz="1600" dirty="0" smtClean="0"/>
          </a:p>
          <a:p>
            <a:pPr marL="742950" lvl="2" indent="-342900">
              <a:buSzPct val="60000"/>
            </a:pPr>
            <a:r>
              <a:rPr lang="en-US" altLang="ko-KR" sz="1600" dirty="0" smtClean="0"/>
              <a:t>better =&gt; bet </a:t>
            </a:r>
            <a:r>
              <a:rPr lang="ko-KR" altLang="en-US" sz="1600" dirty="0" smtClean="0"/>
              <a:t>등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결과물로 도출된 어근이 무엇을 의미하는지 알기 어려운 경우가 많음</a:t>
            </a:r>
            <a:r>
              <a:rPr lang="en-US" altLang="ko-KR" sz="1600" dirty="0" smtClean="0"/>
              <a:t>)</a:t>
            </a:r>
            <a:endParaRPr lang="en-US" altLang="ko-KR" sz="2000" dirty="0" smtClean="0"/>
          </a:p>
          <a:p>
            <a:r>
              <a:rPr lang="ko-KR" altLang="en-US" sz="1800" dirty="0" smtClean="0"/>
              <a:t>불용어 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Stopwords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제거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별의미를 갖지 않는 단어들을 제거하는 과정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예</a:t>
            </a:r>
            <a:r>
              <a:rPr lang="en-US" altLang="ko-KR" sz="1600" dirty="0" smtClean="0"/>
              <a:t>)</a:t>
            </a:r>
          </a:p>
          <a:p>
            <a:pPr lvl="2"/>
            <a:r>
              <a:rPr lang="ko-KR" altLang="en-US" sz="1400" dirty="0" smtClean="0"/>
              <a:t>영어</a:t>
            </a:r>
            <a:r>
              <a:rPr lang="en-US" altLang="ko-KR" sz="1400" dirty="0" smtClean="0"/>
              <a:t>: a, the, this, ...</a:t>
            </a:r>
          </a:p>
          <a:p>
            <a:pPr lvl="2"/>
            <a:r>
              <a:rPr lang="ko-KR" altLang="en-US" sz="1400" dirty="0" smtClean="0"/>
              <a:t>신문기사의 경우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기자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신문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앵커 등</a:t>
            </a:r>
            <a:endParaRPr lang="en-US" altLang="ko-KR" sz="1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F256-43FC-4728-983F-D192E17F6EC4}" type="datetime1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Text preprocessing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steps (cont’d)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683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Text preprocessing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96867" y="3124200"/>
            <a:ext cx="2141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Q &amp; A</a:t>
            </a:r>
            <a:endParaRPr lang="en-US" sz="54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CF611-61AB-4DF1-AF0E-1823415D420D}" type="datetime1">
              <a:rPr lang="en-US" smtClean="0"/>
              <a:t>5/11/2021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4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TS102821062</Template>
  <TotalTime>36327</TotalTime>
  <Words>472</Words>
  <Application>Microsoft Office PowerPoint</Application>
  <PresentationFormat>On-screen Show (4:3)</PresentationFormat>
  <Paragraphs>91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Tahoma</vt:lpstr>
      <vt:lpstr>Wingdings</vt:lpstr>
      <vt:lpstr>01013022</vt:lpstr>
      <vt:lpstr>Text preprocessing (Eng)  </vt:lpstr>
      <vt:lpstr>Preprocessing</vt:lpstr>
      <vt:lpstr>Main steps</vt:lpstr>
      <vt:lpstr>Main steps – 영어 텍스트</vt:lpstr>
      <vt:lpstr>Main steps (cont’d)</vt:lpstr>
      <vt:lpstr>Main steps (cont’d)</vt:lpstr>
      <vt:lpstr>Main steps (cont’d)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247</cp:revision>
  <dcterms:created xsi:type="dcterms:W3CDTF">2015-01-19T14:33:39Z</dcterms:created>
  <dcterms:modified xsi:type="dcterms:W3CDTF">2021-05-11T13:23:17Z</dcterms:modified>
</cp:coreProperties>
</file>