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9" r:id="rId7"/>
    <p:sldId id="271" r:id="rId8"/>
    <p:sldId id="272" r:id="rId9"/>
    <p:sldId id="273" r:id="rId10"/>
    <p:sldId id="270" r:id="rId11"/>
    <p:sldId id="268" r:id="rId12"/>
    <p:sldId id="262" r:id="rId13"/>
    <p:sldId id="26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6/21/2020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6/21/2020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6/21/2020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6/21/2020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Autofit/>
          </a:bodyPr>
          <a:lstStyle/>
          <a:p>
            <a:r>
              <a:rPr lang="en-US" sz="3200" dirty="0"/>
              <a:t>Using market regimes, changepoints and anomaly detection in QWIM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Lingxiao Zhang</a:t>
            </a:r>
          </a:p>
          <a:p>
            <a:r>
              <a:rPr lang="en-US" dirty="0" err="1"/>
              <a:t>Hepu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53718-01E7-435A-81DA-DEE664FA6C22}"/>
              </a:ext>
            </a:extLst>
          </p:cNvPr>
          <p:cNvSpPr txBox="1"/>
          <p:nvPr/>
        </p:nvSpPr>
        <p:spPr>
          <a:xfrm>
            <a:off x="981075" y="2094547"/>
            <a:ext cx="998068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Implement different supervised learning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Replicate method in the main reference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Cross validation (forward chaining/moving windows)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Metrics to be considered: accuracy, confusion matrix, f score……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Asset Allocation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53718-01E7-435A-81DA-DEE664FA6C22}"/>
              </a:ext>
            </a:extLst>
          </p:cNvPr>
          <p:cNvSpPr txBox="1"/>
          <p:nvPr/>
        </p:nvSpPr>
        <p:spPr>
          <a:xfrm>
            <a:off x="981075" y="2094547"/>
            <a:ext cx="998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the same strategies as the paper……</a:t>
            </a:r>
          </a:p>
        </p:txBody>
      </p:sp>
    </p:spTree>
    <p:extLst>
      <p:ext uri="{BB962C8B-B14F-4D97-AF65-F5344CB8AC3E}">
        <p14:creationId xmlns:p14="http://schemas.microsoft.com/office/powerpoint/2010/main" val="236548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Motivation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Models:</a:t>
            </a:r>
          </a:p>
          <a:p>
            <a:r>
              <a:rPr lang="en-US" dirty="0"/>
              <a:t>Markov Models on single indices like S&amp;P500 and VIX</a:t>
            </a:r>
          </a:p>
          <a:p>
            <a:r>
              <a:rPr lang="en-US" dirty="0"/>
              <a:t>Markov Models on economic variables like inflation, unemployment rate</a:t>
            </a:r>
          </a:p>
          <a:p>
            <a:r>
              <a:rPr lang="en-US" dirty="0"/>
              <a:t>Non-parametric model</a:t>
            </a:r>
          </a:p>
          <a:p>
            <a:pPr marL="0" indent="0">
              <a:buNone/>
            </a:pPr>
            <a:r>
              <a:rPr lang="en-US" b="1" dirty="0"/>
              <a:t>Problems:</a:t>
            </a:r>
          </a:p>
          <a:p>
            <a:r>
              <a:rPr lang="en-US" dirty="0"/>
              <a:t>Not our interest/target (time horizon, portfolio management…)</a:t>
            </a:r>
          </a:p>
          <a:p>
            <a:r>
              <a:rPr lang="en-US" dirty="0"/>
              <a:t>Hard to evaluate signal quality…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Main Reference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Dynamic Strategic Asset Allocation: Risk and Return across Economic Regimes</a:t>
            </a:r>
          </a:p>
          <a:p>
            <a:r>
              <a:rPr lang="en-US" dirty="0"/>
              <a:t>Detect regime change: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Credit Spread, Earnings Yield, ISM, Unemployment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Standardize the four economic variables using full-sample median and standard deviation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them up and dividing by square root of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it with NBER indicator</a:t>
            </a:r>
          </a:p>
          <a:p>
            <a:pPr marL="0" indent="0">
              <a:buNone/>
            </a:pPr>
            <a:r>
              <a:rPr lang="en-US" dirty="0"/>
              <a:t>Expansion: score &gt; 0 and increasing</a:t>
            </a:r>
          </a:p>
          <a:p>
            <a:pPr marL="0" indent="0">
              <a:buNone/>
            </a:pPr>
            <a:r>
              <a:rPr lang="en-US" dirty="0"/>
              <a:t>Peak: score &gt; 0 and decreasing</a:t>
            </a:r>
          </a:p>
          <a:p>
            <a:pPr marL="0" indent="0">
              <a:buNone/>
            </a:pPr>
            <a:r>
              <a:rPr lang="en-US" dirty="0"/>
              <a:t>Recession: score &lt; 0 and decreasing</a:t>
            </a:r>
          </a:p>
          <a:p>
            <a:pPr marL="0" indent="0">
              <a:buNone/>
            </a:pPr>
            <a:r>
              <a:rPr lang="en-US" dirty="0"/>
              <a:t>Recovery: score &lt; 0 and increasing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Main Reference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Dynamic Strategic Asset Allocation: Risk and Return across Economic Regimes</a:t>
            </a:r>
          </a:p>
          <a:p>
            <a:r>
              <a:rPr lang="en-US" dirty="0"/>
              <a:t>Asset Allocation: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SAA : fix weights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TAA: optimize for highest expected return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TAA-C: optimize expected return subject to same risk as SAA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DSAA: optimize expected return subject to a fixed risk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Main Reference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Dynamic Strategic Asset Allocation: Risk and Return across Economic Regimes</a:t>
            </a:r>
          </a:p>
          <a:p>
            <a:r>
              <a:rPr lang="en-US" dirty="0"/>
              <a:t>What’s good?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classifications by comparing with NBER indicator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horizon: 6 months ~ 10 years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Portfolio management: a diversified universe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Main Reference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Dynamic Strategic Asset Allocation: Risk and Return across Economic Regimes</a:t>
            </a:r>
          </a:p>
          <a:p>
            <a:r>
              <a:rPr lang="en-US" dirty="0"/>
              <a:t>Drawbacks: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Strong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full sample data in generating signals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full sample data in determining asset weights in different regimes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‘ … Our results do not aim to represent real-life investment strategies.’   </a:t>
            </a:r>
          </a:p>
          <a:p>
            <a:pPr marL="0" indent="0">
              <a:buNone/>
            </a:pPr>
            <a:r>
              <a:rPr lang="en-US" dirty="0"/>
              <a:t>Takeaway:</a:t>
            </a:r>
          </a:p>
          <a:p>
            <a:pPr marL="0" indent="0">
              <a:buNone/>
            </a:pPr>
            <a:r>
              <a:rPr lang="en-US" dirty="0"/>
              <a:t>In order to give meaningful investment advice, we must not use future information/data to make decisions</a:t>
            </a:r>
          </a:p>
        </p:txBody>
      </p:sp>
    </p:spTree>
    <p:extLst>
      <p:ext uri="{BB962C8B-B14F-4D97-AF65-F5344CB8AC3E}">
        <p14:creationId xmlns:p14="http://schemas.microsoft.com/office/powerpoint/2010/main" val="6505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Idea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Using supervised learning algorithms to detect regime change</a:t>
            </a:r>
          </a:p>
          <a:p>
            <a:endParaRPr lang="en-US" dirty="0"/>
          </a:p>
          <a:p>
            <a:r>
              <a:rPr lang="en-US" b="1" dirty="0"/>
              <a:t>Different algorithms</a:t>
            </a:r>
          </a:p>
          <a:p>
            <a:pPr marL="0" indent="0">
              <a:buNone/>
            </a:pPr>
            <a:r>
              <a:rPr lang="en-US" dirty="0"/>
              <a:t>  more robust, ease assumptions made by authors</a:t>
            </a:r>
          </a:p>
          <a:p>
            <a:r>
              <a:rPr lang="en-US" b="1" dirty="0"/>
              <a:t>Different classifications</a:t>
            </a:r>
          </a:p>
          <a:p>
            <a:pPr marL="0" indent="0">
              <a:buNone/>
            </a:pPr>
            <a:r>
              <a:rPr lang="en-US" dirty="0"/>
              <a:t>  expansion vs recession</a:t>
            </a:r>
          </a:p>
          <a:p>
            <a:r>
              <a:rPr lang="en-US" b="1" dirty="0"/>
              <a:t>Different testing procedure</a:t>
            </a:r>
          </a:p>
          <a:p>
            <a:pPr marL="0" indent="0">
              <a:buNone/>
            </a:pPr>
            <a:r>
              <a:rPr lang="en-US" dirty="0"/>
              <a:t>  forward chaining, moving windows…</a:t>
            </a:r>
          </a:p>
        </p:txBody>
      </p:sp>
    </p:spTree>
    <p:extLst>
      <p:ext uri="{BB962C8B-B14F-4D97-AF65-F5344CB8AC3E}">
        <p14:creationId xmlns:p14="http://schemas.microsoft.com/office/powerpoint/2010/main" val="233631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(1948 –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Trading Universe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U.S. large cap equities (S&amp;P500)</a:t>
            </a:r>
          </a:p>
          <a:p>
            <a:r>
              <a:rPr lang="en-US" dirty="0"/>
              <a:t>U.S. small cap equities (Russell 2000)</a:t>
            </a:r>
          </a:p>
          <a:p>
            <a:r>
              <a:rPr lang="en-US" dirty="0"/>
              <a:t>U.S. value equities (MSCI BARRA value)</a:t>
            </a:r>
          </a:p>
          <a:p>
            <a:r>
              <a:rPr lang="en-US" dirty="0"/>
              <a:t>U.S. growth equities (MSCI BARRA growth)</a:t>
            </a:r>
          </a:p>
          <a:p>
            <a:r>
              <a:rPr lang="en-US" dirty="0"/>
              <a:t>U.S. credits (Lehman U.S. Corporate )</a:t>
            </a:r>
          </a:p>
          <a:p>
            <a:r>
              <a:rPr lang="en-US" dirty="0"/>
              <a:t>U.S. Treasuries (Lehman U.S. Treasury)</a:t>
            </a:r>
          </a:p>
          <a:p>
            <a:r>
              <a:rPr lang="en-US" dirty="0"/>
              <a:t>Commodities (GSCI)</a:t>
            </a:r>
          </a:p>
          <a:p>
            <a:r>
              <a:rPr lang="en-US" dirty="0"/>
              <a:t>Cash (U.S. 30-day T-bills)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Economic Indicators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Credit spread (Baa-</a:t>
            </a:r>
            <a:r>
              <a:rPr lang="en-US" dirty="0" err="1"/>
              <a:t>Aaa</a:t>
            </a:r>
            <a:r>
              <a:rPr lang="en-US" dirty="0"/>
              <a:t>)</a:t>
            </a:r>
          </a:p>
          <a:p>
            <a:r>
              <a:rPr lang="en-US" dirty="0"/>
              <a:t>Earning yields (E/P ratio of the S&amp;P500)</a:t>
            </a:r>
          </a:p>
          <a:p>
            <a:r>
              <a:rPr lang="en-US" dirty="0"/>
              <a:t>ISM</a:t>
            </a:r>
          </a:p>
          <a:p>
            <a:r>
              <a:rPr lang="en-US" dirty="0"/>
              <a:t>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249</TotalTime>
  <Words>518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Euphemia</vt:lpstr>
      <vt:lpstr>Plantagenet Cherokee</vt:lpstr>
      <vt:lpstr>Wingdings</vt:lpstr>
      <vt:lpstr>Academic Literature 16x9</vt:lpstr>
      <vt:lpstr>Using market regimes, changepoints and anomaly detection in QWIM</vt:lpstr>
      <vt:lpstr>Motivation</vt:lpstr>
      <vt:lpstr>Main Reference</vt:lpstr>
      <vt:lpstr>Main Reference</vt:lpstr>
      <vt:lpstr>Main Reference</vt:lpstr>
      <vt:lpstr>Main Reference</vt:lpstr>
      <vt:lpstr>Idea</vt:lpstr>
      <vt:lpstr>Project plan</vt:lpstr>
      <vt:lpstr>Data (1948 – )</vt:lpstr>
      <vt:lpstr>Supervised Learning</vt:lpstr>
      <vt:lpstr>Asset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market regimes, changepoints and anomaly detection in QWIM</dc:title>
  <dc:creator>Lingxiao Zhang</dc:creator>
  <cp:lastModifiedBy>Lingxiao Zhang</cp:lastModifiedBy>
  <cp:revision>25</cp:revision>
  <dcterms:created xsi:type="dcterms:W3CDTF">2020-06-21T16:26:04Z</dcterms:created>
  <dcterms:modified xsi:type="dcterms:W3CDTF">2020-06-21T20:36:07Z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