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5" r:id="rId2"/>
    <p:sldId id="266" r:id="rId3"/>
    <p:sldId id="258" r:id="rId4"/>
    <p:sldId id="259" r:id="rId5"/>
    <p:sldId id="264" r:id="rId6"/>
    <p:sldId id="267" r:id="rId7"/>
    <p:sldId id="268" r:id="rId8"/>
    <p:sldId id="269" r:id="rId9"/>
    <p:sldId id="270" r:id="rId10"/>
    <p:sldId id="257" r:id="rId11"/>
    <p:sldId id="262" r:id="rId12"/>
    <p:sldId id="260" r:id="rId13"/>
    <p:sldId id="271" r:id="rId14"/>
    <p:sldId id="272" r:id="rId15"/>
    <p:sldId id="273" r:id="rId16"/>
    <p:sldId id="276" r:id="rId17"/>
    <p:sldId id="274" r:id="rId18"/>
    <p:sldId id="275" r:id="rId19"/>
    <p:sldId id="277"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94660"/>
  </p:normalViewPr>
  <p:slideViewPr>
    <p:cSldViewPr snapToGrid="0">
      <p:cViewPr varScale="1">
        <p:scale>
          <a:sx n="93" d="100"/>
          <a:sy n="93" d="100"/>
        </p:scale>
        <p:origin x="65"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Kelman" userId="d86a804d-b470-4c92-a588-453a0ff7f1bf" providerId="ADAL" clId="{D412D664-FB99-42FE-8FAD-B342EF452795}"/>
    <pc:docChg chg="modSld">
      <pc:chgData name="Stanley Kelman" userId="d86a804d-b470-4c92-a588-453a0ff7f1bf" providerId="ADAL" clId="{D412D664-FB99-42FE-8FAD-B342EF452795}" dt="2024-12-17T05:33:28.715" v="20" actId="20577"/>
      <pc:docMkLst>
        <pc:docMk/>
      </pc:docMkLst>
      <pc:sldChg chg="modSp mod">
        <pc:chgData name="Stanley Kelman" userId="d86a804d-b470-4c92-a588-453a0ff7f1bf" providerId="ADAL" clId="{D412D664-FB99-42FE-8FAD-B342EF452795}" dt="2024-12-17T05:33:28.715" v="20" actId="20577"/>
        <pc:sldMkLst>
          <pc:docMk/>
          <pc:sldMk cId="1523296178" sldId="265"/>
        </pc:sldMkLst>
        <pc:spChg chg="mod">
          <ac:chgData name="Stanley Kelman" userId="d86a804d-b470-4c92-a588-453a0ff7f1bf" providerId="ADAL" clId="{D412D664-FB99-42FE-8FAD-B342EF452795}" dt="2024-12-17T05:33:28.715" v="20" actId="20577"/>
          <ac:spMkLst>
            <pc:docMk/>
            <pc:sldMk cId="1523296178" sldId="265"/>
            <ac:spMk id="3" creationId="{856BF422-3378-0AFE-D46C-5713127616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A3E8A-7151-4A4A-984B-19D637FA5006}"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5DF6D-8A9F-45BE-8188-3272FAA74421}" type="slidenum">
              <a:rPr lang="en-US" smtClean="0"/>
              <a:t>‹#›</a:t>
            </a:fld>
            <a:endParaRPr lang="en-US"/>
          </a:p>
        </p:txBody>
      </p:sp>
    </p:spTree>
    <p:extLst>
      <p:ext uri="{BB962C8B-B14F-4D97-AF65-F5344CB8AC3E}">
        <p14:creationId xmlns:p14="http://schemas.microsoft.com/office/powerpoint/2010/main" val="82952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E5DF6D-8A9F-45BE-8188-3272FAA74421}" type="slidenum">
              <a:rPr lang="en-US" smtClean="0"/>
              <a:t>11</a:t>
            </a:fld>
            <a:endParaRPr lang="en-US"/>
          </a:p>
        </p:txBody>
      </p:sp>
    </p:spTree>
    <p:extLst>
      <p:ext uri="{BB962C8B-B14F-4D97-AF65-F5344CB8AC3E}">
        <p14:creationId xmlns:p14="http://schemas.microsoft.com/office/powerpoint/2010/main" val="346845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E5DF6D-8A9F-45BE-8188-3272FAA74421}" type="slidenum">
              <a:rPr lang="en-US" smtClean="0"/>
              <a:t>12</a:t>
            </a:fld>
            <a:endParaRPr lang="en-US"/>
          </a:p>
        </p:txBody>
      </p:sp>
    </p:spTree>
    <p:extLst>
      <p:ext uri="{BB962C8B-B14F-4D97-AF65-F5344CB8AC3E}">
        <p14:creationId xmlns:p14="http://schemas.microsoft.com/office/powerpoint/2010/main" val="240342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ED0F-3FA1-D2DB-0686-CC51B715F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A7C89E-AEA2-1B8E-8344-1B2142CAD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72B54-9A6A-B413-D8D7-997C0C1F2E39}"/>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48F03BED-BC6E-6169-FE9C-3EB4455CF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2137-FFF4-71EF-E0C9-567100F74679}"/>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39043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213F-7D61-3C6A-A576-97EB4CBAB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8C4D8-4897-DEEE-14A0-7E32B61A4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845FB-DA4D-28FC-E8DC-5EE6B12594E8}"/>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7290B13A-E12D-D95F-314D-3D683B222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3C041-51EA-CC35-C960-19011E6238E2}"/>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5156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85E54-DAC9-691B-971E-DBA3823AD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4C6BE-8D49-9269-C7AB-BA55A708B9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33394-E14E-A162-2230-019B83D99EC8}"/>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4B4F33E8-8C9E-3B2F-997E-9B4EB0EEE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BAC64-EBCE-D84D-2DB8-AEFBA67B23F9}"/>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321549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5025-9728-D0E7-E3F3-4F6A8A5FD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A4255-E9B6-9747-4B42-6574FDA5E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4DFD-6A6B-3B3D-5BC0-D1088B1E6933}"/>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4194FBEC-3340-1B9F-FC90-7BACEF5BD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6061C-62DD-CD02-FC15-09E66182692E}"/>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14835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5B74-8453-A858-075C-8E10FC649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52D627-BFD9-BA00-00A3-17A3AD78B1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A6934-F726-6761-D78E-0E44E02FA865}"/>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B753F7DA-0627-95EF-DFFC-E1E321CF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4F904-175E-FEAE-7B8C-4315400D689C}"/>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373421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7459-E16E-4EAE-CF94-8B2B54263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6C69B-F48C-1A4E-8D2C-D6CDE28A1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6DD34E-12F6-5158-8FCD-51EB4F605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ACCB0-7773-C2F5-A052-7358BB053B15}"/>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6" name="Footer Placeholder 5">
            <a:extLst>
              <a:ext uri="{FF2B5EF4-FFF2-40B4-BE49-F238E27FC236}">
                <a16:creationId xmlns:a16="http://schemas.microsoft.com/office/drawing/2014/main" id="{E82B97EC-A38D-5CBD-8B7F-601E5E768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2EF97-6186-E4D4-682A-0CC6E1B697C4}"/>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283636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9DC8-B8FF-B4CD-4E20-754870EA19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F8C8EE-3C7B-36F2-EEE1-4F9615E22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2B823-AA10-B9D7-20BB-290CC6629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988CC-E38F-D5EE-EACA-E36F9E323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4D8C4-B8C4-B2C5-D365-57E6F2AE5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A40BC-7F60-E8DF-449E-A5B8227C502C}"/>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8" name="Footer Placeholder 7">
            <a:extLst>
              <a:ext uri="{FF2B5EF4-FFF2-40B4-BE49-F238E27FC236}">
                <a16:creationId xmlns:a16="http://schemas.microsoft.com/office/drawing/2014/main" id="{0CF42620-AF35-A122-2E2A-206E65624D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FCD96C-AC28-703F-4692-4B00D0984EE7}"/>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254680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11D4-F6C1-E823-0EEE-D02341008F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50EDC-986F-B065-4159-81E10E6D9B10}"/>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4" name="Footer Placeholder 3">
            <a:extLst>
              <a:ext uri="{FF2B5EF4-FFF2-40B4-BE49-F238E27FC236}">
                <a16:creationId xmlns:a16="http://schemas.microsoft.com/office/drawing/2014/main" id="{5C3DEAC1-35F1-1011-821F-667DF66F1B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B7B44-7E41-C24B-DB10-48E5B44F0A9B}"/>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25616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A7315-D37E-98BA-9BC0-3D9960E061A7}"/>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3" name="Footer Placeholder 2">
            <a:extLst>
              <a:ext uri="{FF2B5EF4-FFF2-40B4-BE49-F238E27FC236}">
                <a16:creationId xmlns:a16="http://schemas.microsoft.com/office/drawing/2014/main" id="{BAA0B5E2-0766-B868-0D6F-D681F9EFD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0DCCC6-85F4-1F41-49B7-74C671837372}"/>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4231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EF22-D29C-C3D6-9286-E732F156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A135B-0C2A-908E-DF5E-55A023476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445DCD-0C1C-0675-EDBF-B6BD799D2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72E9C-F039-578D-DA53-362E85752463}"/>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6" name="Footer Placeholder 5">
            <a:extLst>
              <a:ext uri="{FF2B5EF4-FFF2-40B4-BE49-F238E27FC236}">
                <a16:creationId xmlns:a16="http://schemas.microsoft.com/office/drawing/2014/main" id="{60A87654-956B-F728-652E-4D9191C64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DF4E1-3D4A-1ACC-7998-80ED6F3FD16F}"/>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202585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C536-E5AF-34AF-FFC0-911F4911F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F2B04-E120-2FC3-74F3-964F5ACDE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6EF0BD-3AA2-3292-8777-8BDC7E497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05C4F-7676-7330-830C-2B42B035056A}"/>
              </a:ext>
            </a:extLst>
          </p:cNvPr>
          <p:cNvSpPr>
            <a:spLocks noGrp="1"/>
          </p:cNvSpPr>
          <p:nvPr>
            <p:ph type="dt" sz="half" idx="10"/>
          </p:nvPr>
        </p:nvSpPr>
        <p:spPr/>
        <p:txBody>
          <a:bodyPr/>
          <a:lstStyle/>
          <a:p>
            <a:fld id="{601B47D3-ADC2-427A-AAC5-638832C4C3C4}" type="datetimeFigureOut">
              <a:rPr lang="en-US" smtClean="0"/>
              <a:t>12/16/2024</a:t>
            </a:fld>
            <a:endParaRPr lang="en-US"/>
          </a:p>
        </p:txBody>
      </p:sp>
      <p:sp>
        <p:nvSpPr>
          <p:cNvPr id="6" name="Footer Placeholder 5">
            <a:extLst>
              <a:ext uri="{FF2B5EF4-FFF2-40B4-BE49-F238E27FC236}">
                <a16:creationId xmlns:a16="http://schemas.microsoft.com/office/drawing/2014/main" id="{F5E8B283-D7CD-FE91-DE8D-561486B1B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503BA-DBEA-CDB4-1A9F-9DD195DD7A6C}"/>
              </a:ext>
            </a:extLst>
          </p:cNvPr>
          <p:cNvSpPr>
            <a:spLocks noGrp="1"/>
          </p:cNvSpPr>
          <p:nvPr>
            <p:ph type="sldNum" sz="quarter" idx="12"/>
          </p:nvPr>
        </p:nvSpPr>
        <p:spPr/>
        <p:txBody>
          <a:bodyPr/>
          <a:lstStyle/>
          <a:p>
            <a:fld id="{3FFBCEE8-9ABD-4A96-91F7-BEF96457B75C}" type="slidenum">
              <a:rPr lang="en-US" smtClean="0"/>
              <a:t>‹#›</a:t>
            </a:fld>
            <a:endParaRPr lang="en-US"/>
          </a:p>
        </p:txBody>
      </p:sp>
    </p:spTree>
    <p:extLst>
      <p:ext uri="{BB962C8B-B14F-4D97-AF65-F5344CB8AC3E}">
        <p14:creationId xmlns:p14="http://schemas.microsoft.com/office/powerpoint/2010/main" val="35196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0A4F5-6E14-39AC-EE34-B4C9B56A3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B6CBD5-6F21-B4D9-BD82-8412DD596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B0041-DCA2-4AFB-6AC4-BF22A1162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1B47D3-ADC2-427A-AAC5-638832C4C3C4}" type="datetimeFigureOut">
              <a:rPr lang="en-US" smtClean="0"/>
              <a:t>12/16/2024</a:t>
            </a:fld>
            <a:endParaRPr lang="en-US"/>
          </a:p>
        </p:txBody>
      </p:sp>
      <p:sp>
        <p:nvSpPr>
          <p:cNvPr id="5" name="Footer Placeholder 4">
            <a:extLst>
              <a:ext uri="{FF2B5EF4-FFF2-40B4-BE49-F238E27FC236}">
                <a16:creationId xmlns:a16="http://schemas.microsoft.com/office/drawing/2014/main" id="{4E12C072-55D0-D542-81A2-4FE30A416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8F6B0C-3720-5E53-D2E7-B451C4C17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FBCEE8-9ABD-4A96-91F7-BEF96457B75C}" type="slidenum">
              <a:rPr lang="en-US" smtClean="0"/>
              <a:t>‹#›</a:t>
            </a:fld>
            <a:endParaRPr lang="en-US"/>
          </a:p>
        </p:txBody>
      </p:sp>
    </p:spTree>
    <p:extLst>
      <p:ext uri="{BB962C8B-B14F-4D97-AF65-F5344CB8AC3E}">
        <p14:creationId xmlns:p14="http://schemas.microsoft.com/office/powerpoint/2010/main" val="140582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8BAF-A399-653C-9724-B3222257577E}"/>
              </a:ext>
            </a:extLst>
          </p:cNvPr>
          <p:cNvSpPr>
            <a:spLocks noGrp="1"/>
          </p:cNvSpPr>
          <p:nvPr>
            <p:ph type="ctrTitle"/>
          </p:nvPr>
        </p:nvSpPr>
        <p:spPr/>
        <p:txBody>
          <a:bodyPr>
            <a:normAutofit fontScale="90000"/>
          </a:bodyPr>
          <a:lstStyle/>
          <a:p>
            <a:r>
              <a:rPr lang="en-US" dirty="0"/>
              <a:t>PREDICTIVE PERFORMANCE</a:t>
            </a:r>
            <a:br>
              <a:rPr lang="en-US" dirty="0"/>
            </a:br>
            <a:r>
              <a:rPr lang="en-US" dirty="0"/>
              <a:t>MANAGEMENT</a:t>
            </a:r>
          </a:p>
        </p:txBody>
      </p:sp>
      <p:sp>
        <p:nvSpPr>
          <p:cNvPr id="3" name="Subtitle 2">
            <a:extLst>
              <a:ext uri="{FF2B5EF4-FFF2-40B4-BE49-F238E27FC236}">
                <a16:creationId xmlns:a16="http://schemas.microsoft.com/office/drawing/2014/main" id="{856BF422-3378-0AFE-D46C-5713127616DA}"/>
              </a:ext>
            </a:extLst>
          </p:cNvPr>
          <p:cNvSpPr>
            <a:spLocks noGrp="1"/>
          </p:cNvSpPr>
          <p:nvPr>
            <p:ph type="subTitle" idx="1"/>
          </p:nvPr>
        </p:nvSpPr>
        <p:spPr/>
        <p:txBody>
          <a:bodyPr/>
          <a:lstStyle/>
          <a:p>
            <a:r>
              <a:rPr lang="en-US" dirty="0"/>
              <a:t>Capstone Project 2024</a:t>
            </a:r>
          </a:p>
          <a:p>
            <a:r>
              <a:rPr lang="en-US" dirty="0"/>
              <a:t>Stanley Kelman Jr.</a:t>
            </a:r>
          </a:p>
          <a:p>
            <a:endParaRPr lang="en-US" dirty="0"/>
          </a:p>
          <a:p>
            <a:r>
              <a:rPr lang="en-US" sz="1400" dirty="0"/>
              <a:t>December 16, 2024</a:t>
            </a:r>
          </a:p>
        </p:txBody>
      </p:sp>
    </p:spTree>
    <p:extLst>
      <p:ext uri="{BB962C8B-B14F-4D97-AF65-F5344CB8AC3E}">
        <p14:creationId xmlns:p14="http://schemas.microsoft.com/office/powerpoint/2010/main" val="152329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ed image">
            <a:extLst>
              <a:ext uri="{FF2B5EF4-FFF2-40B4-BE49-F238E27FC236}">
                <a16:creationId xmlns:a16="http://schemas.microsoft.com/office/drawing/2014/main" id="{D4885421-E2AA-0F7B-5EB8-1CDAF645C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325" y="139316"/>
            <a:ext cx="4936957" cy="45339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2220E7B-4ECA-450C-A6B8-1BCD09CD688D}"/>
              </a:ext>
            </a:extLst>
          </p:cNvPr>
          <p:cNvSpPr>
            <a:spLocks noChangeArrowheads="1"/>
          </p:cNvSpPr>
          <p:nvPr/>
        </p:nvSpPr>
        <p:spPr bwMode="auto">
          <a:xfrm>
            <a:off x="264694" y="411156"/>
            <a:ext cx="5658853"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Observations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Termination vs. Features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terminated has a strong negative correlation with: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fico (-0.52): Higher FICO scores are associated with lower termination rates.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pod_opps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(-0.79): Higher POD opportunities strongly associate with lower termination.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(-0.81): More shipments per zone per hour indicate lower termination likelihood.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a strong positive correlation with: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customer_delivery_feedback</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(0.45): Poor delivery feedback increases termination risk.</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cdf_dpmo</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(0.48): Higher defects per million opportunities link to termination.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Features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fico has high negative correlations with: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(-0.55): Higher delivered packages relate to lower FICO scores.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pod_opps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highly correlated (0.83), suggesting redundancy.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duration(sec) is weakly correlated with most features, suggesting it has less relevance.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Clusters of Features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like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pod_opps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customer_delivery_feedback</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 a cluster where strong correlations emerge.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illegal_u</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-turns,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stop_sign_violations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sign/_</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signal_violations_rate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only weakly correlated with termination.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Predictors of Termination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fico,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pod_opps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strong predictors for termination.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Redundant Features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like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pod_opps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might capture similar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Indicators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termination rates correlate with poor delivery feedback and lower efficiency (e.g., fewer shipments or PODs).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26FFF61-A476-9E3E-E249-795416E3E558}"/>
              </a:ext>
            </a:extLst>
          </p:cNvPr>
          <p:cNvSpPr txBox="1"/>
          <p:nvPr/>
        </p:nvSpPr>
        <p:spPr>
          <a:xfrm>
            <a:off x="6833935" y="4813046"/>
            <a:ext cx="5414212" cy="161582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correlation heatmap</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relationships between various features related to termination. Correlation values range from -1 to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Perfect positive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Perfect negative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correlation.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heatmap is color-coded: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Strong positive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Strong negative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 colors</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Weak or no correlation.</a:t>
            </a:r>
          </a:p>
        </p:txBody>
      </p:sp>
    </p:spTree>
    <p:extLst>
      <p:ext uri="{BB962C8B-B14F-4D97-AF65-F5344CB8AC3E}">
        <p14:creationId xmlns:p14="http://schemas.microsoft.com/office/powerpoint/2010/main" val="164761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653A2-295C-B836-1274-14B956D659EF}"/>
              </a:ext>
            </a:extLst>
          </p:cNvPr>
          <p:cNvSpPr txBox="1"/>
          <p:nvPr/>
        </p:nvSpPr>
        <p:spPr>
          <a:xfrm>
            <a:off x="288758" y="0"/>
            <a:ext cx="11462084" cy="5968301"/>
          </a:xfrm>
          <a:prstGeom prst="rect">
            <a:avLst/>
          </a:prstGeom>
          <a:noFill/>
        </p:spPr>
        <p:txBody>
          <a:bodyPr wrap="square">
            <a:spAutoFit/>
          </a:bodyPr>
          <a:lstStyle/>
          <a:p>
            <a:pPr algn="l"/>
            <a:r>
              <a:rPr lang="en-US" sz="1400" b="1" i="0" dirty="0">
                <a:solidFill>
                  <a:srgbClr val="1F1F1F"/>
                </a:solidFill>
                <a:effectLst/>
                <a:latin typeface="Times New Roman" panose="02020603050405020304" pitchFamily="18" charset="0"/>
                <a:cs typeface="Times New Roman" panose="02020603050405020304" pitchFamily="18" charset="0"/>
              </a:rPr>
              <a:t>Interpretation of Visualizations: </a:t>
            </a:r>
          </a:p>
          <a:p>
            <a:pPr algn="l"/>
            <a:r>
              <a:rPr lang="en-US" sz="1400" b="1" i="0" dirty="0">
                <a:solidFill>
                  <a:srgbClr val="1F1F1F"/>
                </a:solidFill>
                <a:effectLst/>
                <a:latin typeface="Times New Roman" panose="02020603050405020304" pitchFamily="18" charset="0"/>
                <a:cs typeface="Times New Roman" panose="02020603050405020304" pitchFamily="18" charset="0"/>
              </a:rPr>
              <a:t>Correlation Heatmap - Features Related to Termination</a:t>
            </a:r>
          </a:p>
          <a:p>
            <a:pPr algn="l"/>
            <a:endParaRPr lang="en-US" sz="1400" b="1" i="0" dirty="0">
              <a:solidFill>
                <a:srgbClr val="1F1F1F"/>
              </a:solidFill>
              <a:effectLst/>
              <a:latin typeface="Times New Roman" panose="02020603050405020304" pitchFamily="18" charset="0"/>
              <a:cs typeface="Times New Roman" panose="02020603050405020304" pitchFamily="18" charset="0"/>
            </a:endParaRPr>
          </a:p>
          <a:p>
            <a:pPr algn="l"/>
            <a:endParaRPr lang="en-US" sz="1400" b="1" i="0" dirty="0">
              <a:solidFill>
                <a:srgbClr val="1F1F1F"/>
              </a:solidFill>
              <a:effectLst/>
              <a:latin typeface="Times New Roman" panose="02020603050405020304" pitchFamily="18" charset="0"/>
              <a:cs typeface="Times New Roman" panose="02020603050405020304" pitchFamily="18" charset="0"/>
            </a:endParaRPr>
          </a:p>
          <a:p>
            <a:pPr algn="l">
              <a:spcAft>
                <a:spcPts val="450"/>
              </a:spcAft>
            </a:pPr>
            <a:r>
              <a:rPr lang="en-US" sz="1400" b="0" i="0" dirty="0">
                <a:solidFill>
                  <a:srgbClr val="1F1F1F"/>
                </a:solidFill>
                <a:effectLst/>
                <a:latin typeface="Times New Roman" panose="02020603050405020304" pitchFamily="18" charset="0"/>
                <a:cs typeface="Times New Roman" panose="02020603050405020304" pitchFamily="18" charset="0"/>
              </a:rPr>
              <a:t>The heatmap reveals strong correlations between some scorecard and performance metrics. For instance: </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Delivered Packages has a moderate negative correlation with Terminated</a:t>
            </a:r>
            <a:r>
              <a:rPr lang="en-US" sz="1400" b="0" i="0" dirty="0">
                <a:solidFill>
                  <a:srgbClr val="1F1F1F"/>
                </a:solidFill>
                <a:effectLst/>
                <a:latin typeface="Times New Roman" panose="02020603050405020304" pitchFamily="18" charset="0"/>
                <a:cs typeface="Times New Roman" panose="02020603050405020304" pitchFamily="18" charset="0"/>
              </a:rPr>
              <a:t>, suggesting that higher delivery volumes may be associated with lower termination rates. Metrics such as Customer Delivery Feedback (CDF) and CDF DPMO show notable correlations with termination, indicating they might be key indicators of driver performance leading to termination. Shipments per On Zone Hour shows a moderate negative correlation with termination, suggesting efficiency in deliveries may contribute to lower termination rates. </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Delivered Packages by Termination Status:</a:t>
            </a:r>
          </a:p>
          <a:p>
            <a:pPr algn="l">
              <a:spcAft>
                <a:spcPts val="450"/>
              </a:spcAft>
            </a:pPr>
            <a:r>
              <a:rPr lang="en-US" sz="1400" b="0" i="0" dirty="0">
                <a:solidFill>
                  <a:srgbClr val="1F1F1F"/>
                </a:solidFill>
                <a:effectLst/>
                <a:latin typeface="Times New Roman" panose="02020603050405020304" pitchFamily="18" charset="0"/>
                <a:cs typeface="Times New Roman" panose="02020603050405020304" pitchFamily="18" charset="0"/>
              </a:rPr>
              <a:t>Drivers who are still active tend to have a higher median for delivered packages compared to terminated drivers. This implies that drivers with better performance in terms of volume of deliveries are less likely to be terminated.</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On-Road Safety Score by Termination Status:</a:t>
            </a:r>
          </a:p>
          <a:p>
            <a:pPr algn="l">
              <a:spcAft>
                <a:spcPts val="450"/>
              </a:spcAft>
            </a:pPr>
            <a:r>
              <a:rPr lang="en-US" sz="1400" b="0" i="0" dirty="0">
                <a:solidFill>
                  <a:srgbClr val="1F1F1F"/>
                </a:solidFill>
                <a:effectLst/>
                <a:latin typeface="Times New Roman" panose="02020603050405020304" pitchFamily="18" charset="0"/>
                <a:cs typeface="Times New Roman" panose="02020603050405020304" pitchFamily="18" charset="0"/>
              </a:rPr>
              <a:t>Active drivers predominantly have Fantastic safety scores. Terminated drivers, however, include a mix of Coming Soon and lower scores, indicating a strong link between lower safety scores and termination. </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Alert Severity by Termination Status:</a:t>
            </a:r>
          </a:p>
          <a:p>
            <a:pPr algn="l">
              <a:spcAft>
                <a:spcPts val="450"/>
              </a:spcAft>
            </a:pPr>
            <a:r>
              <a:rPr lang="en-US" sz="1400" b="0" i="0" dirty="0">
                <a:solidFill>
                  <a:srgbClr val="1F1F1F"/>
                </a:solidFill>
                <a:effectLst/>
                <a:latin typeface="Times New Roman" panose="02020603050405020304" pitchFamily="18" charset="0"/>
                <a:cs typeface="Times New Roman" panose="02020603050405020304" pitchFamily="18" charset="0"/>
              </a:rPr>
              <a:t>Both active and terminated drivers face SEVERE alerts, but terminated drivers show a higher frequency of such alerts. This suggests that alert severity could be a potential factor leading to termination. </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Key Insights: </a:t>
            </a:r>
            <a:r>
              <a:rPr lang="en-US" sz="1400" b="0" i="0" dirty="0">
                <a:solidFill>
                  <a:srgbClr val="1F1F1F"/>
                </a:solidFill>
                <a:effectLst/>
                <a:latin typeface="Times New Roman" panose="02020603050405020304" pitchFamily="18" charset="0"/>
                <a:cs typeface="Times New Roman" panose="02020603050405020304" pitchFamily="18" charset="0"/>
              </a:rPr>
              <a:t>Performance Metrics: Drivers with higher delivery efficiency and better customer feedback scores are more likely to remain active, while lower performance metrics are linked to termination. </a:t>
            </a: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Safety and Alerts</a:t>
            </a:r>
            <a:r>
              <a:rPr lang="en-US" sz="1400" b="0" i="0" dirty="0">
                <a:solidFill>
                  <a:srgbClr val="1F1F1F"/>
                </a:solidFill>
                <a:effectLst/>
                <a:latin typeface="Times New Roman" panose="02020603050405020304" pitchFamily="18" charset="0"/>
                <a:cs typeface="Times New Roman" panose="02020603050405020304" pitchFamily="18" charset="0"/>
              </a:rPr>
              <a:t>: Lower on-road safety scores and frequent severe alerts are associated with termination. </a:t>
            </a:r>
          </a:p>
          <a:p>
            <a:pPr algn="l">
              <a:spcAft>
                <a:spcPts val="450"/>
              </a:spcAft>
            </a:pPr>
            <a:endParaRPr lang="en-US" sz="1400" b="1" i="0" dirty="0">
              <a:solidFill>
                <a:srgbClr val="1F1F1F"/>
              </a:solidFill>
              <a:effectLst/>
              <a:latin typeface="Times New Roman" panose="02020603050405020304" pitchFamily="18" charset="0"/>
              <a:cs typeface="Times New Roman" panose="02020603050405020304" pitchFamily="18" charset="0"/>
            </a:endParaRPr>
          </a:p>
          <a:p>
            <a:pPr algn="l">
              <a:spcAft>
                <a:spcPts val="450"/>
              </a:spcAft>
            </a:pPr>
            <a:r>
              <a:rPr lang="en-US" sz="1400" b="1" i="0" dirty="0">
                <a:solidFill>
                  <a:srgbClr val="1F1F1F"/>
                </a:solidFill>
                <a:effectLst/>
                <a:latin typeface="Times New Roman" panose="02020603050405020304" pitchFamily="18" charset="0"/>
                <a:cs typeface="Times New Roman" panose="02020603050405020304" pitchFamily="18" charset="0"/>
              </a:rPr>
              <a:t>Actionable Steps: </a:t>
            </a:r>
            <a:r>
              <a:rPr lang="en-US" sz="1400" b="0" i="0" dirty="0">
                <a:solidFill>
                  <a:srgbClr val="1F1F1F"/>
                </a:solidFill>
                <a:effectLst/>
                <a:latin typeface="Times New Roman" panose="02020603050405020304" pitchFamily="18" charset="0"/>
                <a:cs typeface="Times New Roman" panose="02020603050405020304" pitchFamily="18" charset="0"/>
              </a:rPr>
              <a:t>Focus on improving delivery efficiency and customer feedback scores for underperforming drivers. Implement targeted training to reduce severe alerts and enhance safety scores to minimize terminations.</a:t>
            </a:r>
          </a:p>
        </p:txBody>
      </p:sp>
    </p:spTree>
    <p:extLst>
      <p:ext uri="{BB962C8B-B14F-4D97-AF65-F5344CB8AC3E}">
        <p14:creationId xmlns:p14="http://schemas.microsoft.com/office/powerpoint/2010/main" val="149650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239F0-0FAB-B519-6887-6905F6FA2BA1}"/>
              </a:ext>
            </a:extLst>
          </p:cNvPr>
          <p:cNvPicPr>
            <a:picLocks noChangeAspect="1"/>
          </p:cNvPicPr>
          <p:nvPr/>
        </p:nvPicPr>
        <p:blipFill>
          <a:blip r:embed="rId3"/>
          <a:stretch>
            <a:fillRect/>
          </a:stretch>
        </p:blipFill>
        <p:spPr>
          <a:xfrm>
            <a:off x="6244389" y="701966"/>
            <a:ext cx="4860759" cy="4550269"/>
          </a:xfrm>
          <a:prstGeom prst="rect">
            <a:avLst/>
          </a:prstGeom>
        </p:spPr>
      </p:pic>
      <p:sp>
        <p:nvSpPr>
          <p:cNvPr id="4" name="Rectangle 3">
            <a:extLst>
              <a:ext uri="{FF2B5EF4-FFF2-40B4-BE49-F238E27FC236}">
                <a16:creationId xmlns:a16="http://schemas.microsoft.com/office/drawing/2014/main" id="{2057C3D3-9324-23E9-0DDD-E1B04311A92D}"/>
              </a:ext>
            </a:extLst>
          </p:cNvPr>
          <p:cNvSpPr>
            <a:spLocks noChangeArrowheads="1"/>
          </p:cNvSpPr>
          <p:nvPr/>
        </p:nvSpPr>
        <p:spPr bwMode="auto">
          <a:xfrm>
            <a:off x="601579" y="1141227"/>
            <a:ext cx="399047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Negative Correlations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fico</a:t>
            </a:r>
            <a:r>
              <a:rPr kumimoji="0" lang="en-US" altLang="en-US" sz="1400" b="1" i="0" u="none" strike="noStrike" cap="none" normalizeH="0" baseline="0" dirty="0">
                <a:ln>
                  <a:noFill/>
                </a:ln>
                <a:solidFill>
                  <a:schemeClr val="tx1"/>
                </a:solidFill>
                <a:effectLst/>
              </a:rPr>
              <a:t> (-0.52)</a:t>
            </a:r>
            <a:r>
              <a:rPr kumimoji="0" lang="en-US" altLang="en-US" sz="1400" b="0" i="0" u="none" strike="noStrike" cap="none" normalizeH="0" baseline="0" dirty="0">
                <a:ln>
                  <a:noFill/>
                </a:ln>
                <a:solidFill>
                  <a:schemeClr val="tx1"/>
                </a:solidFill>
                <a:effectLst/>
                <a:latin typeface="Arial" panose="020B0604020202020204" pitchFamily="34" charset="0"/>
              </a:rPr>
              <a:t>: Higher FICO scores(measures on road performance) are associated with lower termination rates.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termination</a:t>
            </a:r>
            <a:r>
              <a:rPr kumimoji="0" lang="en-US" altLang="en-US" sz="1400" b="1" i="0" u="none" strike="noStrike" cap="none" normalizeH="0" baseline="0" dirty="0">
                <a:ln>
                  <a:noFill/>
                </a:ln>
                <a:solidFill>
                  <a:schemeClr val="tx1"/>
                </a:solidFill>
                <a:effectLst/>
              </a:rPr>
              <a:t> vs. </a:t>
            </a:r>
            <a:r>
              <a:rPr kumimoji="0" lang="en-US" altLang="en-US" sz="1400" b="1" i="0" u="none" strike="noStrike" cap="none" normalizeH="0" baseline="0" dirty="0" err="1">
                <a:ln>
                  <a:noFill/>
                </a:ln>
                <a:solidFill>
                  <a:schemeClr val="tx1"/>
                </a:solidFill>
                <a:effectLst/>
                <a:latin typeface="Arial Unicode MS"/>
              </a:rPr>
              <a:t>pod_opps</a:t>
            </a:r>
            <a:r>
              <a:rPr kumimoji="0" lang="en-US" altLang="en-US" sz="1400" b="1" i="0" u="none" strike="noStrike" cap="none" normalizeH="0" baseline="0" dirty="0">
                <a:ln>
                  <a:noFill/>
                </a:ln>
                <a:solidFill>
                  <a:schemeClr val="tx1"/>
                </a:solidFill>
                <a:effectLst/>
              </a:rPr>
              <a:t> (-0.79)</a:t>
            </a:r>
            <a:r>
              <a:rPr kumimoji="0" lang="en-US" altLang="en-US" sz="1400" b="0" i="0" u="none" strike="noStrike" cap="none" normalizeH="0" baseline="0" dirty="0">
                <a:ln>
                  <a:noFill/>
                </a:ln>
                <a:solidFill>
                  <a:schemeClr val="tx1"/>
                </a:solidFill>
                <a:effectLst/>
                <a:latin typeface="Arial" panose="020B0604020202020204" pitchFamily="34" charset="0"/>
              </a:rPr>
              <a:t>: Higher POD opportunities (photos taken on delivery) strongly reduce terminations.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Positive Correlations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acceleration</a:t>
            </a:r>
            <a:r>
              <a:rPr kumimoji="0" lang="en-US" altLang="en-US" sz="1400" b="1" i="0" u="none" strike="noStrike" cap="none" normalizeH="0" baseline="0" dirty="0">
                <a:ln>
                  <a:noFill/>
                </a:ln>
                <a:solidFill>
                  <a:schemeClr val="tx1"/>
                </a:solidFill>
                <a:effectLst/>
              </a:rPr>
              <a:t> (0.83)</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Unicode MS"/>
              </a:rPr>
              <a:t>braking</a:t>
            </a:r>
            <a:r>
              <a:rPr kumimoji="0" lang="en-US" altLang="en-US" sz="1400" b="1" i="0" u="none" strike="noStrike" cap="none" normalizeH="0" baseline="0" dirty="0">
                <a:ln>
                  <a:noFill/>
                </a:ln>
                <a:solidFill>
                  <a:schemeClr val="tx1"/>
                </a:solidFill>
                <a:effectLst/>
              </a:rPr>
              <a:t> (0.88)</a:t>
            </a:r>
            <a:r>
              <a:rPr kumimoji="0" lang="en-US" altLang="en-US" sz="1400" b="0" i="0" u="none" strike="noStrike" cap="none" normalizeH="0" baseline="0" dirty="0">
                <a:ln>
                  <a:noFill/>
                </a:ln>
                <a:solidFill>
                  <a:schemeClr val="tx1"/>
                </a:solidFill>
                <a:effectLst/>
                <a:latin typeface="Arial" panose="020B0604020202020204" pitchFamily="34" charset="0"/>
              </a:rPr>
              <a:t>: Strong internal correlations.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cdf_dpmo</a:t>
            </a:r>
            <a:r>
              <a:rPr kumimoji="0" lang="en-US" altLang="en-US" sz="1400" b="1" i="0" u="none" strike="noStrike" cap="none" normalizeH="0" baseline="0" dirty="0">
                <a:ln>
                  <a:noFill/>
                </a:ln>
                <a:solidFill>
                  <a:schemeClr val="tx1"/>
                </a:solidFill>
                <a:effectLst/>
              </a:rPr>
              <a:t> (0.48)</a:t>
            </a:r>
            <a:r>
              <a:rPr kumimoji="0" lang="en-US" altLang="en-US" sz="1400" b="0" i="0" u="none" strike="noStrike" cap="none" normalizeH="0" baseline="0" dirty="0">
                <a:ln>
                  <a:noFill/>
                </a:ln>
                <a:solidFill>
                  <a:schemeClr val="tx1"/>
                </a:solidFill>
                <a:effectLst/>
                <a:latin typeface="Arial" panose="020B0604020202020204" pitchFamily="34" charset="0"/>
              </a:rPr>
              <a:t>: Defects increase termination risk.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customer_feedback</a:t>
            </a:r>
            <a:r>
              <a:rPr kumimoji="0" lang="en-US" altLang="en-US" sz="1400" b="1" i="0" u="none" strike="noStrike" cap="none" normalizeH="0" baseline="0" dirty="0">
                <a:ln>
                  <a:noFill/>
                </a:ln>
                <a:solidFill>
                  <a:schemeClr val="tx1"/>
                </a:solidFill>
                <a:effectLst/>
              </a:rPr>
              <a:t> (0.45)</a:t>
            </a:r>
            <a:r>
              <a:rPr kumimoji="0" lang="en-US" altLang="en-US" sz="1400" b="0" i="0" u="none" strike="noStrike" cap="none" normalizeH="0" baseline="0" dirty="0">
                <a:ln>
                  <a:noFill/>
                </a:ln>
                <a:solidFill>
                  <a:schemeClr val="tx1"/>
                </a:solidFill>
                <a:effectLst/>
                <a:latin typeface="Arial" panose="020B0604020202020204" pitchFamily="34" charset="0"/>
              </a:rPr>
              <a:t>: Poor feedback links to higher termination.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EE5A8A0-3D5C-FDDE-7B53-585E8204D90C}"/>
              </a:ext>
            </a:extLst>
          </p:cNvPr>
          <p:cNvSpPr txBox="1"/>
          <p:nvPr/>
        </p:nvSpPr>
        <p:spPr>
          <a:xfrm>
            <a:off x="938463" y="5388544"/>
            <a:ext cx="311617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dpmo = defects per million opportunities</a:t>
            </a:r>
          </a:p>
        </p:txBody>
      </p:sp>
      <p:sp>
        <p:nvSpPr>
          <p:cNvPr id="6" name="TextBox 5">
            <a:extLst>
              <a:ext uri="{FF2B5EF4-FFF2-40B4-BE49-F238E27FC236}">
                <a16:creationId xmlns:a16="http://schemas.microsoft.com/office/drawing/2014/main" id="{01B1D9D0-28EB-2395-2B9F-BB5542D3949D}"/>
              </a:ext>
            </a:extLst>
          </p:cNvPr>
          <p:cNvSpPr txBox="1"/>
          <p:nvPr/>
        </p:nvSpPr>
        <p:spPr>
          <a:xfrm>
            <a:off x="890336" y="401053"/>
            <a:ext cx="3533274" cy="369332"/>
          </a:xfrm>
          <a:prstGeom prst="rect">
            <a:avLst/>
          </a:prstGeom>
          <a:noFill/>
        </p:spPr>
        <p:txBody>
          <a:bodyPr wrap="square" rtlCol="0">
            <a:spAutoFit/>
          </a:bodyPr>
          <a:lstStyle/>
          <a:p>
            <a:r>
              <a:rPr lang="en-US" b="1" dirty="0"/>
              <a:t>Simplified Correlation </a:t>
            </a:r>
            <a:r>
              <a:rPr lang="en-US" b="1" u="sng" dirty="0"/>
              <a:t>Heatmap</a:t>
            </a:r>
          </a:p>
        </p:txBody>
      </p:sp>
    </p:spTree>
    <p:extLst>
      <p:ext uri="{BB962C8B-B14F-4D97-AF65-F5344CB8AC3E}">
        <p14:creationId xmlns:p14="http://schemas.microsoft.com/office/powerpoint/2010/main" val="91522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5C25E-625A-671E-FCCD-7C7CA9323384}"/>
              </a:ext>
            </a:extLst>
          </p:cNvPr>
          <p:cNvSpPr txBox="1"/>
          <p:nvPr/>
        </p:nvSpPr>
        <p:spPr>
          <a:xfrm>
            <a:off x="140369" y="152941"/>
            <a:ext cx="5382126" cy="5786199"/>
          </a:xfrm>
          <a:prstGeom prst="rect">
            <a:avLst/>
          </a:prstGeom>
          <a:noFill/>
        </p:spPr>
        <p:txBody>
          <a:bodyPr wrap="square">
            <a:spAutoFit/>
          </a:bodyPr>
          <a:lstStyle/>
          <a:p>
            <a:r>
              <a:rPr lang="en-US" sz="1600" b="1" dirty="0"/>
              <a:t>Interpretation of Kaplan-Meier Survival Curve – Overall</a:t>
            </a:r>
          </a:p>
          <a:p>
            <a:endParaRPr lang="en-US" sz="1600" b="1" dirty="0"/>
          </a:p>
          <a:p>
            <a:endParaRPr lang="en-US" sz="1600" b="1" dirty="0"/>
          </a:p>
          <a:p>
            <a:endParaRPr lang="en-US" sz="1400" b="1" dirty="0"/>
          </a:p>
          <a:p>
            <a:pPr>
              <a:buFont typeface="+mj-lt"/>
              <a:buAutoNum type="arabicPeriod"/>
            </a:pPr>
            <a:r>
              <a:rPr lang="en-US" sz="1400" b="1" dirty="0"/>
              <a:t>Survival Probability Decline</a:t>
            </a:r>
            <a:r>
              <a:rPr lang="en-US" sz="1400" dirty="0"/>
              <a:t>:</a:t>
            </a:r>
          </a:p>
          <a:p>
            <a:pPr marL="742950" lvl="1" indent="-285750">
              <a:buFont typeface="+mj-lt"/>
              <a:buAutoNum type="arabicPeriod"/>
            </a:pPr>
            <a:r>
              <a:rPr lang="en-US" sz="1400" dirty="0"/>
              <a:t>The curve starts at a </a:t>
            </a:r>
            <a:r>
              <a:rPr lang="en-US" sz="1400" b="1" dirty="0"/>
              <a:t>survival probability of 1.0</a:t>
            </a:r>
            <a:r>
              <a:rPr lang="en-US" sz="1400" dirty="0"/>
              <a:t> (all employees are active at the start).</a:t>
            </a:r>
          </a:p>
          <a:p>
            <a:pPr marL="742950" lvl="1" indent="-285750">
              <a:buFont typeface="+mj-lt"/>
              <a:buAutoNum type="arabicPeriod"/>
            </a:pPr>
            <a:r>
              <a:rPr lang="en-US" sz="1400" dirty="0"/>
              <a:t>Over time, the survival probability decreases, indicating employee attrition as tenure increases.</a:t>
            </a:r>
          </a:p>
          <a:p>
            <a:pPr>
              <a:buFont typeface="+mj-lt"/>
              <a:buAutoNum type="arabicPeriod"/>
            </a:pPr>
            <a:r>
              <a:rPr lang="en-US" sz="1400" b="1" dirty="0"/>
              <a:t>Significant Drop Around 1.5 Years</a:t>
            </a:r>
            <a:r>
              <a:rPr lang="en-US" sz="1400" dirty="0"/>
              <a:t>:</a:t>
            </a:r>
          </a:p>
          <a:p>
            <a:pPr marL="742950" lvl="1" indent="-285750">
              <a:buFont typeface="+mj-lt"/>
              <a:buAutoNum type="arabicPeriod"/>
            </a:pPr>
            <a:r>
              <a:rPr lang="en-US" sz="1400" dirty="0"/>
              <a:t>There is a </a:t>
            </a:r>
            <a:r>
              <a:rPr lang="en-US" sz="1400" b="1" dirty="0"/>
              <a:t>sharp decline</a:t>
            </a:r>
            <a:r>
              <a:rPr lang="en-US" sz="1400" dirty="0"/>
              <a:t> in survival probability around the </a:t>
            </a:r>
            <a:r>
              <a:rPr lang="en-US" sz="1400" b="1" dirty="0"/>
              <a:t>1.5-year mark</a:t>
            </a:r>
            <a:r>
              <a:rPr lang="en-US" sz="1400" dirty="0"/>
              <a:t>, dropping from ~0.9 to ~0.2.</a:t>
            </a:r>
          </a:p>
          <a:p>
            <a:pPr marL="742950" lvl="1" indent="-285750">
              <a:buFont typeface="+mj-lt"/>
              <a:buAutoNum type="arabicPeriod"/>
            </a:pPr>
            <a:r>
              <a:rPr lang="en-US" sz="1400" dirty="0"/>
              <a:t>This suggests that a large proportion of employees leave the organization before reaching 1.5 years of tenure.</a:t>
            </a:r>
          </a:p>
          <a:p>
            <a:pPr>
              <a:buFont typeface="+mj-lt"/>
              <a:buAutoNum type="arabicPeriod"/>
            </a:pPr>
            <a:r>
              <a:rPr lang="en-US" sz="1400" b="1" dirty="0"/>
              <a:t>Stability After 2 Years</a:t>
            </a:r>
            <a:r>
              <a:rPr lang="en-US" sz="1400" dirty="0"/>
              <a:t>:</a:t>
            </a:r>
          </a:p>
          <a:p>
            <a:pPr marL="742950" lvl="1" indent="-285750">
              <a:buFont typeface="+mj-lt"/>
              <a:buAutoNum type="arabicPeriod"/>
            </a:pPr>
            <a:r>
              <a:rPr lang="en-US" sz="1400" dirty="0"/>
              <a:t>After the sharp drop, the curve stabilizes around </a:t>
            </a:r>
            <a:r>
              <a:rPr lang="en-US" sz="1400" b="1" dirty="0"/>
              <a:t>0.2 survival probability</a:t>
            </a:r>
            <a:r>
              <a:rPr lang="en-US" sz="1400" dirty="0"/>
              <a:t>, meaning only </a:t>
            </a:r>
            <a:r>
              <a:rPr lang="en-US" sz="1400" b="1" dirty="0"/>
              <a:t>20% of employees</a:t>
            </a:r>
            <a:r>
              <a:rPr lang="en-US" sz="1400" dirty="0"/>
              <a:t> remain employed after 2 years.</a:t>
            </a:r>
          </a:p>
          <a:p>
            <a:pPr marL="742950" lvl="1" indent="-285750">
              <a:buFont typeface="+mj-lt"/>
              <a:buAutoNum type="arabicPeriod"/>
            </a:pPr>
            <a:r>
              <a:rPr lang="en-US" sz="1400" dirty="0"/>
              <a:t>The curve remains relatively flat beyond this point, indicating lower attrition for employees who reach the 2+ year threshold.</a:t>
            </a:r>
          </a:p>
          <a:p>
            <a:pPr>
              <a:buFont typeface="+mj-lt"/>
              <a:buAutoNum type="arabicPeriod"/>
            </a:pPr>
            <a:r>
              <a:rPr lang="en-US" sz="1400" b="1" dirty="0"/>
              <a:t>Confidence Interval</a:t>
            </a:r>
            <a:r>
              <a:rPr lang="en-US" sz="1400" dirty="0"/>
              <a:t>:</a:t>
            </a:r>
          </a:p>
          <a:p>
            <a:pPr marL="742950" lvl="1" indent="-285750">
              <a:buFont typeface="+mj-lt"/>
              <a:buAutoNum type="arabicPeriod"/>
            </a:pPr>
            <a:r>
              <a:rPr lang="en-US" sz="1400" dirty="0"/>
              <a:t>The shaded area represents the </a:t>
            </a:r>
            <a:r>
              <a:rPr lang="en-US" sz="1400" b="1" dirty="0"/>
              <a:t>confidence interval</a:t>
            </a:r>
            <a:r>
              <a:rPr lang="en-US" sz="1400" dirty="0"/>
              <a:t>. It is narrow at the beginning but widens slightly as tenure increases, reflecting more uncertainty due to fewer long-tenured employees.</a:t>
            </a:r>
          </a:p>
        </p:txBody>
      </p:sp>
      <p:pic>
        <p:nvPicPr>
          <p:cNvPr id="8194" name="Picture 2">
            <a:extLst>
              <a:ext uri="{FF2B5EF4-FFF2-40B4-BE49-F238E27FC236}">
                <a16:creationId xmlns:a16="http://schemas.microsoft.com/office/drawing/2014/main" id="{8F8AC9A9-3367-9F8F-7453-92CEA8BE8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418" y="256721"/>
            <a:ext cx="6096896" cy="39276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4424E9-850F-088F-F1FB-B38BC7FA0033}"/>
              </a:ext>
            </a:extLst>
          </p:cNvPr>
          <p:cNvSpPr txBox="1"/>
          <p:nvPr/>
        </p:nvSpPr>
        <p:spPr>
          <a:xfrm>
            <a:off x="5830084" y="4253591"/>
            <a:ext cx="5943230" cy="2308324"/>
          </a:xfrm>
          <a:prstGeom prst="rect">
            <a:avLst/>
          </a:prstGeom>
          <a:noFill/>
        </p:spPr>
        <p:txBody>
          <a:bodyPr wrap="square">
            <a:spAutoFit/>
          </a:bodyPr>
          <a:lstStyle/>
          <a:p>
            <a:r>
              <a:rPr lang="en-US" sz="1200" b="1" dirty="0"/>
              <a:t>Key Insights:</a:t>
            </a:r>
          </a:p>
          <a:p>
            <a:pPr>
              <a:buFont typeface="Arial" panose="020B0604020202020204" pitchFamily="34" charset="0"/>
              <a:buChar char="•"/>
            </a:pPr>
            <a:r>
              <a:rPr lang="en-US" sz="1200" b="1" dirty="0"/>
              <a:t>Early Attrition</a:t>
            </a:r>
            <a:r>
              <a:rPr lang="en-US" sz="1200" dirty="0"/>
              <a:t>: A critical period for turnover occurs within the first </a:t>
            </a:r>
            <a:r>
              <a:rPr lang="en-US" sz="1200" b="1" dirty="0"/>
              <a:t>1.5 years</a:t>
            </a:r>
            <a:r>
              <a:rPr lang="en-US" sz="1200" dirty="0"/>
              <a:t>. Retention strategies should focus heavily on this time frame.</a:t>
            </a:r>
          </a:p>
          <a:p>
            <a:pPr>
              <a:buFont typeface="Arial" panose="020B0604020202020204" pitchFamily="34" charset="0"/>
              <a:buChar char="•"/>
            </a:pPr>
            <a:r>
              <a:rPr lang="en-US" sz="1200" b="1" dirty="0"/>
              <a:t>Long-term Stability</a:t>
            </a:r>
            <a:r>
              <a:rPr lang="en-US" sz="1200" dirty="0"/>
              <a:t>: Employees who remain beyond </a:t>
            </a:r>
            <a:r>
              <a:rPr lang="en-US" sz="1200" b="1" dirty="0"/>
              <a:t>2 years</a:t>
            </a:r>
            <a:r>
              <a:rPr lang="en-US" sz="1200" dirty="0"/>
              <a:t> are more likely to stay long-term, highlighting the importance of supporting employees to cross this threshold.</a:t>
            </a:r>
          </a:p>
          <a:p>
            <a:pPr>
              <a:buFont typeface="Arial" panose="020B0604020202020204" pitchFamily="34" charset="0"/>
              <a:buChar char="•"/>
            </a:pPr>
            <a:r>
              <a:rPr lang="en-US" sz="1200" b="1" dirty="0"/>
              <a:t>Actionable Focus</a:t>
            </a:r>
            <a:r>
              <a:rPr lang="en-US" sz="1200" dirty="0"/>
              <a:t>:</a:t>
            </a:r>
          </a:p>
          <a:p>
            <a:pPr marL="742950" lvl="1" indent="-285750">
              <a:buFont typeface="Arial" panose="020B0604020202020204" pitchFamily="34" charset="0"/>
              <a:buChar char="•"/>
            </a:pPr>
            <a:r>
              <a:rPr lang="en-US" sz="1200" dirty="0"/>
              <a:t>Improve </a:t>
            </a:r>
            <a:r>
              <a:rPr lang="en-US" sz="1200" b="1" dirty="0"/>
              <a:t>onboarding programs</a:t>
            </a:r>
            <a:r>
              <a:rPr lang="en-US" sz="1200" dirty="0"/>
              <a:t> and early career engagement.</a:t>
            </a:r>
          </a:p>
          <a:p>
            <a:pPr marL="742950" lvl="1" indent="-285750">
              <a:buFont typeface="Arial" panose="020B0604020202020204" pitchFamily="34" charset="0"/>
              <a:buChar char="•"/>
            </a:pPr>
            <a:r>
              <a:rPr lang="en-US" sz="1200" dirty="0"/>
              <a:t>Identify factors contributing to attrition around the 1.5-year mark.</a:t>
            </a:r>
          </a:p>
          <a:p>
            <a:pPr marL="742950" lvl="1" indent="-285750">
              <a:buFont typeface="Arial" panose="020B0604020202020204" pitchFamily="34" charset="0"/>
              <a:buChar char="•"/>
            </a:pPr>
            <a:r>
              <a:rPr lang="en-US" sz="1200" dirty="0"/>
              <a:t>Implement targeted retention efforts such as mentorship, career development, and recognition programs.</a:t>
            </a:r>
          </a:p>
          <a:p>
            <a:r>
              <a:rPr lang="en-US" sz="1200" dirty="0"/>
              <a:t>This Kaplan-Meier curve highlights the need for </a:t>
            </a:r>
            <a:r>
              <a:rPr lang="en-US" sz="1200" b="1" dirty="0"/>
              <a:t>proactive intervention</a:t>
            </a:r>
            <a:r>
              <a:rPr lang="en-US" sz="1200" dirty="0"/>
              <a:t> to reduce early employee turnover.</a:t>
            </a:r>
          </a:p>
        </p:txBody>
      </p:sp>
    </p:spTree>
    <p:extLst>
      <p:ext uri="{BB962C8B-B14F-4D97-AF65-F5344CB8AC3E}">
        <p14:creationId xmlns:p14="http://schemas.microsoft.com/office/powerpoint/2010/main" val="37941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0B929B5-A1DB-9F73-1882-04F1E4E28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608" y="151179"/>
            <a:ext cx="5911727" cy="38083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717312-561D-6301-35DE-E21FF5A955C5}"/>
              </a:ext>
            </a:extLst>
          </p:cNvPr>
          <p:cNvSpPr txBox="1"/>
          <p:nvPr/>
        </p:nvSpPr>
        <p:spPr>
          <a:xfrm>
            <a:off x="126344" y="151179"/>
            <a:ext cx="5440267" cy="6609502"/>
          </a:xfrm>
          <a:prstGeom prst="rect">
            <a:avLst/>
          </a:prstGeom>
          <a:noFill/>
        </p:spPr>
        <p:txBody>
          <a:bodyPr wrap="square">
            <a:spAutoFit/>
          </a:bodyPr>
          <a:lstStyle/>
          <a:p>
            <a:r>
              <a:rPr lang="en-US" sz="1600" b="1" dirty="0"/>
              <a:t>Interpretation of Kaplan-Meier Survival Curve by Gender</a:t>
            </a:r>
          </a:p>
          <a:p>
            <a:endParaRPr lang="en-US" sz="1600" b="1" dirty="0"/>
          </a:p>
          <a:p>
            <a:endParaRPr lang="en-US" sz="1350" b="1" dirty="0"/>
          </a:p>
          <a:p>
            <a:pPr>
              <a:buFont typeface="+mj-lt"/>
              <a:buAutoNum type="arabicPeriod"/>
            </a:pPr>
            <a:r>
              <a:rPr lang="en-US" sz="1350" b="1" dirty="0"/>
              <a:t>Survival Probability for Males vs Females</a:t>
            </a:r>
            <a:r>
              <a:rPr lang="en-US" sz="1350" dirty="0"/>
              <a:t>:</a:t>
            </a:r>
          </a:p>
          <a:p>
            <a:pPr marL="742950" lvl="1" indent="-285750">
              <a:buFont typeface="+mj-lt"/>
              <a:buAutoNum type="arabicPeriod"/>
            </a:pPr>
            <a:r>
              <a:rPr lang="en-US" sz="1350" b="1" dirty="0"/>
              <a:t>Male Employees</a:t>
            </a:r>
            <a:r>
              <a:rPr lang="en-US" sz="1350" dirty="0"/>
              <a:t>:</a:t>
            </a:r>
          </a:p>
          <a:p>
            <a:pPr marL="1143000" lvl="2" indent="-228600">
              <a:buFont typeface="+mj-lt"/>
              <a:buAutoNum type="arabicPeriod"/>
            </a:pPr>
            <a:r>
              <a:rPr lang="en-US" sz="1350" dirty="0"/>
              <a:t>The survival curve declines gradually until </a:t>
            </a:r>
            <a:r>
              <a:rPr lang="en-US" sz="1350" b="1" dirty="0"/>
              <a:t>1.5 years</a:t>
            </a:r>
            <a:r>
              <a:rPr lang="en-US" sz="1350" dirty="0"/>
              <a:t> and then drops sharply.</a:t>
            </a:r>
          </a:p>
          <a:p>
            <a:pPr marL="1143000" lvl="2" indent="-228600">
              <a:buFont typeface="+mj-lt"/>
              <a:buAutoNum type="arabicPeriod"/>
            </a:pPr>
            <a:r>
              <a:rPr lang="en-US" sz="1350" dirty="0"/>
              <a:t>After 1.5 years, the survival probability stabilizes at approximately </a:t>
            </a:r>
            <a:r>
              <a:rPr lang="en-US" sz="1350" b="1" dirty="0"/>
              <a:t>20%</a:t>
            </a:r>
            <a:r>
              <a:rPr lang="en-US" sz="1350" dirty="0"/>
              <a:t>.</a:t>
            </a:r>
          </a:p>
          <a:p>
            <a:pPr marL="742950" lvl="1" indent="-285750">
              <a:buFont typeface="+mj-lt"/>
              <a:buAutoNum type="arabicPeriod"/>
            </a:pPr>
            <a:r>
              <a:rPr lang="en-US" sz="1350" b="1" dirty="0"/>
              <a:t>Female Employees</a:t>
            </a:r>
            <a:r>
              <a:rPr lang="en-US" sz="1350" dirty="0"/>
              <a:t>:</a:t>
            </a:r>
          </a:p>
          <a:p>
            <a:pPr marL="1143000" lvl="2" indent="-228600">
              <a:buFont typeface="+mj-lt"/>
              <a:buAutoNum type="arabicPeriod"/>
            </a:pPr>
            <a:r>
              <a:rPr lang="en-US" sz="1350" dirty="0"/>
              <a:t>The survival curve declines much earlier and faster than males, dropping significantly before the </a:t>
            </a:r>
            <a:r>
              <a:rPr lang="en-US" sz="1350" b="1" dirty="0"/>
              <a:t>0.5-year mark</a:t>
            </a:r>
            <a:r>
              <a:rPr lang="en-US" sz="1350" dirty="0"/>
              <a:t>.</a:t>
            </a:r>
          </a:p>
          <a:p>
            <a:pPr marL="1143000" lvl="2" indent="-228600">
              <a:buFont typeface="+mj-lt"/>
              <a:buAutoNum type="arabicPeriod"/>
            </a:pPr>
            <a:r>
              <a:rPr lang="en-US" sz="1350" dirty="0"/>
              <a:t>After 0.5 years, the survival probability stabilizes at approximately </a:t>
            </a:r>
            <a:r>
              <a:rPr lang="en-US" sz="1350" b="1" dirty="0"/>
              <a:t>40%</a:t>
            </a:r>
            <a:r>
              <a:rPr lang="en-US" sz="1350" dirty="0"/>
              <a:t> but with fewer observations.</a:t>
            </a:r>
          </a:p>
          <a:p>
            <a:pPr>
              <a:buFont typeface="+mj-lt"/>
              <a:buAutoNum type="arabicPeriod"/>
            </a:pPr>
            <a:r>
              <a:rPr lang="en-US" sz="1350" b="1" dirty="0"/>
              <a:t>Early Turnover Risk for Females</a:t>
            </a:r>
            <a:r>
              <a:rPr lang="en-US" sz="1350" dirty="0"/>
              <a:t>:</a:t>
            </a:r>
          </a:p>
          <a:p>
            <a:pPr marL="742950" lvl="1" indent="-285750">
              <a:buFont typeface="+mj-lt"/>
              <a:buAutoNum type="arabicPeriod"/>
            </a:pPr>
            <a:r>
              <a:rPr lang="en-US" sz="1350" dirty="0"/>
              <a:t>Female employees experience much higher attrition </a:t>
            </a:r>
            <a:r>
              <a:rPr lang="en-US" sz="1350" b="1" dirty="0"/>
              <a:t>within the first 6 months</a:t>
            </a:r>
            <a:r>
              <a:rPr lang="en-US" sz="1350" dirty="0"/>
              <a:t> compared to males.</a:t>
            </a:r>
          </a:p>
          <a:p>
            <a:pPr marL="742950" lvl="1" indent="-285750">
              <a:buFont typeface="+mj-lt"/>
              <a:buAutoNum type="arabicPeriod"/>
            </a:pPr>
            <a:r>
              <a:rPr lang="en-US" sz="1350" dirty="0"/>
              <a:t>This sharp decline suggests that females are leaving or being terminated earlier than male employees.</a:t>
            </a:r>
          </a:p>
          <a:p>
            <a:pPr>
              <a:buFont typeface="+mj-lt"/>
              <a:buAutoNum type="arabicPeriod"/>
            </a:pPr>
            <a:r>
              <a:rPr lang="en-US" sz="1350" b="1" dirty="0"/>
              <a:t>Confidence Intervals</a:t>
            </a:r>
            <a:r>
              <a:rPr lang="en-US" sz="1350" dirty="0"/>
              <a:t>:</a:t>
            </a:r>
          </a:p>
          <a:p>
            <a:pPr marL="742950" lvl="1" indent="-285750">
              <a:buFont typeface="+mj-lt"/>
              <a:buAutoNum type="arabicPeriod"/>
            </a:pPr>
            <a:r>
              <a:rPr lang="en-US" sz="1350" dirty="0"/>
              <a:t>The </a:t>
            </a:r>
            <a:r>
              <a:rPr lang="en-US" sz="1350" b="1" dirty="0"/>
              <a:t>shaded areas</a:t>
            </a:r>
            <a:r>
              <a:rPr lang="en-US" sz="1350" dirty="0"/>
              <a:t> represent the confidence intervals.</a:t>
            </a:r>
          </a:p>
          <a:p>
            <a:pPr marL="742950" lvl="1" indent="-285750">
              <a:buFont typeface="+mj-lt"/>
              <a:buAutoNum type="arabicPeriod"/>
            </a:pPr>
            <a:r>
              <a:rPr lang="en-US" sz="1350" dirty="0"/>
              <a:t>The confidence interval for females is much wider due to </a:t>
            </a:r>
            <a:r>
              <a:rPr lang="en-US" sz="1350" b="1" dirty="0"/>
              <a:t>fewer data points</a:t>
            </a:r>
            <a:r>
              <a:rPr lang="en-US" sz="1350" dirty="0"/>
              <a:t>, indicating greater uncertainty in survival probabilities.</a:t>
            </a:r>
          </a:p>
          <a:p>
            <a:pPr marL="742950" lvl="1" indent="-285750">
              <a:buFont typeface="+mj-lt"/>
              <a:buAutoNum type="arabicPeriod"/>
            </a:pPr>
            <a:r>
              <a:rPr lang="en-US" sz="1350" dirty="0"/>
              <a:t>The male confidence interval is more stable, reflecting a larger sample size and lower attrition variability.</a:t>
            </a:r>
          </a:p>
          <a:p>
            <a:pPr>
              <a:buFont typeface="+mj-lt"/>
              <a:buAutoNum type="arabicPeriod"/>
            </a:pPr>
            <a:r>
              <a:rPr lang="en-US" sz="1350" b="1" dirty="0"/>
              <a:t>Stability After 1.5 Years</a:t>
            </a:r>
            <a:r>
              <a:rPr lang="en-US" sz="1350" dirty="0"/>
              <a:t>:</a:t>
            </a:r>
          </a:p>
          <a:p>
            <a:pPr marL="742950" lvl="1" indent="-285750">
              <a:buFont typeface="+mj-lt"/>
              <a:buAutoNum type="arabicPeriod"/>
            </a:pPr>
            <a:r>
              <a:rPr lang="en-US" sz="1350" dirty="0"/>
              <a:t>For both males and females, survival probabilities stabilize after approximately </a:t>
            </a:r>
            <a:r>
              <a:rPr lang="en-US" sz="1350" b="1" dirty="0"/>
              <a:t>1.5 years</a:t>
            </a:r>
            <a:r>
              <a:rPr lang="en-US" sz="1350" dirty="0"/>
              <a:t>, though females have a slightly higher survival probability at this point (~40% vs. ~20% for males).</a:t>
            </a:r>
          </a:p>
        </p:txBody>
      </p:sp>
      <p:sp>
        <p:nvSpPr>
          <p:cNvPr id="5" name="TextBox 4">
            <a:extLst>
              <a:ext uri="{FF2B5EF4-FFF2-40B4-BE49-F238E27FC236}">
                <a16:creationId xmlns:a16="http://schemas.microsoft.com/office/drawing/2014/main" id="{0A4E563E-E568-2B00-9ABB-33B8CFB57A24}"/>
              </a:ext>
            </a:extLst>
          </p:cNvPr>
          <p:cNvSpPr txBox="1"/>
          <p:nvPr/>
        </p:nvSpPr>
        <p:spPr>
          <a:xfrm>
            <a:off x="5876526" y="3891169"/>
            <a:ext cx="6031809" cy="2677656"/>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Key Insights:</a:t>
            </a:r>
          </a:p>
          <a:p>
            <a:endParaRPr lang="en-US"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Early Intervention for Females</a:t>
            </a:r>
            <a:r>
              <a:rPr lang="en-US" sz="1200" dirty="0">
                <a:latin typeface="Times New Roman" panose="02020603050405020304" pitchFamily="18" charset="0"/>
                <a:cs typeface="Times New Roman" panose="02020603050405020304" pitchFamily="18" charset="0"/>
              </a:rPr>
              <a:t>: The steep decline in survival probability within the first </a:t>
            </a:r>
            <a:r>
              <a:rPr lang="en-US" sz="1200" b="1" dirty="0">
                <a:latin typeface="Times New Roman" panose="02020603050405020304" pitchFamily="18" charset="0"/>
                <a:cs typeface="Times New Roman" panose="02020603050405020304" pitchFamily="18" charset="0"/>
              </a:rPr>
              <a:t>6 months</a:t>
            </a:r>
            <a:r>
              <a:rPr lang="en-US" sz="1200" dirty="0">
                <a:latin typeface="Times New Roman" panose="02020603050405020304" pitchFamily="18" charset="0"/>
                <a:cs typeface="Times New Roman" panose="02020603050405020304" pitchFamily="18" charset="0"/>
              </a:rPr>
              <a:t> for female employees requires attention. Focus on understanding and addressing factors causing early turnover (e.g., workplace culture, role fit, or support systems).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Retention Challenges</a:t>
            </a:r>
            <a:r>
              <a:rPr lang="en-US" sz="1200" dirty="0">
                <a:latin typeface="Times New Roman" panose="02020603050405020304" pitchFamily="18" charset="0"/>
                <a:cs typeface="Times New Roman" panose="02020603050405020304" pitchFamily="18" charset="0"/>
              </a:rPr>
              <a:t>: While male employees experience a sharp drop at 1.5 years, females face a higher risk much earlier, signaling different turnover dynamics that require targeted strategies.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Action Steps</a:t>
            </a:r>
            <a:r>
              <a:rPr lang="en-US" sz="1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Improve onboarding and engagement programs, especially for female employees.</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Analyze root causes of early female turnover through exit surveys and feedback.</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Provide additional mentorship or support to female employees in the early months.</a:t>
            </a:r>
          </a:p>
          <a:p>
            <a:r>
              <a:rPr lang="en-US" sz="1200" dirty="0">
                <a:latin typeface="Times New Roman" panose="02020603050405020304" pitchFamily="18" charset="0"/>
                <a:cs typeface="Times New Roman" panose="02020603050405020304" pitchFamily="18" charset="0"/>
              </a:rPr>
              <a:t>This curve highlights </a:t>
            </a:r>
            <a:r>
              <a:rPr lang="en-US" sz="1200" b="1" dirty="0">
                <a:latin typeface="Times New Roman" panose="02020603050405020304" pitchFamily="18" charset="0"/>
                <a:cs typeface="Times New Roman" panose="02020603050405020304" pitchFamily="18" charset="0"/>
              </a:rPr>
              <a:t>gender-specific turnover patterns</a:t>
            </a:r>
            <a:r>
              <a:rPr lang="en-US" sz="1200" dirty="0">
                <a:latin typeface="Times New Roman" panose="02020603050405020304" pitchFamily="18" charset="0"/>
                <a:cs typeface="Times New Roman" panose="02020603050405020304" pitchFamily="18" charset="0"/>
              </a:rPr>
              <a:t> and the need for tailored retention strategies to address both early and mid-tenure attrition.</a:t>
            </a:r>
          </a:p>
        </p:txBody>
      </p:sp>
    </p:spTree>
    <p:extLst>
      <p:ext uri="{BB962C8B-B14F-4D97-AF65-F5344CB8AC3E}">
        <p14:creationId xmlns:p14="http://schemas.microsoft.com/office/powerpoint/2010/main" val="346234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3C0FE-CE27-B94F-0896-27B285A4AEA3}"/>
              </a:ext>
            </a:extLst>
          </p:cNvPr>
          <p:cNvSpPr txBox="1"/>
          <p:nvPr/>
        </p:nvSpPr>
        <p:spPr>
          <a:xfrm>
            <a:off x="2603017" y="1038639"/>
            <a:ext cx="6985966" cy="3913892"/>
          </a:xfrm>
          <a:prstGeom prst="rect">
            <a:avLst/>
          </a:prstGeom>
          <a:noFill/>
        </p:spPr>
        <p:txBody>
          <a:bodyPr wrap="square">
            <a:spAutoFit/>
          </a:bodyPr>
          <a:lstStyle/>
          <a:p>
            <a:pPr algn="ctr"/>
            <a:r>
              <a:rPr lang="en-US" b="1" i="0" dirty="0">
                <a:solidFill>
                  <a:srgbClr val="1F1F1F"/>
                </a:solidFill>
                <a:effectLst/>
                <a:latin typeface="Roboto" panose="02000000000000000000" pitchFamily="2" charset="0"/>
              </a:rPr>
              <a:t> </a:t>
            </a:r>
            <a:r>
              <a:rPr lang="en-US" sz="2000" b="1" i="0" dirty="0">
                <a:solidFill>
                  <a:srgbClr val="1F1F1F"/>
                </a:solidFill>
                <a:effectLst/>
                <a:latin typeface="Roboto" panose="02000000000000000000" pitchFamily="2" charset="0"/>
              </a:rPr>
              <a:t>Cox Proportional Hazards Model</a:t>
            </a:r>
          </a:p>
          <a:p>
            <a:pPr algn="l"/>
            <a:endParaRPr lang="en-US" sz="20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Now that the Kaplan-Meier analysis has provided valuable insights into survival probabilities, we can proceed to the Cox Proportional Hazards Model for deeper analysis.</a:t>
            </a:r>
          </a:p>
          <a:p>
            <a:pPr algn="l">
              <a:spcAft>
                <a:spcPts val="450"/>
              </a:spcAft>
            </a:pPr>
            <a:endParaRPr lang="en-US" sz="2000" b="0" i="0" dirty="0">
              <a:solidFill>
                <a:srgbClr val="1F1F1F"/>
              </a:solidFill>
              <a:effectLst/>
              <a:latin typeface="Roboto" panose="02000000000000000000" pitchFamily="2" charset="0"/>
            </a:endParaRPr>
          </a:p>
          <a:p>
            <a:pPr algn="l"/>
            <a:r>
              <a:rPr lang="en-US" sz="2000" b="1" i="0" dirty="0">
                <a:solidFill>
                  <a:srgbClr val="1F1F1F"/>
                </a:solidFill>
                <a:effectLst/>
                <a:latin typeface="Roboto" panose="02000000000000000000" pitchFamily="2" charset="0"/>
              </a:rPr>
              <a:t>Objective:</a:t>
            </a:r>
          </a:p>
          <a:p>
            <a:pPr algn="l">
              <a:spcAft>
                <a:spcPts val="450"/>
              </a:spcAft>
            </a:pPr>
            <a:r>
              <a:rPr lang="en-US" sz="2000" b="0" i="0" dirty="0">
                <a:solidFill>
                  <a:srgbClr val="1F1F1F"/>
                </a:solidFill>
                <a:effectLst/>
                <a:latin typeface="Roboto" panose="02000000000000000000" pitchFamily="2" charset="0"/>
              </a:rPr>
              <a:t>The Cox model will help us identify which features (e.g., tenure, gender, performance metrics) are statistically significant in predicting employee terminations and quantify their effect on the hazard rate (the likelihood of leaving/termination).</a:t>
            </a:r>
          </a:p>
        </p:txBody>
      </p:sp>
    </p:spTree>
    <p:extLst>
      <p:ext uri="{BB962C8B-B14F-4D97-AF65-F5344CB8AC3E}">
        <p14:creationId xmlns:p14="http://schemas.microsoft.com/office/powerpoint/2010/main" val="356327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2F75649-8905-2EDB-F33B-411F80F25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173" y="0"/>
            <a:ext cx="4859788" cy="3020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7663F0-2D89-5E81-0E7F-9935B7566126}"/>
              </a:ext>
            </a:extLst>
          </p:cNvPr>
          <p:cNvSpPr txBox="1"/>
          <p:nvPr/>
        </p:nvSpPr>
        <p:spPr>
          <a:xfrm>
            <a:off x="235674" y="245309"/>
            <a:ext cx="6096896" cy="954107"/>
          </a:xfrm>
          <a:prstGeom prst="rect">
            <a:avLst/>
          </a:prstGeom>
          <a:noFill/>
        </p:spPr>
        <p:txBody>
          <a:bodyPr wrap="square">
            <a:spAutoFit/>
          </a:bodyPr>
          <a:lstStyle/>
          <a:p>
            <a:r>
              <a:rPr lang="en-US" sz="1400" b="1" dirty="0"/>
              <a:t>Interpretation of the Log(HR) Plot with 95% Confidence Intervals</a:t>
            </a:r>
          </a:p>
          <a:p>
            <a:endParaRPr lang="en-US" sz="1400" dirty="0"/>
          </a:p>
          <a:p>
            <a:r>
              <a:rPr lang="en-US" sz="1400" dirty="0"/>
              <a:t>This plot visually represents the </a:t>
            </a:r>
            <a:r>
              <a:rPr lang="en-US" sz="1400" b="1" dirty="0"/>
              <a:t>log(Hazard Ratios)</a:t>
            </a:r>
            <a:r>
              <a:rPr lang="en-US" sz="1400" dirty="0"/>
              <a:t> (HR) and their 95% Confidence Intervals (CIs) for each covariate in the Cox model:</a:t>
            </a:r>
          </a:p>
        </p:txBody>
      </p:sp>
      <p:sp>
        <p:nvSpPr>
          <p:cNvPr id="4" name="Rectangle 3">
            <a:extLst>
              <a:ext uri="{FF2B5EF4-FFF2-40B4-BE49-F238E27FC236}">
                <a16:creationId xmlns:a16="http://schemas.microsoft.com/office/drawing/2014/main" id="{C1E809C2-93C5-6A47-DD52-09CA0A15A829}"/>
              </a:ext>
            </a:extLst>
          </p:cNvPr>
          <p:cNvSpPr>
            <a:spLocks noChangeArrowheads="1"/>
          </p:cNvSpPr>
          <p:nvPr/>
        </p:nvSpPr>
        <p:spPr bwMode="auto">
          <a:xfrm>
            <a:off x="137465" y="1431046"/>
            <a:ext cx="6293313"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Observations: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log(HR) is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significantly negative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confidence interval (CI) is narrow and does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cross zero</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confirming statistical significance.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associated with a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hazard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turnover.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log(HR) is close to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CI spanning both negative and positive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indicates the effect is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significant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there is no clear association with turnover.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gender_Male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log(HR) is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significantly negative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narrow CI that does not cross zero.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Being male is associated with a significantly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hazard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turnover) compared to the reference group (female).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gender_I</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 not wish to self-identify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log(HR) has an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extremely wide CI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spanning from -1000 to +1000.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extreme range reflects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uncertainty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likely due to a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sample size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data sparsity.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 for this category are unreliable and inconclusive.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101359-A3E0-3263-EE76-793BE6522C3D}"/>
              </a:ext>
            </a:extLst>
          </p:cNvPr>
          <p:cNvSpPr>
            <a:spLocks noChangeArrowheads="1"/>
          </p:cNvSpPr>
          <p:nvPr/>
        </p:nvSpPr>
        <p:spPr bwMode="auto">
          <a:xfrm>
            <a:off x="6809119" y="3159742"/>
            <a:ext cx="459369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Predictors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gender_Male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significant and reduce turnover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Non-Significant Predictors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does not meaningfully influence turnover.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Unreliable Estimate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 not wish to self-identify has an extremely wide confidence interval and is inconclusive</a:t>
            </a:r>
            <a:r>
              <a:rPr kumimoji="0" lang="en-US" altLang="en-US" sz="4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A1406EF-C63D-41EE-904D-4527283DA761}"/>
              </a:ext>
            </a:extLst>
          </p:cNvPr>
          <p:cNvSpPr>
            <a:spLocks noChangeArrowheads="1"/>
          </p:cNvSpPr>
          <p:nvPr/>
        </p:nvSpPr>
        <p:spPr bwMode="auto">
          <a:xfrm>
            <a:off x="6809119" y="5249785"/>
            <a:ext cx="469789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the strong predictors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gender_Male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targeted retention strategies.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why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gender_Male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significantly lower hazard, addressing any systemic factors.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issues with sparse data for underrepresented groups to improve model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52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4FB63-F014-75A8-0E00-1907CF2DA064}"/>
              </a:ext>
            </a:extLst>
          </p:cNvPr>
          <p:cNvSpPr>
            <a:spLocks noChangeArrowheads="1"/>
          </p:cNvSpPr>
          <p:nvPr/>
        </p:nvSpPr>
        <p:spPr bwMode="auto">
          <a:xfrm>
            <a:off x="566530" y="120402"/>
            <a:ext cx="11738113"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of Cox Model Summary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Metrics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regression coefficients indicate the log hazard ratios (HR). Negative values suggest a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risk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(better survival).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hazard ratio (HR). Values below 1 imply lower risk, while values above 1 suggest higher risk.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Statistical significance. A p-value &lt; 0.05 indicates the variable has a significant impact on survival.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Covariate Insights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-0.529 → A negative coefficient indicates that an increase in delivered packages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the hazard (risk)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leaving.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0.589 → Each additional delivered package decreases the risk of turnover by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(1 - 0.589).</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Very significant (4.87e-89).</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delivery volume is associated with better survival (lower turnover).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shipments_per_on_zone_hour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-0.043 → Slightly negative but very close to zero, indicating a negligible effect on turnover risk.</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0.958 → A small reduction in hazard (4% per unit increase).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0.3856 → Not significant.</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shipments per zone hour does not significantly impact survival.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gender_Male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-1.701 → Negative coefficient indicates that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males have a lower risk of turnover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compared to the reference group (females).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0.183 → Males have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82% lower risk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turnover compared to females.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1.17e-43 → Statistically significant.</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Gender plays a role in turnover, with males having a significantly lower hazard.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gender_I</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 not wish to self-identify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-12.191 → Extremely large negative coefficient with a high standard error, likely due to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sample size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data issues.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coef</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0.000005 → Implies negligible risk, but this result is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unreliable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0.982 → Not statistically significant.</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 for this category are unstable and likely not meaningful due to sample size issues.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Concordance Index (C-Index)</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C-Index = 0.69</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model has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predictive power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Values close to 0.7 suggest the model can adequately rank employees by their risk of turnover.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01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E82C-DB28-270E-8568-B7B12D0530EF}"/>
              </a:ext>
            </a:extLst>
          </p:cNvPr>
          <p:cNvSpPr txBox="1"/>
          <p:nvPr/>
        </p:nvSpPr>
        <p:spPr>
          <a:xfrm>
            <a:off x="3048415" y="288572"/>
            <a:ext cx="609517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of Cox Model Summary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5B37C05D-C18F-91AB-EE09-DEA8CF525D96}"/>
              </a:ext>
            </a:extLst>
          </p:cNvPr>
          <p:cNvSpPr>
            <a:spLocks noChangeArrowheads="1"/>
          </p:cNvSpPr>
          <p:nvPr/>
        </p:nvSpPr>
        <p:spPr bwMode="auto">
          <a:xfrm>
            <a:off x="417442" y="1321236"/>
            <a:ext cx="1164369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Delivered Packages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Higher delivery volumes significantly reduce turnover risk. Employees performing well in deliveries are more likely to stay.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Gender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Males have a significantly lower turnover risk compared to females.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Focus on understanding why females face higher risks and address potential systemic issues (e.g., workload, support, or role fit).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Insignificant Variables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shipments_per_on_zone_hour</a:t>
            </a:r>
            <a:r>
              <a:rPr kumimoji="0" lang="en-US" altLang="en-US" sz="1600" b="0" i="0" u="none" strike="noStrike" cap="none" normalizeH="0" baseline="0" dirty="0">
                <a:ln>
                  <a:noFill/>
                </a:ln>
                <a:solidFill>
                  <a:schemeClr val="tx1"/>
                </a:solidFill>
                <a:effectLst/>
              </a:rPr>
              <a:t> and the </a:t>
            </a:r>
            <a:r>
              <a:rPr kumimoji="0" lang="en-US" altLang="en-US" sz="1600" b="1" i="0" u="none" strike="noStrike" cap="none" normalizeH="0" baseline="0" dirty="0">
                <a:ln>
                  <a:noFill/>
                </a:ln>
                <a:solidFill>
                  <a:schemeClr val="tx1"/>
                </a:solidFill>
                <a:effectLst/>
                <a:latin typeface="Arial" panose="020B0604020202020204" pitchFamily="34" charset="0"/>
              </a:rPr>
              <a:t>self-identified gender category</a:t>
            </a:r>
            <a:r>
              <a:rPr kumimoji="0" lang="en-US" altLang="en-US" sz="1600" b="0" i="0" u="none" strike="noStrike" cap="none" normalizeH="0" baseline="0" dirty="0">
                <a:ln>
                  <a:noFill/>
                </a:ln>
                <a:solidFill>
                  <a:schemeClr val="tx1"/>
                </a:solidFill>
                <a:effectLst/>
                <a:latin typeface="Arial" panose="020B0604020202020204" pitchFamily="34" charset="0"/>
              </a:rPr>
              <a:t> do not meaningfully impact survival probabilities.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643D844-5CF1-9956-1855-20A47EEC43DB}"/>
              </a:ext>
            </a:extLst>
          </p:cNvPr>
          <p:cNvSpPr txBox="1"/>
          <p:nvPr/>
        </p:nvSpPr>
        <p:spPr>
          <a:xfrm>
            <a:off x="501926" y="4421043"/>
            <a:ext cx="11106977" cy="1323439"/>
          </a:xfrm>
          <a:prstGeom prst="rect">
            <a:avLst/>
          </a:prstGeom>
          <a:noFill/>
        </p:spPr>
        <p:txBody>
          <a:bodyPr wrap="square">
            <a:spAutoFit/>
          </a:bodyPr>
          <a:lstStyle/>
          <a:p>
            <a:r>
              <a:rPr lang="en-US" sz="1600" b="1" dirty="0"/>
              <a:t>Next Steps:</a:t>
            </a:r>
          </a:p>
          <a:p>
            <a:endParaRPr lang="en-US" sz="1600" b="1" dirty="0"/>
          </a:p>
          <a:p>
            <a:pPr>
              <a:buFont typeface="Arial" panose="020B0604020202020204" pitchFamily="34" charset="0"/>
              <a:buChar char="•"/>
            </a:pPr>
            <a:r>
              <a:rPr lang="en-US" sz="1600" dirty="0"/>
              <a:t>Investigate </a:t>
            </a:r>
            <a:r>
              <a:rPr lang="en-US" sz="1600" b="1" dirty="0"/>
              <a:t>drivers of female turnover</a:t>
            </a:r>
            <a:r>
              <a:rPr lang="en-US" sz="1600" dirty="0"/>
              <a:t> and provide targeted interventions.</a:t>
            </a:r>
          </a:p>
          <a:p>
            <a:pPr>
              <a:buFont typeface="Arial" panose="020B0604020202020204" pitchFamily="34" charset="0"/>
              <a:buChar char="•"/>
            </a:pPr>
            <a:r>
              <a:rPr lang="en-US" sz="1600" dirty="0"/>
              <a:t>Further analyze why delivered packages are strongly associated with retention.</a:t>
            </a:r>
          </a:p>
          <a:p>
            <a:pPr>
              <a:buFont typeface="Arial" panose="020B0604020202020204" pitchFamily="34" charset="0"/>
              <a:buChar char="•"/>
            </a:pPr>
            <a:r>
              <a:rPr lang="en-US" sz="1600" dirty="0"/>
              <a:t>Address sample size issues for underrepresented groups to improve model reliability.</a:t>
            </a:r>
          </a:p>
        </p:txBody>
      </p:sp>
    </p:spTree>
    <p:extLst>
      <p:ext uri="{BB962C8B-B14F-4D97-AF65-F5344CB8AC3E}">
        <p14:creationId xmlns:p14="http://schemas.microsoft.com/office/powerpoint/2010/main" val="343839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85F1C76-F050-E3E0-DFC7-BEF1C5F2B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577" y="228336"/>
            <a:ext cx="5885595" cy="37870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41083B-852D-9407-0464-BB5AAE6BA6FB}"/>
              </a:ext>
            </a:extLst>
          </p:cNvPr>
          <p:cNvSpPr txBox="1"/>
          <p:nvPr/>
        </p:nvSpPr>
        <p:spPr>
          <a:xfrm>
            <a:off x="472109" y="784242"/>
            <a:ext cx="4840357" cy="4893647"/>
          </a:xfrm>
          <a:prstGeom prst="rect">
            <a:avLst/>
          </a:prstGeom>
          <a:noFill/>
        </p:spPr>
        <p:txBody>
          <a:bodyPr wrap="square">
            <a:spAutoFit/>
          </a:bodyPr>
          <a:lstStyle/>
          <a:p>
            <a:r>
              <a:rPr lang="en-US" sz="1400" b="1" dirty="0"/>
              <a:t>Patterns of Survival</a:t>
            </a:r>
          </a:p>
          <a:p>
            <a:endParaRPr lang="en-US" sz="1200" b="1" dirty="0"/>
          </a:p>
          <a:p>
            <a:r>
              <a:rPr lang="en-US" sz="1200" dirty="0"/>
              <a:t>Each sample represents a group of employees or observations:</a:t>
            </a:r>
          </a:p>
          <a:p>
            <a:pPr>
              <a:buFont typeface="Arial" panose="020B0604020202020204" pitchFamily="34" charset="0"/>
              <a:buChar char="•"/>
            </a:pPr>
            <a:r>
              <a:rPr lang="en-US" sz="1200" b="1" dirty="0"/>
              <a:t>Sample 4 (Purple)</a:t>
            </a:r>
            <a:r>
              <a:rPr lang="en-US" sz="1200" dirty="0"/>
              <a:t>:</a:t>
            </a:r>
          </a:p>
          <a:p>
            <a:pPr marL="742950" lvl="1" indent="-285750">
              <a:buFont typeface="Arial" panose="020B0604020202020204" pitchFamily="34" charset="0"/>
              <a:buChar char="•"/>
            </a:pPr>
            <a:r>
              <a:rPr lang="en-US" sz="1200" dirty="0"/>
              <a:t>Survival probability drops immediately to </a:t>
            </a:r>
            <a:r>
              <a:rPr lang="en-US" sz="1200" b="1" dirty="0"/>
              <a:t>0%</a:t>
            </a:r>
            <a:r>
              <a:rPr lang="en-US" sz="1200" dirty="0"/>
              <a:t>.</a:t>
            </a:r>
          </a:p>
          <a:p>
            <a:pPr marL="742950" lvl="1" indent="-285750">
              <a:buFont typeface="Arial" panose="020B0604020202020204" pitchFamily="34" charset="0"/>
              <a:buChar char="•"/>
            </a:pPr>
            <a:r>
              <a:rPr lang="en-US" sz="1200" b="1" dirty="0"/>
              <a:t>Interpretation</a:t>
            </a:r>
            <a:r>
              <a:rPr lang="en-US" sz="1200" dirty="0"/>
              <a:t>: This group experienced turnover very early, which could signal an issue such as poor onboarding, misaligned roles, or external factors leading to immediate exits.</a:t>
            </a:r>
          </a:p>
          <a:p>
            <a:pPr>
              <a:buFont typeface="Arial" panose="020B0604020202020204" pitchFamily="34" charset="0"/>
              <a:buChar char="•"/>
            </a:pPr>
            <a:r>
              <a:rPr lang="en-US" sz="1200" b="1" dirty="0"/>
              <a:t>Sample 3 (Green)</a:t>
            </a:r>
            <a:r>
              <a:rPr lang="en-US" sz="1200" dirty="0"/>
              <a:t>:</a:t>
            </a:r>
          </a:p>
          <a:p>
            <a:pPr marL="742950" lvl="1" indent="-285750">
              <a:buFont typeface="Arial" panose="020B0604020202020204" pitchFamily="34" charset="0"/>
              <a:buChar char="•"/>
            </a:pPr>
            <a:r>
              <a:rPr lang="en-US" sz="1200" dirty="0"/>
              <a:t>Gradual decline in survival, stabilizing at around </a:t>
            </a:r>
            <a:r>
              <a:rPr lang="en-US" sz="1200" b="1" dirty="0"/>
              <a:t>45%</a:t>
            </a:r>
            <a:r>
              <a:rPr lang="en-US" sz="1200" dirty="0"/>
              <a:t> after 3 years.</a:t>
            </a:r>
          </a:p>
          <a:p>
            <a:pPr marL="742950" lvl="1" indent="-285750">
              <a:buFont typeface="Arial" panose="020B0604020202020204" pitchFamily="34" charset="0"/>
              <a:buChar char="•"/>
            </a:pPr>
            <a:r>
              <a:rPr lang="en-US" sz="1200" b="1" dirty="0"/>
              <a:t>Interpretation</a:t>
            </a:r>
            <a:r>
              <a:rPr lang="en-US" sz="1200" dirty="0"/>
              <a:t>: Some employees in this group remained employed long-term, indicating better retention compared to Sample 4.</a:t>
            </a:r>
          </a:p>
          <a:p>
            <a:pPr>
              <a:buFont typeface="Arial" panose="020B0604020202020204" pitchFamily="34" charset="0"/>
              <a:buChar char="•"/>
            </a:pPr>
            <a:r>
              <a:rPr lang="en-US" sz="1200" b="1" dirty="0"/>
              <a:t>Sample 5 (Red)</a:t>
            </a:r>
            <a:r>
              <a:rPr lang="en-US" sz="1200" dirty="0"/>
              <a:t>:</a:t>
            </a:r>
          </a:p>
          <a:p>
            <a:pPr marL="742950" lvl="1" indent="-285750">
              <a:buFont typeface="Arial" panose="020B0604020202020204" pitchFamily="34" charset="0"/>
              <a:buChar char="•"/>
            </a:pPr>
            <a:r>
              <a:rPr lang="en-US" sz="1200" dirty="0"/>
              <a:t>Survival probability remains at </a:t>
            </a:r>
            <a:r>
              <a:rPr lang="en-US" sz="1200" b="1" dirty="0"/>
              <a:t>100%</a:t>
            </a:r>
            <a:r>
              <a:rPr lang="en-US" sz="1200" dirty="0"/>
              <a:t> throughout the observed tenure.</a:t>
            </a:r>
          </a:p>
          <a:p>
            <a:pPr marL="742950" lvl="1" indent="-285750">
              <a:buFont typeface="Arial" panose="020B0604020202020204" pitchFamily="34" charset="0"/>
              <a:buChar char="•"/>
            </a:pPr>
            <a:r>
              <a:rPr lang="en-US" sz="1200" b="1" dirty="0"/>
              <a:t>Interpretation</a:t>
            </a:r>
            <a:r>
              <a:rPr lang="en-US" sz="1200" dirty="0"/>
              <a:t>: This group experienced </a:t>
            </a:r>
            <a:r>
              <a:rPr lang="en-US" sz="1200" b="1" dirty="0"/>
              <a:t>no turnover</a:t>
            </a:r>
            <a:r>
              <a:rPr lang="en-US" sz="1200" dirty="0"/>
              <a:t>, possibly due to unique characteristics such as role type, better support systems, or external factors.</a:t>
            </a:r>
          </a:p>
          <a:p>
            <a:pPr>
              <a:buFont typeface="Arial" panose="020B0604020202020204" pitchFamily="34" charset="0"/>
              <a:buChar char="•"/>
            </a:pPr>
            <a:r>
              <a:rPr lang="en-US" sz="1200" b="1" dirty="0"/>
              <a:t>Samples 1 and 2 (Blue, Orange)</a:t>
            </a:r>
            <a:r>
              <a:rPr lang="en-US" sz="1200" dirty="0"/>
              <a:t>:</a:t>
            </a:r>
          </a:p>
          <a:p>
            <a:pPr marL="742950" lvl="1" indent="-285750">
              <a:buFont typeface="Arial" panose="020B0604020202020204" pitchFamily="34" charset="0"/>
              <a:buChar char="•"/>
            </a:pPr>
            <a:r>
              <a:rPr lang="en-US" sz="1200" dirty="0"/>
              <a:t>Both maintain </a:t>
            </a:r>
            <a:r>
              <a:rPr lang="en-US" sz="1200" b="1" dirty="0"/>
              <a:t>100% survival</a:t>
            </a:r>
            <a:r>
              <a:rPr lang="en-US" sz="1200" dirty="0"/>
              <a:t> over the observed time, similar to Sample 5.</a:t>
            </a:r>
          </a:p>
          <a:p>
            <a:pPr marL="742950" lvl="1" indent="-285750">
              <a:buFont typeface="Arial" panose="020B0604020202020204" pitchFamily="34" charset="0"/>
              <a:buChar char="•"/>
            </a:pPr>
            <a:r>
              <a:rPr lang="en-US" sz="1200" b="1" dirty="0"/>
              <a:t>Interpretation</a:t>
            </a:r>
            <a:r>
              <a:rPr lang="en-US" sz="1200" dirty="0"/>
              <a:t>: These groups also experienced no turnover within the observation period, suggesting higher stability.</a:t>
            </a:r>
          </a:p>
        </p:txBody>
      </p:sp>
      <p:sp>
        <p:nvSpPr>
          <p:cNvPr id="8" name="Rectangle 3">
            <a:extLst>
              <a:ext uri="{FF2B5EF4-FFF2-40B4-BE49-F238E27FC236}">
                <a16:creationId xmlns:a16="http://schemas.microsoft.com/office/drawing/2014/main" id="{062F99D3-F7E3-D62B-48D2-20ED006C28C8}"/>
              </a:ext>
            </a:extLst>
          </p:cNvPr>
          <p:cNvSpPr>
            <a:spLocks noChangeArrowheads="1"/>
          </p:cNvSpPr>
          <p:nvPr/>
        </p:nvSpPr>
        <p:spPr bwMode="auto">
          <a:xfrm>
            <a:off x="6201990" y="4516400"/>
            <a:ext cx="568518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to Look for Next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gain more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Stratify survival curves by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features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gender, or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survival trends across different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segments of the workforce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characteristics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groups like Sample 4 (high turnover) and Sample 5 (high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870EEA1-079E-824F-8788-0FFEC5D99A19}"/>
              </a:ext>
            </a:extLst>
          </p:cNvPr>
          <p:cNvSpPr txBox="1"/>
          <p:nvPr/>
        </p:nvSpPr>
        <p:spPr>
          <a:xfrm>
            <a:off x="1211178" y="172452"/>
            <a:ext cx="3618042" cy="369332"/>
          </a:xfrm>
          <a:prstGeom prst="rect">
            <a:avLst/>
          </a:prstGeom>
          <a:noFill/>
        </p:spPr>
        <p:txBody>
          <a:bodyPr wrap="none" rtlCol="0">
            <a:spAutoFit/>
          </a:bodyPr>
          <a:lstStyle/>
          <a:p>
            <a:r>
              <a:rPr lang="en-US" b="1" dirty="0"/>
              <a:t>Random Survivor Forest Analysis</a:t>
            </a:r>
          </a:p>
        </p:txBody>
      </p:sp>
    </p:spTree>
    <p:extLst>
      <p:ext uri="{BB962C8B-B14F-4D97-AF65-F5344CB8AC3E}">
        <p14:creationId xmlns:p14="http://schemas.microsoft.com/office/powerpoint/2010/main" val="11367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2BF1C4D-2438-D0E1-9664-E239758E7CEA}"/>
              </a:ext>
            </a:extLst>
          </p:cNvPr>
          <p:cNvSpPr txBox="1"/>
          <p:nvPr/>
        </p:nvSpPr>
        <p:spPr>
          <a:xfrm>
            <a:off x="1716506" y="1016675"/>
            <a:ext cx="4038600" cy="233910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Employee Turnover Prediction</a:t>
            </a:r>
          </a:p>
          <a:p>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Analyze historical data: </a:t>
            </a:r>
            <a:r>
              <a:rPr lang="en-US" sz="1400" b="1" dirty="0">
                <a:latin typeface="Times New Roman" panose="02020603050405020304" pitchFamily="18" charset="0"/>
                <a:cs typeface="Times New Roman" panose="02020603050405020304" pitchFamily="18" charset="0"/>
              </a:rPr>
              <a:t>attendance, performance metrics, feedback scores, tenure</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Indicators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Declining performance metrics.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Increased absenteeism or sick days.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Reduced engagement in activities.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Outcome</a:t>
            </a:r>
            <a:r>
              <a:rPr lang="en-US" sz="1400" dirty="0">
                <a:latin typeface="Times New Roman" panose="02020603050405020304" pitchFamily="18" charset="0"/>
                <a:cs typeface="Times New Roman" panose="02020603050405020304" pitchFamily="18" charset="0"/>
              </a:rPr>
              <a:t>: Identify at-risk employees and deploy retention strategies.</a:t>
            </a:r>
          </a:p>
        </p:txBody>
      </p:sp>
      <p:sp>
        <p:nvSpPr>
          <p:cNvPr id="13" name="TextBox 12">
            <a:extLst>
              <a:ext uri="{FF2B5EF4-FFF2-40B4-BE49-F238E27FC236}">
                <a16:creationId xmlns:a16="http://schemas.microsoft.com/office/drawing/2014/main" id="{05D49240-4D64-2E21-94CA-EBC0A3DCE74A}"/>
              </a:ext>
            </a:extLst>
          </p:cNvPr>
          <p:cNvSpPr txBox="1"/>
          <p:nvPr/>
        </p:nvSpPr>
        <p:spPr>
          <a:xfrm>
            <a:off x="6569990" y="1016675"/>
            <a:ext cx="4688306" cy="19082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Disengagement Detection</a:t>
            </a:r>
          </a:p>
          <a:p>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Detect subtle signs of disengagement using:</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Reduced participation in daily meetings.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Delays in task completion.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Sentiment analysis in communication.</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Outcome</a:t>
            </a:r>
            <a:r>
              <a:rPr lang="en-US" sz="1400" dirty="0">
                <a:latin typeface="Times New Roman" panose="02020603050405020304" pitchFamily="18" charset="0"/>
                <a:cs typeface="Times New Roman" panose="02020603050405020304" pitchFamily="18" charset="0"/>
              </a:rPr>
              <a:t>: Re-engage employees through recognition, mentoring, and workload adjustments.</a:t>
            </a:r>
          </a:p>
        </p:txBody>
      </p:sp>
      <p:sp>
        <p:nvSpPr>
          <p:cNvPr id="15" name="TextBox 14">
            <a:extLst>
              <a:ext uri="{FF2B5EF4-FFF2-40B4-BE49-F238E27FC236}">
                <a16:creationId xmlns:a16="http://schemas.microsoft.com/office/drawing/2014/main" id="{D938F307-9490-8423-95A1-F71F5EEF630B}"/>
              </a:ext>
            </a:extLst>
          </p:cNvPr>
          <p:cNvSpPr txBox="1"/>
          <p:nvPr/>
        </p:nvSpPr>
        <p:spPr>
          <a:xfrm>
            <a:off x="1716506" y="3938338"/>
            <a:ext cx="4379494" cy="212365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Proactive Intervention</a:t>
            </a:r>
          </a:p>
          <a:p>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predictive insights to:</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Tailor </a:t>
            </a:r>
            <a:r>
              <a:rPr lang="en-US" sz="1400" b="1" dirty="0">
                <a:latin typeface="Times New Roman" panose="02020603050405020304" pitchFamily="18" charset="0"/>
                <a:cs typeface="Times New Roman" panose="02020603050405020304" pitchFamily="18" charset="0"/>
              </a:rPr>
              <a:t>development plans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Adjust work conditions to prevent burnout.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Offer targeted incentives to top performers.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Examples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Balance workloads to prevent fatigue.</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Address fairness in roles/compensation.</a:t>
            </a:r>
          </a:p>
        </p:txBody>
      </p:sp>
      <p:sp>
        <p:nvSpPr>
          <p:cNvPr id="17" name="TextBox 16">
            <a:extLst>
              <a:ext uri="{FF2B5EF4-FFF2-40B4-BE49-F238E27FC236}">
                <a16:creationId xmlns:a16="http://schemas.microsoft.com/office/drawing/2014/main" id="{A3404AEC-0D99-52EA-B041-814C67F69E04}"/>
              </a:ext>
            </a:extLst>
          </p:cNvPr>
          <p:cNvSpPr txBox="1"/>
          <p:nvPr/>
        </p:nvSpPr>
        <p:spPr>
          <a:xfrm>
            <a:off x="6569990" y="3938338"/>
            <a:ext cx="4688305" cy="1908215"/>
          </a:xfrm>
          <a:prstGeom prst="rect">
            <a:avLst/>
          </a:prstGeom>
          <a:noFill/>
        </p:spPr>
        <p:txBody>
          <a:bodyPr wrap="square">
            <a:spAutoFit/>
          </a:bodyPr>
          <a:lstStyle/>
          <a:p>
            <a:r>
              <a:rPr lang="en-US" b="1" dirty="0"/>
              <a:t>Strategic Workforce Planning</a:t>
            </a:r>
          </a:p>
          <a:p>
            <a:endParaRPr lang="en-US" sz="1600" dirty="0"/>
          </a:p>
          <a:p>
            <a:pPr>
              <a:buFont typeface="Arial" panose="020B0604020202020204" pitchFamily="34" charset="0"/>
              <a:buChar char="•"/>
            </a:pPr>
            <a:r>
              <a:rPr lang="en-US" sz="1400" dirty="0"/>
              <a:t>Forecast </a:t>
            </a:r>
            <a:r>
              <a:rPr lang="en-US" sz="1400" b="1" dirty="0"/>
              <a:t>future turnover trends</a:t>
            </a:r>
            <a:r>
              <a:rPr lang="en-US" sz="1400" dirty="0"/>
              <a:t> to plan ahead.</a:t>
            </a:r>
          </a:p>
          <a:p>
            <a:pPr lvl="1">
              <a:buFont typeface="Arial" panose="020B0604020202020204" pitchFamily="34" charset="0"/>
              <a:buChar char="•"/>
            </a:pPr>
            <a:r>
              <a:rPr lang="en-US" sz="1400" dirty="0"/>
              <a:t>   Identify at-risk roles and departments.</a:t>
            </a:r>
          </a:p>
          <a:p>
            <a:pPr lvl="1">
              <a:buFont typeface="Arial" panose="020B0604020202020204" pitchFamily="34" charset="0"/>
              <a:buChar char="•"/>
            </a:pPr>
            <a:r>
              <a:rPr lang="en-US" sz="1400" dirty="0"/>
              <a:t>   Develop strategies to address </a:t>
            </a:r>
            <a:r>
              <a:rPr lang="en-US" sz="1400" b="1" dirty="0"/>
              <a:t>attrition risks</a:t>
            </a:r>
            <a:r>
              <a:rPr lang="en-US" sz="1400" dirty="0"/>
              <a:t>.</a:t>
            </a:r>
          </a:p>
          <a:p>
            <a:pPr lvl="1">
              <a:buFont typeface="Arial" panose="020B0604020202020204" pitchFamily="34" charset="0"/>
              <a:buChar char="•"/>
            </a:pPr>
            <a:r>
              <a:rPr lang="en-US" sz="1400" dirty="0"/>
              <a:t>   Understand </a:t>
            </a:r>
            <a:r>
              <a:rPr lang="en-US" sz="1400" b="1" dirty="0"/>
              <a:t>why</a:t>
            </a:r>
            <a:r>
              <a:rPr lang="en-US" sz="1400" dirty="0"/>
              <a:t> certain areas face turnover.</a:t>
            </a:r>
            <a:br>
              <a:rPr lang="en-US" sz="1400" dirty="0"/>
            </a:br>
            <a:r>
              <a:rPr lang="en-US" sz="1400" dirty="0"/>
              <a:t>    </a:t>
            </a:r>
            <a:r>
              <a:rPr lang="en-US" sz="1400" b="1" dirty="0"/>
              <a:t>Outcome</a:t>
            </a:r>
            <a:r>
              <a:rPr lang="en-US" sz="1400" dirty="0"/>
              <a:t>: Better recruitment, retention, and     </a:t>
            </a:r>
          </a:p>
          <a:p>
            <a:pPr lvl="1"/>
            <a:r>
              <a:rPr lang="en-US" sz="1400" dirty="0"/>
              <a:t>    workforce optimization.</a:t>
            </a:r>
          </a:p>
        </p:txBody>
      </p:sp>
      <p:sp>
        <p:nvSpPr>
          <p:cNvPr id="22" name="TextBox 21">
            <a:extLst>
              <a:ext uri="{FF2B5EF4-FFF2-40B4-BE49-F238E27FC236}">
                <a16:creationId xmlns:a16="http://schemas.microsoft.com/office/drawing/2014/main" id="{7DB7E134-57C6-DDEF-FB3E-7C2769796547}"/>
              </a:ext>
            </a:extLst>
          </p:cNvPr>
          <p:cNvSpPr txBox="1"/>
          <p:nvPr/>
        </p:nvSpPr>
        <p:spPr>
          <a:xfrm>
            <a:off x="2756115" y="325285"/>
            <a:ext cx="6679769" cy="400110"/>
          </a:xfrm>
          <a:prstGeom prst="rect">
            <a:avLst/>
          </a:prstGeom>
          <a:noFill/>
        </p:spPr>
        <p:txBody>
          <a:bodyPr wrap="square" rtlCol="0">
            <a:spAutoFit/>
          </a:bodyPr>
          <a:lstStyle/>
          <a:p>
            <a:r>
              <a:rPr lang="en-US" sz="2000" b="1" dirty="0"/>
              <a:t>PREDICTIVE PERFORMANCE MANAGEMENT OBJECTIVES</a:t>
            </a:r>
          </a:p>
        </p:txBody>
      </p:sp>
    </p:spTree>
    <p:extLst>
      <p:ext uri="{BB962C8B-B14F-4D97-AF65-F5344CB8AC3E}">
        <p14:creationId xmlns:p14="http://schemas.microsoft.com/office/powerpoint/2010/main" val="4265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1A116F-DDFA-0551-764F-3BF27C01D53A}"/>
              </a:ext>
            </a:extLst>
          </p:cNvPr>
          <p:cNvPicPr>
            <a:picLocks noChangeAspect="1"/>
          </p:cNvPicPr>
          <p:nvPr/>
        </p:nvPicPr>
        <p:blipFill>
          <a:blip r:embed="rId2"/>
          <a:stretch>
            <a:fillRect/>
          </a:stretch>
        </p:blipFill>
        <p:spPr>
          <a:xfrm>
            <a:off x="4212139" y="230856"/>
            <a:ext cx="7790363" cy="3297508"/>
          </a:xfrm>
          <a:prstGeom prst="rect">
            <a:avLst/>
          </a:prstGeom>
        </p:spPr>
      </p:pic>
      <p:sp>
        <p:nvSpPr>
          <p:cNvPr id="8" name="Rectangle 1">
            <a:extLst>
              <a:ext uri="{FF2B5EF4-FFF2-40B4-BE49-F238E27FC236}">
                <a16:creationId xmlns:a16="http://schemas.microsoft.com/office/drawing/2014/main" id="{F0F41949-2C21-BD28-630B-F76F3F3BCE95}"/>
              </a:ext>
            </a:extLst>
          </p:cNvPr>
          <p:cNvSpPr>
            <a:spLocks noChangeArrowheads="1"/>
          </p:cNvSpPr>
          <p:nvPr/>
        </p:nvSpPr>
        <p:spPr bwMode="auto">
          <a:xfrm>
            <a:off x="71006" y="363253"/>
            <a:ext cx="401367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Kaplan-Meier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basic, non-parametric survival estimate.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performance (C-Index = 0.69), useful as a baseline comparison.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Cox Proportional Hazards Model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Best-performing model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(C-Index = 0.72).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effectively captures the relationship between covariates (e.g.,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gender) and survival probabilities.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Strength: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clear coefficients and hazard ratios explain the impact of predictors.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Survival Forest (RSF)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Performs poorly (C-Index = 0.5049), indicating weak predictive 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Likely due to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sufficient data, or imbalance in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Strength: Can capture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nonlinear relationships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it struggles here compared to the Cox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29C0EDF-16B3-6968-2888-69F88D01E2EF}"/>
              </a:ext>
            </a:extLst>
          </p:cNvPr>
          <p:cNvSpPr>
            <a:spLocks noChangeArrowheads="1"/>
          </p:cNvSpPr>
          <p:nvPr/>
        </p:nvSpPr>
        <p:spPr bwMode="auto">
          <a:xfrm>
            <a:off x="4919470" y="3528364"/>
            <a:ext cx="720152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Cox Proportional Hazards Model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outperforms the others and provides actionable insights into predictors of termination.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Kaplan-Meier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serves as a useful baseline but lacks covariate adjustment.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RSF</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underperforms in this case, suggesting it may not be the right model for the current dataset or problem.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refining and interpreting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Cox model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further.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why RSF underperformed (e.g., data quality, feature importance).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insights gained from the Cox model (e.g.,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delivered_packages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gender) to drive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12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0A02E10-89B1-1B51-439A-0EC20538295A}"/>
              </a:ext>
            </a:extLst>
          </p:cNvPr>
          <p:cNvSpPr>
            <a:spLocks noChangeArrowheads="1"/>
          </p:cNvSpPr>
          <p:nvPr/>
        </p:nvSpPr>
        <p:spPr bwMode="auto">
          <a:xfrm>
            <a:off x="412474" y="1081424"/>
            <a:ext cx="1144987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Cox Proportional Hazards Model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the best-performing model with a Concordance Index (C-Index) of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0.7200</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demonstrating strong predictive accuracy and clear interpretability.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Kaplan-Meier Estimator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moderate performance with a C-Index of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0.6900</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serving as a solid baseline model. In contrast,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Survival Forest (RSF)</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performed poorly with a C-Index of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0.5049</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limited predictive power and possible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Cox model,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delivered packages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emerged as the strongest predictor of employee retention. Higher delivery volumes were associated with a significantly lower risk of turnover.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Shipments per on-zone hour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had a smaller, moderate impact, while gender-related features showed mixed results. In the Cox model, males demonstrated a lower risk of turnover; however, in the RSF model, gender features carried no importance. Results for employees who chose not to self-identify were unreliable due to sparse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Kaplan-Meier Survival Curves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revealed that turnover risk is highest within the first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 years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employment. Significant attrition occurs during this period, emphasizing the need for targeted early retention strategies. Survival patterns from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Survival Forest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varied across samples, with some groups experiencing immediate attrition and others showing complete retention throughout the observed tenure.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delivered packages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most influential factor for predicting retention, while turnover tends to peak in the early months of employment.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Cox Proportional Hazards Model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the most reliable insights into the drivers of turnover, making it the preferred tool for informing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retention, focus on incentivizing and supporting high-performing employees while addressing early turnover through improved onboarding and engagement programs. Data issues, such as sparse representation of certain groups, should also be addressed to enhance future modeling efforts.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DCE956-A0F9-17BD-26B8-CB5D69B20E98}"/>
              </a:ext>
            </a:extLst>
          </p:cNvPr>
          <p:cNvSpPr txBox="1"/>
          <p:nvPr/>
        </p:nvSpPr>
        <p:spPr>
          <a:xfrm>
            <a:off x="4793766" y="332169"/>
            <a:ext cx="2687293"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Summary of Findings</a:t>
            </a:r>
          </a:p>
        </p:txBody>
      </p:sp>
    </p:spTree>
    <p:extLst>
      <p:ext uri="{BB962C8B-B14F-4D97-AF65-F5344CB8AC3E}">
        <p14:creationId xmlns:p14="http://schemas.microsoft.com/office/powerpoint/2010/main" val="5069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F1A41D-B7DD-B9FC-2621-01E094F46589}"/>
              </a:ext>
            </a:extLst>
          </p:cNvPr>
          <p:cNvPicPr>
            <a:picLocks noChangeAspect="1"/>
          </p:cNvPicPr>
          <p:nvPr/>
        </p:nvPicPr>
        <p:blipFill>
          <a:blip r:embed="rId2"/>
          <a:stretch>
            <a:fillRect/>
          </a:stretch>
        </p:blipFill>
        <p:spPr>
          <a:xfrm>
            <a:off x="491849" y="2659597"/>
            <a:ext cx="3332956" cy="2606781"/>
          </a:xfrm>
          <a:prstGeom prst="rect">
            <a:avLst/>
          </a:prstGeom>
        </p:spPr>
      </p:pic>
      <p:pic>
        <p:nvPicPr>
          <p:cNvPr id="7" name="Picture 6">
            <a:extLst>
              <a:ext uri="{FF2B5EF4-FFF2-40B4-BE49-F238E27FC236}">
                <a16:creationId xmlns:a16="http://schemas.microsoft.com/office/drawing/2014/main" id="{54CFB535-20E3-D222-0076-04F7876EE397}"/>
              </a:ext>
            </a:extLst>
          </p:cNvPr>
          <p:cNvPicPr>
            <a:picLocks noChangeAspect="1"/>
          </p:cNvPicPr>
          <p:nvPr/>
        </p:nvPicPr>
        <p:blipFill>
          <a:blip r:embed="rId3"/>
          <a:stretch>
            <a:fillRect/>
          </a:stretch>
        </p:blipFill>
        <p:spPr>
          <a:xfrm>
            <a:off x="4234755" y="2659598"/>
            <a:ext cx="3722490" cy="2606780"/>
          </a:xfrm>
          <a:prstGeom prst="rect">
            <a:avLst/>
          </a:prstGeom>
        </p:spPr>
      </p:pic>
      <p:pic>
        <p:nvPicPr>
          <p:cNvPr id="9" name="Picture 8">
            <a:extLst>
              <a:ext uri="{FF2B5EF4-FFF2-40B4-BE49-F238E27FC236}">
                <a16:creationId xmlns:a16="http://schemas.microsoft.com/office/drawing/2014/main" id="{8A9E588C-651B-C6FB-1BB9-8CD990F1AD82}"/>
              </a:ext>
            </a:extLst>
          </p:cNvPr>
          <p:cNvPicPr>
            <a:picLocks noChangeAspect="1"/>
          </p:cNvPicPr>
          <p:nvPr/>
        </p:nvPicPr>
        <p:blipFill>
          <a:blip r:embed="rId4"/>
          <a:stretch>
            <a:fillRect/>
          </a:stretch>
        </p:blipFill>
        <p:spPr>
          <a:xfrm>
            <a:off x="8210050" y="2659598"/>
            <a:ext cx="3981950" cy="2664256"/>
          </a:xfrm>
          <a:prstGeom prst="rect">
            <a:avLst/>
          </a:prstGeom>
        </p:spPr>
      </p:pic>
      <p:pic>
        <p:nvPicPr>
          <p:cNvPr id="11" name="Picture 10">
            <a:extLst>
              <a:ext uri="{FF2B5EF4-FFF2-40B4-BE49-F238E27FC236}">
                <a16:creationId xmlns:a16="http://schemas.microsoft.com/office/drawing/2014/main" id="{D823A3BD-2B89-2B0F-E6A4-5DAD78019EBC}"/>
              </a:ext>
            </a:extLst>
          </p:cNvPr>
          <p:cNvPicPr>
            <a:picLocks noChangeAspect="1"/>
          </p:cNvPicPr>
          <p:nvPr/>
        </p:nvPicPr>
        <p:blipFill>
          <a:blip r:embed="rId5"/>
          <a:stretch>
            <a:fillRect/>
          </a:stretch>
        </p:blipFill>
        <p:spPr>
          <a:xfrm>
            <a:off x="3430268" y="5534292"/>
            <a:ext cx="5331464" cy="1093250"/>
          </a:xfrm>
          <a:prstGeom prst="rect">
            <a:avLst/>
          </a:prstGeom>
        </p:spPr>
      </p:pic>
      <p:pic>
        <p:nvPicPr>
          <p:cNvPr id="15" name="Picture 14">
            <a:extLst>
              <a:ext uri="{FF2B5EF4-FFF2-40B4-BE49-F238E27FC236}">
                <a16:creationId xmlns:a16="http://schemas.microsoft.com/office/drawing/2014/main" id="{3DD84BA8-5D90-55E1-4A06-02D1E1A5E196}"/>
              </a:ext>
            </a:extLst>
          </p:cNvPr>
          <p:cNvPicPr>
            <a:picLocks noChangeAspect="1"/>
          </p:cNvPicPr>
          <p:nvPr/>
        </p:nvPicPr>
        <p:blipFill>
          <a:blip r:embed="rId6"/>
          <a:stretch>
            <a:fillRect/>
          </a:stretch>
        </p:blipFill>
        <p:spPr>
          <a:xfrm>
            <a:off x="3153268" y="362929"/>
            <a:ext cx="5748311" cy="1695406"/>
          </a:xfrm>
          <a:prstGeom prst="rect">
            <a:avLst/>
          </a:prstGeom>
        </p:spPr>
      </p:pic>
      <p:sp>
        <p:nvSpPr>
          <p:cNvPr id="2" name="TextBox 1">
            <a:extLst>
              <a:ext uri="{FF2B5EF4-FFF2-40B4-BE49-F238E27FC236}">
                <a16:creationId xmlns:a16="http://schemas.microsoft.com/office/drawing/2014/main" id="{60B493C7-034D-23B3-8169-14828200F720}"/>
              </a:ext>
            </a:extLst>
          </p:cNvPr>
          <p:cNvSpPr txBox="1"/>
          <p:nvPr/>
        </p:nvSpPr>
        <p:spPr>
          <a:xfrm>
            <a:off x="324853" y="178263"/>
            <a:ext cx="3482685" cy="369332"/>
          </a:xfrm>
          <a:prstGeom prst="rect">
            <a:avLst/>
          </a:prstGeom>
          <a:noFill/>
        </p:spPr>
        <p:txBody>
          <a:bodyPr wrap="none" rtlCol="0">
            <a:spAutoFit/>
          </a:bodyPr>
          <a:lstStyle/>
          <a:p>
            <a:r>
              <a:rPr lang="en-US" b="1" dirty="0">
                <a:solidFill>
                  <a:srgbClr val="0070C0"/>
                </a:solidFill>
                <a:latin typeface="Times New Roman" panose="02020603050405020304" pitchFamily="18" charset="0"/>
                <a:cs typeface="Times New Roman" panose="02020603050405020304" pitchFamily="18" charset="0"/>
              </a:rPr>
              <a:t>Team Overall Weekly Scorecard</a:t>
            </a:r>
          </a:p>
        </p:txBody>
      </p:sp>
    </p:spTree>
    <p:extLst>
      <p:ext uri="{BB962C8B-B14F-4D97-AF65-F5344CB8AC3E}">
        <p14:creationId xmlns:p14="http://schemas.microsoft.com/office/powerpoint/2010/main" val="284887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8307D1-C68A-E17A-041B-D8244CC125D1}"/>
              </a:ext>
            </a:extLst>
          </p:cNvPr>
          <p:cNvPicPr>
            <a:picLocks noChangeAspect="1"/>
          </p:cNvPicPr>
          <p:nvPr/>
        </p:nvPicPr>
        <p:blipFill>
          <a:blip r:embed="rId2"/>
          <a:stretch>
            <a:fillRect/>
          </a:stretch>
        </p:blipFill>
        <p:spPr>
          <a:xfrm>
            <a:off x="57477" y="545094"/>
            <a:ext cx="12134523" cy="5879262"/>
          </a:xfrm>
          <a:prstGeom prst="rect">
            <a:avLst/>
          </a:prstGeom>
        </p:spPr>
      </p:pic>
      <p:sp>
        <p:nvSpPr>
          <p:cNvPr id="4" name="TextBox 3">
            <a:extLst>
              <a:ext uri="{FF2B5EF4-FFF2-40B4-BE49-F238E27FC236}">
                <a16:creationId xmlns:a16="http://schemas.microsoft.com/office/drawing/2014/main" id="{7AA3D6AD-7F4E-2070-E745-B89C361EED31}"/>
              </a:ext>
            </a:extLst>
          </p:cNvPr>
          <p:cNvSpPr txBox="1"/>
          <p:nvPr/>
        </p:nvSpPr>
        <p:spPr>
          <a:xfrm>
            <a:off x="114953" y="1285385"/>
            <a:ext cx="1353312" cy="5138971"/>
          </a:xfrm>
          <a:prstGeom prst="rect">
            <a:avLst/>
          </a:prstGeom>
          <a:solidFill>
            <a:schemeClr val="tx2">
              <a:lumMod val="25000"/>
              <a:lumOff val="75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24DA8C73-B5AD-20FE-5CD3-DC7B627FE21B}"/>
              </a:ext>
            </a:extLst>
          </p:cNvPr>
          <p:cNvSpPr txBox="1"/>
          <p:nvPr/>
        </p:nvSpPr>
        <p:spPr>
          <a:xfrm>
            <a:off x="3076738" y="64312"/>
            <a:ext cx="6096000" cy="369332"/>
          </a:xfrm>
          <a:prstGeom prst="rect">
            <a:avLst/>
          </a:prstGeom>
          <a:noFill/>
        </p:spPr>
        <p:txBody>
          <a:bodyPr wrap="square">
            <a:spAutoFit/>
          </a:bodyPr>
          <a:lstStyle/>
          <a:p>
            <a:r>
              <a:rPr lang="en-US" b="1" dirty="0">
                <a:solidFill>
                  <a:srgbClr val="0070C0"/>
                </a:solidFill>
                <a:latin typeface="Times New Roman" panose="02020603050405020304" pitchFamily="18" charset="0"/>
                <a:cs typeface="Times New Roman" panose="02020603050405020304" pitchFamily="18" charset="0"/>
              </a:rPr>
              <a:t>Individual Employee Overall Weekly Scorecard</a:t>
            </a:r>
          </a:p>
        </p:txBody>
      </p:sp>
    </p:spTree>
    <p:extLst>
      <p:ext uri="{BB962C8B-B14F-4D97-AF65-F5344CB8AC3E}">
        <p14:creationId xmlns:p14="http://schemas.microsoft.com/office/powerpoint/2010/main" val="270233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68FADE-5991-14DC-16F9-70D09ACE21E5}"/>
              </a:ext>
            </a:extLst>
          </p:cNvPr>
          <p:cNvPicPr>
            <a:picLocks noChangeAspect="1"/>
          </p:cNvPicPr>
          <p:nvPr/>
        </p:nvPicPr>
        <p:blipFill>
          <a:blip r:embed="rId2"/>
          <a:stretch>
            <a:fillRect/>
          </a:stretch>
        </p:blipFill>
        <p:spPr>
          <a:xfrm>
            <a:off x="2531854" y="480060"/>
            <a:ext cx="7180822" cy="5837138"/>
          </a:xfrm>
          <a:prstGeom prst="rect">
            <a:avLst/>
          </a:prstGeom>
        </p:spPr>
      </p:pic>
      <p:sp>
        <p:nvSpPr>
          <p:cNvPr id="2" name="TextBox 1">
            <a:extLst>
              <a:ext uri="{FF2B5EF4-FFF2-40B4-BE49-F238E27FC236}">
                <a16:creationId xmlns:a16="http://schemas.microsoft.com/office/drawing/2014/main" id="{9AB4B408-8938-D12D-5392-1CE086DC6F66}"/>
              </a:ext>
            </a:extLst>
          </p:cNvPr>
          <p:cNvSpPr txBox="1"/>
          <p:nvPr/>
        </p:nvSpPr>
        <p:spPr>
          <a:xfrm>
            <a:off x="737936" y="66612"/>
            <a:ext cx="2855975" cy="369332"/>
          </a:xfrm>
          <a:prstGeom prst="rect">
            <a:avLst/>
          </a:prstGeom>
          <a:noFill/>
        </p:spPr>
        <p:txBody>
          <a:bodyPr wrap="none" rtlCol="0">
            <a:spAutoFit/>
          </a:bodyPr>
          <a:lstStyle/>
          <a:p>
            <a:r>
              <a:rPr lang="en-US" b="1" dirty="0"/>
              <a:t>Scorecard Feature Labels</a:t>
            </a:r>
          </a:p>
        </p:txBody>
      </p:sp>
    </p:spTree>
    <p:extLst>
      <p:ext uri="{BB962C8B-B14F-4D97-AF65-F5344CB8AC3E}">
        <p14:creationId xmlns:p14="http://schemas.microsoft.com/office/powerpoint/2010/main" val="308754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ploaded image">
            <a:extLst>
              <a:ext uri="{FF2B5EF4-FFF2-40B4-BE49-F238E27FC236}">
                <a16:creationId xmlns:a16="http://schemas.microsoft.com/office/drawing/2014/main" id="{261AE4C6-DFC6-A881-C199-BBDD9939E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235" y="1019009"/>
            <a:ext cx="6012740" cy="38918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9E091AD-BFD7-0F92-3E28-C85F9E187A1B}"/>
              </a:ext>
            </a:extLst>
          </p:cNvPr>
          <p:cNvSpPr>
            <a:spLocks noChangeArrowheads="1"/>
          </p:cNvSpPr>
          <p:nvPr/>
        </p:nvSpPr>
        <p:spPr bwMode="auto">
          <a:xfrm>
            <a:off x="316287" y="1079673"/>
            <a:ext cx="526049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Skewed Distribution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histogram shows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right-skewed distribution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the majority of employees have very low tenure.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significant portion of employees have a tenure of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less than 1 year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Turnover Rate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large frequency at the lower end (close to 0 years) suggests that many employees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leave within a few months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indicates potential issues such as high turnover, onboarding challenges, or a lack of long-term retention.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Gradual Decline in Frequency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tenure increases beyond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year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employees significantly decreases, indicating that fewer employees remain for long durations.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decline becomes more gradual as tenure approaches 2 to 4 years.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Long-Tenured Group</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very few employees with tenure exceeding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years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retention of long-term employees is low.</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Retention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Investigate why turnover is high within the first year and address root causes (e.g., training, work conditions, career progression).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Retention Programs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targeted strategies to retain employees beyond the critical early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Cohorts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whether certain roles or departments have higher turnover rates than others.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distribution strongly signals a need to prioritize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engagement and retention efforts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AEF250B-7F75-843B-3EFE-D9D6AC6FFA07}"/>
              </a:ext>
            </a:extLst>
          </p:cNvPr>
          <p:cNvSpPr txBox="1"/>
          <p:nvPr/>
        </p:nvSpPr>
        <p:spPr>
          <a:xfrm>
            <a:off x="3223647" y="222142"/>
            <a:ext cx="57447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Interpretation of the Distribution of Employee Tenure</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8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E5F46-51DE-1958-64CA-DB239ACBFA55}"/>
              </a:ext>
            </a:extLst>
          </p:cNvPr>
          <p:cNvSpPr txBox="1"/>
          <p:nvPr/>
        </p:nvSpPr>
        <p:spPr>
          <a:xfrm>
            <a:off x="91645" y="374317"/>
            <a:ext cx="5302103" cy="6109365"/>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Interpretation of Tenure by Employee Status</a:t>
            </a:r>
          </a:p>
          <a:p>
            <a:pPr algn="ctr"/>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1350" b="1" dirty="0"/>
              <a:t>Similar Median Tenure</a:t>
            </a:r>
            <a:r>
              <a:rPr lang="en-US" sz="1350" dirty="0"/>
              <a:t>:</a:t>
            </a:r>
          </a:p>
          <a:p>
            <a:pPr marL="742950" lvl="1" indent="-285750">
              <a:buFont typeface="+mj-lt"/>
              <a:buAutoNum type="arabicPeriod"/>
            </a:pPr>
            <a:r>
              <a:rPr lang="en-US" sz="1350" dirty="0"/>
              <a:t>Both </a:t>
            </a:r>
            <a:r>
              <a:rPr lang="en-US" sz="1350" b="1" dirty="0"/>
              <a:t>Active</a:t>
            </a:r>
            <a:r>
              <a:rPr lang="en-US" sz="1350" dirty="0"/>
              <a:t> and </a:t>
            </a:r>
            <a:r>
              <a:rPr lang="en-US" sz="1350" b="1" dirty="0"/>
              <a:t>Terminated</a:t>
            </a:r>
            <a:r>
              <a:rPr lang="en-US" sz="1350" dirty="0"/>
              <a:t> employees have a similar </a:t>
            </a:r>
            <a:r>
              <a:rPr lang="en-US" sz="1350" b="1" dirty="0"/>
              <a:t>median tenure</a:t>
            </a:r>
            <a:r>
              <a:rPr lang="en-US" sz="1350" dirty="0"/>
              <a:t> (around 0.5 years), which suggests that employees, whether active or terminated, typically do not stay for long.</a:t>
            </a:r>
          </a:p>
          <a:p>
            <a:pPr>
              <a:buFont typeface="+mj-lt"/>
              <a:buAutoNum type="arabicPeriod"/>
            </a:pPr>
            <a:r>
              <a:rPr lang="en-US" sz="1350" b="1" dirty="0"/>
              <a:t>Interquartile Range (IQR)</a:t>
            </a:r>
            <a:r>
              <a:rPr lang="en-US" sz="1350" dirty="0"/>
              <a:t>:</a:t>
            </a:r>
          </a:p>
          <a:p>
            <a:pPr marL="742950" lvl="1" indent="-285750">
              <a:buFont typeface="+mj-lt"/>
              <a:buAutoNum type="arabicPeriod"/>
            </a:pPr>
            <a:r>
              <a:rPr lang="en-US" sz="1350" dirty="0"/>
              <a:t>The IQR for both groups is narrow and concentrated below 1 year, meaning most employees (active or terminated) leave or remain in their roles within a short timeframe.</a:t>
            </a:r>
          </a:p>
          <a:p>
            <a:pPr>
              <a:buFont typeface="+mj-lt"/>
              <a:buAutoNum type="arabicPeriod"/>
            </a:pPr>
            <a:r>
              <a:rPr lang="en-US" sz="1350" b="1" dirty="0"/>
              <a:t>Outliers</a:t>
            </a:r>
            <a:r>
              <a:rPr lang="en-US" sz="1350" dirty="0"/>
              <a:t>:</a:t>
            </a:r>
          </a:p>
          <a:p>
            <a:pPr marL="742950" lvl="1" indent="-285750">
              <a:buFont typeface="+mj-lt"/>
              <a:buAutoNum type="arabicPeriod"/>
            </a:pPr>
            <a:r>
              <a:rPr lang="en-US" sz="1350" dirty="0"/>
              <a:t>There are </a:t>
            </a:r>
            <a:r>
              <a:rPr lang="en-US" sz="1350" b="1" dirty="0"/>
              <a:t>several outliers</a:t>
            </a:r>
            <a:r>
              <a:rPr lang="en-US" sz="1350" dirty="0"/>
              <a:t> with tenure exceeding </a:t>
            </a:r>
            <a:r>
              <a:rPr lang="en-US" sz="1350" b="1" dirty="0"/>
              <a:t>2 to 4 years</a:t>
            </a:r>
            <a:r>
              <a:rPr lang="en-US" sz="1350" dirty="0"/>
              <a:t> in both groups.</a:t>
            </a:r>
          </a:p>
          <a:p>
            <a:pPr marL="742950" lvl="1" indent="-285750">
              <a:buFont typeface="+mj-lt"/>
              <a:buAutoNum type="arabicPeriod"/>
            </a:pPr>
            <a:r>
              <a:rPr lang="en-US" sz="1350" dirty="0"/>
              <a:t>This indicates a </a:t>
            </a:r>
            <a:r>
              <a:rPr lang="en-US" sz="1350" b="1" dirty="0"/>
              <a:t>small number of long-tenured employees</a:t>
            </a:r>
            <a:r>
              <a:rPr lang="en-US" sz="1350" dirty="0"/>
              <a:t>, but these cases are exceptions rather than the norm.</a:t>
            </a:r>
          </a:p>
          <a:p>
            <a:pPr>
              <a:buFont typeface="+mj-lt"/>
              <a:buAutoNum type="arabicPeriod"/>
            </a:pPr>
            <a:r>
              <a:rPr lang="en-US" sz="1350" b="1" dirty="0"/>
              <a:t>Slightly Higher Spread for Active Employees</a:t>
            </a:r>
            <a:r>
              <a:rPr lang="en-US" sz="1350" dirty="0"/>
              <a:t>:</a:t>
            </a:r>
          </a:p>
          <a:p>
            <a:pPr marL="742950" lvl="1" indent="-285750">
              <a:buFont typeface="+mj-lt"/>
              <a:buAutoNum type="arabicPeriod"/>
            </a:pPr>
            <a:r>
              <a:rPr lang="en-US" sz="1350" dirty="0"/>
              <a:t>The spread (maximum whisker length) for </a:t>
            </a:r>
            <a:r>
              <a:rPr lang="en-US" sz="1350" b="1" dirty="0"/>
              <a:t>Active employees</a:t>
            </a:r>
            <a:r>
              <a:rPr lang="en-US" sz="1350" dirty="0"/>
              <a:t> appears slightly broader, which could indicate that a few active employees have managed to stay in their roles for a longer time compared to terminated employees.</a:t>
            </a:r>
          </a:p>
          <a:p>
            <a:pPr>
              <a:buFont typeface="+mj-lt"/>
              <a:buAutoNum type="arabicPeriod"/>
            </a:pPr>
            <a:r>
              <a:rPr lang="en-US" sz="1350" b="1" dirty="0"/>
              <a:t>Turnover Trends</a:t>
            </a:r>
            <a:r>
              <a:rPr lang="en-US" sz="1350" dirty="0"/>
              <a:t>:</a:t>
            </a:r>
          </a:p>
          <a:p>
            <a:pPr marL="742950" lvl="1" indent="-285750">
              <a:buFont typeface="+mj-lt"/>
              <a:buAutoNum type="arabicPeriod"/>
            </a:pPr>
            <a:r>
              <a:rPr lang="en-US" sz="1350" dirty="0"/>
              <a:t>The presence of similar patterns for both groups suggests that </a:t>
            </a:r>
            <a:r>
              <a:rPr lang="en-US" sz="1350" b="1" dirty="0"/>
              <a:t>employee turnover</a:t>
            </a:r>
            <a:r>
              <a:rPr lang="en-US" sz="1350" dirty="0"/>
              <a:t> might not be improving over time.</a:t>
            </a:r>
          </a:p>
          <a:p>
            <a:pPr marL="742950" lvl="1" indent="-285750">
              <a:buFont typeface="+mj-lt"/>
              <a:buAutoNum type="arabicPeriod"/>
            </a:pPr>
            <a:r>
              <a:rPr lang="en-US" sz="1350" dirty="0"/>
              <a:t>Short tenure across both statuses could reflect challenges like onboarding issues, work dissatisfaction, or mismatched role expectations.</a:t>
            </a:r>
          </a:p>
        </p:txBody>
      </p:sp>
      <p:pic>
        <p:nvPicPr>
          <p:cNvPr id="5122" name="Picture 2" descr="Uploaded image">
            <a:extLst>
              <a:ext uri="{FF2B5EF4-FFF2-40B4-BE49-F238E27FC236}">
                <a16:creationId xmlns:a16="http://schemas.microsoft.com/office/drawing/2014/main" id="{D2B5E696-310C-2976-44F7-A92A21CDF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992"/>
            <a:ext cx="6035690" cy="4851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07C7EA-D018-CCE3-EFA2-CCC1B81B4C61}"/>
              </a:ext>
            </a:extLst>
          </p:cNvPr>
          <p:cNvSpPr txBox="1"/>
          <p:nvPr/>
        </p:nvSpPr>
        <p:spPr>
          <a:xfrm>
            <a:off x="6003459" y="4882468"/>
            <a:ext cx="6096896" cy="1846659"/>
          </a:xfrm>
          <a:prstGeom prst="rect">
            <a:avLst/>
          </a:prstGeom>
          <a:noFill/>
        </p:spPr>
        <p:txBody>
          <a:bodyPr wrap="square">
            <a:spAutoFit/>
          </a:bodyPr>
          <a:lstStyle/>
          <a:p>
            <a:r>
              <a:rPr lang="en-US" sz="1600" b="1" dirty="0"/>
              <a:t>Key Insights:</a:t>
            </a:r>
          </a:p>
          <a:p>
            <a:endParaRPr lang="en-US" sz="1400" b="1" dirty="0"/>
          </a:p>
          <a:p>
            <a:pPr>
              <a:buFont typeface="Arial" panose="020B0604020202020204" pitchFamily="34" charset="0"/>
              <a:buChar char="•"/>
            </a:pPr>
            <a:r>
              <a:rPr lang="en-US" sz="1400" b="1" dirty="0"/>
              <a:t>Retention Focus</a:t>
            </a:r>
            <a:r>
              <a:rPr lang="en-US" sz="1400" dirty="0"/>
              <a:t>: High turnover within the first year needs urgent attention.</a:t>
            </a:r>
          </a:p>
          <a:p>
            <a:pPr>
              <a:buFont typeface="Arial" panose="020B0604020202020204" pitchFamily="34" charset="0"/>
              <a:buChar char="•"/>
            </a:pPr>
            <a:r>
              <a:rPr lang="en-US" sz="1400" b="1" dirty="0"/>
              <a:t>Outlier Analysis</a:t>
            </a:r>
            <a:r>
              <a:rPr lang="en-US" sz="1400" dirty="0"/>
              <a:t>: Examine long-tenured employees to understand what keeps them engaged and replicate these strategies.</a:t>
            </a:r>
          </a:p>
          <a:p>
            <a:pPr>
              <a:buFont typeface="Arial" panose="020B0604020202020204" pitchFamily="34" charset="0"/>
              <a:buChar char="•"/>
            </a:pPr>
            <a:r>
              <a:rPr lang="en-US" sz="1400" b="1" dirty="0"/>
              <a:t>Turnover Risk</a:t>
            </a:r>
            <a:r>
              <a:rPr lang="en-US" sz="1400" dirty="0"/>
              <a:t>: Employees leaving early are consistent across both groups, emphasizing a need for intervention in </a:t>
            </a:r>
            <a:r>
              <a:rPr lang="en-US" sz="1400" b="1" dirty="0"/>
              <a:t>onboarding</a:t>
            </a:r>
            <a:r>
              <a:rPr lang="en-US" sz="1400" dirty="0"/>
              <a:t> and </a:t>
            </a:r>
            <a:r>
              <a:rPr lang="en-US" sz="1400" b="1" dirty="0"/>
              <a:t>employee engagement</a:t>
            </a:r>
            <a:r>
              <a:rPr lang="en-US" sz="1400" dirty="0"/>
              <a:t>.</a:t>
            </a:r>
          </a:p>
        </p:txBody>
      </p:sp>
    </p:spTree>
    <p:extLst>
      <p:ext uri="{BB962C8B-B14F-4D97-AF65-F5344CB8AC3E}">
        <p14:creationId xmlns:p14="http://schemas.microsoft.com/office/powerpoint/2010/main" val="313280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92B5-88D4-44F3-B7F8-2F11CCC9BE8A}"/>
              </a:ext>
            </a:extLst>
          </p:cNvPr>
          <p:cNvSpPr txBox="1"/>
          <p:nvPr/>
        </p:nvSpPr>
        <p:spPr>
          <a:xfrm>
            <a:off x="433953" y="458956"/>
            <a:ext cx="4979674" cy="5940088"/>
          </a:xfrm>
          <a:prstGeom prst="rect">
            <a:avLst/>
          </a:prstGeom>
          <a:noFill/>
        </p:spPr>
        <p:txBody>
          <a:bodyPr wrap="square">
            <a:spAutoFit/>
          </a:bodyPr>
          <a:lstStyle/>
          <a:p>
            <a:pPr algn="ctr"/>
            <a:r>
              <a:rPr lang="en-US" sz="1600" b="1" dirty="0"/>
              <a:t>Interpretation of Tenure vs. Delivered Packages</a:t>
            </a:r>
          </a:p>
          <a:p>
            <a:pPr algn="ctr"/>
            <a:endParaRPr lang="en-US" sz="1400" b="1" dirty="0"/>
          </a:p>
          <a:p>
            <a:pPr>
              <a:buFont typeface="+mj-lt"/>
              <a:buAutoNum type="arabicPeriod"/>
            </a:pPr>
            <a:r>
              <a:rPr lang="en-US" sz="1400" b="1" dirty="0"/>
              <a:t>Tenure Distribution</a:t>
            </a:r>
            <a:r>
              <a:rPr lang="en-US" sz="1400" dirty="0"/>
              <a:t>:</a:t>
            </a:r>
          </a:p>
          <a:p>
            <a:pPr marL="742950" lvl="1" indent="-285750">
              <a:buFont typeface="+mj-lt"/>
              <a:buAutoNum type="arabicPeriod"/>
            </a:pPr>
            <a:r>
              <a:rPr lang="en-US" sz="1400" dirty="0"/>
              <a:t>Most employees have </a:t>
            </a:r>
            <a:r>
              <a:rPr lang="en-US" sz="1400" b="1" dirty="0"/>
              <a:t>low tenure</a:t>
            </a:r>
            <a:r>
              <a:rPr lang="en-US" sz="1400" dirty="0"/>
              <a:t> (less than 1 year), aligning with earlier findings about high turnover.</a:t>
            </a:r>
          </a:p>
          <a:p>
            <a:pPr marL="742950" lvl="1" indent="-285750">
              <a:buFont typeface="+mj-lt"/>
              <a:buAutoNum type="arabicPeriod"/>
            </a:pPr>
            <a:r>
              <a:rPr lang="en-US" sz="1400" dirty="0"/>
              <a:t>A few employees have </a:t>
            </a:r>
            <a:r>
              <a:rPr lang="en-US" sz="1400" b="1" dirty="0"/>
              <a:t>longer tenure</a:t>
            </a:r>
            <a:r>
              <a:rPr lang="en-US" sz="1400" dirty="0"/>
              <a:t> (2-3 years), but they are outliers compared to the overall trend.</a:t>
            </a:r>
          </a:p>
          <a:p>
            <a:pPr>
              <a:buFont typeface="+mj-lt"/>
              <a:buAutoNum type="arabicPeriod"/>
            </a:pPr>
            <a:r>
              <a:rPr lang="en-US" sz="1400" b="1" dirty="0"/>
              <a:t>Delivered Packages and Tenure</a:t>
            </a:r>
            <a:r>
              <a:rPr lang="en-US" sz="1400" dirty="0"/>
              <a:t>:</a:t>
            </a:r>
          </a:p>
          <a:p>
            <a:pPr marL="742950" lvl="1" indent="-285750">
              <a:buFont typeface="+mj-lt"/>
              <a:buAutoNum type="arabicPeriod"/>
            </a:pPr>
            <a:r>
              <a:rPr lang="en-US" sz="1400" dirty="0"/>
              <a:t>Employees with </a:t>
            </a:r>
            <a:r>
              <a:rPr lang="en-US" sz="1400" b="1" dirty="0"/>
              <a:t>short tenure</a:t>
            </a:r>
            <a:r>
              <a:rPr lang="en-US" sz="1400" dirty="0"/>
              <a:t> deliver a </a:t>
            </a:r>
            <a:r>
              <a:rPr lang="en-US" sz="1400" b="1" dirty="0"/>
              <a:t>wide range</a:t>
            </a:r>
            <a:r>
              <a:rPr lang="en-US" sz="1400" dirty="0"/>
              <a:t> of packages, from low counts (close to 0) to higher counts (up to ~1600).</a:t>
            </a:r>
          </a:p>
          <a:p>
            <a:pPr marL="742950" lvl="1" indent="-285750">
              <a:buFont typeface="+mj-lt"/>
              <a:buAutoNum type="arabicPeriod"/>
            </a:pPr>
            <a:r>
              <a:rPr lang="en-US" sz="1400" dirty="0"/>
              <a:t>For employees with </a:t>
            </a:r>
            <a:r>
              <a:rPr lang="en-US" sz="1400" b="1" dirty="0"/>
              <a:t>longer tenure</a:t>
            </a:r>
            <a:r>
              <a:rPr lang="en-US" sz="1400" dirty="0"/>
              <a:t> (above 2 years), delivered packages appear more consistent and clustered between </a:t>
            </a:r>
            <a:r>
              <a:rPr lang="en-US" sz="1400" b="1" dirty="0"/>
              <a:t>800 to 1200 packages</a:t>
            </a:r>
            <a:r>
              <a:rPr lang="en-US" sz="1400" dirty="0"/>
              <a:t>, suggesting stability in performance.</a:t>
            </a:r>
          </a:p>
          <a:p>
            <a:pPr>
              <a:buFont typeface="+mj-lt"/>
              <a:buAutoNum type="arabicPeriod"/>
            </a:pPr>
            <a:r>
              <a:rPr lang="en-US" sz="1400" b="1" dirty="0"/>
              <a:t>Key Observations</a:t>
            </a:r>
            <a:r>
              <a:rPr lang="en-US" sz="1400" dirty="0"/>
              <a:t>:</a:t>
            </a:r>
          </a:p>
          <a:p>
            <a:pPr marL="742950" lvl="1" indent="-285750">
              <a:buFont typeface="+mj-lt"/>
              <a:buAutoNum type="arabicPeriod"/>
            </a:pPr>
            <a:r>
              <a:rPr lang="en-US" sz="1400" dirty="0"/>
              <a:t>High-performing employees (delivering larger volumes) are more likely to stay longer (2+ years), but their numbers are limited.</a:t>
            </a:r>
          </a:p>
          <a:p>
            <a:pPr marL="742950" lvl="1" indent="-285750">
              <a:buFont typeface="+mj-lt"/>
              <a:buAutoNum type="arabicPeriod"/>
            </a:pPr>
            <a:r>
              <a:rPr lang="en-US" sz="1400" dirty="0"/>
              <a:t>Employees with short tenure (under 1 year) show varying performance, indicating inconsistency and possibly early attrition.</a:t>
            </a:r>
          </a:p>
          <a:p>
            <a:pPr>
              <a:buFont typeface="+mj-lt"/>
              <a:buAutoNum type="arabicPeriod"/>
            </a:pPr>
            <a:r>
              <a:rPr lang="en-US" sz="1400" b="1" dirty="0"/>
              <a:t>No Strong Correlation</a:t>
            </a:r>
            <a:r>
              <a:rPr lang="en-US" sz="1400" dirty="0"/>
              <a:t>:</a:t>
            </a:r>
          </a:p>
          <a:p>
            <a:pPr marL="742950" lvl="1" indent="-285750">
              <a:buFont typeface="+mj-lt"/>
              <a:buAutoNum type="arabicPeriod"/>
            </a:pPr>
            <a:r>
              <a:rPr lang="en-US" sz="1400" dirty="0"/>
              <a:t>There is </a:t>
            </a:r>
            <a:r>
              <a:rPr lang="en-US" sz="1400" b="1" dirty="0"/>
              <a:t>no clear upward trend</a:t>
            </a:r>
            <a:r>
              <a:rPr lang="en-US" sz="1400" dirty="0"/>
              <a:t> between tenure and the number of delivered packages, which suggests that </a:t>
            </a:r>
            <a:r>
              <a:rPr lang="en-US" sz="1400" b="1" dirty="0"/>
              <a:t>tenure alone does not directly predict package volume</a:t>
            </a:r>
            <a:r>
              <a:rPr lang="en-US" sz="1400" dirty="0"/>
              <a:t>.</a:t>
            </a:r>
          </a:p>
        </p:txBody>
      </p:sp>
      <p:pic>
        <p:nvPicPr>
          <p:cNvPr id="6146" name="Picture 2">
            <a:extLst>
              <a:ext uri="{FF2B5EF4-FFF2-40B4-BE49-F238E27FC236}">
                <a16:creationId xmlns:a16="http://schemas.microsoft.com/office/drawing/2014/main" id="{218F1063-13C0-F3C7-AA56-91A0BFC4D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7993" y="138328"/>
            <a:ext cx="5387609" cy="4249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4799BD-2320-C268-91D4-E06BD11DCBF1}"/>
              </a:ext>
            </a:extLst>
          </p:cNvPr>
          <p:cNvSpPr txBox="1"/>
          <p:nvPr/>
        </p:nvSpPr>
        <p:spPr>
          <a:xfrm>
            <a:off x="6418787" y="4472903"/>
            <a:ext cx="4979674" cy="2246769"/>
          </a:xfrm>
          <a:prstGeom prst="rect">
            <a:avLst/>
          </a:prstGeom>
          <a:noFill/>
        </p:spPr>
        <p:txBody>
          <a:bodyPr wrap="square">
            <a:spAutoFit/>
          </a:bodyPr>
          <a:lstStyle/>
          <a:p>
            <a:r>
              <a:rPr lang="en-US" sz="1400" b="1" dirty="0"/>
              <a:t>Key Takeaways:</a:t>
            </a:r>
          </a:p>
          <a:p>
            <a:pPr>
              <a:buFont typeface="Arial" panose="020B0604020202020204" pitchFamily="34" charset="0"/>
              <a:buChar char="•"/>
            </a:pPr>
            <a:r>
              <a:rPr lang="en-US" sz="1400" b="1" dirty="0"/>
              <a:t>Retention of High Performers</a:t>
            </a:r>
            <a:r>
              <a:rPr lang="en-US" sz="1400" dirty="0"/>
              <a:t>: Longer-tenured employees are likely stable contributors to delivery volumes. Focus on retaining them.</a:t>
            </a:r>
          </a:p>
          <a:p>
            <a:pPr>
              <a:buFont typeface="Arial" panose="020B0604020202020204" pitchFamily="34" charset="0"/>
              <a:buChar char="•"/>
            </a:pPr>
            <a:r>
              <a:rPr lang="en-US" sz="1400" b="1" dirty="0"/>
              <a:t>Early Engagement</a:t>
            </a:r>
            <a:r>
              <a:rPr lang="en-US" sz="1400" dirty="0"/>
              <a:t>: Inconsistencies in package delivery for short-tenure employees indicate potential onboarding or engagement challenges.</a:t>
            </a:r>
          </a:p>
          <a:p>
            <a:pPr>
              <a:buFont typeface="Arial" panose="020B0604020202020204" pitchFamily="34" charset="0"/>
              <a:buChar char="•"/>
            </a:pPr>
            <a:r>
              <a:rPr lang="en-US" sz="1400" b="1" dirty="0"/>
              <a:t>Performance Monitoring</a:t>
            </a:r>
            <a:r>
              <a:rPr lang="en-US" sz="1400" dirty="0"/>
              <a:t>: Investigate why tenure and delivery volumes lack a strong relationship. Address barriers (training gaps, workloads, or other challenges).</a:t>
            </a:r>
          </a:p>
        </p:txBody>
      </p:sp>
    </p:spTree>
    <p:extLst>
      <p:ext uri="{BB962C8B-B14F-4D97-AF65-F5344CB8AC3E}">
        <p14:creationId xmlns:p14="http://schemas.microsoft.com/office/powerpoint/2010/main" val="210748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AE3D274-4251-2216-36B9-B01D6C497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348" y="83049"/>
            <a:ext cx="5154952" cy="40423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E05D1E-DDDE-974D-7D4C-D7CC2D6C67C2}"/>
              </a:ext>
            </a:extLst>
          </p:cNvPr>
          <p:cNvSpPr txBox="1"/>
          <p:nvPr/>
        </p:nvSpPr>
        <p:spPr>
          <a:xfrm>
            <a:off x="533848" y="320485"/>
            <a:ext cx="4162392" cy="6124754"/>
          </a:xfrm>
          <a:prstGeom prst="rect">
            <a:avLst/>
          </a:prstGeom>
          <a:noFill/>
        </p:spPr>
        <p:txBody>
          <a:bodyPr wrap="square">
            <a:spAutoFit/>
          </a:bodyPr>
          <a:lstStyle/>
          <a:p>
            <a:r>
              <a:rPr lang="en-US" sz="1400" b="1" dirty="0"/>
              <a:t>Interpretation of Tenure vs. DNRs Tenure Distribution</a:t>
            </a:r>
            <a:r>
              <a:rPr lang="en-US" sz="1400" dirty="0"/>
              <a:t>:</a:t>
            </a:r>
          </a:p>
          <a:p>
            <a:pPr marL="742950" lvl="1" indent="-285750">
              <a:buFont typeface="+mj-lt"/>
              <a:buAutoNum type="arabicPeriod"/>
            </a:pPr>
            <a:r>
              <a:rPr lang="en-US" sz="1400" dirty="0"/>
              <a:t>Employees with </a:t>
            </a:r>
            <a:r>
              <a:rPr lang="en-US" sz="1400" b="1" dirty="0"/>
              <a:t>short tenure</a:t>
            </a:r>
            <a:r>
              <a:rPr lang="en-US" sz="1400" dirty="0"/>
              <a:t> (less than 1 year) dominate the graph, as seen by the large cluster of points at the bottom of the Y-axis.</a:t>
            </a:r>
          </a:p>
          <a:p>
            <a:pPr>
              <a:buFont typeface="+mj-lt"/>
              <a:buAutoNum type="arabicPeriod"/>
            </a:pPr>
            <a:r>
              <a:rPr lang="en-US" sz="1400" b="1" dirty="0" err="1"/>
              <a:t>Dnrs</a:t>
            </a:r>
            <a:r>
              <a:rPr lang="en-US" sz="1400" b="1" dirty="0"/>
              <a:t> Concentration</a:t>
            </a:r>
            <a:r>
              <a:rPr lang="en-US" sz="1400" dirty="0"/>
              <a:t>:</a:t>
            </a:r>
          </a:p>
          <a:p>
            <a:pPr marL="742950" lvl="1" indent="-285750">
              <a:buFont typeface="+mj-lt"/>
              <a:buAutoNum type="arabicPeriod"/>
            </a:pPr>
            <a:r>
              <a:rPr lang="en-US" sz="1400" dirty="0"/>
              <a:t>The majority of employees have </a:t>
            </a:r>
            <a:r>
              <a:rPr lang="en-US" sz="1400" b="1" dirty="0"/>
              <a:t>low </a:t>
            </a:r>
            <a:r>
              <a:rPr lang="en-US" sz="1400" b="1" dirty="0" err="1"/>
              <a:t>Dnrs</a:t>
            </a:r>
            <a:r>
              <a:rPr lang="en-US" sz="1400" b="1" dirty="0"/>
              <a:t> values</a:t>
            </a:r>
            <a:r>
              <a:rPr lang="en-US" sz="1400" dirty="0"/>
              <a:t> (between 0 and 5), regardless of their tenure.</a:t>
            </a:r>
          </a:p>
          <a:p>
            <a:pPr marL="742950" lvl="1" indent="-285750">
              <a:buFont typeface="+mj-lt"/>
              <a:buAutoNum type="arabicPeriod"/>
            </a:pPr>
            <a:r>
              <a:rPr lang="en-US" sz="1400" dirty="0"/>
              <a:t>A few outliers exist where </a:t>
            </a:r>
            <a:r>
              <a:rPr lang="en-US" sz="1400" dirty="0" err="1"/>
              <a:t>Dnrs</a:t>
            </a:r>
            <a:r>
              <a:rPr lang="en-US" sz="1400" dirty="0"/>
              <a:t> reach up to </a:t>
            </a:r>
            <a:r>
              <a:rPr lang="en-US" sz="1400" b="1" dirty="0"/>
              <a:t>15+</a:t>
            </a:r>
            <a:r>
              <a:rPr lang="en-US" sz="1400" dirty="0"/>
              <a:t>, but these are rare and likely reflect specific performance issues or isolated cases.</a:t>
            </a:r>
          </a:p>
          <a:p>
            <a:pPr>
              <a:buFont typeface="+mj-lt"/>
              <a:buAutoNum type="arabicPeriod"/>
            </a:pPr>
            <a:r>
              <a:rPr lang="en-US" sz="1400" b="1" dirty="0"/>
              <a:t>Long-Tenure and </a:t>
            </a:r>
            <a:r>
              <a:rPr lang="en-US" sz="1400" b="1" dirty="0" err="1"/>
              <a:t>Dnrs</a:t>
            </a:r>
            <a:r>
              <a:rPr lang="en-US" sz="1400" dirty="0"/>
              <a:t>:</a:t>
            </a:r>
          </a:p>
          <a:p>
            <a:pPr marL="742950" lvl="1" indent="-285750">
              <a:buFont typeface="+mj-lt"/>
              <a:buAutoNum type="arabicPeriod"/>
            </a:pPr>
            <a:r>
              <a:rPr lang="en-US" sz="1400" dirty="0"/>
              <a:t>Employees with </a:t>
            </a:r>
            <a:r>
              <a:rPr lang="en-US" sz="1400" b="1" dirty="0"/>
              <a:t>longer tenure</a:t>
            </a:r>
            <a:r>
              <a:rPr lang="en-US" sz="1400" dirty="0"/>
              <a:t> (2-3 years) show some </a:t>
            </a:r>
            <a:r>
              <a:rPr lang="en-US" sz="1400" b="1" dirty="0"/>
              <a:t>higher </a:t>
            </a:r>
            <a:r>
              <a:rPr lang="en-US" sz="1400" b="1" dirty="0" err="1"/>
              <a:t>Dnrs</a:t>
            </a:r>
            <a:r>
              <a:rPr lang="en-US" sz="1400" b="1" dirty="0"/>
              <a:t> values</a:t>
            </a:r>
            <a:r>
              <a:rPr lang="en-US" sz="1400" dirty="0"/>
              <a:t>, but the spread is still inconsistent.</a:t>
            </a:r>
          </a:p>
          <a:p>
            <a:pPr marL="742950" lvl="1" indent="-285750">
              <a:buFont typeface="+mj-lt"/>
              <a:buAutoNum type="arabicPeriod"/>
            </a:pPr>
            <a:r>
              <a:rPr lang="en-US" sz="1400" dirty="0"/>
              <a:t>This suggests that tenure does not necessarily lead to improvement in </a:t>
            </a:r>
            <a:r>
              <a:rPr lang="en-US" sz="1400" dirty="0" err="1"/>
              <a:t>Dnrs</a:t>
            </a:r>
            <a:r>
              <a:rPr lang="en-US" sz="1400" dirty="0"/>
              <a:t> performance.</a:t>
            </a:r>
          </a:p>
          <a:p>
            <a:pPr>
              <a:buFont typeface="+mj-lt"/>
              <a:buAutoNum type="arabicPeriod"/>
            </a:pPr>
            <a:r>
              <a:rPr lang="en-US" sz="1400" b="1" dirty="0"/>
              <a:t>No Clear Trend</a:t>
            </a:r>
            <a:r>
              <a:rPr lang="en-US" sz="1400" dirty="0"/>
              <a:t>:</a:t>
            </a:r>
          </a:p>
          <a:p>
            <a:pPr marL="742950" lvl="1" indent="-285750">
              <a:buFont typeface="+mj-lt"/>
              <a:buAutoNum type="arabicPeriod"/>
            </a:pPr>
            <a:r>
              <a:rPr lang="en-US" sz="1400" dirty="0"/>
              <a:t>There is </a:t>
            </a:r>
            <a:r>
              <a:rPr lang="en-US" sz="1400" b="1" dirty="0"/>
              <a:t>no strong relationship</a:t>
            </a:r>
            <a:r>
              <a:rPr lang="en-US" sz="1400" dirty="0"/>
              <a:t> between tenure and </a:t>
            </a:r>
            <a:r>
              <a:rPr lang="en-US" sz="1400" dirty="0" err="1"/>
              <a:t>Dnrs</a:t>
            </a:r>
            <a:r>
              <a:rPr lang="en-US" sz="1400" dirty="0"/>
              <a:t>. Both short- and long-tenure employees show a wide range of </a:t>
            </a:r>
            <a:r>
              <a:rPr lang="en-US" sz="1400" dirty="0" err="1"/>
              <a:t>Dnrs</a:t>
            </a:r>
            <a:r>
              <a:rPr lang="en-US" sz="1400" dirty="0"/>
              <a:t> values, indicating other factors may be influencing </a:t>
            </a:r>
            <a:r>
              <a:rPr lang="en-US" sz="1400" dirty="0" err="1"/>
              <a:t>Dnrs</a:t>
            </a:r>
            <a:r>
              <a:rPr lang="en-US" sz="1400" dirty="0"/>
              <a:t> performance.</a:t>
            </a:r>
          </a:p>
        </p:txBody>
      </p:sp>
      <p:sp>
        <p:nvSpPr>
          <p:cNvPr id="5" name="TextBox 4">
            <a:extLst>
              <a:ext uri="{FF2B5EF4-FFF2-40B4-BE49-F238E27FC236}">
                <a16:creationId xmlns:a16="http://schemas.microsoft.com/office/drawing/2014/main" id="{3196E68F-3002-E10D-AA68-6FB181E60757}"/>
              </a:ext>
            </a:extLst>
          </p:cNvPr>
          <p:cNvSpPr txBox="1"/>
          <p:nvPr/>
        </p:nvSpPr>
        <p:spPr>
          <a:xfrm>
            <a:off x="5584278" y="4097295"/>
            <a:ext cx="5407022" cy="2677656"/>
          </a:xfrm>
          <a:prstGeom prst="rect">
            <a:avLst/>
          </a:prstGeom>
          <a:noFill/>
        </p:spPr>
        <p:txBody>
          <a:bodyPr wrap="square">
            <a:spAutoFit/>
          </a:bodyPr>
          <a:lstStyle/>
          <a:p>
            <a:r>
              <a:rPr lang="en-US" sz="1400" b="1" dirty="0"/>
              <a:t>Key Insights:</a:t>
            </a:r>
          </a:p>
          <a:p>
            <a:endParaRPr lang="en-US" sz="1400" b="1" dirty="0"/>
          </a:p>
          <a:p>
            <a:pPr>
              <a:buFont typeface="Arial" panose="020B0604020202020204" pitchFamily="34" charset="0"/>
              <a:buChar char="•"/>
            </a:pPr>
            <a:r>
              <a:rPr lang="en-US" sz="1400" b="1" dirty="0"/>
              <a:t>Performance Issues</a:t>
            </a:r>
            <a:r>
              <a:rPr lang="en-US" sz="1400" dirty="0"/>
              <a:t>: High </a:t>
            </a:r>
            <a:r>
              <a:rPr lang="en-US" sz="1400" dirty="0" err="1"/>
              <a:t>Dnrs</a:t>
            </a:r>
            <a:r>
              <a:rPr lang="en-US" sz="1400" dirty="0"/>
              <a:t> (Delivered Not Received) appear sporadically, and tenure does not seem to impact this issue.</a:t>
            </a:r>
          </a:p>
          <a:p>
            <a:pPr>
              <a:buFont typeface="Arial" panose="020B0604020202020204" pitchFamily="34" charset="0"/>
              <a:buChar char="•"/>
            </a:pPr>
            <a:r>
              <a:rPr lang="en-US" sz="1400" b="1" dirty="0"/>
              <a:t>Early Intervention</a:t>
            </a:r>
            <a:r>
              <a:rPr lang="en-US" sz="1400" dirty="0"/>
              <a:t>: Focus on identifying and addressing </a:t>
            </a:r>
            <a:r>
              <a:rPr lang="en-US" sz="1400" dirty="0" err="1"/>
              <a:t>Dnrs</a:t>
            </a:r>
            <a:r>
              <a:rPr lang="en-US" sz="1400" dirty="0"/>
              <a:t> among employees with short tenure to improve performance early.</a:t>
            </a:r>
          </a:p>
          <a:p>
            <a:pPr>
              <a:buFont typeface="Arial" panose="020B0604020202020204" pitchFamily="34" charset="0"/>
              <a:buChar char="•"/>
            </a:pPr>
            <a:r>
              <a:rPr lang="en-US" sz="1400" b="1" dirty="0"/>
              <a:t>Outlier Investigation</a:t>
            </a:r>
            <a:r>
              <a:rPr lang="en-US" sz="1400" dirty="0"/>
              <a:t>: Investigate employees with extremely high </a:t>
            </a:r>
            <a:r>
              <a:rPr lang="en-US" sz="1400" dirty="0" err="1"/>
              <a:t>Dnrs</a:t>
            </a:r>
            <a:r>
              <a:rPr lang="en-US" sz="1400" dirty="0"/>
              <a:t> (above 10) to understand contributing factors, such as training gaps, workload, or process inefficiencies. </a:t>
            </a:r>
            <a:r>
              <a:rPr lang="en-US" sz="1400" b="1" dirty="0"/>
              <a:t>Or Routes</a:t>
            </a:r>
          </a:p>
          <a:p>
            <a:r>
              <a:rPr lang="en-US" sz="1400" dirty="0"/>
              <a:t>Overall, this scatter plot highlights a need to address </a:t>
            </a:r>
            <a:r>
              <a:rPr lang="en-US" sz="1400" b="1" dirty="0" err="1"/>
              <a:t>Dnrs</a:t>
            </a:r>
            <a:r>
              <a:rPr lang="en-US" sz="1400" b="1" dirty="0"/>
              <a:t> performance</a:t>
            </a:r>
            <a:r>
              <a:rPr lang="en-US" sz="1400" dirty="0"/>
              <a:t> across all tenure levels, as tenure alone does not predict improvement.</a:t>
            </a:r>
          </a:p>
        </p:txBody>
      </p:sp>
    </p:spTree>
    <p:extLst>
      <p:ext uri="{BB962C8B-B14F-4D97-AF65-F5344CB8AC3E}">
        <p14:creationId xmlns:p14="http://schemas.microsoft.com/office/powerpoint/2010/main" val="256043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4367</Words>
  <Application>Microsoft Office PowerPoint</Application>
  <PresentationFormat>Widescreen</PresentationFormat>
  <Paragraphs>352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Arial Unicode MS</vt:lpstr>
      <vt:lpstr>Roboto</vt:lpstr>
      <vt:lpstr>Times New Roman</vt:lpstr>
      <vt:lpstr>Office Theme</vt:lpstr>
      <vt:lpstr>PREDICTIVE PERFORMANCE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Stanley Kelman</dc:creator>
  <cp:lastModifiedBy>Stanley Kelman</cp:lastModifiedBy>
  <cp:revision>3</cp:revision>
  <dcterms:created xsi:type="dcterms:W3CDTF">2024-12-16T01:46:24Z</dcterms:created>
  <dcterms:modified xsi:type="dcterms:W3CDTF">2024-12-17T05:33:30Z</dcterms:modified>
</cp:coreProperties>
</file>