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5" roundtripDataSignature="AMtx7mj/RMUdS0y4pt8yaHoTyLxUkLw7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4" name="Google Shape;14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68" name="Google Shape;168;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eb45f3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c9eb45f32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2" name="Google Shape;32;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2" l="0" r="743"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5"/>
          <p:cNvSpPr txBox="1"/>
          <p:nvPr/>
        </p:nvSpPr>
        <p:spPr>
          <a:xfrm>
            <a:off x="1095100" y="3956075"/>
            <a:ext cx="28746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a:t>
            </a:r>
            <a:r>
              <a:rPr lang="en" sz="1100">
                <a:solidFill>
                  <a:schemeClr val="dk1"/>
                </a:solidFill>
              </a:rPr>
              <a:t> STANLEY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 au3111212050</a:t>
            </a:r>
            <a:r>
              <a:rPr lang="en" sz="1100">
                <a:solidFill>
                  <a:schemeClr val="dk1"/>
                </a:solidFill>
              </a:rPr>
              <a:t>53</a:t>
            </a:r>
            <a:endParaRPr b="0" i="0" sz="1400" u="none" cap="none" strike="noStrike">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pic>
        <p:nvPicPr>
          <p:cNvPr id="72" name="Google Shape;72;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3" name="Google Shape;73;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4" name="Google Shape;74;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cap="flat" cmpd="sng" w="9525">
            <a:solidFill>
              <a:srgbClr val="000000"/>
            </a:solidFill>
            <a:prstDash val="lgDashDot"/>
            <a:round/>
            <a:headEnd len="sm" w="sm" type="none"/>
            <a:tailEnd len="sm" w="sm" type="none"/>
          </a:ln>
        </p:spPr>
      </p:cxnSp>
      <p:sp>
        <p:nvSpPr>
          <p:cNvPr id="76" name="Google Shape;76;p5"/>
          <p:cNvSpPr txBox="1"/>
          <p:nvPr/>
        </p:nvSpPr>
        <p:spPr>
          <a:xfrm>
            <a:off x="5596477" y="362729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Loyola-ICAM College of Engineering and Technology</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3"/>
          <p:cNvSpPr txBox="1"/>
          <p:nvPr>
            <p:ph type="title"/>
          </p:nvPr>
        </p:nvSpPr>
        <p:spPr>
          <a:xfrm>
            <a:off x="131012" y="682072"/>
            <a:ext cx="8526900" cy="37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1" i="0" sz="16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Data Modelling:</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project begins with data modelling, defining the database schema using Django's ORM (Object-Relational Mapping).</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Implementation and Results: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 comprehensive music library is implemented, allowing users to browse, search, and explore a vast collection of songs, albums, and artists.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p:txBody>
      </p:sp>
      <p:cxnSp>
        <p:nvCxnSpPr>
          <p:cNvPr id="147" name="Google Shape;147;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8" name="Google Shape;148;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6"/>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Service-Page</a:t>
            </a:r>
            <a:endParaRPr/>
          </a:p>
        </p:txBody>
      </p:sp>
      <p:pic>
        <p:nvPicPr>
          <p:cNvPr id="154" name="Google Shape;154;p46"/>
          <p:cNvPicPr preferRelativeResize="0"/>
          <p:nvPr/>
        </p:nvPicPr>
        <p:blipFill rotWithShape="1">
          <a:blip r:embed="rId3">
            <a:alphaModFix/>
          </a:blip>
          <a:srcRect b="0" l="0" r="0" t="0"/>
          <a:stretch/>
        </p:blipFill>
        <p:spPr>
          <a:xfrm>
            <a:off x="872100" y="1267650"/>
            <a:ext cx="7642899" cy="3571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48"/>
          <p:cNvPicPr preferRelativeResize="0"/>
          <p:nvPr/>
        </p:nvPicPr>
        <p:blipFill rotWithShape="1">
          <a:blip r:embed="rId3">
            <a:alphaModFix/>
          </a:blip>
          <a:srcRect b="0" l="0" r="0" t="0"/>
          <a:stretch/>
        </p:blipFill>
        <p:spPr>
          <a:xfrm>
            <a:off x="152400" y="776425"/>
            <a:ext cx="8309900" cy="3893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9"/>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65" name="Google Shape;165;p49"/>
          <p:cNvSpPr txBox="1"/>
          <p:nvPr/>
        </p:nvSpPr>
        <p:spPr>
          <a:xfrm>
            <a:off x="303325" y="1237825"/>
            <a:ext cx="8666700" cy="369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Personalized Recommendations:</a:t>
            </a:r>
            <a:r>
              <a:rPr b="0" i="0" lang="en" sz="1200" u="none" cap="none" strike="noStrik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Social Integration: </a:t>
            </a:r>
            <a:r>
              <a:rPr b="0" i="0" lang="en" sz="1200" u="none" cap="none" strike="noStrik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AI-Driven Playlist Creation: </a:t>
            </a:r>
            <a:r>
              <a:rPr b="0" i="0" lang="en" sz="1200" u="none" cap="none" strike="noStrik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Enhanced Discovery Tools: </a:t>
            </a:r>
            <a:r>
              <a:rPr b="0" i="0" lang="en" sz="1200" u="none" cap="none" strike="noStrik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Lyric Integration</a:t>
            </a:r>
            <a:r>
              <a:rPr b="0" i="0" lang="en" sz="1200" u="none" cap="none" strike="noStrik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Live Streaming and Virtual Concerts: </a:t>
            </a:r>
            <a:r>
              <a:rPr b="0" i="0" lang="en" sz="1200" u="none" cap="none" strike="noStrik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Music Education Resources: </a:t>
            </a:r>
            <a:r>
              <a:rPr b="0" i="0" lang="en" sz="1200" u="none" cap="none" strike="noStrik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Voice Control and Integration: </a:t>
            </a:r>
            <a:r>
              <a:rPr b="0" i="0" lang="en" sz="1200" u="none" cap="none" strike="noStrik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0"/>
          <p:cNvSpPr txBox="1"/>
          <p:nvPr>
            <p:ph type="title"/>
          </p:nvPr>
        </p:nvSpPr>
        <p:spPr>
          <a:xfrm>
            <a:off x="131012" y="682074"/>
            <a:ext cx="8396400" cy="35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Conclusion</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b="0" i="0" sz="1600" u="none" cap="none" strike="noStrike">
              <a:solidFill>
                <a:srgbClr val="213163"/>
              </a:solidFill>
              <a:latin typeface="Arial"/>
              <a:ea typeface="Arial"/>
              <a:cs typeface="Arial"/>
              <a:sym typeface="Arial"/>
            </a:endParaRPr>
          </a:p>
        </p:txBody>
      </p:sp>
      <p:cxnSp>
        <p:nvCxnSpPr>
          <p:cNvPr id="171" name="Google Shape;171;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72" name="Google Shape;172;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        Music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8661" y="692945"/>
            <a:ext cx="8722800" cy="38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800" u="none" cap="none" strike="noStrik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endParaRPr b="1" i="0" sz="1600" u="none" cap="none" strike="noStrik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7"/>
          <p:cNvSpPr txBox="1"/>
          <p:nvPr>
            <p:ph type="title"/>
          </p:nvPr>
        </p:nvSpPr>
        <p:spPr>
          <a:xfrm>
            <a:off x="131012" y="682074"/>
            <a:ext cx="8483400" cy="36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Problem Statement</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i="0" sz="1700" u="none" cap="none" strike="noStrik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8"/>
          <p:cNvSpPr txBox="1"/>
          <p:nvPr>
            <p:ph type="title"/>
          </p:nvPr>
        </p:nvSpPr>
        <p:spPr>
          <a:xfrm>
            <a:off x="131011" y="682070"/>
            <a:ext cx="86685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Project Overview</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i="0" sz="1600" u="none" cap="none" strike="noStrik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type="title"/>
          </p:nvPr>
        </p:nvSpPr>
        <p:spPr>
          <a:xfrm>
            <a:off x="131011" y="682070"/>
            <a:ext cx="86466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Proposed Solution</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r>
              <a:rPr b="0" i="0" lang="en" sz="1600" u="none" cap="none" strike="noStrik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i="0" sz="1600" u="none" cap="none" strike="noStrik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Clr>
                <a:srgbClr val="000000"/>
              </a:buClr>
              <a:buSzPts val="2000"/>
              <a:buFont typeface="Arial"/>
              <a:buNone/>
            </a:pPr>
            <a:r>
              <a:rPr b="1" i="0" lang="en" sz="2000" u="none" cap="none" strike="noStrike">
                <a:solidFill>
                  <a:srgbClr val="374151"/>
                </a:solidFill>
                <a:latin typeface="Arial"/>
                <a:ea typeface="Arial"/>
                <a:cs typeface="Arial"/>
                <a:sym typeface="Arial"/>
              </a:rPr>
              <a:t>SOLUTION:</a:t>
            </a:r>
            <a:endParaRPr b="1" i="0" sz="2000" u="none" cap="none" strike="noStrike">
              <a:solidFill>
                <a:srgbClr val="374151"/>
              </a:solidFill>
              <a:latin typeface="Arial"/>
              <a:ea typeface="Arial"/>
              <a:cs typeface="Arial"/>
              <a:sym typeface="Arial"/>
            </a:endParaRPr>
          </a:p>
          <a:p>
            <a:pPr indent="-196850" lvl="1" marL="742950" marR="0" rtl="0" algn="l">
              <a:lnSpc>
                <a:spcPct val="150000"/>
              </a:lnSpc>
              <a:spcBef>
                <a:spcPts val="0"/>
              </a:spcBef>
              <a:spcAft>
                <a:spcPts val="0"/>
              </a:spcAft>
              <a:buClr>
                <a:srgbClr val="000000"/>
              </a:buClr>
              <a:buSzPts val="1400"/>
              <a:buFont typeface="Arial"/>
              <a:buNone/>
            </a:pPr>
            <a:r>
              <a:rPr b="0" i="0" lang="en" sz="1800" u="none" cap="none" strike="noStrik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i="0" sz="1800" u="none" cap="none" strike="noStrik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SOLUTION: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42"/>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7" name="Google Shape;137;p42"/>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8" name="Google Shape;138;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9" name="Google Shape;139;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40" name="Google Shape;140;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