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4" r:id="rId49"/>
    <p:sldId id="303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</p:sldIdLst>
  <p:sldSz cx="9144000" cy="6858000" type="screen4x3"/>
  <p:notesSz cx="6858000" cy="9144000"/>
  <p:custDataLst>
    <p:tags r:id="rId10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microsoft.com/office/2015/10/relationships/revisionInfo" Target="revisionInfo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gs" Target="tags/tag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AF9-F637-4E5B-8C46-2DFFC10F6440}" type="datetimeFigureOut">
              <a:rPr lang="en-US" smtClean="0"/>
              <a:t>Thu, Jun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3BAE-E417-4283-AE56-A24484AE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7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AF9-F637-4E5B-8C46-2DFFC10F6440}" type="datetimeFigureOut">
              <a:rPr lang="en-US" smtClean="0"/>
              <a:t>Thu, Jun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3BAE-E417-4283-AE56-A24484AE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0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AF9-F637-4E5B-8C46-2DFFC10F6440}" type="datetimeFigureOut">
              <a:rPr lang="en-US" smtClean="0"/>
              <a:t>Thu, Jun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3BAE-E417-4283-AE56-A24484AE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2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AF9-F637-4E5B-8C46-2DFFC10F6440}" type="datetimeFigureOut">
              <a:rPr lang="en-US" smtClean="0"/>
              <a:t>Thu, Jun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3BAE-E417-4283-AE56-A24484AE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6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AF9-F637-4E5B-8C46-2DFFC10F6440}" type="datetimeFigureOut">
              <a:rPr lang="en-US" smtClean="0"/>
              <a:t>Thu, Jun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3BAE-E417-4283-AE56-A24484AE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1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AF9-F637-4E5B-8C46-2DFFC10F6440}" type="datetimeFigureOut">
              <a:rPr lang="en-US" smtClean="0"/>
              <a:t>Thu, Jun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3BAE-E417-4283-AE56-A24484AE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AF9-F637-4E5B-8C46-2DFFC10F6440}" type="datetimeFigureOut">
              <a:rPr lang="en-US" smtClean="0"/>
              <a:t>Thu, Jun 29,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3BAE-E417-4283-AE56-A24484AE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4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AF9-F637-4E5B-8C46-2DFFC10F6440}" type="datetimeFigureOut">
              <a:rPr lang="en-US" smtClean="0"/>
              <a:t>Thu, Jun 29,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3BAE-E417-4283-AE56-A24484AE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6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AF9-F637-4E5B-8C46-2DFFC10F6440}" type="datetimeFigureOut">
              <a:rPr lang="en-US" smtClean="0"/>
              <a:t>Thu, Jun 29,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3BAE-E417-4283-AE56-A24484AE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5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AF9-F637-4E5B-8C46-2DFFC10F6440}" type="datetimeFigureOut">
              <a:rPr lang="en-US" smtClean="0"/>
              <a:t>Thu, Jun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3BAE-E417-4283-AE56-A24484AE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5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FAF9-F637-4E5B-8C46-2DFFC10F6440}" type="datetimeFigureOut">
              <a:rPr lang="en-US" smtClean="0"/>
              <a:t>Thu, Jun 29,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53BAE-E417-4283-AE56-A24484AE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0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2FAF9-F637-4E5B-8C46-2DFFC10F6440}" type="datetimeFigureOut">
              <a:rPr lang="en-US" smtClean="0"/>
              <a:t>Thu, Jun 29,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53BAE-E417-4283-AE56-A24484AE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7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5213-9FC6-4241-81F9-E3CA8EDC9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79871"/>
            <a:ext cx="7772400" cy="3244492"/>
          </a:xfrm>
        </p:spPr>
        <p:txBody>
          <a:bodyPr>
            <a:normAutofit fontScale="90000"/>
          </a:bodyPr>
          <a:lstStyle/>
          <a:p>
            <a:r>
              <a:rPr lang="en-US" dirty="0"/>
              <a:t>A Uniﬁed View Of Some Theories </a:t>
            </a:r>
            <a:br>
              <a:rPr lang="en-US" dirty="0"/>
            </a:br>
            <a:r>
              <a:rPr lang="en-US" dirty="0"/>
              <a:t>(PhD Oral Exam Presentation)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1E7B0-8822-424F-A320-45F44D355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704736"/>
            <a:ext cx="6858000" cy="685794"/>
          </a:xfrm>
        </p:spPr>
        <p:txBody>
          <a:bodyPr>
            <a:normAutofit/>
          </a:bodyPr>
          <a:lstStyle/>
          <a:p>
            <a:r>
              <a:rPr lang="en-US" sz="3600" dirty="0"/>
              <a:t>Yin Wang May 7, 2012</a:t>
            </a:r>
          </a:p>
        </p:txBody>
      </p:sp>
    </p:spTree>
    <p:extLst>
      <p:ext uri="{BB962C8B-B14F-4D97-AF65-F5344CB8AC3E}">
        <p14:creationId xmlns:p14="http://schemas.microsoft.com/office/powerpoint/2010/main" val="316050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BF59-EEA1-45D3-99B2-0D585923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8929"/>
            <a:ext cx="7886700" cy="55280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1: Tom ate my sandwich</a:t>
            </a:r>
          </a:p>
          <a:p>
            <a:pPr marL="0" indent="0">
              <a:buNone/>
            </a:pPr>
            <a:r>
              <a:rPr lang="en-US" dirty="0"/>
              <a:t>Solution 1: </a:t>
            </a:r>
          </a:p>
          <a:p>
            <a:pPr marL="0" indent="0">
              <a:buNone/>
            </a:pPr>
            <a:r>
              <a:rPr lang="en-US" dirty="0"/>
              <a:t>	1. Prove theorem: “Tom ate my sandwich”</a:t>
            </a:r>
          </a:p>
          <a:p>
            <a:pPr marL="0" indent="0">
              <a:buNone/>
            </a:pPr>
            <a:r>
              <a:rPr lang="en-US" dirty="0"/>
              <a:t>	2. Beat Tom</a:t>
            </a:r>
          </a:p>
          <a:p>
            <a:pPr marL="0" indent="0">
              <a:buNone/>
            </a:pPr>
            <a:r>
              <a:rPr lang="en-US" dirty="0"/>
              <a:t>	3. Tom ate my sandwich again!</a:t>
            </a:r>
          </a:p>
          <a:p>
            <a:pPr marL="0" indent="0">
              <a:buNone/>
            </a:pPr>
            <a:r>
              <a:rPr lang="en-US" dirty="0"/>
              <a:t>	4. Goto 1</a:t>
            </a:r>
          </a:p>
          <a:p>
            <a:pPr marL="0" indent="0">
              <a:buNone/>
            </a:pPr>
            <a:r>
              <a:rPr lang="en-US" dirty="0"/>
              <a:t>Solution 2:</a:t>
            </a:r>
          </a:p>
          <a:p>
            <a:pPr marL="0" indent="0">
              <a:buNone/>
            </a:pPr>
            <a:r>
              <a:rPr lang="en-US" dirty="0"/>
              <a:t>	1. Ask Tom: “Why you ate my sandwich?” </a:t>
            </a:r>
          </a:p>
          <a:p>
            <a:pPr marL="0" indent="0">
              <a:buNone/>
            </a:pPr>
            <a:r>
              <a:rPr lang="en-US" dirty="0"/>
              <a:t>	2. Get rid of the reason that makes Tom eat my 	    sandwich.</a:t>
            </a:r>
          </a:p>
        </p:txBody>
      </p:sp>
    </p:spTree>
    <p:extLst>
      <p:ext uri="{BB962C8B-B14F-4D97-AF65-F5344CB8AC3E}">
        <p14:creationId xmlns:p14="http://schemas.microsoft.com/office/powerpoint/2010/main" val="4103984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E3BA-9C07-48E4-863B-05C720F2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A341-8292-431D-9A70-A7C24741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</a:t>
            </a:r>
            <a:r>
              <a:rPr lang="en-US" dirty="0" err="1"/>
              <a:t>supercompiler</a:t>
            </a:r>
            <a:r>
              <a:rPr lang="en-US" dirty="0"/>
              <a:t> and a theorem prover</a:t>
            </a:r>
          </a:p>
          <a:p>
            <a:r>
              <a:rPr lang="en-US" dirty="0"/>
              <a:t>Experiment more “mindless” theorem proving with Coq and </a:t>
            </a:r>
            <a:r>
              <a:rPr lang="en-US" dirty="0" err="1"/>
              <a:t>Agda</a:t>
            </a:r>
            <a:endParaRPr lang="en-US" dirty="0"/>
          </a:p>
          <a:p>
            <a:r>
              <a:rPr lang="en-US" dirty="0"/>
              <a:t>Write something about: </a:t>
            </a:r>
          </a:p>
          <a:p>
            <a:pPr marL="457200" lvl="1" indent="0">
              <a:buNone/>
            </a:pPr>
            <a:r>
              <a:rPr lang="en-US" dirty="0"/>
              <a:t>– type inference </a:t>
            </a:r>
          </a:p>
          <a:p>
            <a:pPr marL="457200" lvl="1" indent="0">
              <a:buNone/>
            </a:pPr>
            <a:r>
              <a:rPr lang="en-US" dirty="0"/>
              <a:t>– control flow analysis </a:t>
            </a:r>
          </a:p>
          <a:p>
            <a:pPr marL="457200" lvl="1" indent="0">
              <a:buNone/>
            </a:pPr>
            <a:r>
              <a:rPr lang="en-US" dirty="0"/>
              <a:t>– theorem proving</a:t>
            </a:r>
          </a:p>
        </p:txBody>
      </p:sp>
    </p:spTree>
    <p:extLst>
      <p:ext uri="{BB962C8B-B14F-4D97-AF65-F5344CB8AC3E}">
        <p14:creationId xmlns:p14="http://schemas.microsoft.com/office/powerpoint/2010/main" val="53069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D13E-8D64-4B5B-8341-07172C1E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Approach “Evidence and proofs are not enough.  Everything happens for a reason.”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C755-536C-49EB-9017-E233642BE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 with ﬁrst principles</a:t>
            </a:r>
          </a:p>
          <a:p>
            <a:r>
              <a:rPr lang="en-US" dirty="0"/>
              <a:t>Deliberately reinvent things</a:t>
            </a:r>
          </a:p>
          <a:p>
            <a:r>
              <a:rPr lang="en-US" dirty="0"/>
              <a:t>Implement and experiment</a:t>
            </a:r>
          </a:p>
          <a:p>
            <a:r>
              <a:rPr lang="en-US" dirty="0"/>
              <a:t>Collapse duplicated concepts</a:t>
            </a:r>
          </a:p>
          <a:p>
            <a:r>
              <a:rPr lang="en-US" dirty="0"/>
              <a:t>Soundness by construction</a:t>
            </a:r>
          </a:p>
          <a:p>
            <a:r>
              <a:rPr lang="en-US" dirty="0"/>
              <a:t>Recheck by reading literature</a:t>
            </a:r>
          </a:p>
        </p:txBody>
      </p:sp>
    </p:spTree>
    <p:extLst>
      <p:ext uri="{BB962C8B-B14F-4D97-AF65-F5344CB8AC3E}">
        <p14:creationId xmlns:p14="http://schemas.microsoft.com/office/powerpoint/2010/main" val="19718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D13E-8D64-4B5B-8341-07172C1E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Approach “Evidence and proofs are not enough.  Everything happens for a reason.”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C755-536C-49EB-9017-E233642BE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 with ﬁrst principles</a:t>
            </a:r>
          </a:p>
          <a:p>
            <a:r>
              <a:rPr lang="en-US" dirty="0"/>
              <a:t>Deliberately reinvent things</a:t>
            </a:r>
          </a:p>
          <a:p>
            <a:r>
              <a:rPr lang="en-US" dirty="0"/>
              <a:t>Implement and experiment</a:t>
            </a:r>
          </a:p>
          <a:p>
            <a:r>
              <a:rPr lang="en-US" dirty="0"/>
              <a:t>Collapse duplicated concepts</a:t>
            </a:r>
          </a:p>
          <a:p>
            <a:r>
              <a:rPr lang="en-US" dirty="0"/>
              <a:t>Soundness by construction</a:t>
            </a:r>
          </a:p>
          <a:p>
            <a:r>
              <a:rPr lang="en-US" dirty="0"/>
              <a:t>Recheck by reading literature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Goal: A Simple Uniﬁed Theory</a:t>
            </a:r>
          </a:p>
        </p:txBody>
      </p:sp>
    </p:spTree>
    <p:extLst>
      <p:ext uri="{BB962C8B-B14F-4D97-AF65-F5344CB8AC3E}">
        <p14:creationId xmlns:p14="http://schemas.microsoft.com/office/powerpoint/2010/main" val="18618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8063-5E69-4D96-A98A-042B48AF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155F-540F-4E2A-9B90-2CDC26C6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A type </a:t>
            </a:r>
            <a:r>
              <a:rPr lang="en-US" dirty="0" err="1"/>
              <a:t>inferencer</a:t>
            </a:r>
            <a:r>
              <a:rPr lang="en-US" dirty="0"/>
              <a:t> with most things we want from: </a:t>
            </a:r>
          </a:p>
          <a:p>
            <a:pPr marL="457200" lvl="1" indent="0">
              <a:buNone/>
            </a:pPr>
            <a:r>
              <a:rPr lang="en-US" dirty="0"/>
              <a:t>– ML </a:t>
            </a:r>
          </a:p>
          <a:p>
            <a:pPr marL="457200" lvl="1" indent="0">
              <a:buNone/>
            </a:pPr>
            <a:r>
              <a:rPr lang="en-US" dirty="0"/>
              <a:t>– Parametric polymorphism combined with subtyping </a:t>
            </a:r>
          </a:p>
          <a:p>
            <a:pPr marL="457200" lvl="1" indent="0">
              <a:buNone/>
            </a:pPr>
            <a:r>
              <a:rPr lang="en-US" dirty="0"/>
              <a:t>– MLF, HML etc. </a:t>
            </a:r>
          </a:p>
          <a:p>
            <a:pPr marL="457200" lvl="1" indent="0">
              <a:buNone/>
            </a:pPr>
            <a:r>
              <a:rPr lang="en-US" dirty="0"/>
              <a:t>– System I, System E (</a:t>
            </a:r>
            <a:r>
              <a:rPr lang="en-US" dirty="0" err="1"/>
              <a:t>Kfoury</a:t>
            </a:r>
            <a:r>
              <a:rPr lang="en-US" dirty="0"/>
              <a:t> &amp; Wells intersection types) </a:t>
            </a:r>
          </a:p>
          <a:p>
            <a:pPr marL="457200" lvl="1" indent="0">
              <a:buNone/>
            </a:pPr>
            <a:r>
              <a:rPr lang="en-US" dirty="0"/>
              <a:t>– System P (Trevor Jim “A Polar Type System”) </a:t>
            </a:r>
          </a:p>
          <a:p>
            <a:pPr marL="457200" lvl="1" indent="0">
              <a:buNone/>
            </a:pPr>
            <a:r>
              <a:rPr lang="en-US" dirty="0"/>
              <a:t>– </a:t>
            </a:r>
            <a:r>
              <a:rPr lang="en-US" dirty="0" err="1"/>
              <a:t>BidirecNonal</a:t>
            </a:r>
            <a:r>
              <a:rPr lang="en-US" dirty="0"/>
              <a:t> </a:t>
            </a:r>
            <a:r>
              <a:rPr lang="en-US" dirty="0" err="1"/>
              <a:t>Typechecking</a:t>
            </a:r>
            <a:r>
              <a:rPr lang="en-US" dirty="0"/>
              <a:t> (</a:t>
            </a:r>
            <a:r>
              <a:rPr lang="en-US" dirty="0" err="1"/>
              <a:t>Dunﬁeld</a:t>
            </a:r>
            <a:r>
              <a:rPr lang="en-US" dirty="0"/>
              <a:t> &amp; </a:t>
            </a:r>
            <a:r>
              <a:rPr lang="en-US" dirty="0" err="1"/>
              <a:t>Pfenning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A “control ﬂow analysis” as powerful as CFA2, but much simpler </a:t>
            </a:r>
          </a:p>
          <a:p>
            <a:pPr marL="514350" indent="-514350">
              <a:buAutoNum type="arabicPeriod"/>
            </a:pPr>
            <a:r>
              <a:rPr lang="en-US" dirty="0"/>
              <a:t>A register allocator which manipulates a “model” of the real machine</a:t>
            </a:r>
          </a:p>
          <a:p>
            <a:pPr marL="514350" indent="-514350">
              <a:buAutoNum type="arabicPeriod"/>
            </a:pPr>
            <a:r>
              <a:rPr lang="en-US" dirty="0"/>
              <a:t>They turn out to be highly related</a:t>
            </a:r>
          </a:p>
        </p:txBody>
      </p:sp>
    </p:spTree>
    <p:extLst>
      <p:ext uri="{BB962C8B-B14F-4D97-AF65-F5344CB8AC3E}">
        <p14:creationId xmlns:p14="http://schemas.microsoft.com/office/powerpoint/2010/main" val="269540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D615-4C2B-415B-AA7F-92CD3197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of a Good Concept</a:t>
            </a:r>
          </a:p>
        </p:txBody>
      </p:sp>
    </p:spTree>
    <p:extLst>
      <p:ext uri="{BB962C8B-B14F-4D97-AF65-F5344CB8AC3E}">
        <p14:creationId xmlns:p14="http://schemas.microsoft.com/office/powerpoint/2010/main" val="175691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D615-4C2B-415B-AA7F-92CD3197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of a Good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9BDA-003E-4309-AB70-C949686F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ScoZ</a:t>
            </a:r>
            <a:r>
              <a:rPr lang="en-US" dirty="0"/>
              <a:t>: “A good concept is one that is closed </a:t>
            </a:r>
          </a:p>
          <a:p>
            <a:pPr marL="0" indent="0">
              <a:buNone/>
            </a:pPr>
            <a:r>
              <a:rPr lang="en-US" dirty="0"/>
              <a:t>	1) under arbitrary composition </a:t>
            </a:r>
          </a:p>
          <a:p>
            <a:pPr marL="0" indent="0">
              <a:buNone/>
            </a:pPr>
            <a:r>
              <a:rPr lang="en-US" dirty="0"/>
              <a:t>	2) under recursion”</a:t>
            </a:r>
          </a:p>
        </p:txBody>
      </p:sp>
    </p:spTree>
    <p:extLst>
      <p:ext uri="{BB962C8B-B14F-4D97-AF65-F5344CB8AC3E}">
        <p14:creationId xmlns:p14="http://schemas.microsoft.com/office/powerpoint/2010/main" val="83539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D615-4C2B-415B-AA7F-92CD3197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of a Good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9BDA-003E-4309-AB70-C949686F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ScoZ</a:t>
            </a:r>
            <a:r>
              <a:rPr lang="en-US" dirty="0"/>
              <a:t>: “A good concept is one that is closed</a:t>
            </a:r>
          </a:p>
          <a:p>
            <a:pPr marL="0" indent="0">
              <a:buNone/>
            </a:pPr>
            <a:r>
              <a:rPr lang="en-US" dirty="0"/>
              <a:t>	1) under arbitrary composition </a:t>
            </a:r>
          </a:p>
          <a:p>
            <a:pPr marL="0" indent="0">
              <a:buNone/>
            </a:pPr>
            <a:r>
              <a:rPr lang="en-US" dirty="0"/>
              <a:t>	2) under recursion”</a:t>
            </a:r>
          </a:p>
          <a:p>
            <a:r>
              <a:rPr lang="en-US" dirty="0"/>
              <a:t>Examples of violation: </a:t>
            </a:r>
          </a:p>
          <a:p>
            <a:pPr marL="0" indent="0">
              <a:buNone/>
            </a:pPr>
            <a:r>
              <a:rPr lang="en-US" dirty="0"/>
              <a:t>	1. Let-­polymorphism (Rule 1) </a:t>
            </a:r>
          </a:p>
          <a:p>
            <a:pPr marL="0" indent="0">
              <a:buNone/>
            </a:pPr>
            <a:r>
              <a:rPr lang="en-US" dirty="0"/>
              <a:t>	2. Intersection Types without Idempotence 	  	    (Rule 2)</a:t>
            </a:r>
          </a:p>
        </p:txBody>
      </p:sp>
    </p:spTree>
    <p:extLst>
      <p:ext uri="{BB962C8B-B14F-4D97-AF65-F5344CB8AC3E}">
        <p14:creationId xmlns:p14="http://schemas.microsoft.com/office/powerpoint/2010/main" val="70682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B2B1-6C9F-49C4-8BA2-ED5C6C6B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38173"/>
            <a:ext cx="7886700" cy="23338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 Inference, </a:t>
            </a:r>
            <a:br>
              <a:rPr lang="en-US" dirty="0"/>
            </a:br>
            <a:r>
              <a:rPr lang="en-US" dirty="0"/>
              <a:t>Intersection Types, </a:t>
            </a:r>
            <a:br>
              <a:rPr lang="en-US" dirty="0"/>
            </a:br>
            <a:r>
              <a:rPr lang="en-US" dirty="0"/>
              <a:t>Control Flow Analysis</a:t>
            </a:r>
          </a:p>
        </p:txBody>
      </p:sp>
    </p:spTree>
    <p:extLst>
      <p:ext uri="{BB962C8B-B14F-4D97-AF65-F5344CB8AC3E}">
        <p14:creationId xmlns:p14="http://schemas.microsoft.com/office/powerpoint/2010/main" val="2625034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C2DE-C876-4ECD-8651-6D5D7702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 Inference?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F41D2-4029-4499-9705-EBCF53048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untyped term, infer its type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λf.λg.λx</a:t>
            </a:r>
            <a:r>
              <a:rPr lang="en-US" dirty="0"/>
              <a:t>.(f x) (g x)</a:t>
            </a:r>
          </a:p>
          <a:p>
            <a:pPr marL="0" indent="0">
              <a:buNone/>
            </a:pPr>
            <a:r>
              <a:rPr lang="en-US" dirty="0"/>
              <a:t>		 =&gt; </a:t>
            </a:r>
          </a:p>
          <a:p>
            <a:pPr marL="0" indent="0">
              <a:buNone/>
            </a:pPr>
            <a:r>
              <a:rPr lang="en-US" dirty="0"/>
              <a:t>	(a -­‐&gt; b -­‐&gt; c) -­‐&gt; (a -­‐&gt; b) -­‐&gt; (a -­‐&gt; c)</a:t>
            </a:r>
          </a:p>
          <a:p>
            <a:r>
              <a:rPr lang="en-US" dirty="0"/>
              <a:t>Also called: “type reconstruction”</a:t>
            </a:r>
          </a:p>
        </p:txBody>
      </p:sp>
    </p:spTree>
    <p:extLst>
      <p:ext uri="{BB962C8B-B14F-4D97-AF65-F5344CB8AC3E}">
        <p14:creationId xmlns:p14="http://schemas.microsoft.com/office/powerpoint/2010/main" val="3298468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FB6D-5ECC-4823-9BBD-48394CD0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C375-D078-41C8-BABC-6666585AA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Let-­polymorphism, Algorithm W, Milner, 1978</a:t>
            </a:r>
          </a:p>
          <a:p>
            <a:r>
              <a:rPr lang="en-US" dirty="0"/>
              <a:t>Value Restriction, Wright 1995</a:t>
            </a:r>
          </a:p>
          <a:p>
            <a:r>
              <a:rPr lang="en-US" dirty="0"/>
              <a:t>MLF, </a:t>
            </a:r>
            <a:r>
              <a:rPr lang="en-US" dirty="0" err="1"/>
              <a:t>Botlan</a:t>
            </a:r>
            <a:r>
              <a:rPr lang="en-US" dirty="0"/>
              <a:t> and Rémy 2003</a:t>
            </a:r>
          </a:p>
          <a:p>
            <a:r>
              <a:rPr lang="en-US" dirty="0"/>
              <a:t>Bidirectional </a:t>
            </a:r>
            <a:r>
              <a:rPr lang="en-US" dirty="0" err="1"/>
              <a:t>Typechecking</a:t>
            </a:r>
            <a:r>
              <a:rPr lang="en-US" dirty="0"/>
              <a:t>, </a:t>
            </a:r>
            <a:r>
              <a:rPr lang="en-US" dirty="0" err="1"/>
              <a:t>Dunﬁeld</a:t>
            </a:r>
            <a:r>
              <a:rPr lang="en-US" dirty="0"/>
              <a:t> and </a:t>
            </a:r>
            <a:r>
              <a:rPr lang="en-US" dirty="0" err="1"/>
              <a:t>Pfenning</a:t>
            </a:r>
            <a:r>
              <a:rPr lang="en-US" dirty="0"/>
              <a:t> 2004</a:t>
            </a:r>
          </a:p>
          <a:p>
            <a:r>
              <a:rPr lang="en-US" dirty="0"/>
              <a:t>Intersection types, </a:t>
            </a:r>
            <a:r>
              <a:rPr lang="en-US" dirty="0" err="1"/>
              <a:t>Coppo</a:t>
            </a:r>
            <a:r>
              <a:rPr lang="en-US" dirty="0"/>
              <a:t> and </a:t>
            </a:r>
            <a:r>
              <a:rPr lang="en-US" dirty="0" err="1"/>
              <a:t>Dezani</a:t>
            </a:r>
            <a:r>
              <a:rPr lang="en-US" dirty="0"/>
              <a:t>-­‐</a:t>
            </a:r>
            <a:r>
              <a:rPr lang="en-US" dirty="0" err="1"/>
              <a:t>Ciancaglini</a:t>
            </a:r>
            <a:r>
              <a:rPr lang="en-US" dirty="0"/>
              <a:t> 1980</a:t>
            </a:r>
          </a:p>
          <a:p>
            <a:r>
              <a:rPr lang="en-US" dirty="0"/>
              <a:t>Principal </a:t>
            </a:r>
            <a:r>
              <a:rPr lang="en-US" dirty="0" err="1"/>
              <a:t>Typings</a:t>
            </a:r>
            <a:r>
              <a:rPr lang="en-US" dirty="0"/>
              <a:t>, Jim 1996</a:t>
            </a:r>
          </a:p>
          <a:p>
            <a:r>
              <a:rPr lang="en-US" dirty="0"/>
              <a:t>Expansion, </a:t>
            </a:r>
            <a:r>
              <a:rPr lang="en-US" dirty="0" err="1"/>
              <a:t>Kfoury</a:t>
            </a:r>
            <a:r>
              <a:rPr lang="en-US" dirty="0"/>
              <a:t> and Wells 1999</a:t>
            </a:r>
          </a:p>
        </p:txBody>
      </p:sp>
    </p:spTree>
    <p:extLst>
      <p:ext uri="{BB962C8B-B14F-4D97-AF65-F5344CB8AC3E}">
        <p14:creationId xmlns:p14="http://schemas.microsoft.com/office/powerpoint/2010/main" val="342317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7627-8ACE-4623-A838-AAE08372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94F2-5D5B-47C7-922B-AB0786CF0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  <a:p>
            <a:r>
              <a:rPr lang="en-US" dirty="0"/>
              <a:t>Intersection Types</a:t>
            </a:r>
          </a:p>
          <a:p>
            <a:r>
              <a:rPr lang="en-US" dirty="0"/>
              <a:t>Control Flow Analysis</a:t>
            </a:r>
          </a:p>
          <a:p>
            <a:r>
              <a:rPr lang="en-US" dirty="0"/>
              <a:t>Hoare Logic</a:t>
            </a:r>
          </a:p>
          <a:p>
            <a:r>
              <a:rPr lang="en-US" dirty="0"/>
              <a:t>Linear Logic</a:t>
            </a:r>
          </a:p>
          <a:p>
            <a:r>
              <a:rPr lang="en-US" dirty="0"/>
              <a:t>Type Theory</a:t>
            </a:r>
          </a:p>
          <a:p>
            <a:r>
              <a:rPr lang="en-US" dirty="0"/>
              <a:t>Automated Deduction</a:t>
            </a:r>
          </a:p>
          <a:p>
            <a:r>
              <a:rPr lang="en-US" dirty="0"/>
              <a:t>Supercompilation</a:t>
            </a:r>
          </a:p>
        </p:txBody>
      </p:sp>
    </p:spTree>
    <p:extLst>
      <p:ext uri="{BB962C8B-B14F-4D97-AF65-F5344CB8AC3E}">
        <p14:creationId xmlns:p14="http://schemas.microsoft.com/office/powerpoint/2010/main" val="57628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71AB-251D-46BC-8A4C-50A36B39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Uniﬁed Type Inference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4ED1-A940-44A3-BA4C-0E1962B5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type inference system with all the desirable features</a:t>
            </a:r>
          </a:p>
          <a:p>
            <a:r>
              <a:rPr lang="en-US" dirty="0"/>
              <a:t>Without arbitrary restrictions</a:t>
            </a:r>
          </a:p>
          <a:p>
            <a:r>
              <a:rPr lang="en-US" dirty="0"/>
              <a:t>Without creating a mess by piling features upon features</a:t>
            </a:r>
          </a:p>
          <a:p>
            <a:r>
              <a:rPr lang="en-US" dirty="0"/>
              <a:t>Many features overlap. There are only very few important ones which subsume all others.</a:t>
            </a:r>
          </a:p>
        </p:txBody>
      </p:sp>
    </p:spTree>
    <p:extLst>
      <p:ext uri="{BB962C8B-B14F-4D97-AF65-F5344CB8AC3E}">
        <p14:creationId xmlns:p14="http://schemas.microsoft.com/office/powerpoint/2010/main" val="3148522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9119-51CF-4967-A278-03B1783D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Intuitions</a:t>
            </a:r>
          </a:p>
        </p:txBody>
      </p:sp>
    </p:spTree>
    <p:extLst>
      <p:ext uri="{BB962C8B-B14F-4D97-AF65-F5344CB8AC3E}">
        <p14:creationId xmlns:p14="http://schemas.microsoft.com/office/powerpoint/2010/main" val="2821510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9119-51CF-4967-A278-03B1783D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658E-19A3-44BC-9CED-B3D2DC07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5122"/>
            <a:ext cx="7886700" cy="4351338"/>
          </a:xfrm>
        </p:spPr>
        <p:txBody>
          <a:bodyPr/>
          <a:lstStyle/>
          <a:p>
            <a:r>
              <a:rPr lang="en-US" dirty="0"/>
              <a:t>Every lambda term is a circuit</a:t>
            </a:r>
          </a:p>
        </p:txBody>
      </p:sp>
    </p:spTree>
    <p:extLst>
      <p:ext uri="{BB962C8B-B14F-4D97-AF65-F5344CB8AC3E}">
        <p14:creationId xmlns:p14="http://schemas.microsoft.com/office/powerpoint/2010/main" val="370311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9119-51CF-4967-A278-03B1783D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658E-19A3-44BC-9CED-B3D2DC07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5122"/>
            <a:ext cx="7886700" cy="4351338"/>
          </a:xfrm>
        </p:spPr>
        <p:txBody>
          <a:bodyPr/>
          <a:lstStyle/>
          <a:p>
            <a:r>
              <a:rPr lang="en-US" dirty="0"/>
              <a:t>Every lambda term is a circuit</a:t>
            </a:r>
          </a:p>
          <a:p>
            <a:r>
              <a:rPr lang="en-US" dirty="0"/>
              <a:t>Types ﬂow through wires</a:t>
            </a:r>
          </a:p>
        </p:txBody>
      </p:sp>
    </p:spTree>
    <p:extLst>
      <p:ext uri="{BB962C8B-B14F-4D97-AF65-F5344CB8AC3E}">
        <p14:creationId xmlns:p14="http://schemas.microsoft.com/office/powerpoint/2010/main" val="2735750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9119-51CF-4967-A278-03B1783D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658E-19A3-44BC-9CED-B3D2DC07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5122"/>
            <a:ext cx="7886700" cy="4351338"/>
          </a:xfrm>
        </p:spPr>
        <p:txBody>
          <a:bodyPr/>
          <a:lstStyle/>
          <a:p>
            <a:r>
              <a:rPr lang="en-US" dirty="0"/>
              <a:t>Every lambda term is a circuit</a:t>
            </a:r>
          </a:p>
          <a:p>
            <a:r>
              <a:rPr lang="en-US" dirty="0"/>
              <a:t>Types ﬂow through wires</a:t>
            </a:r>
          </a:p>
          <a:p>
            <a:r>
              <a:rPr lang="en-US" dirty="0"/>
              <a:t>Names and return points are ends of wires</a:t>
            </a:r>
          </a:p>
        </p:txBody>
      </p:sp>
    </p:spTree>
    <p:extLst>
      <p:ext uri="{BB962C8B-B14F-4D97-AF65-F5344CB8AC3E}">
        <p14:creationId xmlns:p14="http://schemas.microsoft.com/office/powerpoint/2010/main" val="3962565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9119-51CF-4967-A278-03B1783D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658E-19A3-44BC-9CED-B3D2DC07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5122"/>
            <a:ext cx="7886700" cy="4351338"/>
          </a:xfrm>
        </p:spPr>
        <p:txBody>
          <a:bodyPr/>
          <a:lstStyle/>
          <a:p>
            <a:r>
              <a:rPr lang="en-US" dirty="0"/>
              <a:t>Every lambda term is a circuit</a:t>
            </a:r>
          </a:p>
          <a:p>
            <a:r>
              <a:rPr lang="en-US" dirty="0"/>
              <a:t>Types ﬂow through wires</a:t>
            </a:r>
          </a:p>
          <a:p>
            <a:r>
              <a:rPr lang="en-US" dirty="0"/>
              <a:t>Names and return points are ends of wires</a:t>
            </a:r>
          </a:p>
          <a:p>
            <a:r>
              <a:rPr lang="en-US" dirty="0"/>
              <a:t>Applications are connection points</a:t>
            </a:r>
          </a:p>
        </p:txBody>
      </p:sp>
    </p:spTree>
    <p:extLst>
      <p:ext uri="{BB962C8B-B14F-4D97-AF65-F5344CB8AC3E}">
        <p14:creationId xmlns:p14="http://schemas.microsoft.com/office/powerpoint/2010/main" val="561717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9119-51CF-4967-A278-03B1783D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658E-19A3-44BC-9CED-B3D2DC07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5122"/>
            <a:ext cx="7886700" cy="4351338"/>
          </a:xfrm>
        </p:spPr>
        <p:txBody>
          <a:bodyPr/>
          <a:lstStyle/>
          <a:p>
            <a:r>
              <a:rPr lang="en-US" dirty="0"/>
              <a:t>Every lambda term is a circuit</a:t>
            </a:r>
          </a:p>
          <a:p>
            <a:r>
              <a:rPr lang="en-US" dirty="0"/>
              <a:t>Types ﬂow through wires</a:t>
            </a:r>
          </a:p>
          <a:p>
            <a:r>
              <a:rPr lang="en-US" dirty="0"/>
              <a:t>Names and return points are ends of wires</a:t>
            </a:r>
          </a:p>
          <a:p>
            <a:r>
              <a:rPr lang="en-US" dirty="0"/>
              <a:t>Applications are connection points</a:t>
            </a:r>
          </a:p>
          <a:p>
            <a:r>
              <a:rPr lang="en-US" dirty="0"/>
              <a:t>Substitutions maintain: </a:t>
            </a:r>
          </a:p>
          <a:p>
            <a:pPr marL="0" indent="0">
              <a:buNone/>
            </a:pPr>
            <a:r>
              <a:rPr lang="en-US" dirty="0"/>
              <a:t>	– overall “connection state”</a:t>
            </a:r>
          </a:p>
          <a:p>
            <a:pPr marL="0" indent="0">
              <a:buNone/>
            </a:pPr>
            <a:r>
              <a:rPr lang="en-US" dirty="0"/>
              <a:t>	– equivalence relation (“union-­‐ﬁnd”)</a:t>
            </a:r>
          </a:p>
        </p:txBody>
      </p:sp>
    </p:spTree>
    <p:extLst>
      <p:ext uri="{BB962C8B-B14F-4D97-AF65-F5344CB8AC3E}">
        <p14:creationId xmlns:p14="http://schemas.microsoft.com/office/powerpoint/2010/main" val="3987123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9119-51CF-4967-A278-03B1783D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658E-19A3-44BC-9CED-B3D2DC07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5122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lambda term is a circuit</a:t>
            </a:r>
          </a:p>
          <a:p>
            <a:r>
              <a:rPr lang="en-US" dirty="0"/>
              <a:t>Types ﬂow through wires</a:t>
            </a:r>
          </a:p>
          <a:p>
            <a:r>
              <a:rPr lang="en-US" dirty="0"/>
              <a:t>Names and return points are ends of wires</a:t>
            </a:r>
          </a:p>
          <a:p>
            <a:r>
              <a:rPr lang="en-US" dirty="0"/>
              <a:t>Applications are connection points</a:t>
            </a:r>
          </a:p>
          <a:p>
            <a:r>
              <a:rPr lang="en-US" dirty="0"/>
              <a:t>Substitutions maintain: </a:t>
            </a:r>
          </a:p>
          <a:p>
            <a:pPr marL="0" indent="0">
              <a:buNone/>
            </a:pPr>
            <a:r>
              <a:rPr lang="en-US" dirty="0"/>
              <a:t>	– overall “connection state”</a:t>
            </a:r>
          </a:p>
          <a:p>
            <a:pPr marL="0" indent="0">
              <a:buNone/>
            </a:pPr>
            <a:r>
              <a:rPr lang="en-US" dirty="0"/>
              <a:t>	– equivalence relation (“union-­‐ﬁnd”)</a:t>
            </a:r>
          </a:p>
          <a:p>
            <a:r>
              <a:rPr lang="en-US" dirty="0"/>
              <a:t>Uniﬁcation extends substitutions, adds more connections</a:t>
            </a:r>
          </a:p>
        </p:txBody>
      </p:sp>
    </p:spTree>
    <p:extLst>
      <p:ext uri="{BB962C8B-B14F-4D97-AF65-F5344CB8AC3E}">
        <p14:creationId xmlns:p14="http://schemas.microsoft.com/office/powerpoint/2010/main" val="774669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9119-51CF-4967-A278-03B1783D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658E-19A3-44BC-9CED-B3D2DC07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5122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 lambda term is a circuit</a:t>
            </a:r>
          </a:p>
          <a:p>
            <a:r>
              <a:rPr lang="en-US" dirty="0"/>
              <a:t>Types ﬂow through wires</a:t>
            </a:r>
          </a:p>
          <a:p>
            <a:r>
              <a:rPr lang="en-US" dirty="0"/>
              <a:t>Names and return points are ends of wires</a:t>
            </a:r>
          </a:p>
          <a:p>
            <a:r>
              <a:rPr lang="en-US" dirty="0"/>
              <a:t>Applications are connection points</a:t>
            </a:r>
          </a:p>
          <a:p>
            <a:r>
              <a:rPr lang="en-US" dirty="0"/>
              <a:t>Substitutions maintain: </a:t>
            </a:r>
          </a:p>
          <a:p>
            <a:pPr marL="0" indent="0">
              <a:buNone/>
            </a:pPr>
            <a:r>
              <a:rPr lang="en-US" dirty="0"/>
              <a:t>	– overall “connection state”</a:t>
            </a:r>
          </a:p>
          <a:p>
            <a:pPr marL="0" indent="0">
              <a:buNone/>
            </a:pPr>
            <a:r>
              <a:rPr lang="en-US" dirty="0"/>
              <a:t>	– equivalence relation (“union-­‐ﬁnd”)</a:t>
            </a:r>
          </a:p>
          <a:p>
            <a:r>
              <a:rPr lang="en-US" dirty="0"/>
              <a:t>Uniﬁcation extends substitutions, adds more connections</a:t>
            </a:r>
          </a:p>
          <a:p>
            <a:r>
              <a:rPr lang="en-US" dirty="0"/>
              <a:t>Type inference feels like logic programming in the domain of types</a:t>
            </a:r>
          </a:p>
        </p:txBody>
      </p:sp>
    </p:spTree>
    <p:extLst>
      <p:ext uri="{BB962C8B-B14F-4D97-AF65-F5344CB8AC3E}">
        <p14:creationId xmlns:p14="http://schemas.microsoft.com/office/powerpoint/2010/main" val="1317330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9BFA-2B65-4934-B166-9CCAE9DF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Only Trouble: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301A-E710-40C5-AFCC-BF119F4B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WANT: apply some function to diﬀerent types</a:t>
            </a:r>
          </a:p>
          <a:p>
            <a:r>
              <a:rPr lang="en-US" dirty="0"/>
              <a:t>Examples: </a:t>
            </a:r>
          </a:p>
          <a:p>
            <a:pPr marL="0" indent="0">
              <a:buNone/>
            </a:pPr>
            <a:r>
              <a:rPr lang="en-US" dirty="0"/>
              <a:t>	– </a:t>
            </a:r>
            <a:r>
              <a:rPr lang="en-US" dirty="0" err="1"/>
              <a:t>λx.x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– </a:t>
            </a:r>
            <a:r>
              <a:rPr lang="en-US" dirty="0" err="1"/>
              <a:t>λf.λx.f</a:t>
            </a:r>
            <a:r>
              <a:rPr lang="en-US" dirty="0"/>
              <a:t>(f x) </a:t>
            </a:r>
          </a:p>
          <a:p>
            <a:pPr marL="0" indent="0">
              <a:buNone/>
            </a:pPr>
            <a:r>
              <a:rPr lang="en-US" dirty="0"/>
              <a:t>	– </a:t>
            </a:r>
            <a:r>
              <a:rPr lang="en-US" dirty="0" err="1"/>
              <a:t>λf</a:t>
            </a:r>
            <a:r>
              <a:rPr lang="en-US" dirty="0"/>
              <a:t>.(f 1, f true)</a:t>
            </a:r>
          </a:p>
        </p:txBody>
      </p:sp>
    </p:spTree>
    <p:extLst>
      <p:ext uri="{BB962C8B-B14F-4D97-AF65-F5344CB8AC3E}">
        <p14:creationId xmlns:p14="http://schemas.microsoft.com/office/powerpoint/2010/main" val="361194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BF59-EEA1-45D3-99B2-0D585923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8929"/>
            <a:ext cx="7886700" cy="55280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1: Tom ate my sandwich</a:t>
            </a:r>
          </a:p>
        </p:txBody>
      </p:sp>
    </p:spTree>
    <p:extLst>
      <p:ext uri="{BB962C8B-B14F-4D97-AF65-F5344CB8AC3E}">
        <p14:creationId xmlns:p14="http://schemas.microsoft.com/office/powerpoint/2010/main" val="1172260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224C-82AF-481C-A909-A47598CD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Let‐polymorphism is weird</a:t>
            </a:r>
          </a:p>
        </p:txBody>
      </p:sp>
    </p:spTree>
    <p:extLst>
      <p:ext uri="{BB962C8B-B14F-4D97-AF65-F5344CB8AC3E}">
        <p14:creationId xmlns:p14="http://schemas.microsoft.com/office/powerpoint/2010/main" val="4116211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224C-82AF-481C-A909-A47598CD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Let­‐polymorphism is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17A4-6C7A-4981-A66F-0EE15F05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value x of type A, By intuition, we expect [x] to have type [A]</a:t>
            </a:r>
          </a:p>
        </p:txBody>
      </p:sp>
    </p:spTree>
    <p:extLst>
      <p:ext uri="{BB962C8B-B14F-4D97-AF65-F5344CB8AC3E}">
        <p14:creationId xmlns:p14="http://schemas.microsoft.com/office/powerpoint/2010/main" val="198241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224C-82AF-481C-A909-A47598CD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Let‐polymorphism is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17A4-6C7A-4981-A66F-0EE15F05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value x of type A, By intuition, we expect [x] to have type [A]</a:t>
            </a:r>
          </a:p>
          <a:p>
            <a:r>
              <a:rPr lang="en-US" dirty="0"/>
              <a:t>let x = [1] x is typed [</a:t>
            </a:r>
            <a:r>
              <a:rPr lang="en-US" dirty="0" err="1"/>
              <a:t>int</a:t>
            </a:r>
            <a:r>
              <a:rPr lang="en-US" dirty="0"/>
              <a:t>] (okay)</a:t>
            </a:r>
          </a:p>
        </p:txBody>
      </p:sp>
    </p:spTree>
    <p:extLst>
      <p:ext uri="{BB962C8B-B14F-4D97-AF65-F5344CB8AC3E}">
        <p14:creationId xmlns:p14="http://schemas.microsoft.com/office/powerpoint/2010/main" val="3508315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224C-82AF-481C-A909-A47598CD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Let‐polymorphism is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17A4-6C7A-4981-A66F-0EE15F05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value x of type A, By intuition, we expect [x] to have type [A]</a:t>
            </a:r>
          </a:p>
          <a:p>
            <a:r>
              <a:rPr lang="en-US" dirty="0"/>
              <a:t>let x = [1] x is typed [</a:t>
            </a:r>
            <a:r>
              <a:rPr lang="en-US" dirty="0" err="1"/>
              <a:t>int</a:t>
            </a:r>
            <a:r>
              <a:rPr lang="en-US" dirty="0"/>
              <a:t>] (okay)</a:t>
            </a:r>
          </a:p>
          <a:p>
            <a:r>
              <a:rPr lang="en-US" dirty="0"/>
              <a:t>let x = [ ] x is typed ∀a.[a]</a:t>
            </a:r>
          </a:p>
        </p:txBody>
      </p:sp>
    </p:spTree>
    <p:extLst>
      <p:ext uri="{BB962C8B-B14F-4D97-AF65-F5344CB8AC3E}">
        <p14:creationId xmlns:p14="http://schemas.microsoft.com/office/powerpoint/2010/main" val="842147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224C-82AF-481C-A909-A47598CD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Let‐polymorphism is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17A4-6C7A-4981-A66F-0EE15F05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value x of type A, By intuition, we expect [x] to have type [A]</a:t>
            </a:r>
          </a:p>
          <a:p>
            <a:r>
              <a:rPr lang="en-US" dirty="0"/>
              <a:t>let x = [1] x is typed [</a:t>
            </a:r>
            <a:r>
              <a:rPr lang="en-US" dirty="0" err="1"/>
              <a:t>int</a:t>
            </a:r>
            <a:r>
              <a:rPr lang="en-US" dirty="0"/>
              <a:t>] (okay)</a:t>
            </a:r>
          </a:p>
          <a:p>
            <a:r>
              <a:rPr lang="en-US" dirty="0"/>
              <a:t>let x = [ ] x is typed ∀a.[a]</a:t>
            </a:r>
          </a:p>
          <a:p>
            <a:r>
              <a:rPr lang="en-US" dirty="0"/>
              <a:t>let x = [ [ ] ] expect: [∀a.[a]] but get: ∀a.[[a]]</a:t>
            </a:r>
          </a:p>
        </p:txBody>
      </p:sp>
    </p:spTree>
    <p:extLst>
      <p:ext uri="{BB962C8B-B14F-4D97-AF65-F5344CB8AC3E}">
        <p14:creationId xmlns:p14="http://schemas.microsoft.com/office/powerpoint/2010/main" val="2321899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224C-82AF-481C-A909-A47598CD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Let‐polymorphism is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17A4-6C7A-4981-A66F-0EE15F05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value x of type A, By intuition, we expect [x] to have type [A]</a:t>
            </a:r>
          </a:p>
          <a:p>
            <a:r>
              <a:rPr lang="en-US" dirty="0"/>
              <a:t>let x = [1] x is typed [</a:t>
            </a:r>
            <a:r>
              <a:rPr lang="en-US" dirty="0" err="1"/>
              <a:t>int</a:t>
            </a:r>
            <a:r>
              <a:rPr lang="en-US" dirty="0"/>
              <a:t>] (okay)</a:t>
            </a:r>
          </a:p>
          <a:p>
            <a:r>
              <a:rPr lang="en-US" dirty="0"/>
              <a:t>let x = [ ] x is typed ∀a.[a]</a:t>
            </a:r>
          </a:p>
          <a:p>
            <a:r>
              <a:rPr lang="en-US" dirty="0"/>
              <a:t>let x = [ [ ] ] expect: [∀a.[a]] but get: ∀a.[[a]]</a:t>
            </a:r>
          </a:p>
          <a:p>
            <a:r>
              <a:rPr lang="en-US" dirty="0"/>
              <a:t>let id = </a:t>
            </a:r>
            <a:r>
              <a:rPr lang="en-US" dirty="0" err="1"/>
              <a:t>λx.x</a:t>
            </a:r>
            <a:r>
              <a:rPr lang="en-US" dirty="0"/>
              <a:t> x is typed ∀</a:t>
            </a:r>
            <a:r>
              <a:rPr lang="en-US" dirty="0" err="1"/>
              <a:t>a.a</a:t>
            </a:r>
            <a:r>
              <a:rPr lang="en-US" dirty="0"/>
              <a:t>-­‐&gt;a</a:t>
            </a:r>
          </a:p>
        </p:txBody>
      </p:sp>
    </p:spTree>
    <p:extLst>
      <p:ext uri="{BB962C8B-B14F-4D97-AF65-F5344CB8AC3E}">
        <p14:creationId xmlns:p14="http://schemas.microsoft.com/office/powerpoint/2010/main" val="2006469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224C-82AF-481C-A909-A47598CD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Let‐polymorphism is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17A4-6C7A-4981-A66F-0EE15F05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value x of type A, By intuition, we expect [x] to have type [A]</a:t>
            </a:r>
          </a:p>
          <a:p>
            <a:r>
              <a:rPr lang="en-US" dirty="0"/>
              <a:t>let x = [1] x is typed [</a:t>
            </a:r>
            <a:r>
              <a:rPr lang="en-US" dirty="0" err="1"/>
              <a:t>int</a:t>
            </a:r>
            <a:r>
              <a:rPr lang="en-US" dirty="0"/>
              <a:t>] (okay)</a:t>
            </a:r>
          </a:p>
          <a:p>
            <a:r>
              <a:rPr lang="en-US" dirty="0"/>
              <a:t>let x = [ ] x is typed ∀a.[a]</a:t>
            </a:r>
          </a:p>
          <a:p>
            <a:r>
              <a:rPr lang="en-US" dirty="0"/>
              <a:t>let x = [ [ ] ] expect: [∀a.[a]] but get: ∀a.[[a]]</a:t>
            </a:r>
          </a:p>
          <a:p>
            <a:r>
              <a:rPr lang="en-US" dirty="0"/>
              <a:t>let id = </a:t>
            </a:r>
            <a:r>
              <a:rPr lang="en-US" dirty="0" err="1"/>
              <a:t>λx.x</a:t>
            </a:r>
            <a:r>
              <a:rPr lang="en-US" dirty="0"/>
              <a:t> x is typed ∀</a:t>
            </a:r>
            <a:r>
              <a:rPr lang="en-US" dirty="0" err="1"/>
              <a:t>a.a</a:t>
            </a:r>
            <a:r>
              <a:rPr lang="en-US" dirty="0"/>
              <a:t>-­‐&gt;a</a:t>
            </a:r>
          </a:p>
          <a:p>
            <a:r>
              <a:rPr lang="en-US" dirty="0"/>
              <a:t>let x = [id] expect: [∀</a:t>
            </a:r>
            <a:r>
              <a:rPr lang="en-US" dirty="0" err="1"/>
              <a:t>a.a</a:t>
            </a:r>
            <a:r>
              <a:rPr lang="en-US" dirty="0"/>
              <a:t> -­‐&gt; a] but get: ∀a.[a -­‐&gt; a]</a:t>
            </a:r>
          </a:p>
        </p:txBody>
      </p:sp>
    </p:spTree>
    <p:extLst>
      <p:ext uri="{BB962C8B-B14F-4D97-AF65-F5344CB8AC3E}">
        <p14:creationId xmlns:p14="http://schemas.microsoft.com/office/powerpoint/2010/main" val="4193676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224C-82AF-481C-A909-A47598CD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Let­‐polymorphism is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17A4-6C7A-4981-A66F-0EE15F05F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value x of type A, By intuition, we expect [x] to have type [A]</a:t>
            </a:r>
          </a:p>
          <a:p>
            <a:r>
              <a:rPr lang="en-US" dirty="0"/>
              <a:t>let x = [1] x is typed [</a:t>
            </a:r>
            <a:r>
              <a:rPr lang="en-US" dirty="0" err="1"/>
              <a:t>int</a:t>
            </a:r>
            <a:r>
              <a:rPr lang="en-US" dirty="0"/>
              <a:t>] (okay)</a:t>
            </a:r>
          </a:p>
          <a:p>
            <a:r>
              <a:rPr lang="en-US" dirty="0"/>
              <a:t>let x = [ ] x is typed ∀a.[a]</a:t>
            </a:r>
          </a:p>
          <a:p>
            <a:r>
              <a:rPr lang="en-US" dirty="0"/>
              <a:t>let x = [ [ ] ] expect: [∀a.[a]] but get: ∀a.[[a]]</a:t>
            </a:r>
          </a:p>
          <a:p>
            <a:r>
              <a:rPr lang="en-US" dirty="0"/>
              <a:t>let id = </a:t>
            </a:r>
            <a:r>
              <a:rPr lang="en-US" dirty="0" err="1"/>
              <a:t>λx.x</a:t>
            </a:r>
            <a:r>
              <a:rPr lang="en-US" dirty="0"/>
              <a:t> x is typed ∀</a:t>
            </a:r>
            <a:r>
              <a:rPr lang="en-US" dirty="0" err="1"/>
              <a:t>a.a</a:t>
            </a:r>
            <a:r>
              <a:rPr lang="en-US" dirty="0"/>
              <a:t>-­‐&gt;a</a:t>
            </a:r>
          </a:p>
          <a:p>
            <a:r>
              <a:rPr lang="en-US" dirty="0"/>
              <a:t>let x = [id] expect: [∀</a:t>
            </a:r>
            <a:r>
              <a:rPr lang="en-US" dirty="0" err="1"/>
              <a:t>a.a</a:t>
            </a:r>
            <a:r>
              <a:rPr lang="en-US" dirty="0"/>
              <a:t> -­‐&gt; a] but get: ∀a.[a -­‐&gt; a]</a:t>
            </a:r>
          </a:p>
          <a:p>
            <a:pPr marL="0" indent="0">
              <a:buNone/>
            </a:pPr>
            <a:r>
              <a:rPr lang="en-US" dirty="0"/>
              <a:t>Violates Rule 1: Not closed under arbitrary composition</a:t>
            </a:r>
          </a:p>
        </p:txBody>
      </p:sp>
    </p:spTree>
    <p:extLst>
      <p:ext uri="{BB962C8B-B14F-4D97-AF65-F5344CB8AC3E}">
        <p14:creationId xmlns:p14="http://schemas.microsoft.com/office/powerpoint/2010/main" val="2503007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539D-C7B7-4037-A982-D21B99D9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Unsoundness With Eﬀects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048D-6F9A-4E87-AEDD-07FDBACC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let r = ref (λx.x) in (r := λx.x+1; (!r)true);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5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539D-C7B7-4037-A982-D21B99D9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Unsoundness With Eﬀects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048D-6F9A-4E87-AEDD-07FDBACC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∀a.(ref (a-­‐&gt;a))</a:t>
            </a:r>
          </a:p>
          <a:p>
            <a:pPr marL="0" indent="0">
              <a:buNone/>
            </a:pPr>
            <a:r>
              <a:rPr lang="pt-BR" dirty="0"/>
              <a:t>	let r = ref (λx.x) in (r := λx.x+1; (!r)true);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1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BF59-EEA1-45D3-99B2-0D585923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8929"/>
            <a:ext cx="7886700" cy="55280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1: Tom ate my sandwich</a:t>
            </a:r>
          </a:p>
          <a:p>
            <a:pPr marL="0" indent="0">
              <a:buNone/>
            </a:pPr>
            <a:r>
              <a:rPr lang="en-US" dirty="0"/>
              <a:t>Solution 1:</a:t>
            </a:r>
          </a:p>
        </p:txBody>
      </p:sp>
    </p:spTree>
    <p:extLst>
      <p:ext uri="{BB962C8B-B14F-4D97-AF65-F5344CB8AC3E}">
        <p14:creationId xmlns:p14="http://schemas.microsoft.com/office/powerpoint/2010/main" val="3588917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539D-C7B7-4037-A982-D21B99D9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Unsoundness With Eﬀects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048D-6F9A-4E87-AEDD-07FDBACCC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∀a.(ref (a-­‐&gt;a))</a:t>
            </a:r>
          </a:p>
          <a:p>
            <a:pPr marL="0" indent="0">
              <a:buNone/>
            </a:pPr>
            <a:r>
              <a:rPr lang="pt-BR" dirty="0"/>
              <a:t>	let r = ref (λx.x) in (r := λx.x+1; (!r)true);</a:t>
            </a:r>
          </a:p>
          <a:p>
            <a:r>
              <a:rPr lang="en-US" dirty="0"/>
              <a:t>Each gets a fresh copy of ∀a.(ref (a-­‐&gt;a))</a:t>
            </a:r>
          </a:p>
          <a:p>
            <a:r>
              <a:rPr lang="en-US" dirty="0"/>
              <a:t>Passes type check!</a:t>
            </a:r>
          </a:p>
        </p:txBody>
      </p:sp>
    </p:spTree>
    <p:extLst>
      <p:ext uri="{BB962C8B-B14F-4D97-AF65-F5344CB8AC3E}">
        <p14:creationId xmlns:p14="http://schemas.microsoft.com/office/powerpoint/2010/main" val="2823216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1942-0019-4F0C-98D7-01B9E714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With Value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3E31-E980-4ECA-B776-8BFA7F03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let r = ref (λx.x) in (r := λx.x+1; (!r)true);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82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1942-0019-4F0C-98D7-01B9E714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With Value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3E31-E980-4ECA-B776-8BFA7F03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∀a.(ref (a-­‐&gt;a))</a:t>
            </a:r>
          </a:p>
          <a:p>
            <a:pPr marL="0" indent="0">
              <a:buNone/>
            </a:pPr>
            <a:r>
              <a:rPr lang="pt-BR" dirty="0"/>
              <a:t>	let r = ref (λx.x) in (r := λx.x+1; (!r)true);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08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1942-0019-4F0C-98D7-01B9E714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With Value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3E31-E980-4ECA-B776-8BFA7F03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∀a.(ref (a-­‐&gt;a))</a:t>
            </a:r>
          </a:p>
          <a:p>
            <a:pPr marL="0" indent="0">
              <a:buNone/>
            </a:pPr>
            <a:r>
              <a:rPr lang="pt-BR" dirty="0"/>
              <a:t>	let r = ref (λx.x) in (r := λx.x+1; (!r)true);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07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1942-0019-4F0C-98D7-01B9E714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With Value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3E31-E980-4ECA-B776-8BFA7F03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∀a.(ref (a-­‐&gt;a))</a:t>
            </a:r>
          </a:p>
          <a:p>
            <a:pPr marL="0" indent="0">
              <a:buNone/>
            </a:pPr>
            <a:r>
              <a:rPr lang="pt-BR" dirty="0"/>
              <a:t>	let r = ref (λx.x) in (r := λx.x+1; (!r)true);</a:t>
            </a:r>
          </a:p>
          <a:p>
            <a:r>
              <a:rPr lang="en-US" dirty="0"/>
              <a:t>constrains the type to </a:t>
            </a:r>
            <a:r>
              <a:rPr lang="en-US" dirty="0" err="1"/>
              <a:t>int</a:t>
            </a:r>
            <a:r>
              <a:rPr lang="en-US" dirty="0"/>
              <a:t>-­‐&gt;</a:t>
            </a:r>
            <a:r>
              <a:rPr lang="en-US" dirty="0" err="1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1942-0019-4F0C-98D7-01B9E714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With Value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3E31-E980-4ECA-B776-8BFA7F03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∀a.(ref (a-­‐&gt;a))</a:t>
            </a:r>
          </a:p>
          <a:p>
            <a:pPr marL="0" indent="0">
              <a:buNone/>
            </a:pPr>
            <a:r>
              <a:rPr lang="pt-BR" dirty="0"/>
              <a:t>	let r = ref (λx.x) in (r := λx.x+1; (!r)true);</a:t>
            </a:r>
          </a:p>
          <a:p>
            <a:r>
              <a:rPr lang="en-US" dirty="0"/>
              <a:t>constrains the type to </a:t>
            </a:r>
            <a:r>
              <a:rPr lang="en-US" dirty="0" err="1"/>
              <a:t>int</a:t>
            </a:r>
            <a:r>
              <a:rPr lang="en-US" dirty="0"/>
              <a:t>-­‐&gt;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type error because constrains the type r now has type </a:t>
            </a:r>
            <a:r>
              <a:rPr lang="en-US" dirty="0" err="1"/>
              <a:t>int</a:t>
            </a:r>
            <a:r>
              <a:rPr lang="en-US" dirty="0"/>
              <a:t>-­‐to </a:t>
            </a:r>
            <a:r>
              <a:rPr lang="en-US" dirty="0" err="1"/>
              <a:t>int</a:t>
            </a:r>
            <a:r>
              <a:rPr lang="en-US" dirty="0"/>
              <a:t>-­‐&gt;</a:t>
            </a:r>
            <a:r>
              <a:rPr lang="en-US" dirty="0" err="1"/>
              <a:t>int</a:t>
            </a:r>
            <a:r>
              <a:rPr lang="en-US" dirty="0"/>
              <a:t> &gt;</a:t>
            </a:r>
            <a:r>
              <a:rPr lang="en-US" dirty="0" err="1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08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1942-0019-4F0C-98D7-01B9E714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With Value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3E31-E980-4ECA-B776-8BFA7F03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∀a.(ref (a-­‐&gt;a))</a:t>
            </a:r>
          </a:p>
          <a:p>
            <a:pPr marL="0" indent="0">
              <a:buNone/>
            </a:pPr>
            <a:r>
              <a:rPr lang="pt-BR" dirty="0"/>
              <a:t>	let r = ref (λx.x) in (r := λx.x+1; (!r)true);</a:t>
            </a:r>
          </a:p>
          <a:p>
            <a:r>
              <a:rPr lang="en-US" dirty="0"/>
              <a:t>constrains the type to </a:t>
            </a:r>
            <a:r>
              <a:rPr lang="en-US" dirty="0" err="1"/>
              <a:t>int</a:t>
            </a:r>
            <a:r>
              <a:rPr lang="en-US" dirty="0"/>
              <a:t>-­‐&gt;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type error because constrains the type r now has type </a:t>
            </a:r>
            <a:r>
              <a:rPr lang="en-US" dirty="0" err="1"/>
              <a:t>int</a:t>
            </a:r>
            <a:r>
              <a:rPr lang="en-US" dirty="0"/>
              <a:t>-­‐to </a:t>
            </a:r>
            <a:r>
              <a:rPr lang="en-US" dirty="0" err="1"/>
              <a:t>int</a:t>
            </a:r>
            <a:r>
              <a:rPr lang="en-US" dirty="0"/>
              <a:t>-­‐&gt;</a:t>
            </a:r>
            <a:r>
              <a:rPr lang="en-US" dirty="0" err="1"/>
              <a:t>int</a:t>
            </a:r>
            <a:r>
              <a:rPr lang="en-US" dirty="0"/>
              <a:t> &gt;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ML error “unable to unify </a:t>
            </a:r>
            <a:r>
              <a:rPr lang="en-US" dirty="0" err="1"/>
              <a:t>int</a:t>
            </a:r>
            <a:r>
              <a:rPr lang="en-US" dirty="0"/>
              <a:t> with bool”</a:t>
            </a:r>
          </a:p>
        </p:txBody>
      </p:sp>
    </p:spTree>
    <p:extLst>
      <p:ext uri="{BB962C8B-B14F-4D97-AF65-F5344CB8AC3E}">
        <p14:creationId xmlns:p14="http://schemas.microsoft.com/office/powerpoint/2010/main" val="2662145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4D93-3D99-4F2B-A126-4C39ACD0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 Tom</a:t>
            </a:r>
          </a:p>
        </p:txBody>
      </p:sp>
    </p:spTree>
    <p:extLst>
      <p:ext uri="{BB962C8B-B14F-4D97-AF65-F5344CB8AC3E}">
        <p14:creationId xmlns:p14="http://schemas.microsoft.com/office/powerpoint/2010/main" val="3509424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4D93-3D99-4F2B-A126-4C39ACD0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 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3FDA-0C57-49EB-ABAE-EBF14B22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Restriction: </a:t>
            </a:r>
          </a:p>
          <a:p>
            <a:pPr marL="0" indent="0">
              <a:buNone/>
            </a:pPr>
            <a:r>
              <a:rPr lang="en-US" dirty="0"/>
              <a:t>	Only values are generalized at LET </a:t>
            </a:r>
          </a:p>
          <a:p>
            <a:pPr marL="0" indent="0">
              <a:buNone/>
            </a:pPr>
            <a:r>
              <a:rPr lang="en-US" dirty="0"/>
              <a:t>	– variables: YES </a:t>
            </a:r>
          </a:p>
          <a:p>
            <a:pPr marL="0" indent="0">
              <a:buNone/>
            </a:pPr>
            <a:r>
              <a:rPr lang="en-US" dirty="0"/>
              <a:t>	– functions: YES </a:t>
            </a:r>
          </a:p>
          <a:p>
            <a:pPr marL="0" indent="0">
              <a:buNone/>
            </a:pPr>
            <a:r>
              <a:rPr lang="en-US" dirty="0"/>
              <a:t>	– Applications: NO </a:t>
            </a:r>
          </a:p>
          <a:p>
            <a:pPr marL="0" indent="0">
              <a:buNone/>
            </a:pPr>
            <a:r>
              <a:rPr lang="en-US" dirty="0"/>
              <a:t>	– Constructor calls: YES </a:t>
            </a:r>
          </a:p>
          <a:p>
            <a:pPr marL="0" indent="0">
              <a:buNone/>
            </a:pPr>
            <a:r>
              <a:rPr lang="en-US" dirty="0"/>
              <a:t>	– Ah wait… except ref Tom: “Meow… do you 	expect me to remember all these?”</a:t>
            </a:r>
          </a:p>
        </p:txBody>
      </p:sp>
    </p:spTree>
    <p:extLst>
      <p:ext uri="{BB962C8B-B14F-4D97-AF65-F5344CB8AC3E}">
        <p14:creationId xmlns:p14="http://schemas.microsoft.com/office/powerpoint/2010/main" val="2691909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4D93-3D99-4F2B-A126-4C39ACD0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 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3FDA-0C57-49EB-ABAE-EBF14B22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Value Restriction: </a:t>
            </a:r>
          </a:p>
          <a:p>
            <a:pPr marL="0" indent="0">
              <a:buNone/>
            </a:pPr>
            <a:r>
              <a:rPr lang="en-US" dirty="0"/>
              <a:t>	Only values are generalized at LET </a:t>
            </a:r>
          </a:p>
          <a:p>
            <a:pPr marL="0" indent="0">
              <a:buNone/>
            </a:pPr>
            <a:r>
              <a:rPr lang="en-US" dirty="0"/>
              <a:t>	– variables: YES </a:t>
            </a:r>
          </a:p>
          <a:p>
            <a:pPr marL="0" indent="0">
              <a:buNone/>
            </a:pPr>
            <a:r>
              <a:rPr lang="en-US" dirty="0"/>
              <a:t>	– functions: YES </a:t>
            </a:r>
          </a:p>
          <a:p>
            <a:pPr marL="0" indent="0">
              <a:buNone/>
            </a:pPr>
            <a:r>
              <a:rPr lang="en-US" dirty="0"/>
              <a:t>	– Applications: NO </a:t>
            </a:r>
          </a:p>
          <a:p>
            <a:pPr marL="0" indent="0">
              <a:buNone/>
            </a:pPr>
            <a:r>
              <a:rPr lang="en-US" dirty="0"/>
              <a:t>	– Constructor calls: YES </a:t>
            </a:r>
          </a:p>
          <a:p>
            <a:pPr marL="0" indent="0">
              <a:buNone/>
            </a:pPr>
            <a:r>
              <a:rPr lang="en-US" dirty="0"/>
              <a:t>	– Ah wait… except ref Tom: “Meow… do you 	expect me to remember all these?”</a:t>
            </a:r>
          </a:p>
          <a:p>
            <a:r>
              <a:rPr lang="en-US" dirty="0"/>
              <a:t>Restored soundness</a:t>
            </a:r>
          </a:p>
        </p:txBody>
      </p:sp>
    </p:spTree>
    <p:extLst>
      <p:ext uri="{BB962C8B-B14F-4D97-AF65-F5344CB8AC3E}">
        <p14:creationId xmlns:p14="http://schemas.microsoft.com/office/powerpoint/2010/main" val="90613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BF59-EEA1-45D3-99B2-0D585923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8929"/>
            <a:ext cx="7886700" cy="55280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1: Tom ate my sandwich</a:t>
            </a:r>
          </a:p>
          <a:p>
            <a:pPr marL="0" indent="0">
              <a:buNone/>
            </a:pPr>
            <a:r>
              <a:rPr lang="en-US" dirty="0"/>
              <a:t>Solution 1: </a:t>
            </a:r>
          </a:p>
          <a:p>
            <a:pPr marL="0" indent="0">
              <a:buNone/>
            </a:pPr>
            <a:r>
              <a:rPr lang="en-US" dirty="0"/>
              <a:t>	1. Prove theorem: “Tom ate my sandwich”</a:t>
            </a:r>
          </a:p>
        </p:txBody>
      </p:sp>
    </p:spTree>
    <p:extLst>
      <p:ext uri="{BB962C8B-B14F-4D97-AF65-F5344CB8AC3E}">
        <p14:creationId xmlns:p14="http://schemas.microsoft.com/office/powerpoint/2010/main" val="962104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4D93-3D99-4F2B-A126-4C39ACD0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 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3FDA-0C57-49EB-ABAE-EBF14B22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Value Restriction: </a:t>
            </a:r>
          </a:p>
          <a:p>
            <a:pPr marL="0" indent="0">
              <a:buNone/>
            </a:pPr>
            <a:r>
              <a:rPr lang="en-US" dirty="0"/>
              <a:t>	Only values are generalized at LET </a:t>
            </a:r>
          </a:p>
          <a:p>
            <a:pPr marL="0" indent="0">
              <a:buNone/>
            </a:pPr>
            <a:r>
              <a:rPr lang="en-US" dirty="0"/>
              <a:t>	– variables: YES </a:t>
            </a:r>
          </a:p>
          <a:p>
            <a:pPr marL="0" indent="0">
              <a:buNone/>
            </a:pPr>
            <a:r>
              <a:rPr lang="en-US" dirty="0"/>
              <a:t>	– functions: YES </a:t>
            </a:r>
          </a:p>
          <a:p>
            <a:pPr marL="0" indent="0">
              <a:buNone/>
            </a:pPr>
            <a:r>
              <a:rPr lang="en-US" dirty="0"/>
              <a:t>	– Applications: NO </a:t>
            </a:r>
          </a:p>
          <a:p>
            <a:pPr marL="0" indent="0">
              <a:buNone/>
            </a:pPr>
            <a:r>
              <a:rPr lang="en-US" dirty="0"/>
              <a:t>	– Constructor calls: YES </a:t>
            </a:r>
          </a:p>
          <a:p>
            <a:pPr marL="0" indent="0">
              <a:buNone/>
            </a:pPr>
            <a:r>
              <a:rPr lang="en-US" dirty="0"/>
              <a:t>	– Ah wait… except ref Tom: “Meow… do you 	expect me to remember all these?”</a:t>
            </a:r>
          </a:p>
          <a:p>
            <a:r>
              <a:rPr lang="en-US" dirty="0"/>
              <a:t>Restored soundness</a:t>
            </a:r>
          </a:p>
          <a:p>
            <a:r>
              <a:rPr lang="en-US" dirty="0"/>
              <a:t>But introduced awkwardness</a:t>
            </a:r>
          </a:p>
        </p:txBody>
      </p:sp>
    </p:spTree>
    <p:extLst>
      <p:ext uri="{BB962C8B-B14F-4D97-AF65-F5344CB8AC3E}">
        <p14:creationId xmlns:p14="http://schemas.microsoft.com/office/powerpoint/2010/main" val="975891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4D93-3D99-4F2B-A126-4C39ACD0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 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3FDA-0C57-49EB-ABAE-EBF14B22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Value Restriction: </a:t>
            </a:r>
          </a:p>
          <a:p>
            <a:pPr marL="0" indent="0">
              <a:buNone/>
            </a:pPr>
            <a:r>
              <a:rPr lang="en-US" dirty="0"/>
              <a:t>	Only values are generalized at LET </a:t>
            </a:r>
          </a:p>
          <a:p>
            <a:pPr marL="0" indent="0">
              <a:buNone/>
            </a:pPr>
            <a:r>
              <a:rPr lang="en-US" dirty="0"/>
              <a:t>	– variables: YES </a:t>
            </a:r>
          </a:p>
          <a:p>
            <a:pPr marL="0" indent="0">
              <a:buNone/>
            </a:pPr>
            <a:r>
              <a:rPr lang="en-US" dirty="0"/>
              <a:t>	– functions: YES </a:t>
            </a:r>
          </a:p>
          <a:p>
            <a:pPr marL="0" indent="0">
              <a:buNone/>
            </a:pPr>
            <a:r>
              <a:rPr lang="en-US" dirty="0"/>
              <a:t>	– Applications: NO </a:t>
            </a:r>
          </a:p>
          <a:p>
            <a:pPr marL="0" indent="0">
              <a:buNone/>
            </a:pPr>
            <a:r>
              <a:rPr lang="en-US" dirty="0"/>
              <a:t>	– Constructor calls: YES </a:t>
            </a:r>
          </a:p>
          <a:p>
            <a:pPr marL="0" indent="0">
              <a:buNone/>
            </a:pPr>
            <a:r>
              <a:rPr lang="en-US" dirty="0"/>
              <a:t>	– Ah wait… except ref Tom: “Meow… do you 	expect me to remember all these?”</a:t>
            </a:r>
          </a:p>
          <a:p>
            <a:r>
              <a:rPr lang="en-US" dirty="0"/>
              <a:t>Restored soundness</a:t>
            </a:r>
          </a:p>
          <a:p>
            <a:r>
              <a:rPr lang="en-US" dirty="0"/>
              <a:t>But introduced awkwardness</a:t>
            </a:r>
          </a:p>
          <a:p>
            <a:r>
              <a:rPr lang="en-US" dirty="0"/>
              <a:t>Supported not by reason, but by empirical study of 250,000 lines of ML code (“nobody complained”)</a:t>
            </a:r>
          </a:p>
        </p:txBody>
      </p:sp>
    </p:spTree>
    <p:extLst>
      <p:ext uri="{BB962C8B-B14F-4D97-AF65-F5344CB8AC3E}">
        <p14:creationId xmlns:p14="http://schemas.microsoft.com/office/powerpoint/2010/main" val="16412182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4D93-3D99-4F2B-A126-4C39ACD0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 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3FDA-0C57-49EB-ABAE-EBF14B22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Value Restriction: </a:t>
            </a:r>
          </a:p>
          <a:p>
            <a:pPr marL="0" indent="0">
              <a:buNone/>
            </a:pPr>
            <a:r>
              <a:rPr lang="en-US" dirty="0"/>
              <a:t>	Only values are generalized at LET </a:t>
            </a:r>
          </a:p>
          <a:p>
            <a:pPr marL="0" indent="0">
              <a:buNone/>
            </a:pPr>
            <a:r>
              <a:rPr lang="en-US" dirty="0"/>
              <a:t>	– variables: YES </a:t>
            </a:r>
          </a:p>
          <a:p>
            <a:pPr marL="0" indent="0">
              <a:buNone/>
            </a:pPr>
            <a:r>
              <a:rPr lang="en-US" dirty="0"/>
              <a:t>	– functions: YES </a:t>
            </a:r>
          </a:p>
          <a:p>
            <a:pPr marL="0" indent="0">
              <a:buNone/>
            </a:pPr>
            <a:r>
              <a:rPr lang="en-US" dirty="0"/>
              <a:t>	– Applications: NO </a:t>
            </a:r>
          </a:p>
          <a:p>
            <a:pPr marL="0" indent="0">
              <a:buNone/>
            </a:pPr>
            <a:r>
              <a:rPr lang="en-US" dirty="0"/>
              <a:t>	– Constructor calls: YES </a:t>
            </a:r>
          </a:p>
          <a:p>
            <a:pPr marL="0" indent="0">
              <a:buNone/>
            </a:pPr>
            <a:r>
              <a:rPr lang="en-US" dirty="0"/>
              <a:t>	– Ah wait… except ref Tom: “Meow… do you expect me to 	remember all these?”</a:t>
            </a:r>
          </a:p>
          <a:p>
            <a:r>
              <a:rPr lang="en-US" dirty="0"/>
              <a:t>Restored soundness</a:t>
            </a:r>
          </a:p>
          <a:p>
            <a:r>
              <a:rPr lang="en-US" dirty="0"/>
              <a:t>But introduced awkwardness</a:t>
            </a:r>
          </a:p>
          <a:p>
            <a:r>
              <a:rPr lang="en-US" dirty="0"/>
              <a:t>Supported not by reason, but by empirical study of 250,000 lines of ML code (“nobody complained”)</a:t>
            </a:r>
          </a:p>
          <a:p>
            <a:r>
              <a:rPr lang="en-US" dirty="0"/>
              <a:t>Turned out to be pain (e.g. during my interview with Jane Street ;-­‐))</a:t>
            </a:r>
          </a:p>
        </p:txBody>
      </p:sp>
    </p:spTree>
    <p:extLst>
      <p:ext uri="{BB962C8B-B14F-4D97-AF65-F5344CB8AC3E}">
        <p14:creationId xmlns:p14="http://schemas.microsoft.com/office/powerpoint/2010/main" val="25222932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D331-6BF4-4766-B04E-BDEC392A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 Tom Again, and Again…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8DFD-81E1-4211-889E-6378AA91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Interfere with ﬁrst-­class continuations</a:t>
            </a:r>
          </a:p>
          <a:p>
            <a:r>
              <a:rPr lang="en-US" dirty="0"/>
              <a:t>Interfere with intersection types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18605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E484-FE9E-4731-B0B4-D37A1F7F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Real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22A0-DAA1-4B05-9058-2D4EBFA6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 = ref (</a:t>
            </a:r>
            <a:r>
              <a:rPr lang="en-US" dirty="0" err="1"/>
              <a:t>λx.x</a:t>
            </a:r>
            <a:r>
              <a:rPr lang="en-US" dirty="0"/>
              <a:t>) in (r := λx.x+1; (!r)true);</a:t>
            </a:r>
          </a:p>
          <a:p>
            <a:r>
              <a:rPr lang="en-US" dirty="0"/>
              <a:t>ML error “unable to unify </a:t>
            </a:r>
            <a:r>
              <a:rPr lang="en-US" dirty="0" err="1"/>
              <a:t>int</a:t>
            </a:r>
            <a:r>
              <a:rPr lang="en-US" dirty="0"/>
              <a:t> with bool”</a:t>
            </a:r>
          </a:p>
        </p:txBody>
      </p:sp>
    </p:spTree>
    <p:extLst>
      <p:ext uri="{BB962C8B-B14F-4D97-AF65-F5344CB8AC3E}">
        <p14:creationId xmlns:p14="http://schemas.microsoft.com/office/powerpoint/2010/main" val="1182776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E484-FE9E-4731-B0B4-D37A1F7F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Real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22A0-DAA1-4B05-9058-2D4EBFA6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problem: this type should be ref (∀</a:t>
            </a:r>
            <a:r>
              <a:rPr lang="en-US" dirty="0" err="1"/>
              <a:t>a.a</a:t>
            </a:r>
            <a:r>
              <a:rPr lang="en-US" dirty="0"/>
              <a:t>-­‐&gt;a), but let-­polymorphism infers </a:t>
            </a:r>
          </a:p>
          <a:p>
            <a:pPr lvl="1"/>
            <a:r>
              <a:rPr lang="en-US" dirty="0"/>
              <a:t>∀a.(ref (a-­‐&gt;a)) let r = ref (</a:t>
            </a:r>
            <a:r>
              <a:rPr lang="en-US" dirty="0" err="1"/>
              <a:t>λx.x</a:t>
            </a:r>
            <a:r>
              <a:rPr lang="en-US" dirty="0"/>
              <a:t>) in (r := λx.x+1; (!r)true);</a:t>
            </a:r>
          </a:p>
          <a:p>
            <a:r>
              <a:rPr lang="en-US" dirty="0"/>
              <a:t>ML error “unable to unify </a:t>
            </a:r>
            <a:r>
              <a:rPr lang="en-US" dirty="0" err="1"/>
              <a:t>int</a:t>
            </a:r>
            <a:r>
              <a:rPr lang="en-US" dirty="0"/>
              <a:t> with bool”</a:t>
            </a:r>
          </a:p>
        </p:txBody>
      </p:sp>
    </p:spTree>
    <p:extLst>
      <p:ext uri="{BB962C8B-B14F-4D97-AF65-F5344CB8AC3E}">
        <p14:creationId xmlns:p14="http://schemas.microsoft.com/office/powerpoint/2010/main" val="11893362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E484-FE9E-4731-B0B4-D37A1F7F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Real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22A0-DAA1-4B05-9058-2D4EBFA6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problem: this type should be ref (∀</a:t>
            </a:r>
            <a:r>
              <a:rPr lang="en-US" dirty="0" err="1"/>
              <a:t>a.a</a:t>
            </a:r>
            <a:r>
              <a:rPr lang="en-US" dirty="0"/>
              <a:t>-­‐&gt;a), but let-­polymorphism infers </a:t>
            </a:r>
          </a:p>
          <a:p>
            <a:pPr lvl="1"/>
            <a:r>
              <a:rPr lang="en-US" dirty="0"/>
              <a:t>∀a.(ref (a-­‐&gt;a)) let r = ref (</a:t>
            </a:r>
            <a:r>
              <a:rPr lang="en-US" dirty="0" err="1"/>
              <a:t>λx.x</a:t>
            </a:r>
            <a:r>
              <a:rPr lang="en-US" dirty="0"/>
              <a:t>) in (r := λx.x+1; (!r)true);</a:t>
            </a:r>
          </a:p>
          <a:p>
            <a:r>
              <a:rPr lang="en-US" dirty="0"/>
              <a:t>real error:</a:t>
            </a:r>
          </a:p>
          <a:p>
            <a:pPr lvl="1"/>
            <a:r>
              <a:rPr lang="en-US" dirty="0"/>
              <a:t>trying to assign </a:t>
            </a:r>
            <a:r>
              <a:rPr lang="en-US" dirty="0" err="1"/>
              <a:t>int</a:t>
            </a:r>
            <a:r>
              <a:rPr lang="en-US" dirty="0"/>
              <a:t>-­‐&gt;</a:t>
            </a:r>
            <a:r>
              <a:rPr lang="en-US" dirty="0" err="1"/>
              <a:t>int</a:t>
            </a:r>
            <a:r>
              <a:rPr lang="en-US" dirty="0"/>
              <a:t> ML error “unable to unify </a:t>
            </a:r>
            <a:r>
              <a:rPr lang="en-US" dirty="0" err="1"/>
              <a:t>int</a:t>
            </a:r>
            <a:r>
              <a:rPr lang="en-US" dirty="0"/>
              <a:t> with bool” into ref (∀</a:t>
            </a:r>
            <a:r>
              <a:rPr lang="en-US" dirty="0" err="1"/>
              <a:t>a.a</a:t>
            </a:r>
            <a:r>
              <a:rPr lang="en-US" dirty="0"/>
              <a:t>-­‐&gt;a)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-­‐&gt;</a:t>
            </a:r>
            <a:r>
              <a:rPr lang="en-US" dirty="0" err="1"/>
              <a:t>int</a:t>
            </a:r>
            <a:r>
              <a:rPr lang="en-US" dirty="0"/>
              <a:t> is not a subtype of ∀</a:t>
            </a:r>
            <a:r>
              <a:rPr lang="en-US" dirty="0" err="1"/>
              <a:t>a.a</a:t>
            </a:r>
            <a:r>
              <a:rPr lang="en-US" dirty="0"/>
              <a:t>-­‐&gt;a</a:t>
            </a:r>
          </a:p>
        </p:txBody>
      </p:sp>
    </p:spTree>
    <p:extLst>
      <p:ext uri="{BB962C8B-B14F-4D97-AF65-F5344CB8AC3E}">
        <p14:creationId xmlns:p14="http://schemas.microsoft.com/office/powerpoint/2010/main" val="3843240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E484-FE9E-4731-B0B4-D37A1F7F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Real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22A0-DAA1-4B05-9058-2D4EBFA6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problem of real problem: this type should be ref dynamic scoping, the scope (∀</a:t>
            </a:r>
            <a:r>
              <a:rPr lang="en-US" dirty="0" err="1"/>
              <a:t>a.a</a:t>
            </a:r>
            <a:r>
              <a:rPr lang="en-US" dirty="0"/>
              <a:t>-­‐&gt;a), but let­‐polymorphism of ∀a changes in non-­‐ infers ∀a.(ref (a-­‐&gt;a)) composable ways </a:t>
            </a:r>
          </a:p>
          <a:p>
            <a:pPr lvl="1"/>
            <a:r>
              <a:rPr lang="en-US" dirty="0"/>
              <a:t>let r = ref (</a:t>
            </a:r>
            <a:r>
              <a:rPr lang="en-US" dirty="0" err="1"/>
              <a:t>λx.x</a:t>
            </a:r>
            <a:r>
              <a:rPr lang="en-US" dirty="0"/>
              <a:t>) in (r := λx.x+1; (!r)true);</a:t>
            </a:r>
          </a:p>
          <a:p>
            <a:r>
              <a:rPr lang="en-US" dirty="0"/>
              <a:t>real error:</a:t>
            </a:r>
          </a:p>
          <a:p>
            <a:pPr lvl="1"/>
            <a:r>
              <a:rPr lang="en-US" dirty="0"/>
              <a:t>trying to assign </a:t>
            </a:r>
            <a:r>
              <a:rPr lang="en-US" dirty="0" err="1"/>
              <a:t>int</a:t>
            </a:r>
            <a:r>
              <a:rPr lang="en-US" dirty="0"/>
              <a:t>-­‐&gt;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ML error “unable to unify </a:t>
            </a:r>
            <a:r>
              <a:rPr lang="en-US" dirty="0" err="1"/>
              <a:t>int</a:t>
            </a:r>
            <a:r>
              <a:rPr lang="en-US" dirty="0"/>
              <a:t> with bool” into ref (∀</a:t>
            </a:r>
            <a:r>
              <a:rPr lang="en-US" dirty="0" err="1"/>
              <a:t>a.a</a:t>
            </a:r>
            <a:r>
              <a:rPr lang="en-US" dirty="0"/>
              <a:t>-­‐&gt;a)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-­‐&gt;</a:t>
            </a:r>
            <a:r>
              <a:rPr lang="en-US" dirty="0" err="1"/>
              <a:t>int</a:t>
            </a:r>
            <a:r>
              <a:rPr lang="en-US" dirty="0"/>
              <a:t> is not a subtype of ∀</a:t>
            </a:r>
            <a:r>
              <a:rPr lang="en-US" dirty="0" err="1"/>
              <a:t>a.a</a:t>
            </a:r>
            <a:r>
              <a:rPr lang="en-US" dirty="0"/>
              <a:t>-­‐&gt;a</a:t>
            </a:r>
          </a:p>
        </p:txBody>
      </p:sp>
    </p:spTree>
    <p:extLst>
      <p:ext uri="{BB962C8B-B14F-4D97-AF65-F5344CB8AC3E}">
        <p14:creationId xmlns:p14="http://schemas.microsoft.com/office/powerpoint/2010/main" val="4145171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E484-FE9E-4731-B0B4-D37A1F7F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Real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22A0-DAA1-4B05-9058-2D4EBFA6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 to the problem of real problem: this type should be ref Can dynamic scoping, the scope we type ref (</a:t>
            </a:r>
            <a:r>
              <a:rPr lang="en-US" dirty="0" err="1"/>
              <a:t>λx.x</a:t>
            </a:r>
            <a:r>
              <a:rPr lang="en-US" dirty="0"/>
              <a:t>) (∀</a:t>
            </a:r>
            <a:r>
              <a:rPr lang="en-US" dirty="0" err="1"/>
              <a:t>a.a</a:t>
            </a:r>
            <a:r>
              <a:rPr lang="en-US" dirty="0"/>
              <a:t>-­‐&gt;a), but let­‐polymorphism as of ∀a changes in non-­‐ infers ∀a.(ref (a-­‐&gt;a)) ref (∀</a:t>
            </a:r>
            <a:r>
              <a:rPr lang="en-US" dirty="0" err="1"/>
              <a:t>a.a</a:t>
            </a:r>
            <a:r>
              <a:rPr lang="en-US" dirty="0"/>
              <a:t>-­‐&gt;a) ? composable ways </a:t>
            </a:r>
          </a:p>
          <a:p>
            <a:pPr lvl="1"/>
            <a:r>
              <a:rPr lang="en-US" dirty="0"/>
              <a:t>let r = ref (</a:t>
            </a:r>
            <a:r>
              <a:rPr lang="en-US" dirty="0" err="1"/>
              <a:t>λx.x</a:t>
            </a:r>
            <a:r>
              <a:rPr lang="en-US" dirty="0"/>
              <a:t>) in (r := λx.x+1; (!r)true);</a:t>
            </a:r>
          </a:p>
          <a:p>
            <a:r>
              <a:rPr lang="en-US" dirty="0"/>
              <a:t>real error:</a:t>
            </a:r>
          </a:p>
          <a:p>
            <a:pPr lvl="1"/>
            <a:r>
              <a:rPr lang="en-US" dirty="0"/>
              <a:t>trying to assign </a:t>
            </a:r>
            <a:r>
              <a:rPr lang="en-US" dirty="0" err="1"/>
              <a:t>int</a:t>
            </a:r>
            <a:r>
              <a:rPr lang="en-US" dirty="0"/>
              <a:t>-­‐&gt;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/>
              <a:t>ML error “unable to unify </a:t>
            </a:r>
            <a:r>
              <a:rPr lang="en-US" dirty="0" err="1"/>
              <a:t>int</a:t>
            </a:r>
            <a:r>
              <a:rPr lang="en-US" dirty="0"/>
              <a:t> with bool” into ref (∀</a:t>
            </a:r>
            <a:r>
              <a:rPr lang="en-US" dirty="0" err="1"/>
              <a:t>a.a</a:t>
            </a:r>
            <a:r>
              <a:rPr lang="en-US" dirty="0"/>
              <a:t>-­‐&gt;a)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-­‐&gt;</a:t>
            </a:r>
            <a:r>
              <a:rPr lang="en-US" dirty="0" err="1"/>
              <a:t>int</a:t>
            </a:r>
            <a:r>
              <a:rPr lang="en-US" dirty="0"/>
              <a:t> is not a subtype of ∀</a:t>
            </a:r>
            <a:r>
              <a:rPr lang="en-US" dirty="0" err="1"/>
              <a:t>a.a</a:t>
            </a:r>
            <a:r>
              <a:rPr lang="en-US" dirty="0"/>
              <a:t>-­‐&gt;a</a:t>
            </a:r>
          </a:p>
        </p:txBody>
      </p:sp>
    </p:spTree>
    <p:extLst>
      <p:ext uri="{BB962C8B-B14F-4D97-AF65-F5344CB8AC3E}">
        <p14:creationId xmlns:p14="http://schemas.microsoft.com/office/powerpoint/2010/main" val="20016170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8783-4914-43D0-BED5-6C13FF01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at </a:t>
            </a:r>
            <a:r>
              <a:rPr lang="el-GR" dirty="0"/>
              <a:t>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197D-D39B-4A70-9500-B939AD50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Essence of type constraints: record how parameters are used in the function body</a:t>
            </a:r>
          </a:p>
          <a:p>
            <a:r>
              <a:rPr lang="en-US" dirty="0"/>
              <a:t>If a parameter is not used in the function body, then it should be generalized</a:t>
            </a:r>
          </a:p>
          <a:p>
            <a:r>
              <a:rPr lang="en-US" dirty="0"/>
              <a:t>The caller cannot constrain the parameter type, only the function deﬁnition can</a:t>
            </a:r>
          </a:p>
          <a:p>
            <a:r>
              <a:rPr lang="en-US" dirty="0"/>
              <a:t>Universal quantification means:  “I will just pass it on”</a:t>
            </a:r>
          </a:p>
          <a:p>
            <a:r>
              <a:rPr lang="en-US" dirty="0"/>
              <a:t>We should probably generalize at λ, and not LET</a:t>
            </a:r>
          </a:p>
        </p:txBody>
      </p:sp>
    </p:spTree>
    <p:extLst>
      <p:ext uri="{BB962C8B-B14F-4D97-AF65-F5344CB8AC3E}">
        <p14:creationId xmlns:p14="http://schemas.microsoft.com/office/powerpoint/2010/main" val="58581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BF59-EEA1-45D3-99B2-0D585923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8929"/>
            <a:ext cx="7886700" cy="55280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1: Tom ate my sandwich</a:t>
            </a:r>
          </a:p>
          <a:p>
            <a:pPr marL="0" indent="0">
              <a:buNone/>
            </a:pPr>
            <a:r>
              <a:rPr lang="en-US" dirty="0"/>
              <a:t>Solution 1: </a:t>
            </a:r>
          </a:p>
          <a:p>
            <a:pPr marL="0" indent="0">
              <a:buNone/>
            </a:pPr>
            <a:r>
              <a:rPr lang="en-US" dirty="0"/>
              <a:t>	1. Prove theorem: “Tom ate my sandwich”</a:t>
            </a:r>
          </a:p>
          <a:p>
            <a:pPr marL="0" indent="0">
              <a:buNone/>
            </a:pPr>
            <a:r>
              <a:rPr lang="en-US" dirty="0"/>
              <a:t>	2. Beat Tom</a:t>
            </a:r>
          </a:p>
        </p:txBody>
      </p:sp>
    </p:spTree>
    <p:extLst>
      <p:ext uri="{BB962C8B-B14F-4D97-AF65-F5344CB8AC3E}">
        <p14:creationId xmlns:p14="http://schemas.microsoft.com/office/powerpoint/2010/main" val="37874085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26D2-AA5B-4DCD-9217-8D40E3C2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E1F5-8B25-44F0-8E04-571B5485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29897"/>
            <a:ext cx="7886700" cy="2947066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/>
              <a:t>g.</a:t>
            </a:r>
            <a:r>
              <a:rPr lang="el-GR" dirty="0"/>
              <a:t>λ</a:t>
            </a:r>
            <a:r>
              <a:rPr lang="en-US" dirty="0"/>
              <a:t>x. f (g x)</a:t>
            </a:r>
          </a:p>
        </p:txBody>
      </p:sp>
    </p:spTree>
    <p:extLst>
      <p:ext uri="{BB962C8B-B14F-4D97-AF65-F5344CB8AC3E}">
        <p14:creationId xmlns:p14="http://schemas.microsoft.com/office/powerpoint/2010/main" val="2523493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26D2-AA5B-4DCD-9217-8D40E3C2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E1F5-8B25-44F0-8E04-571B5485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29897"/>
            <a:ext cx="7886700" cy="2947066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/>
              <a:t>g.</a:t>
            </a:r>
            <a:r>
              <a:rPr lang="el-GR" dirty="0"/>
              <a:t>λ</a:t>
            </a:r>
            <a:r>
              <a:rPr lang="en-US" dirty="0"/>
              <a:t>x. f (g x)</a:t>
            </a:r>
          </a:p>
          <a:p>
            <a:pPr marL="0" indent="0">
              <a:buNone/>
            </a:pPr>
            <a:r>
              <a:rPr lang="en-US" dirty="0"/>
              <a:t>	a</a:t>
            </a:r>
          </a:p>
        </p:txBody>
      </p:sp>
    </p:spTree>
    <p:extLst>
      <p:ext uri="{BB962C8B-B14F-4D97-AF65-F5344CB8AC3E}">
        <p14:creationId xmlns:p14="http://schemas.microsoft.com/office/powerpoint/2010/main" val="32719571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26D2-AA5B-4DCD-9217-8D40E3C2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E1F5-8B25-44F0-8E04-571B5485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29897"/>
            <a:ext cx="7886700" cy="2947066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/>
              <a:t>g.</a:t>
            </a:r>
            <a:r>
              <a:rPr lang="el-GR" dirty="0"/>
              <a:t>λ</a:t>
            </a:r>
            <a:r>
              <a:rPr lang="en-US" dirty="0"/>
              <a:t>x. f (g x)</a:t>
            </a:r>
          </a:p>
          <a:p>
            <a:pPr marL="0" indent="0">
              <a:buNone/>
            </a:pPr>
            <a:r>
              <a:rPr lang="en-US" dirty="0"/>
              <a:t>	(g a</a:t>
            </a:r>
          </a:p>
        </p:txBody>
      </p:sp>
    </p:spTree>
    <p:extLst>
      <p:ext uri="{BB962C8B-B14F-4D97-AF65-F5344CB8AC3E}">
        <p14:creationId xmlns:p14="http://schemas.microsoft.com/office/powerpoint/2010/main" val="16855189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26D2-AA5B-4DCD-9217-8D40E3C2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E1F5-8B25-44F0-8E04-571B5485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29897"/>
            <a:ext cx="7886700" cy="2947066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/>
              <a:t>g.</a:t>
            </a:r>
            <a:r>
              <a:rPr lang="el-GR" dirty="0"/>
              <a:t>λ</a:t>
            </a:r>
            <a:r>
              <a:rPr lang="en-US" dirty="0"/>
              <a:t>x. f (g x)</a:t>
            </a:r>
          </a:p>
          <a:p>
            <a:pPr marL="0" indent="0">
              <a:buNone/>
            </a:pPr>
            <a:r>
              <a:rPr lang="en-US" dirty="0"/>
              <a:t>	(g a -­‐&gt; a b</a:t>
            </a:r>
          </a:p>
        </p:txBody>
      </p:sp>
    </p:spTree>
    <p:extLst>
      <p:ext uri="{BB962C8B-B14F-4D97-AF65-F5344CB8AC3E}">
        <p14:creationId xmlns:p14="http://schemas.microsoft.com/office/powerpoint/2010/main" val="42940582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26D2-AA5B-4DCD-9217-8D40E3C2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E1F5-8B25-44F0-8E04-571B5485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29897"/>
            <a:ext cx="7886700" cy="2947066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/>
              <a:t>g.</a:t>
            </a:r>
            <a:r>
              <a:rPr lang="el-GR" dirty="0"/>
              <a:t>λ</a:t>
            </a:r>
            <a:r>
              <a:rPr lang="en-US" dirty="0"/>
              <a:t>x. f (g x)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f (g a -­‐&gt; a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22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26D2-AA5B-4DCD-9217-8D40E3C2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E1F5-8B25-44F0-8E04-571B5485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29897"/>
            <a:ext cx="7886700" cy="2947066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/>
              <a:t>g.</a:t>
            </a:r>
            <a:r>
              <a:rPr lang="el-GR" dirty="0"/>
              <a:t>λ</a:t>
            </a:r>
            <a:r>
              <a:rPr lang="en-US" dirty="0"/>
              <a:t>x. f (g x)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f (g a -­‐&gt; -­‐&gt;b c a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579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26D2-AA5B-4DCD-9217-8D40E3C2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E1F5-8B25-44F0-8E04-571B5485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29897"/>
            <a:ext cx="7886700" cy="2947066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/>
              <a:t>g.</a:t>
            </a:r>
            <a:r>
              <a:rPr lang="el-GR" dirty="0"/>
              <a:t>λ</a:t>
            </a:r>
            <a:r>
              <a:rPr lang="en-US" dirty="0"/>
              <a:t>x. f (g x)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f (g a -­‐&gt; -­‐&gt; generalize b c a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421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26D2-AA5B-4DCD-9217-8D40E3C2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E1F5-8B25-44F0-8E04-571B5485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29897"/>
            <a:ext cx="7886700" cy="2947066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/>
              <a:t>g.</a:t>
            </a:r>
            <a:r>
              <a:rPr lang="el-GR" dirty="0"/>
              <a:t>λ</a:t>
            </a:r>
            <a:r>
              <a:rPr lang="en-US" dirty="0"/>
              <a:t>x. f (g x)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f (g a -­‐&gt; -­‐&gt; generalize b c a b generalize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428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26D2-AA5B-4DCD-9217-8D40E3C2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E1F5-8B25-44F0-8E04-571B54852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3229897"/>
            <a:ext cx="8515351" cy="2947066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/>
              <a:t>g.</a:t>
            </a:r>
            <a:r>
              <a:rPr lang="el-GR" dirty="0"/>
              <a:t>λ</a:t>
            </a:r>
            <a:r>
              <a:rPr lang="en-US" dirty="0"/>
              <a:t>x. f (g x)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f (g a -­‐&gt; -­‐&gt; generalize b c a b generalize generalize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190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9415-2FC8-4E04-BA52-7C8B80D2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Generalize at λ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03A9-9188-4928-83AC-4ECCD924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Method 1: </a:t>
            </a:r>
          </a:p>
          <a:p>
            <a:pPr marL="0" indent="0">
              <a:buNone/>
            </a:pPr>
            <a:r>
              <a:rPr lang="en-US" dirty="0"/>
              <a:t>	1. Keep track of parents of type variables </a:t>
            </a:r>
          </a:p>
          <a:p>
            <a:pPr marL="0" indent="0">
              <a:buNone/>
            </a:pPr>
            <a:r>
              <a:rPr lang="en-US" dirty="0"/>
              <a:t>	2. When ﬁnishing typing </a:t>
            </a:r>
            <a:r>
              <a:rPr lang="en-US" dirty="0" err="1"/>
              <a:t>λx</a:t>
            </a:r>
            <a:r>
              <a:rPr lang="en-US" dirty="0"/>
              <a:t>, generalize all type 	variables whose ancestor is x</a:t>
            </a:r>
          </a:p>
          <a:p>
            <a:r>
              <a:rPr lang="en-US" dirty="0"/>
              <a:t>Method 2: </a:t>
            </a:r>
          </a:p>
          <a:p>
            <a:pPr marL="0" indent="0">
              <a:buNone/>
            </a:pPr>
            <a:r>
              <a:rPr lang="en-US" dirty="0"/>
              <a:t>	1. Bottom-­up type checking </a:t>
            </a:r>
          </a:p>
          <a:p>
            <a:pPr marL="0" indent="0">
              <a:buNone/>
            </a:pPr>
            <a:r>
              <a:rPr lang="en-US" dirty="0"/>
              <a:t>	2. If x isn’t constrained in function body, assign it a 	fresh type variable </a:t>
            </a:r>
          </a:p>
          <a:p>
            <a:pPr marL="0" indent="0">
              <a:buNone/>
            </a:pPr>
            <a:r>
              <a:rPr lang="en-US" dirty="0"/>
              <a:t>	3. Otherwise, use type variable already assigned 	to x </a:t>
            </a:r>
          </a:p>
          <a:p>
            <a:pPr marL="0" indent="0">
              <a:buNone/>
            </a:pPr>
            <a:r>
              <a:rPr lang="en-US" dirty="0"/>
              <a:t>	4. Easy transition into intersection types</a:t>
            </a:r>
          </a:p>
        </p:txBody>
      </p:sp>
    </p:spTree>
    <p:extLst>
      <p:ext uri="{BB962C8B-B14F-4D97-AF65-F5344CB8AC3E}">
        <p14:creationId xmlns:p14="http://schemas.microsoft.com/office/powerpoint/2010/main" val="393029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BF59-EEA1-45D3-99B2-0D585923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8929"/>
            <a:ext cx="7886700" cy="55280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1: Tom ate my sandwich</a:t>
            </a:r>
          </a:p>
          <a:p>
            <a:pPr marL="0" indent="0">
              <a:buNone/>
            </a:pPr>
            <a:r>
              <a:rPr lang="en-US" dirty="0"/>
              <a:t>Solution 1: </a:t>
            </a:r>
          </a:p>
          <a:p>
            <a:pPr marL="0" indent="0">
              <a:buNone/>
            </a:pPr>
            <a:r>
              <a:rPr lang="en-US" dirty="0"/>
              <a:t>	1. Prove theorem: “Tom ate my sandwich”</a:t>
            </a:r>
          </a:p>
          <a:p>
            <a:pPr marL="0" indent="0">
              <a:buNone/>
            </a:pPr>
            <a:r>
              <a:rPr lang="en-US" dirty="0"/>
              <a:t>	2. Beat Tom</a:t>
            </a:r>
          </a:p>
          <a:p>
            <a:pPr marL="0" indent="0">
              <a:buNone/>
            </a:pPr>
            <a:r>
              <a:rPr lang="en-US" dirty="0"/>
              <a:t>	3. Tom ate my sandwich again!</a:t>
            </a:r>
          </a:p>
        </p:txBody>
      </p:sp>
    </p:spTree>
    <p:extLst>
      <p:ext uri="{BB962C8B-B14F-4D97-AF65-F5344CB8AC3E}">
        <p14:creationId xmlns:p14="http://schemas.microsoft.com/office/powerpoint/2010/main" val="28443179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C1FA-372F-41F4-9277-40F02579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The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E922-7C74-460F-A84B-0FA46B38F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Unify parametric polymorphism with subtyping</a:t>
            </a:r>
          </a:p>
          <a:p>
            <a:r>
              <a:rPr lang="en-US" dirty="0"/>
              <a:t>Polar/Bidirectional </a:t>
            </a:r>
            <a:r>
              <a:rPr lang="en-US" dirty="0" err="1"/>
              <a:t>Typechecking</a:t>
            </a:r>
            <a:endParaRPr lang="en-US" dirty="0"/>
          </a:p>
          <a:p>
            <a:r>
              <a:rPr lang="en-US" dirty="0"/>
              <a:t>Union types</a:t>
            </a:r>
          </a:p>
          <a:p>
            <a:r>
              <a:rPr lang="en-US" dirty="0"/>
              <a:t>Function types treated as lambdas</a:t>
            </a:r>
          </a:p>
          <a:p>
            <a:r>
              <a:rPr lang="en-US" dirty="0"/>
              <a:t>Uniﬁcation as pattern binding for beta­‐reduction</a:t>
            </a:r>
          </a:p>
          <a:p>
            <a:r>
              <a:rPr lang="en-US" dirty="0"/>
              <a:t> …</a:t>
            </a:r>
          </a:p>
          <a:p>
            <a:r>
              <a:rPr lang="en-US" dirty="0"/>
              <a:t>Many things in one thing, but doesn’t blow up</a:t>
            </a:r>
          </a:p>
        </p:txBody>
      </p:sp>
    </p:spTree>
    <p:extLst>
      <p:ext uri="{BB962C8B-B14F-4D97-AF65-F5344CB8AC3E}">
        <p14:creationId xmlns:p14="http://schemas.microsoft.com/office/powerpoint/2010/main" val="24941829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942B-93F3-4ADE-AB7F-74C2F7D0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Types</a:t>
            </a:r>
          </a:p>
        </p:txBody>
      </p:sp>
    </p:spTree>
    <p:extLst>
      <p:ext uri="{BB962C8B-B14F-4D97-AF65-F5344CB8AC3E}">
        <p14:creationId xmlns:p14="http://schemas.microsoft.com/office/powerpoint/2010/main" val="39329346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942B-93F3-4ADE-AB7F-74C2F7D0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503F-5963-41D6-8E08-5AF244C82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Crossing point: MLF</a:t>
            </a:r>
          </a:p>
        </p:txBody>
      </p:sp>
    </p:spTree>
    <p:extLst>
      <p:ext uri="{BB962C8B-B14F-4D97-AF65-F5344CB8AC3E}">
        <p14:creationId xmlns:p14="http://schemas.microsoft.com/office/powerpoint/2010/main" val="21579705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942B-93F3-4ADE-AB7F-74C2F7D0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503F-5963-41D6-8E08-5AF244C8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Crossing point: MLF</a:t>
            </a:r>
          </a:p>
          <a:p>
            <a:r>
              <a:rPr lang="en-US" dirty="0"/>
              <a:t>MLF requires type annotations for all polymorphically used parameters</a:t>
            </a:r>
          </a:p>
          <a:p>
            <a:r>
              <a:rPr lang="en-US" dirty="0"/>
              <a:t>Example, f must be annotated:  </a:t>
            </a:r>
            <a:r>
              <a:rPr lang="en-US" dirty="0" err="1"/>
              <a:t>λf</a:t>
            </a:r>
            <a:r>
              <a:rPr lang="en-US" dirty="0"/>
              <a:t>.(f 1, f true)</a:t>
            </a:r>
          </a:p>
          <a:p>
            <a:r>
              <a:rPr lang="en-US" dirty="0"/>
              <a:t>If we hope to do without any annotations, we must use intersection types</a:t>
            </a:r>
          </a:p>
          <a:p>
            <a:r>
              <a:rPr lang="en-US" dirty="0"/>
              <a:t>The above term can be typed with intersection type:  (</a:t>
            </a:r>
            <a:r>
              <a:rPr lang="en-US" dirty="0" err="1"/>
              <a:t>int</a:t>
            </a:r>
            <a:r>
              <a:rPr lang="en-US" dirty="0"/>
              <a:t> -­‐&gt; a ^ bool -­‐&gt; b) -­‐&gt; (</a:t>
            </a:r>
            <a:r>
              <a:rPr lang="en-US" dirty="0" err="1"/>
              <a:t>a,b</a:t>
            </a:r>
            <a:r>
              <a:rPr lang="en-US" dirty="0"/>
              <a:t>) “takes a function which is both </a:t>
            </a:r>
            <a:r>
              <a:rPr lang="en-US" dirty="0" err="1"/>
              <a:t>int</a:t>
            </a:r>
            <a:r>
              <a:rPr lang="en-US" dirty="0"/>
              <a:t>-­‐&gt;a and bool-­‐&gt;b”</a:t>
            </a:r>
          </a:p>
          <a:p>
            <a:r>
              <a:rPr lang="en-US" dirty="0"/>
              <a:t>Application (</a:t>
            </a:r>
            <a:r>
              <a:rPr lang="en-US" dirty="0" err="1"/>
              <a:t>λf</a:t>
            </a:r>
            <a:r>
              <a:rPr lang="en-US" dirty="0"/>
              <a:t>.(f 1, f true)) (</a:t>
            </a:r>
            <a:r>
              <a:rPr lang="en-US" dirty="0" err="1"/>
              <a:t>λx.x</a:t>
            </a:r>
            <a:r>
              <a:rPr lang="en-US" dirty="0"/>
              <a:t>) is then typed (</a:t>
            </a:r>
            <a:r>
              <a:rPr lang="en-US" dirty="0" err="1"/>
              <a:t>int</a:t>
            </a:r>
            <a:r>
              <a:rPr lang="en-US" dirty="0"/>
              <a:t>, bool).</a:t>
            </a:r>
          </a:p>
        </p:txBody>
      </p:sp>
    </p:spTree>
    <p:extLst>
      <p:ext uri="{BB962C8B-B14F-4D97-AF65-F5344CB8AC3E}">
        <p14:creationId xmlns:p14="http://schemas.microsoft.com/office/powerpoint/2010/main" val="12721321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68BB-5F48-4E56-8ABB-982CAD2B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07D7-7303-4AA8-BC7F-656D8EFFB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82413"/>
            <a:ext cx="7886700" cy="3094550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f.(f 1, f true)</a:t>
            </a:r>
          </a:p>
        </p:txBody>
      </p:sp>
    </p:spTree>
    <p:extLst>
      <p:ext uri="{BB962C8B-B14F-4D97-AF65-F5344CB8AC3E}">
        <p14:creationId xmlns:p14="http://schemas.microsoft.com/office/powerpoint/2010/main" val="32528965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68BB-5F48-4E56-8ABB-982CAD2B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07D7-7303-4AA8-BC7F-656D8EFFB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82413"/>
            <a:ext cx="7886700" cy="3094550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f.(f 1, f true) -­‐&gt; -­‐&gt; </a:t>
            </a:r>
            <a:r>
              <a:rPr lang="en-US" dirty="0" err="1"/>
              <a:t>int</a:t>
            </a:r>
            <a:r>
              <a:rPr lang="en-US" dirty="0"/>
              <a:t> a bool b</a:t>
            </a:r>
          </a:p>
        </p:txBody>
      </p:sp>
    </p:spTree>
    <p:extLst>
      <p:ext uri="{BB962C8B-B14F-4D97-AF65-F5344CB8AC3E}">
        <p14:creationId xmlns:p14="http://schemas.microsoft.com/office/powerpoint/2010/main" val="38137805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68BB-5F48-4E56-8ABB-982CAD2B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07D7-7303-4AA8-BC7F-656D8EFFB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82413"/>
            <a:ext cx="7886700" cy="3094550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f.(f 1, f true) -­‐&gt; -­‐&gt; </a:t>
            </a:r>
            <a:r>
              <a:rPr lang="en-US" dirty="0" err="1"/>
              <a:t>int</a:t>
            </a:r>
            <a:r>
              <a:rPr lang="en-US" dirty="0"/>
              <a:t> a bool b</a:t>
            </a:r>
          </a:p>
        </p:txBody>
      </p:sp>
    </p:spTree>
    <p:extLst>
      <p:ext uri="{BB962C8B-B14F-4D97-AF65-F5344CB8AC3E}">
        <p14:creationId xmlns:p14="http://schemas.microsoft.com/office/powerpoint/2010/main" val="25456200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68BB-5F48-4E56-8ABB-982CAD2B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07D7-7303-4AA8-BC7F-656D8EFFB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82413"/>
            <a:ext cx="7886700" cy="3094550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λ</a:t>
            </a:r>
            <a:r>
              <a:rPr lang="en-US" dirty="0"/>
              <a:t>f.(f 1, f true) -­‐&gt; -­‐&gt; (</a:t>
            </a:r>
            <a:r>
              <a:rPr lang="en-US" dirty="0" err="1"/>
              <a:t>int</a:t>
            </a:r>
            <a:r>
              <a:rPr lang="en-US" dirty="0"/>
              <a:t> -­‐&gt; a ^ bool -­‐&gt; b) </a:t>
            </a:r>
            <a:r>
              <a:rPr lang="en-US" dirty="0" err="1"/>
              <a:t>int</a:t>
            </a:r>
            <a:r>
              <a:rPr lang="en-US" dirty="0"/>
              <a:t> a bool b</a:t>
            </a:r>
          </a:p>
        </p:txBody>
      </p:sp>
    </p:spTree>
    <p:extLst>
      <p:ext uri="{BB962C8B-B14F-4D97-AF65-F5344CB8AC3E}">
        <p14:creationId xmlns:p14="http://schemas.microsoft.com/office/powerpoint/2010/main" val="41155476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FA4C-48C0-4B63-8F65-42426D21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31BA-21D7-4936-959C-95D17117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use bottom-­‐up typing</a:t>
            </a:r>
          </a:p>
          <a:p>
            <a:pPr lvl="1"/>
            <a:r>
              <a:rPr lang="el-GR" dirty="0"/>
              <a:t>λ</a:t>
            </a:r>
            <a:r>
              <a:rPr lang="en-US" dirty="0"/>
              <a:t>f.(f 1, f true) -­‐&gt; -­‐&gt; (</a:t>
            </a:r>
            <a:r>
              <a:rPr lang="en-US" dirty="0" err="1"/>
              <a:t>int</a:t>
            </a:r>
            <a:r>
              <a:rPr lang="en-US" dirty="0"/>
              <a:t> -­‐&gt; a ^ bool -­‐&gt; b) </a:t>
            </a:r>
            <a:r>
              <a:rPr lang="en-US" dirty="0" err="1"/>
              <a:t>int</a:t>
            </a:r>
            <a:r>
              <a:rPr lang="en-US" dirty="0"/>
              <a:t> a bool b</a:t>
            </a:r>
          </a:p>
        </p:txBody>
      </p:sp>
    </p:spTree>
    <p:extLst>
      <p:ext uri="{BB962C8B-B14F-4D97-AF65-F5344CB8AC3E}">
        <p14:creationId xmlns:p14="http://schemas.microsoft.com/office/powerpoint/2010/main" val="36703985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FA4C-48C0-4B63-8F65-42426D21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31BA-21D7-4936-959C-95D17117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33686" cy="4351338"/>
          </a:xfrm>
        </p:spPr>
        <p:txBody>
          <a:bodyPr>
            <a:normAutofit/>
          </a:bodyPr>
          <a:lstStyle/>
          <a:p>
            <a:r>
              <a:rPr lang="en-US" dirty="0"/>
              <a:t>Must use bottom-­‐up typing</a:t>
            </a:r>
          </a:p>
          <a:p>
            <a:r>
              <a:rPr lang="en-US" dirty="0"/>
              <a:t>Reason: </a:t>
            </a:r>
          </a:p>
          <a:p>
            <a:pPr marL="0" indent="0">
              <a:buNone/>
            </a:pPr>
            <a:r>
              <a:rPr lang="en-US" dirty="0"/>
              <a:t>	1. Intersection operation happens at multi-	threaded positions</a:t>
            </a:r>
          </a:p>
          <a:p>
            <a:pPr marL="0" indent="0">
              <a:buNone/>
            </a:pPr>
            <a:r>
              <a:rPr lang="en-US" dirty="0"/>
              <a:t>	2. Usual abstract interpretation is single 	threaded </a:t>
            </a:r>
            <a:r>
              <a:rPr lang="en-US" dirty="0" err="1"/>
              <a:t>λf</a:t>
            </a:r>
            <a:r>
              <a:rPr lang="en-US" dirty="0"/>
              <a:t>.(f 1, f true)</a:t>
            </a:r>
          </a:p>
          <a:p>
            <a:pPr marL="0" indent="0">
              <a:buNone/>
            </a:pPr>
            <a:r>
              <a:rPr lang="en-US" dirty="0"/>
              <a:t>	3. Side-­‐eﬀect in subs1tution creates 	interference -­‐&gt; -­‐&gt; among multiple 	occurrences (</a:t>
            </a:r>
            <a:r>
              <a:rPr lang="en-US" dirty="0" err="1"/>
              <a:t>int</a:t>
            </a:r>
            <a:r>
              <a:rPr lang="en-US" dirty="0"/>
              <a:t> -­‐&gt; a ^ bool -­‐&gt; b) </a:t>
            </a:r>
            <a:r>
              <a:rPr lang="en-US" dirty="0" err="1"/>
              <a:t>int</a:t>
            </a:r>
            <a:r>
              <a:rPr lang="en-US" dirty="0"/>
              <a:t> a bool b</a:t>
            </a:r>
          </a:p>
        </p:txBody>
      </p:sp>
    </p:spTree>
    <p:extLst>
      <p:ext uri="{BB962C8B-B14F-4D97-AF65-F5344CB8AC3E}">
        <p14:creationId xmlns:p14="http://schemas.microsoft.com/office/powerpoint/2010/main" val="114519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BF59-EEA1-45D3-99B2-0D585923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8929"/>
            <a:ext cx="7886700" cy="55280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1: Tom ate my sandwich</a:t>
            </a:r>
          </a:p>
          <a:p>
            <a:pPr marL="0" indent="0">
              <a:buNone/>
            </a:pPr>
            <a:r>
              <a:rPr lang="en-US" dirty="0"/>
              <a:t>Solution 1: </a:t>
            </a:r>
          </a:p>
          <a:p>
            <a:pPr marL="0" indent="0">
              <a:buNone/>
            </a:pPr>
            <a:r>
              <a:rPr lang="en-US" dirty="0"/>
              <a:t>	1. Prove theorem: “Tom ate my sandwich”</a:t>
            </a:r>
          </a:p>
          <a:p>
            <a:pPr marL="0" indent="0">
              <a:buNone/>
            </a:pPr>
            <a:r>
              <a:rPr lang="en-US" dirty="0"/>
              <a:t>	2. Beat Tom</a:t>
            </a:r>
          </a:p>
          <a:p>
            <a:pPr marL="0" indent="0">
              <a:buNone/>
            </a:pPr>
            <a:r>
              <a:rPr lang="en-US" dirty="0"/>
              <a:t>	3. Tom ate my sandwich again!</a:t>
            </a:r>
          </a:p>
          <a:p>
            <a:pPr marL="0" indent="0">
              <a:buNone/>
            </a:pPr>
            <a:r>
              <a:rPr lang="en-US" dirty="0"/>
              <a:t>	4. Goto 1</a:t>
            </a:r>
          </a:p>
        </p:txBody>
      </p:sp>
    </p:spTree>
    <p:extLst>
      <p:ext uri="{BB962C8B-B14F-4D97-AF65-F5344CB8AC3E}">
        <p14:creationId xmlns:p14="http://schemas.microsoft.com/office/powerpoint/2010/main" val="5228038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C4C0-EB1E-409B-B71E-C2EC9FD6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with Intersection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5644-D688-4FA3-B351-2A7730A8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idempotence: “</a:t>
            </a:r>
            <a:r>
              <a:rPr lang="en-US" dirty="0" err="1"/>
              <a:t>a^a</a:t>
            </a:r>
            <a:r>
              <a:rPr lang="en-US" dirty="0"/>
              <a:t> = a ?”</a:t>
            </a:r>
          </a:p>
          <a:p>
            <a:r>
              <a:rPr lang="en-US" dirty="0"/>
              <a:t>With idempotence, can’t type higher ranked terms like </a:t>
            </a:r>
            <a:r>
              <a:rPr lang="el-GR" dirty="0"/>
              <a:t>λ</a:t>
            </a:r>
            <a:r>
              <a:rPr lang="en-US" dirty="0" err="1"/>
              <a:t>x.xxx</a:t>
            </a:r>
            <a:r>
              <a:rPr lang="en-US" dirty="0"/>
              <a:t> (because can’t encode control flow)</a:t>
            </a:r>
          </a:p>
          <a:p>
            <a:r>
              <a:rPr lang="en-US" dirty="0"/>
              <a:t>Without idempotence, type inference is equivalent to normalization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 err="1"/>
              <a:t>x.f</a:t>
            </a:r>
            <a:r>
              <a:rPr lang="en-US" dirty="0"/>
              <a:t>(f x)) (</a:t>
            </a: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 err="1"/>
              <a:t>x.f</a:t>
            </a:r>
            <a:r>
              <a:rPr lang="en-US" dirty="0"/>
              <a:t>(f x)) has type: </a:t>
            </a:r>
          </a:p>
          <a:p>
            <a:pPr lvl="2"/>
            <a:r>
              <a:rPr lang="en-US" dirty="0"/>
              <a:t>((a-­‐&gt;b ^ b-­‐&gt;c) ^ (c-­‐&gt;d ^ d-­‐&gt;e)) -­‐&gt; (a-­‐&gt;e)</a:t>
            </a:r>
          </a:p>
          <a:p>
            <a:pPr lvl="2"/>
            <a:r>
              <a:rPr lang="en-US" dirty="0"/>
              <a:t>exactly the type of </a:t>
            </a: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 err="1"/>
              <a:t>x.f</a:t>
            </a:r>
            <a:r>
              <a:rPr lang="en-US" dirty="0"/>
              <a:t>(f(f(f x)))</a:t>
            </a:r>
          </a:p>
        </p:txBody>
      </p:sp>
    </p:spTree>
    <p:extLst>
      <p:ext uri="{BB962C8B-B14F-4D97-AF65-F5344CB8AC3E}">
        <p14:creationId xmlns:p14="http://schemas.microsoft.com/office/powerpoint/2010/main" val="3381493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C4C0-EB1E-409B-B71E-C2EC9FD6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with Intersection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5644-D688-4FA3-B351-2A7730A8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idempotence: “</a:t>
            </a:r>
            <a:r>
              <a:rPr lang="en-US" dirty="0" err="1"/>
              <a:t>a^a</a:t>
            </a:r>
            <a:r>
              <a:rPr lang="en-US" dirty="0"/>
              <a:t> = a ?”</a:t>
            </a:r>
          </a:p>
          <a:p>
            <a:r>
              <a:rPr lang="en-US" dirty="0"/>
              <a:t>With idempotence, can’t type higher ranked terms like </a:t>
            </a:r>
            <a:r>
              <a:rPr lang="el-GR" dirty="0"/>
              <a:t>λ</a:t>
            </a:r>
            <a:r>
              <a:rPr lang="en-US" dirty="0" err="1"/>
              <a:t>x.xxx</a:t>
            </a:r>
            <a:r>
              <a:rPr lang="en-US" dirty="0"/>
              <a:t> (because can’t encode control flow)</a:t>
            </a:r>
          </a:p>
          <a:p>
            <a:r>
              <a:rPr lang="en-US" dirty="0"/>
              <a:t>Without idempotence, type inference is equivalent to normalization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 err="1"/>
              <a:t>x.f</a:t>
            </a:r>
            <a:r>
              <a:rPr lang="en-US" dirty="0"/>
              <a:t>(f x)) (</a:t>
            </a: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 err="1"/>
              <a:t>x.f</a:t>
            </a:r>
            <a:r>
              <a:rPr lang="en-US" dirty="0"/>
              <a:t>(f x)) has type: </a:t>
            </a:r>
          </a:p>
          <a:p>
            <a:pPr lvl="2"/>
            <a:r>
              <a:rPr lang="en-US" dirty="0"/>
              <a:t>((a-­‐&gt;b ^ b-­‐&gt;c) ^ (c-­‐&gt;d ^ d-­‐&gt;e)) -­‐&gt; (a-­‐&gt;e)</a:t>
            </a:r>
          </a:p>
          <a:p>
            <a:pPr lvl="2"/>
            <a:r>
              <a:rPr lang="en-US" dirty="0"/>
              <a:t>exactly the type of </a:t>
            </a: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 err="1"/>
              <a:t>x.f</a:t>
            </a:r>
            <a:r>
              <a:rPr lang="en-US" dirty="0"/>
              <a:t>(f(f(f x)))</a:t>
            </a:r>
          </a:p>
          <a:p>
            <a:pPr lvl="2"/>
            <a:r>
              <a:rPr lang="en-US" dirty="0"/>
              <a:t>Violates Rule 2: Not closed under recursion</a:t>
            </a:r>
          </a:p>
        </p:txBody>
      </p:sp>
    </p:spTree>
    <p:extLst>
      <p:ext uri="{BB962C8B-B14F-4D97-AF65-F5344CB8AC3E}">
        <p14:creationId xmlns:p14="http://schemas.microsoft.com/office/powerpoint/2010/main" val="15668137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C4C0-EB1E-409B-B71E-C2EC9FD6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 with Intersection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5644-D688-4FA3-B351-2A7730A8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idempotence: “</a:t>
            </a:r>
            <a:r>
              <a:rPr lang="en-US" dirty="0" err="1"/>
              <a:t>a^a</a:t>
            </a:r>
            <a:r>
              <a:rPr lang="en-US" dirty="0"/>
              <a:t> = a ?”</a:t>
            </a:r>
          </a:p>
          <a:p>
            <a:r>
              <a:rPr lang="en-US" dirty="0"/>
              <a:t>With idempotence, can’t type higher ranked terms like </a:t>
            </a:r>
            <a:r>
              <a:rPr lang="el-GR" dirty="0"/>
              <a:t>λ</a:t>
            </a:r>
            <a:r>
              <a:rPr lang="en-US" dirty="0" err="1"/>
              <a:t>x.xxx</a:t>
            </a:r>
            <a:r>
              <a:rPr lang="en-US" dirty="0"/>
              <a:t> (because can’t encode control flow)</a:t>
            </a:r>
          </a:p>
          <a:p>
            <a:r>
              <a:rPr lang="en-US" dirty="0"/>
              <a:t>Without idempotence, type inference is equivalent to normalization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(</a:t>
            </a: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 err="1"/>
              <a:t>x.f</a:t>
            </a:r>
            <a:r>
              <a:rPr lang="en-US" dirty="0"/>
              <a:t>(f x)) (</a:t>
            </a: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 err="1"/>
              <a:t>x.f</a:t>
            </a:r>
            <a:r>
              <a:rPr lang="en-US" dirty="0"/>
              <a:t>(f x)) has type: </a:t>
            </a:r>
          </a:p>
          <a:p>
            <a:pPr lvl="2"/>
            <a:r>
              <a:rPr lang="en-US" dirty="0"/>
              <a:t>((a-­‐&gt;b ^ b-­‐&gt;c) ^ (c-­‐&gt;d ^ d-­‐&gt;e)) -­‐&gt; (a-­‐&gt;e)</a:t>
            </a:r>
          </a:p>
          <a:p>
            <a:pPr lvl="2"/>
            <a:r>
              <a:rPr lang="en-US" dirty="0"/>
              <a:t>exactly the type of </a:t>
            </a:r>
            <a:r>
              <a:rPr lang="el-GR" dirty="0"/>
              <a:t>λ</a:t>
            </a:r>
            <a:r>
              <a:rPr lang="en-US" dirty="0"/>
              <a:t>f.</a:t>
            </a:r>
            <a:r>
              <a:rPr lang="el-GR" dirty="0"/>
              <a:t>λ</a:t>
            </a:r>
            <a:r>
              <a:rPr lang="en-US" dirty="0" err="1"/>
              <a:t>x.f</a:t>
            </a:r>
            <a:r>
              <a:rPr lang="en-US" dirty="0"/>
              <a:t>(f(f(f x)))</a:t>
            </a:r>
          </a:p>
          <a:p>
            <a:pPr lvl="2"/>
            <a:r>
              <a:rPr lang="en-US" dirty="0"/>
              <a:t>Violates Rule 2: Not closed under recursion</a:t>
            </a:r>
          </a:p>
          <a:p>
            <a:pPr lvl="2"/>
            <a:r>
              <a:rPr lang="en-US" dirty="0"/>
              <a:t>Lesson: Type checking cannot be fully modular unless using some annotations</a:t>
            </a:r>
          </a:p>
        </p:txBody>
      </p:sp>
    </p:spTree>
    <p:extLst>
      <p:ext uri="{BB962C8B-B14F-4D97-AF65-F5344CB8AC3E}">
        <p14:creationId xmlns:p14="http://schemas.microsoft.com/office/powerpoint/2010/main" val="9348748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B1F3-40A6-44CE-9975-262636A5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41967699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B1F3-40A6-44CE-9975-262636A5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C061-2E46-49D8-8093-FD3A8617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inference is in essence </a:t>
            </a:r>
            <a:r>
              <a:rPr lang="en-US" dirty="0" err="1"/>
              <a:t>puong</a:t>
            </a:r>
            <a:r>
              <a:rPr lang="en-US" dirty="0"/>
              <a:t> parts of the program itself into types</a:t>
            </a:r>
          </a:p>
        </p:txBody>
      </p:sp>
    </p:spTree>
    <p:extLst>
      <p:ext uri="{BB962C8B-B14F-4D97-AF65-F5344CB8AC3E}">
        <p14:creationId xmlns:p14="http://schemas.microsoft.com/office/powerpoint/2010/main" val="2653067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B1F3-40A6-44CE-9975-262636A5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C061-2E46-49D8-8093-FD3A8617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879" cy="4351338"/>
          </a:xfrm>
        </p:spPr>
        <p:txBody>
          <a:bodyPr/>
          <a:lstStyle/>
          <a:p>
            <a:r>
              <a:rPr lang="en-US" dirty="0"/>
              <a:t>Type inference is in essence </a:t>
            </a:r>
            <a:r>
              <a:rPr lang="en-US" dirty="0" err="1"/>
              <a:t>puong</a:t>
            </a:r>
            <a:r>
              <a:rPr lang="en-US" dirty="0"/>
              <a:t> parts of the program itself into types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λf.f</a:t>
            </a:r>
            <a:r>
              <a:rPr lang="en-US" dirty="0"/>
              <a:t> 1                  =&gt; (</a:t>
            </a:r>
            <a:r>
              <a:rPr lang="en-US" dirty="0" err="1"/>
              <a:t>int</a:t>
            </a:r>
            <a:r>
              <a:rPr lang="en-US" dirty="0"/>
              <a:t> -­‐&gt; a) -­‐&gt; a </a:t>
            </a:r>
          </a:p>
          <a:p>
            <a:pPr marL="0" indent="0">
              <a:buNone/>
            </a:pPr>
            <a:r>
              <a:rPr lang="en-US" dirty="0"/>
              <a:t>	“f will be applied to </a:t>
            </a:r>
            <a:r>
              <a:rPr lang="en-US" dirty="0" err="1"/>
              <a:t>int</a:t>
            </a:r>
            <a:r>
              <a:rPr lang="en-US" dirty="0"/>
              <a:t>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λf</a:t>
            </a:r>
            <a:r>
              <a:rPr lang="en-US" dirty="0"/>
              <a:t>.(f 1, f true)   =&gt;  (</a:t>
            </a:r>
            <a:r>
              <a:rPr lang="en-US" dirty="0" err="1"/>
              <a:t>int</a:t>
            </a:r>
            <a:r>
              <a:rPr lang="en-US" dirty="0"/>
              <a:t> -­‐&gt; a ^ bool -­‐&gt; b) -­‐&gt; (</a:t>
            </a:r>
            <a:r>
              <a:rPr lang="en-US" dirty="0" err="1"/>
              <a:t>a,b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“f will be applied to </a:t>
            </a:r>
            <a:r>
              <a:rPr lang="en-US" dirty="0" err="1"/>
              <a:t>int</a:t>
            </a:r>
            <a:r>
              <a:rPr lang="en-US" dirty="0"/>
              <a:t> and bool” </a:t>
            </a:r>
          </a:p>
          <a:p>
            <a:pPr marL="0" indent="0">
              <a:buNone/>
            </a:pPr>
            <a:r>
              <a:rPr lang="en-US" dirty="0"/>
              <a:t>	These are encodings of “what”</a:t>
            </a:r>
          </a:p>
        </p:txBody>
      </p:sp>
    </p:spTree>
    <p:extLst>
      <p:ext uri="{BB962C8B-B14F-4D97-AF65-F5344CB8AC3E}">
        <p14:creationId xmlns:p14="http://schemas.microsoft.com/office/powerpoint/2010/main" val="5041874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B1F3-40A6-44CE-9975-262636A5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C061-2E46-49D8-8093-FD3A8617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87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Type inference is in essence </a:t>
            </a:r>
            <a:r>
              <a:rPr lang="en-US" dirty="0" err="1"/>
              <a:t>puong</a:t>
            </a:r>
            <a:r>
              <a:rPr lang="en-US" dirty="0"/>
              <a:t> parts of the program itself into types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λf.f</a:t>
            </a:r>
            <a:r>
              <a:rPr lang="en-US" dirty="0"/>
              <a:t> 1                  =&gt; (</a:t>
            </a:r>
            <a:r>
              <a:rPr lang="en-US" dirty="0" err="1"/>
              <a:t>int</a:t>
            </a:r>
            <a:r>
              <a:rPr lang="en-US" dirty="0"/>
              <a:t> -­‐&gt; a) -­‐&gt; a </a:t>
            </a:r>
          </a:p>
          <a:p>
            <a:pPr marL="0" indent="0">
              <a:buNone/>
            </a:pPr>
            <a:r>
              <a:rPr lang="en-US" dirty="0"/>
              <a:t>	“f will be applied to </a:t>
            </a:r>
            <a:r>
              <a:rPr lang="en-US" dirty="0" err="1"/>
              <a:t>int</a:t>
            </a:r>
            <a:r>
              <a:rPr lang="en-US" dirty="0"/>
              <a:t>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λf</a:t>
            </a:r>
            <a:r>
              <a:rPr lang="en-US" dirty="0"/>
              <a:t>.(f 1, f true)   =&gt;  (</a:t>
            </a:r>
            <a:r>
              <a:rPr lang="en-US" dirty="0" err="1"/>
              <a:t>int</a:t>
            </a:r>
            <a:r>
              <a:rPr lang="en-US" dirty="0"/>
              <a:t> -­‐&gt; a ^ bool -­‐&gt; b) -­‐&gt; (</a:t>
            </a:r>
            <a:r>
              <a:rPr lang="en-US" dirty="0" err="1"/>
              <a:t>a,b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“f will be applied to </a:t>
            </a:r>
            <a:r>
              <a:rPr lang="en-US" dirty="0" err="1"/>
              <a:t>int</a:t>
            </a:r>
            <a:r>
              <a:rPr lang="en-US" dirty="0"/>
              <a:t> and bool” </a:t>
            </a:r>
          </a:p>
          <a:p>
            <a:pPr marL="0" indent="0">
              <a:buNone/>
            </a:pPr>
            <a:r>
              <a:rPr lang="en-US" dirty="0"/>
              <a:t>	These are encodings of “what”</a:t>
            </a:r>
          </a:p>
          <a:p>
            <a:r>
              <a:rPr lang="en-US" dirty="0"/>
              <a:t>What information is lost? control flow information: “When?” “Where?”</a:t>
            </a:r>
          </a:p>
        </p:txBody>
      </p:sp>
    </p:spTree>
    <p:extLst>
      <p:ext uri="{BB962C8B-B14F-4D97-AF65-F5344CB8AC3E}">
        <p14:creationId xmlns:p14="http://schemas.microsoft.com/office/powerpoint/2010/main" val="31314517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B1F3-40A6-44CE-9975-262636A5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C061-2E46-49D8-8093-FD3A8617B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4987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Type inference is in essence </a:t>
            </a:r>
            <a:r>
              <a:rPr lang="en-US" dirty="0" err="1"/>
              <a:t>puong</a:t>
            </a:r>
            <a:r>
              <a:rPr lang="en-US" dirty="0"/>
              <a:t> parts of the program itself into types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λf.f</a:t>
            </a:r>
            <a:r>
              <a:rPr lang="en-US" dirty="0"/>
              <a:t> 1                  =&gt; (</a:t>
            </a:r>
            <a:r>
              <a:rPr lang="en-US" dirty="0" err="1"/>
              <a:t>int</a:t>
            </a:r>
            <a:r>
              <a:rPr lang="en-US" dirty="0"/>
              <a:t> -­‐&gt; a) -­‐&gt; a </a:t>
            </a:r>
          </a:p>
          <a:p>
            <a:pPr marL="0" indent="0">
              <a:buNone/>
            </a:pPr>
            <a:r>
              <a:rPr lang="en-US" dirty="0"/>
              <a:t>	“f will be applied to </a:t>
            </a:r>
            <a:r>
              <a:rPr lang="en-US" dirty="0" err="1"/>
              <a:t>int</a:t>
            </a:r>
            <a:r>
              <a:rPr lang="en-US" dirty="0"/>
              <a:t>”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λf</a:t>
            </a:r>
            <a:r>
              <a:rPr lang="en-US" dirty="0"/>
              <a:t>.(f 1, f true)   =&gt;  (</a:t>
            </a:r>
            <a:r>
              <a:rPr lang="en-US" dirty="0" err="1"/>
              <a:t>int</a:t>
            </a:r>
            <a:r>
              <a:rPr lang="en-US" dirty="0"/>
              <a:t> -­‐&gt; a ^ bool -­‐&gt; b) -­‐&gt; (</a:t>
            </a:r>
            <a:r>
              <a:rPr lang="en-US" dirty="0" err="1"/>
              <a:t>a,b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“f will be applied to </a:t>
            </a:r>
            <a:r>
              <a:rPr lang="en-US" dirty="0" err="1"/>
              <a:t>int</a:t>
            </a:r>
            <a:r>
              <a:rPr lang="en-US" dirty="0"/>
              <a:t> and bool” </a:t>
            </a:r>
          </a:p>
          <a:p>
            <a:pPr marL="0" indent="0">
              <a:buNone/>
            </a:pPr>
            <a:r>
              <a:rPr lang="en-US" dirty="0"/>
              <a:t>	These are encodings of “what”</a:t>
            </a:r>
          </a:p>
          <a:p>
            <a:r>
              <a:rPr lang="en-US" dirty="0"/>
              <a:t>What information is lost? control flow information: “When?” “Where?”</a:t>
            </a:r>
          </a:p>
          <a:p>
            <a:r>
              <a:rPr lang="en-US" dirty="0"/>
              <a:t>Intersection types can contain control flow information</a:t>
            </a:r>
          </a:p>
        </p:txBody>
      </p:sp>
    </p:spTree>
    <p:extLst>
      <p:ext uri="{BB962C8B-B14F-4D97-AF65-F5344CB8AC3E}">
        <p14:creationId xmlns:p14="http://schemas.microsoft.com/office/powerpoint/2010/main" val="6412523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7915-3CBB-48E3-B6F0-BAE8B4CD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Types ==&gt; CFA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7730-B0A3-436D-A02D-EE58FB50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λ</a:t>
            </a:r>
            <a:r>
              <a:rPr lang="en-US" dirty="0" err="1"/>
              <a:t>u.uu</a:t>
            </a:r>
            <a:r>
              <a:rPr lang="en-US" dirty="0"/>
              <a:t>   ==&gt; (a ^ a-­‐&gt;b) -­‐&gt; b</a:t>
            </a:r>
          </a:p>
          <a:p>
            <a:r>
              <a:rPr lang="el-GR" dirty="0"/>
              <a:t>λ</a:t>
            </a:r>
            <a:r>
              <a:rPr lang="en-US" dirty="0"/>
              <a:t>u.(</a:t>
            </a:r>
            <a:r>
              <a:rPr lang="en-US" dirty="0" err="1"/>
              <a:t>uu</a:t>
            </a:r>
            <a:r>
              <a:rPr lang="en-US" dirty="0"/>
              <a:t>)u ==&gt; ((b ^ (a ^ (a -­‐&gt; (b -­‐&gt; c)))) -­‐&gt; c)</a:t>
            </a:r>
          </a:p>
          <a:p>
            <a:r>
              <a:rPr lang="el-GR" dirty="0"/>
              <a:t>λ</a:t>
            </a:r>
            <a:r>
              <a:rPr lang="en-US" dirty="0" err="1"/>
              <a:t>u.u</a:t>
            </a:r>
            <a:r>
              <a:rPr lang="en-US" dirty="0"/>
              <a:t>(</a:t>
            </a:r>
            <a:r>
              <a:rPr lang="en-US" dirty="0" err="1"/>
              <a:t>uu</a:t>
            </a:r>
            <a:r>
              <a:rPr lang="en-US" dirty="0"/>
              <a:t>) ==&gt; (((a ^ (a -­‐&gt; b)) ^ (b -­‐&gt; c)) -­‐&gt; c) Conjecture:</a:t>
            </a:r>
          </a:p>
          <a:p>
            <a:pPr lvl="1"/>
            <a:r>
              <a:rPr lang="en-US" dirty="0"/>
              <a:t>Intersection types has encoded control flow information</a:t>
            </a:r>
          </a:p>
          <a:p>
            <a:pPr lvl="1"/>
            <a:r>
              <a:rPr lang="en-US" dirty="0"/>
              <a:t>Intersection type inference is equivalent to control flow analysis</a:t>
            </a:r>
          </a:p>
        </p:txBody>
      </p:sp>
    </p:spTree>
    <p:extLst>
      <p:ext uri="{BB962C8B-B14F-4D97-AF65-F5344CB8AC3E}">
        <p14:creationId xmlns:p14="http://schemas.microsoft.com/office/powerpoint/2010/main" val="19860001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08B5-24BE-4130-BB11-015FA9C6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47891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Hoare Logic </a:t>
            </a:r>
            <a:br>
              <a:rPr lang="en-US" dirty="0"/>
            </a:br>
            <a:r>
              <a:rPr lang="en-US" dirty="0"/>
              <a:t>Linear Logic</a:t>
            </a:r>
          </a:p>
        </p:txBody>
      </p:sp>
    </p:spTree>
    <p:extLst>
      <p:ext uri="{BB962C8B-B14F-4D97-AF65-F5344CB8AC3E}">
        <p14:creationId xmlns:p14="http://schemas.microsoft.com/office/powerpoint/2010/main" val="145967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BF59-EEA1-45D3-99B2-0D585923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48929"/>
            <a:ext cx="7886700" cy="55280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 1: Tom ate my sandwich</a:t>
            </a:r>
          </a:p>
          <a:p>
            <a:pPr marL="0" indent="0">
              <a:buNone/>
            </a:pPr>
            <a:r>
              <a:rPr lang="en-US" dirty="0"/>
              <a:t>Solution 1: </a:t>
            </a:r>
          </a:p>
          <a:p>
            <a:pPr marL="0" indent="0">
              <a:buNone/>
            </a:pPr>
            <a:r>
              <a:rPr lang="en-US" dirty="0"/>
              <a:t>	1. Prove theorem: “Tom ate my sandwich”</a:t>
            </a:r>
          </a:p>
          <a:p>
            <a:pPr marL="0" indent="0">
              <a:buNone/>
            </a:pPr>
            <a:r>
              <a:rPr lang="en-US" dirty="0"/>
              <a:t>	2. Beat Tom</a:t>
            </a:r>
          </a:p>
          <a:p>
            <a:pPr marL="0" indent="0">
              <a:buNone/>
            </a:pPr>
            <a:r>
              <a:rPr lang="en-US" dirty="0"/>
              <a:t>	3. Tom ate my sandwich again!</a:t>
            </a:r>
          </a:p>
          <a:p>
            <a:pPr marL="0" indent="0">
              <a:buNone/>
            </a:pPr>
            <a:r>
              <a:rPr lang="en-US" dirty="0"/>
              <a:t>	4. Goto 1</a:t>
            </a:r>
          </a:p>
          <a:p>
            <a:pPr marL="0" indent="0">
              <a:buNone/>
            </a:pPr>
            <a:r>
              <a:rPr lang="en-US" dirty="0"/>
              <a:t>Solution 2:</a:t>
            </a:r>
          </a:p>
          <a:p>
            <a:pPr marL="0" indent="0">
              <a:buNone/>
            </a:pPr>
            <a:r>
              <a:rPr lang="en-US" dirty="0"/>
              <a:t>	1. Ask Tom: “Why you ate my sandwich?” </a:t>
            </a:r>
          </a:p>
        </p:txBody>
      </p:sp>
    </p:spTree>
    <p:extLst>
      <p:ext uri="{BB962C8B-B14F-4D97-AF65-F5344CB8AC3E}">
        <p14:creationId xmlns:p14="http://schemas.microsoft.com/office/powerpoint/2010/main" val="14911129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E8FC-ABB3-4978-98EE-F9145955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Logic (Separation 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E135-BFC6-4152-A1CE-02F22DD95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Hoare/Separation Logic formula looks like an encoding of the program itself with extra information about the model</a:t>
            </a:r>
          </a:p>
          <a:p>
            <a:r>
              <a:rPr lang="en-US" dirty="0"/>
              <a:t>Formulas are just symbolic encoding of the model</a:t>
            </a:r>
          </a:p>
          <a:p>
            <a:r>
              <a:rPr lang="en-US" dirty="0"/>
              <a:t>We can probably achieve the same thing with a software model checker</a:t>
            </a:r>
          </a:p>
        </p:txBody>
      </p:sp>
    </p:spTree>
    <p:extLst>
      <p:ext uri="{BB962C8B-B14F-4D97-AF65-F5344CB8AC3E}">
        <p14:creationId xmlns:p14="http://schemas.microsoft.com/office/powerpoint/2010/main" val="17724201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D233-48E4-4200-B8CB-EF3966AF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BBF3-95D0-4531-A4EA-B0D651DED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Correspondence between Linear Logic connectives and types: </a:t>
            </a:r>
          </a:p>
          <a:p>
            <a:pPr marL="457200" lvl="1" indent="0">
              <a:buNone/>
            </a:pPr>
            <a:r>
              <a:rPr lang="en-US" dirty="0"/>
              <a:t>1. &amp; == intersection type </a:t>
            </a:r>
          </a:p>
          <a:p>
            <a:pPr marL="457200" lvl="1" indent="0">
              <a:buNone/>
            </a:pPr>
            <a:r>
              <a:rPr lang="en-US" dirty="0"/>
              <a:t>2. ⊕ == union type </a:t>
            </a:r>
          </a:p>
          <a:p>
            <a:pPr marL="457200" lvl="1" indent="0">
              <a:buNone/>
            </a:pPr>
            <a:r>
              <a:rPr lang="en-US" dirty="0"/>
              <a:t>3. ⊗ == product type</a:t>
            </a:r>
          </a:p>
          <a:p>
            <a:r>
              <a:rPr lang="en-US" dirty="0"/>
              <a:t>The only thing </a:t>
            </a:r>
            <a:r>
              <a:rPr lang="en-US" dirty="0" err="1"/>
              <a:t>lep</a:t>
            </a:r>
            <a:r>
              <a:rPr lang="en-US" dirty="0"/>
              <a:t>: ephemeral formulas</a:t>
            </a:r>
          </a:p>
          <a:p>
            <a:r>
              <a:rPr lang="en-US" dirty="0"/>
              <a:t>But that can be easily implemented with a “ephemeral model” (as used in my register allocator)</a:t>
            </a:r>
          </a:p>
        </p:txBody>
      </p:sp>
    </p:spTree>
    <p:extLst>
      <p:ext uri="{BB962C8B-B14F-4D97-AF65-F5344CB8AC3E}">
        <p14:creationId xmlns:p14="http://schemas.microsoft.com/office/powerpoint/2010/main" val="22645043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1099-387C-4740-8CCC-5C3A6C90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41413"/>
            <a:ext cx="7886700" cy="18323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Type Theory </a:t>
            </a:r>
            <a:br>
              <a:rPr lang="en-US" dirty="0"/>
            </a:br>
            <a:r>
              <a:rPr lang="en-US" dirty="0"/>
              <a:t>Automated Deduction</a:t>
            </a:r>
            <a:br>
              <a:rPr lang="en-US" dirty="0"/>
            </a:br>
            <a:r>
              <a:rPr lang="en-US" dirty="0"/>
              <a:t>Supercompilation</a:t>
            </a:r>
          </a:p>
        </p:txBody>
      </p:sp>
    </p:spTree>
    <p:extLst>
      <p:ext uri="{BB962C8B-B14F-4D97-AF65-F5344CB8AC3E}">
        <p14:creationId xmlns:p14="http://schemas.microsoft.com/office/powerpoint/2010/main" val="10644337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AD90-3876-48B9-AF50-235DEFA9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we have Curry-­‐Howard Correspondence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76D3-D187-4966-A0AD-4C1A95E1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Howard: “The formulae-­‐as-­‐types notion of construction”</a:t>
            </a:r>
          </a:p>
          <a:p>
            <a:r>
              <a:rPr lang="en-US" dirty="0"/>
              <a:t>Observations: 1. Everything that can be named can be called a “type” 2. We can refer to it using the name 3. We can manipulate it using the name</a:t>
            </a:r>
          </a:p>
          <a:p>
            <a:r>
              <a:rPr lang="en-US" dirty="0"/>
              <a:t>So it seems that we have Curry-­‐Howard simply because we can bind things to names?</a:t>
            </a:r>
          </a:p>
          <a:p>
            <a:r>
              <a:rPr lang="en-US" dirty="0"/>
              <a:t>This explains Martin­‐</a:t>
            </a:r>
            <a:r>
              <a:rPr lang="en-US" dirty="0" err="1"/>
              <a:t>Löf</a:t>
            </a:r>
            <a:r>
              <a:rPr lang="en-US" dirty="0"/>
              <a:t> Type Theory, Hoare Logic, etc.</a:t>
            </a:r>
          </a:p>
        </p:txBody>
      </p:sp>
    </p:spTree>
    <p:extLst>
      <p:ext uri="{BB962C8B-B14F-4D97-AF65-F5344CB8AC3E}">
        <p14:creationId xmlns:p14="http://schemas.microsoft.com/office/powerpoint/2010/main" val="10905835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FCBA-9B1A-4402-A0E9-2E165599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Automated Deduction and Supercompilation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B935-CC01-4793-9928-CAE2A42B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proposition is a program which evaluates to a </a:t>
            </a:r>
            <a:r>
              <a:rPr lang="en-US" dirty="0" err="1"/>
              <a:t>boolean</a:t>
            </a:r>
            <a:r>
              <a:rPr lang="en-US" dirty="0"/>
              <a:t> value</a:t>
            </a:r>
          </a:p>
          <a:p>
            <a:r>
              <a:rPr lang="en-US" dirty="0"/>
              <a:t>A theorem prover is an “</a:t>
            </a:r>
            <a:r>
              <a:rPr lang="en-US" dirty="0" err="1"/>
              <a:t>supercompiler</a:t>
            </a:r>
            <a:r>
              <a:rPr lang="en-US" dirty="0"/>
              <a:t>” which takes shortcuts (induction hypotheses) and tell you the answer without actually running the program</a:t>
            </a:r>
          </a:p>
          <a:p>
            <a:r>
              <a:rPr lang="en-US" dirty="0"/>
              <a:t>If the program is not of type </a:t>
            </a:r>
            <a:r>
              <a:rPr lang="en-US" dirty="0" err="1"/>
              <a:t>boolean</a:t>
            </a:r>
            <a:r>
              <a:rPr lang="en-US" dirty="0"/>
              <a:t>, then the theorem prover is just a normal type checker</a:t>
            </a:r>
          </a:p>
          <a:p>
            <a:r>
              <a:rPr lang="en-US" dirty="0"/>
              <a:t>Type checking and theorem proving uniﬁed</a:t>
            </a:r>
          </a:p>
        </p:txBody>
      </p:sp>
    </p:spTree>
    <p:extLst>
      <p:ext uri="{BB962C8B-B14F-4D97-AF65-F5344CB8AC3E}">
        <p14:creationId xmlns:p14="http://schemas.microsoft.com/office/powerpoint/2010/main" val="22884567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1B32-DA2F-417B-97FC-FE8968D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Turchin’s</a:t>
            </a:r>
            <a:r>
              <a:rPr lang="en-US" dirty="0"/>
              <a:t>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837A-411D-44CA-8CDB-29DBBCFC7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“We do not think in terms of rules of formal logic. We create mental and linguistic models of the reality we observe.” Girard: “Locus </a:t>
            </a:r>
            <a:r>
              <a:rPr lang="en-US" dirty="0" err="1"/>
              <a:t>Solum</a:t>
            </a:r>
            <a:r>
              <a:rPr lang="en-US" dirty="0"/>
              <a:t>: From the rules of logic to the logic of rules”</a:t>
            </a:r>
          </a:p>
          <a:p>
            <a:r>
              <a:rPr lang="en-US" dirty="0"/>
              <a:t>“The essence of </a:t>
            </a:r>
            <a:r>
              <a:rPr lang="en-US" dirty="0" err="1"/>
              <a:t>supercompilation</a:t>
            </a:r>
            <a:r>
              <a:rPr lang="en-US" dirty="0"/>
              <a:t> is in always  moving in the direction of time, and never against it.”</a:t>
            </a:r>
          </a:p>
          <a:p>
            <a:r>
              <a:rPr lang="en-US" dirty="0"/>
              <a:t>“… the persistent problem of transformation  systems: how to know which rules to apply and in which order to apply them.”</a:t>
            </a:r>
          </a:p>
        </p:txBody>
      </p:sp>
    </p:spTree>
    <p:extLst>
      <p:ext uri="{BB962C8B-B14F-4D97-AF65-F5344CB8AC3E}">
        <p14:creationId xmlns:p14="http://schemas.microsoft.com/office/powerpoint/2010/main" val="17869060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BC05-BA18-4D4F-8C4C-E0B52B6F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D5B7-8210-448C-9135-C529E3F4B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capture the essence of formalisms by thinking about the transition of models in the direction of time</a:t>
            </a:r>
          </a:p>
          <a:p>
            <a:r>
              <a:rPr lang="en-US" dirty="0"/>
              <a:t>We can design or implement logics using this way of thinking</a:t>
            </a:r>
          </a:p>
        </p:txBody>
      </p:sp>
    </p:spTree>
    <p:extLst>
      <p:ext uri="{BB962C8B-B14F-4D97-AF65-F5344CB8AC3E}">
        <p14:creationId xmlns:p14="http://schemas.microsoft.com/office/powerpoint/2010/main" val="35696656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2779-676C-42AF-BBD0-11B8FE6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</a:t>
            </a:r>
            <a:r>
              <a:rPr lang="en-US" dirty="0" err="1"/>
              <a:t>Turchin’s</a:t>
            </a:r>
            <a:r>
              <a:rPr lang="en-US" dirty="0"/>
              <a:t> View with Coq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4984-A67C-4D13-AA09-0443D2020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Mindlessly proved all theorems in ﬁrst chapter of Pierce’s Software Foundations using a spartan set of tactics which emulates a </a:t>
            </a:r>
            <a:r>
              <a:rPr lang="en-US" dirty="0" err="1"/>
              <a:t>supercompiler</a:t>
            </a:r>
            <a:r>
              <a:rPr lang="en-US" dirty="0"/>
              <a:t>, using no lemmas</a:t>
            </a:r>
          </a:p>
          <a:p>
            <a:r>
              <a:rPr lang="en-US" dirty="0"/>
              <a:t>Mindlessly generated a necessary lemma for proving a proposition which contains an accumulating argument (as in Hamilton’s Poison prover paper)</a:t>
            </a:r>
          </a:p>
        </p:txBody>
      </p:sp>
    </p:spTree>
    <p:extLst>
      <p:ext uri="{BB962C8B-B14F-4D97-AF65-F5344CB8AC3E}">
        <p14:creationId xmlns:p14="http://schemas.microsoft.com/office/powerpoint/2010/main" val="22002712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637B-F1D9-435B-B776-2E7405D9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Structural Induction and Recursion Induction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00CC-F0C5-427D-8618-741194AC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Experiments on Coq shows that recursion induction is more powerful than structural induction</a:t>
            </a:r>
          </a:p>
          <a:p>
            <a:r>
              <a:rPr lang="en-US" dirty="0" err="1"/>
              <a:t>Coq’s</a:t>
            </a:r>
            <a:r>
              <a:rPr lang="en-US" dirty="0"/>
              <a:t> structural induction gets in the way in one of the theorems, making it less mindless (needed “ingenuity”)</a:t>
            </a:r>
          </a:p>
          <a:p>
            <a:r>
              <a:rPr lang="en-US" dirty="0"/>
              <a:t>If using recursion induction, the theorem will be proved straightforwardly</a:t>
            </a:r>
          </a:p>
          <a:p>
            <a:r>
              <a:rPr lang="en-US" dirty="0"/>
              <a:t>This matches the view of McCarthy (as noted in </a:t>
            </a:r>
            <a:r>
              <a:rPr lang="en-US" dirty="0" err="1"/>
              <a:t>Burstall’s</a:t>
            </a:r>
            <a:r>
              <a:rPr lang="en-US" dirty="0"/>
              <a:t> 1968 paper on structural induction) “… in a sense structural induction is merely a special case of recursion induction, presented in a rather diﬀerent manner.“</a:t>
            </a:r>
          </a:p>
          <a:p>
            <a:r>
              <a:rPr lang="en-US" dirty="0"/>
              <a:t>Automatic theorem provers using recursion induction can probably prove more theorems</a:t>
            </a:r>
          </a:p>
        </p:txBody>
      </p:sp>
    </p:spTree>
    <p:extLst>
      <p:ext uri="{BB962C8B-B14F-4D97-AF65-F5344CB8AC3E}">
        <p14:creationId xmlns:p14="http://schemas.microsoft.com/office/powerpoint/2010/main" val="11785167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12C2-37FB-490A-878B-2F22281A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D7B9-7E21-4458-A072-3781BE64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Theorem evenb_negb : </a:t>
            </a:r>
          </a:p>
          <a:p>
            <a:pPr lvl="1"/>
            <a:r>
              <a:rPr lang="pt-BR" dirty="0"/>
              <a:t>forall n : nat, evenb n = negb (evenb (S n)).</a:t>
            </a:r>
          </a:p>
          <a:p>
            <a:pPr marL="514350" indent="-514350">
              <a:buAutoNum type="arabicPeriod"/>
            </a:pPr>
            <a:r>
              <a:rPr lang="en-US" dirty="0"/>
              <a:t>Prove these two base cases:</a:t>
            </a:r>
          </a:p>
          <a:p>
            <a:pPr marL="971550" lvl="1" indent="-514350">
              <a:buAutoNum type="arabicPeriod"/>
            </a:pPr>
            <a:r>
              <a:rPr lang="en-US" dirty="0"/>
              <a:t>Fixpoint </a:t>
            </a:r>
            <a:r>
              <a:rPr lang="en-US" dirty="0" err="1"/>
              <a:t>evenb</a:t>
            </a:r>
            <a:r>
              <a:rPr lang="en-US" dirty="0"/>
              <a:t> (</a:t>
            </a:r>
            <a:r>
              <a:rPr lang="en-US" dirty="0" err="1"/>
              <a:t>n:nat</a:t>
            </a:r>
            <a:r>
              <a:rPr lang="en-US" dirty="0"/>
              <a:t>) : bool := match n with  </a:t>
            </a:r>
          </a:p>
          <a:p>
            <a:pPr marL="971550" lvl="1" indent="-514350">
              <a:buAutoNum type="arabicPeriod"/>
            </a:pPr>
            <a:r>
              <a:rPr lang="en-US" dirty="0"/>
              <a:t>| O =&gt; true  </a:t>
            </a:r>
            <a:r>
              <a:rPr lang="en-US" dirty="0" err="1"/>
              <a:t>evenb</a:t>
            </a:r>
            <a:r>
              <a:rPr lang="en-US" dirty="0"/>
              <a:t> O = </a:t>
            </a:r>
            <a:r>
              <a:rPr lang="en-US" dirty="0" err="1"/>
              <a:t>negb</a:t>
            </a:r>
            <a:r>
              <a:rPr lang="en-US" dirty="0"/>
              <a:t> (</a:t>
            </a:r>
            <a:r>
              <a:rPr lang="en-US" dirty="0" err="1"/>
              <a:t>evenb</a:t>
            </a:r>
            <a:r>
              <a:rPr lang="en-US" dirty="0"/>
              <a:t> (S O)).   </a:t>
            </a:r>
          </a:p>
          <a:p>
            <a:pPr marL="971550" lvl="1" indent="-514350">
              <a:buAutoNum type="arabicPeriod"/>
            </a:pPr>
            <a:r>
              <a:rPr lang="en-US" dirty="0"/>
              <a:t>| S O =&gt; false  </a:t>
            </a:r>
            <a:r>
              <a:rPr lang="en-US" dirty="0" err="1"/>
              <a:t>evenb</a:t>
            </a:r>
            <a:r>
              <a:rPr lang="en-US" dirty="0"/>
              <a:t> (S O) = </a:t>
            </a:r>
            <a:r>
              <a:rPr lang="en-US" dirty="0" err="1"/>
              <a:t>negb</a:t>
            </a:r>
            <a:r>
              <a:rPr lang="en-US" dirty="0"/>
              <a:t> (</a:t>
            </a:r>
            <a:r>
              <a:rPr lang="en-US" dirty="0" err="1"/>
              <a:t>evenb</a:t>
            </a:r>
            <a:r>
              <a:rPr lang="en-US" dirty="0"/>
              <a:t> (S (S O))).  </a:t>
            </a:r>
          </a:p>
          <a:p>
            <a:pPr marL="971550" lvl="1" indent="-514350">
              <a:buAutoNum type="arabicPeriod"/>
            </a:pPr>
            <a:r>
              <a:rPr lang="en-US" dirty="0"/>
              <a:t>| S (S n) =&gt; </a:t>
            </a:r>
            <a:r>
              <a:rPr lang="en-US" dirty="0" err="1"/>
              <a:t>evenb</a:t>
            </a:r>
            <a:r>
              <a:rPr lang="en-US" dirty="0"/>
              <a:t> n end. </a:t>
            </a:r>
          </a:p>
          <a:p>
            <a:pPr marL="514350" indent="-514350">
              <a:buAutoNum type="arabicPeriod"/>
            </a:pPr>
            <a:r>
              <a:rPr lang="en-US" dirty="0"/>
              <a:t>Prove the inductive case:</a:t>
            </a:r>
          </a:p>
          <a:p>
            <a:pPr marL="971550" lvl="1" indent="-514350">
              <a:buAutoNum type="arabicPeriod"/>
            </a:pPr>
            <a:r>
              <a:rPr lang="en-US" dirty="0"/>
              <a:t>Deﬁnition </a:t>
            </a:r>
            <a:r>
              <a:rPr lang="en-US" dirty="0" err="1"/>
              <a:t>negb</a:t>
            </a:r>
            <a:r>
              <a:rPr lang="en-US" dirty="0"/>
              <a:t> (</a:t>
            </a:r>
            <a:r>
              <a:rPr lang="en-US" dirty="0" err="1"/>
              <a:t>b:bool</a:t>
            </a:r>
            <a:r>
              <a:rPr lang="en-US" dirty="0"/>
              <a:t>) : bool :=  n : </a:t>
            </a:r>
            <a:r>
              <a:rPr lang="en-US" dirty="0" err="1"/>
              <a:t>nat</a:t>
            </a:r>
            <a:r>
              <a:rPr lang="en-US" dirty="0"/>
              <a:t> match b with </a:t>
            </a:r>
          </a:p>
          <a:p>
            <a:pPr marL="971550" lvl="1" indent="-514350">
              <a:buAutoNum type="arabicPeriod"/>
            </a:pPr>
            <a:r>
              <a:rPr lang="en-US" dirty="0"/>
              <a:t>| true =&gt; false </a:t>
            </a:r>
          </a:p>
          <a:p>
            <a:pPr marL="971550" lvl="1" indent="-514350">
              <a:buAutoNum type="arabicPeriod"/>
            </a:pPr>
            <a:r>
              <a:rPr lang="en-US" dirty="0" err="1"/>
              <a:t>IHn</a:t>
            </a:r>
            <a:r>
              <a:rPr lang="en-US" dirty="0"/>
              <a:t> : </a:t>
            </a:r>
            <a:r>
              <a:rPr lang="en-US" dirty="0" err="1"/>
              <a:t>evenb</a:t>
            </a:r>
            <a:r>
              <a:rPr lang="en-US" dirty="0"/>
              <a:t> n = </a:t>
            </a:r>
            <a:r>
              <a:rPr lang="en-US" dirty="0" err="1"/>
              <a:t>negb</a:t>
            </a:r>
            <a:r>
              <a:rPr lang="en-US" dirty="0"/>
              <a:t> (</a:t>
            </a:r>
            <a:r>
              <a:rPr lang="en-US" dirty="0" err="1"/>
              <a:t>evenb</a:t>
            </a:r>
            <a:r>
              <a:rPr lang="en-US" dirty="0"/>
              <a:t> (S n)) </a:t>
            </a:r>
          </a:p>
          <a:p>
            <a:pPr marL="971550" lvl="1" indent="-514350">
              <a:buAutoNum type="arabicPeriod"/>
            </a:pPr>
            <a:r>
              <a:rPr lang="en-US" dirty="0"/>
              <a:t>| false =&gt; true  ============================ end. </a:t>
            </a:r>
          </a:p>
          <a:p>
            <a:pPr marL="971550" lvl="1" indent="-514350">
              <a:buAutoNum type="arabicPeriod"/>
            </a:pPr>
            <a:r>
              <a:rPr lang="en-US" dirty="0" err="1"/>
              <a:t>evenb</a:t>
            </a:r>
            <a:r>
              <a:rPr lang="en-US" dirty="0"/>
              <a:t> (S (S n)) = </a:t>
            </a:r>
            <a:r>
              <a:rPr lang="en-US" dirty="0" err="1"/>
              <a:t>negb</a:t>
            </a:r>
            <a:r>
              <a:rPr lang="en-US" dirty="0"/>
              <a:t> (</a:t>
            </a:r>
            <a:r>
              <a:rPr lang="en-US" dirty="0" err="1"/>
              <a:t>evenb</a:t>
            </a:r>
            <a:r>
              <a:rPr lang="en-US" dirty="0"/>
              <a:t> (S (S (S n)))) =&gt;  </a:t>
            </a:r>
            <a:r>
              <a:rPr lang="en-US" dirty="0" err="1"/>
              <a:t>evenb</a:t>
            </a:r>
            <a:r>
              <a:rPr lang="en-US" dirty="0"/>
              <a:t> n = </a:t>
            </a:r>
            <a:r>
              <a:rPr lang="en-US" dirty="0" err="1"/>
              <a:t>negb</a:t>
            </a:r>
            <a:r>
              <a:rPr lang="en-US" dirty="0"/>
              <a:t> (</a:t>
            </a:r>
            <a:r>
              <a:rPr lang="en-US" dirty="0" err="1"/>
              <a:t>evenb</a:t>
            </a:r>
            <a:r>
              <a:rPr lang="en-US" dirty="0"/>
              <a:t> (S n))</a:t>
            </a:r>
          </a:p>
        </p:txBody>
      </p:sp>
    </p:spTree>
    <p:extLst>
      <p:ext uri="{BB962C8B-B14F-4D97-AF65-F5344CB8AC3E}">
        <p14:creationId xmlns:p14="http://schemas.microsoft.com/office/powerpoint/2010/main" val="790065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008&quot;&gt;&lt;property id=&quot;20148&quot; value=&quot;5&quot;/&gt;&lt;property id=&quot;20300&quot; value=&quot;Slide 1 - &amp;quot;A Uniﬁed View Of Some Theories  (PhD Oral Exam Presentation)&amp;quot;&quot;/&gt;&lt;property id=&quot;20307&quot; value=&quot;256&quot;/&gt;&lt;/object&gt;&lt;object type=&quot;3&quot; unique_id=&quot;10024&quot;&gt;&lt;property id=&quot;20148&quot; value=&quot;5&quot;/&gt;&lt;property id=&quot;20300&quot; value=&quot;Slide 2 - &amp;quot;Topics&amp;quot;&quot;/&gt;&lt;property id=&quot;20307&quot; value=&quot;257&quot;/&gt;&lt;/object&gt;&lt;object type=&quot;3&quot; unique_id=&quot;10045&quot;&gt;&lt;property id=&quot;20148&quot; value=&quot;5&quot;/&gt;&lt;property id=&quot;20300&quot; value=&quot;Slide 3&quot;/&gt;&lt;property id=&quot;20307&quot; value=&quot;258&quot;/&gt;&lt;/object&gt;&lt;object type=&quot;3&quot; unique_id=&quot;10061&quot;&gt;&lt;property id=&quot;20148&quot; value=&quot;5&quot;/&gt;&lt;property id=&quot;20300&quot; value=&quot;Slide 4&quot;/&gt;&lt;property id=&quot;20307&quot; value=&quot;259&quot;/&gt;&lt;/object&gt;&lt;object type=&quot;3&quot; unique_id=&quot;10080&quot;&gt;&lt;property id=&quot;20148&quot; value=&quot;5&quot;/&gt;&lt;property id=&quot;20300&quot; value=&quot;Slide 5&quot;/&gt;&lt;property id=&quot;20307&quot; value=&quot;260&quot;/&gt;&lt;/object&gt;&lt;object type=&quot;3&quot; unique_id=&quot;10102&quot;&gt;&lt;property id=&quot;20148&quot; value=&quot;5&quot;/&gt;&lt;property id=&quot;20300&quot; value=&quot;Slide 6&quot;/&gt;&lt;property id=&quot;20307&quot; value=&quot;261&quot;/&gt;&lt;/object&gt;&lt;object type=&quot;3&quot; unique_id=&quot;10143&quot;&gt;&lt;property id=&quot;20148&quot; value=&quot;5&quot;/&gt;&lt;property id=&quot;20300&quot; value=&quot;Slide 7&quot;/&gt;&lt;property id=&quot;20307&quot; value=&quot;262&quot;/&gt;&lt;/object&gt;&lt;object type=&quot;3&quot; unique_id=&quot;10171&quot;&gt;&lt;property id=&quot;20148&quot; value=&quot;5&quot;/&gt;&lt;property id=&quot;20300&quot; value=&quot;Slide 8&quot;/&gt;&lt;property id=&quot;20307&quot; value=&quot;263&quot;/&gt;&lt;/object&gt;&lt;object type=&quot;3&quot; unique_id=&quot;10202&quot;&gt;&lt;property id=&quot;20148&quot; value=&quot;5&quot;/&gt;&lt;property id=&quot;20300&quot; value=&quot;Slide 9&quot;/&gt;&lt;property id=&quot;20307&quot; value=&quot;264&quot;/&gt;&lt;/object&gt;&lt;object type=&quot;3&quot; unique_id=&quot;10280&quot;&gt;&lt;property id=&quot;20148&quot; value=&quot;5&quot;/&gt;&lt;property id=&quot;20300&quot; value=&quot;Slide 10&quot;/&gt;&lt;property id=&quot;20307&quot; value=&quot;265&quot;/&gt;&lt;/object&gt;&lt;object type=&quot;3&quot; unique_id=&quot;10329&quot;&gt;&lt;property id=&quot;20148&quot; value=&quot;5&quot;/&gt;&lt;property id=&quot;20300&quot; value=&quot;Slide 11 - &amp;quot;Approach “Evidence and proofs are not enough.  Everything happens for a reason.”&amp;quot;&quot;/&gt;&lt;property id=&quot;20307&quot; value=&quot;266&quot;/&gt;&lt;/object&gt;&lt;object type=&quot;3&quot; unique_id=&quot;10395&quot;&gt;&lt;property id=&quot;20148&quot; value=&quot;5&quot;/&gt;&lt;property id=&quot;20300&quot; value=&quot;Slide 12 - &amp;quot;Approach “Evidence and proofs are not enough.  Everything happens for a reason.”&amp;quot;&quot;/&gt;&lt;property id=&quot;20307&quot; value=&quot;267&quot;/&gt;&lt;/object&gt;&lt;object type=&quot;3&quot; unique_id=&quot;10438&quot;&gt;&lt;property id=&quot;20148&quot; value=&quot;5&quot;/&gt;&lt;property id=&quot;20300&quot; value=&quot;Slide 13 - &amp;quot;Things Built&amp;quot;&quot;/&gt;&lt;property id=&quot;20307&quot; value=&quot;268&quot;/&gt;&lt;/object&gt;&lt;object type=&quot;3&quot; unique_id=&quot;10514&quot;&gt;&lt;property id=&quot;20148&quot; value=&quot;5&quot;/&gt;&lt;property id=&quot;20300&quot; value=&quot;Slide 14 - &amp;quot;Criteria of a Good Concept&amp;quot;&quot;/&gt;&lt;property id=&quot;20307&quot; value=&quot;269&quot;/&gt;&lt;/object&gt;&lt;object type=&quot;3&quot; unique_id=&quot;10563&quot;&gt;&lt;property id=&quot;20148&quot; value=&quot;5&quot;/&gt;&lt;property id=&quot;20300&quot; value=&quot;Slide 15 - &amp;quot;Criteria of a Good Concept&amp;quot;&quot;/&gt;&lt;property id=&quot;20307&quot; value=&quot;270&quot;/&gt;&lt;/object&gt;&lt;object type=&quot;3&quot; unique_id=&quot;10615&quot;&gt;&lt;property id=&quot;20148&quot; value=&quot;5&quot;/&gt;&lt;property id=&quot;20300&quot; value=&quot;Slide 16 - &amp;quot;Criteria of a Good Concept&amp;quot;&quot;/&gt;&lt;property id=&quot;20307&quot; value=&quot;271&quot;/&gt;&lt;/object&gt;&lt;object type=&quot;3&quot; unique_id=&quot;10742&quot;&gt;&lt;property id=&quot;20148&quot; value=&quot;5&quot;/&gt;&lt;property id=&quot;20300&quot; value=&quot;Slide 17 - &amp;quot;Type Inference,  Intersection Types,  Control Flow Analysis&amp;quot;&quot;/&gt;&lt;property id=&quot;20307&quot; value=&quot;272&quot;/&gt;&lt;/object&gt;&lt;object type=&quot;3&quot; unique_id=&quot;10838&quot;&gt;&lt;property id=&quot;20148&quot; value=&quot;5&quot;/&gt;&lt;property id=&quot;20300&quot; value=&quot;Slide 18 - &amp;quot;What is Type Inference?&amp;quot;&quot;/&gt;&lt;property id=&quot;20307&quot; value=&quot;273&quot;/&gt;&lt;/object&gt;&lt;object type=&quot;3&quot; unique_id=&quot;10839&quot;&gt;&lt;property id=&quot;20148&quot; value=&quot;5&quot;/&gt;&lt;property id=&quot;20300&quot; value=&quot;Slide 19 - &amp;quot;Major Concepts&amp;quot;&quot;/&gt;&lt;property id=&quot;20307&quot; value=&quot;274&quot;/&gt;&lt;/object&gt;&lt;object type=&quot;3&quot; unique_id=&quot;10840&quot;&gt;&lt;property id=&quot;20148&quot; value=&quot;5&quot;/&gt;&lt;property id=&quot;20300&quot; value=&quot;Slide 20 - &amp;quot;Uniﬁed Type Inference System&amp;quot;&quot;/&gt;&lt;property id=&quot;20307&quot; value=&quot;275&quot;/&gt;&lt;/object&gt;&lt;object type=&quot;3&quot; unique_id=&quot;10929&quot;&gt;&lt;property id=&quot;20148&quot; value=&quot;5&quot;/&gt;&lt;property id=&quot;20300&quot; value=&quot;Slide 21 - &amp;quot;Intuitions&amp;quot;&quot;/&gt;&lt;property id=&quot;20307&quot; value=&quot;276&quot;/&gt;&lt;/object&gt;&lt;object type=&quot;3&quot; unique_id=&quot;10930&quot;&gt;&lt;property id=&quot;20148&quot; value=&quot;5&quot;/&gt;&lt;property id=&quot;20300&quot; value=&quot;Slide 22 - &amp;quot;Intuitions&amp;quot;&quot;/&gt;&lt;property id=&quot;20307&quot; value=&quot;277&quot;/&gt;&lt;/object&gt;&lt;object type=&quot;3&quot; unique_id=&quot;11003&quot;&gt;&lt;property id=&quot;20148&quot; value=&quot;5&quot;/&gt;&lt;property id=&quot;20300&quot; value=&quot;Slide 23 - &amp;quot;Intuitions&amp;quot;&quot;/&gt;&lt;property id=&quot;20307&quot; value=&quot;278&quot;/&gt;&lt;/object&gt;&lt;object type=&quot;3&quot; unique_id=&quot;11079&quot;&gt;&lt;property id=&quot;20148&quot; value=&quot;5&quot;/&gt;&lt;property id=&quot;20300&quot; value=&quot;Slide 24 - &amp;quot;Intuitions&amp;quot;&quot;/&gt;&lt;property id=&quot;20307&quot; value=&quot;279&quot;/&gt;&lt;/object&gt;&lt;object type=&quot;3&quot; unique_id=&quot;11158&quot;&gt;&lt;property id=&quot;20148&quot; value=&quot;5&quot;/&gt;&lt;property id=&quot;20300&quot; value=&quot;Slide 25 - &amp;quot;Intuitions&amp;quot;&quot;/&gt;&lt;property id=&quot;20307&quot; value=&quot;280&quot;/&gt;&lt;/object&gt;&lt;object type=&quot;3&quot; unique_id=&quot;11294&quot;&gt;&lt;property id=&quot;20148&quot; value=&quot;5&quot;/&gt;&lt;property id=&quot;20300&quot; value=&quot;Slide 26 - &amp;quot;Intuitions&amp;quot;&quot;/&gt;&lt;property id=&quot;20307&quot; value=&quot;281&quot;/&gt;&lt;/object&gt;&lt;object type=&quot;3&quot; unique_id=&quot;11435&quot;&gt;&lt;property id=&quot;20148&quot; value=&quot;5&quot;/&gt;&lt;property id=&quot;20300&quot; value=&quot;Slide 27 - &amp;quot;Intuitions&amp;quot;&quot;/&gt;&lt;property id=&quot;20307&quot; value=&quot;282&quot;/&gt;&lt;/object&gt;&lt;object type=&quot;3&quot; unique_id=&quot;11523&quot;&gt;&lt;property id=&quot;20148&quot; value=&quot;5&quot;/&gt;&lt;property id=&quot;20300&quot; value=&quot;Slide 28 - &amp;quot;Intuitions&amp;quot;&quot;/&gt;&lt;property id=&quot;20307&quot; value=&quot;283&quot;/&gt;&lt;/object&gt;&lt;object type=&quot;3&quot; unique_id=&quot;11614&quot;&gt;&lt;property id=&quot;20148&quot; value=&quot;5&quot;/&gt;&lt;property id=&quot;20300&quot; value=&quot;Slide 29 - &amp;quot;The Only Trouble: Polymorphism&amp;quot;&quot;/&gt;&lt;property id=&quot;20307&quot; value=&quot;284&quot;/&gt;&lt;/object&gt;&lt;object type=&quot;3&quot; unique_id=&quot;11832&quot;&gt;&lt;property id=&quot;20148&quot; value=&quot;5&quot;/&gt;&lt;property id=&quot;20300&quot; value=&quot;Slide 30 - &amp;quot;Let‐polymorphism is weird&amp;quot;&quot;/&gt;&lt;property id=&quot;20307&quot; value=&quot;285&quot;/&gt;&lt;/object&gt;&lt;object type=&quot;3&quot; unique_id=&quot;11833&quot;&gt;&lt;property id=&quot;20148&quot; value=&quot;5&quot;/&gt;&lt;property id=&quot;20300&quot; value=&quot;Slide 31 - &amp;quot;Let­‐polymorphism is weird&amp;quot;&quot;/&gt;&lt;property id=&quot;20307&quot; value=&quot;286&quot;/&gt;&lt;/object&gt;&lt;object type=&quot;3&quot; unique_id=&quot;11834&quot;&gt;&lt;property id=&quot;20148&quot; value=&quot;5&quot;/&gt;&lt;property id=&quot;20300&quot; value=&quot;Slide 32 - &amp;quot;Let‐polymorphism is weird&amp;quot;&quot;/&gt;&lt;property id=&quot;20307&quot; value=&quot;287&quot;/&gt;&lt;/object&gt;&lt;object type=&quot;3&quot; unique_id=&quot;11937&quot;&gt;&lt;property id=&quot;20148&quot; value=&quot;5&quot;/&gt;&lt;property id=&quot;20300&quot; value=&quot;Slide 33 - &amp;quot;Let‐polymorphism is weird&amp;quot;&quot;/&gt;&lt;property id=&quot;20307&quot; value=&quot;288&quot;/&gt;&lt;/object&gt;&lt;object type=&quot;3&quot; unique_id=&quot;12043&quot;&gt;&lt;property id=&quot;20148&quot; value=&quot;5&quot;/&gt;&lt;property id=&quot;20300&quot; value=&quot;Slide 34 - &amp;quot;Let‐polymorphism is weird&amp;quot;&quot;/&gt;&lt;property id=&quot;20307&quot; value=&quot;289&quot;/&gt;&lt;/object&gt;&lt;object type=&quot;3&quot; unique_id=&quot;12296&quot;&gt;&lt;property id=&quot;20148&quot; value=&quot;5&quot;/&gt;&lt;property id=&quot;20300&quot; value=&quot;Slide 35 - &amp;quot;Let‐polymorphism is weird&amp;quot;&quot;/&gt;&lt;property id=&quot;20307&quot; value=&quot;290&quot;/&gt;&lt;/object&gt;&lt;object type=&quot;3&quot; unique_id=&quot;12408&quot;&gt;&lt;property id=&quot;20148&quot; value=&quot;5&quot;/&gt;&lt;property id=&quot;20300&quot; value=&quot;Slide 36 - &amp;quot;Let‐polymorphism is weird&amp;quot;&quot;/&gt;&lt;property id=&quot;20307&quot; value=&quot;291&quot;/&gt;&lt;/object&gt;&lt;object type=&quot;3&quot; unique_id=&quot;12523&quot;&gt;&lt;property id=&quot;20148&quot; value=&quot;5&quot;/&gt;&lt;property id=&quot;20300&quot; value=&quot;Slide 37 - &amp;quot;Let­‐polymorphism is weird&amp;quot;&quot;/&gt;&lt;property id=&quot;20307&quot; value=&quot;292&quot;/&gt;&lt;/object&gt;&lt;object type=&quot;3&quot; unique_id=&quot;12641&quot;&gt;&lt;property id=&quot;20148&quot; value=&quot;5&quot;/&gt;&lt;property id=&quot;20300&quot; value=&quot;Slide 38 - &amp;quot;Unsoundness With Eﬀects&amp;quot;&quot;/&gt;&lt;property id=&quot;20307&quot; value=&quot;293&quot;/&gt;&lt;/object&gt;&lt;object type=&quot;3&quot; unique_id=&quot;12762&quot;&gt;&lt;property id=&quot;20148&quot; value=&quot;5&quot;/&gt;&lt;property id=&quot;20300&quot; value=&quot;Slide 39 - &amp;quot;Unsoundness With Eﬀects&amp;quot;&quot;/&gt;&lt;property id=&quot;20307&quot; value=&quot;294&quot;/&gt;&lt;/object&gt;&lt;object type=&quot;3&quot; unique_id=&quot;12886&quot;&gt;&lt;property id=&quot;20148&quot; value=&quot;5&quot;/&gt;&lt;property id=&quot;20300&quot; value=&quot;Slide 40 - &amp;quot;Unsoundness With Eﬀects&amp;quot;&quot;/&gt;&lt;property id=&quot;20307&quot; value=&quot;295&quot;/&gt;&lt;/object&gt;&lt;object type=&quot;3&quot; unique_id=&quot;13055&quot;&gt;&lt;property id=&quot;20148&quot; value=&quot;5&quot;/&gt;&lt;property id=&quot;20300&quot; value=&quot;Slide 41 - &amp;quot;ML With Value Restrictions&amp;quot;&quot;/&gt;&lt;property id=&quot;20307&quot; value=&quot;296&quot;/&gt;&lt;/object&gt;&lt;object type=&quot;3&quot; unique_id=&quot;13056&quot;&gt;&lt;property id=&quot;20148&quot; value=&quot;5&quot;/&gt;&lt;property id=&quot;20300&quot; value=&quot;Slide 42 - &amp;quot;ML With Value Restrictions&amp;quot;&quot;/&gt;&lt;property id=&quot;20307&quot; value=&quot;297&quot;/&gt;&lt;/object&gt;&lt;object type=&quot;3&quot; unique_id=&quot;13233&quot;&gt;&lt;property id=&quot;20148&quot; value=&quot;5&quot;/&gt;&lt;property id=&quot;20300&quot; value=&quot;Slide 43 - &amp;quot;ML With Value Restrictions&amp;quot;&quot;/&gt;&lt;property id=&quot;20307&quot; value=&quot;298&quot;/&gt;&lt;/object&gt;&lt;object type=&quot;3&quot; unique_id=&quot;13234&quot;&gt;&lt;property id=&quot;20148&quot; value=&quot;5&quot;/&gt;&lt;property id=&quot;20300&quot; value=&quot;Slide 44 - &amp;quot;ML With Value Restrictions&amp;quot;&quot;/&gt;&lt;property id=&quot;20307&quot; value=&quot;299&quot;/&gt;&lt;/object&gt;&lt;object type=&quot;3&quot; unique_id=&quot;13511&quot;&gt;&lt;property id=&quot;20148&quot; value=&quot;5&quot;/&gt;&lt;property id=&quot;20300&quot; value=&quot;Slide 45 - &amp;quot;ML With Value Restrictions&amp;quot;&quot;/&gt;&lt;property id=&quot;20307&quot; value=&quot;300&quot;/&gt;&lt;/object&gt;&lt;object type=&quot;3&quot; unique_id=&quot;13512&quot;&gt;&lt;property id=&quot;20148&quot; value=&quot;5&quot;/&gt;&lt;property id=&quot;20300&quot; value=&quot;Slide 46 - &amp;quot;ML With Value Restrictions&amp;quot;&quot;/&gt;&lt;property id=&quot;20307&quot; value=&quot;301&quot;/&gt;&lt;/object&gt;&lt;object type=&quot;3&quot; unique_id=&quot;13657&quot;&gt;&lt;property id=&quot;20148&quot; value=&quot;5&quot;/&gt;&lt;property id=&quot;20300&quot; value=&quot;Slide 47 - &amp;quot;Beat Tom&amp;quot;&quot;/&gt;&lt;property id=&quot;20307&quot; value=&quot;302&quot;/&gt;&lt;/object&gt;&lt;object type=&quot;3&quot; unique_id=&quot;13805&quot;&gt;&lt;property id=&quot;20148&quot; value=&quot;5&quot;/&gt;&lt;property id=&quot;20300&quot; value=&quot;Slide 49 - &amp;quot;Beat Tom&amp;quot;&quot;/&gt;&lt;property id=&quot;20307&quot; value=&quot;303&quot;/&gt;&lt;/object&gt;&lt;object type=&quot;3&quot; unique_id=&quot;13956&quot;&gt;&lt;property id=&quot;20148&quot; value=&quot;5&quot;/&gt;&lt;property id=&quot;20300&quot; value=&quot;Slide 48 - &amp;quot;Beat Tom&amp;quot;&quot;/&gt;&lt;property id=&quot;20307&quot; value=&quot;304&quot;/&gt;&lt;/object&gt;&lt;object type=&quot;3&quot; unique_id=&quot;14110&quot;&gt;&lt;property id=&quot;20148&quot; value=&quot;5&quot;/&gt;&lt;property id=&quot;20300&quot; value=&quot;Slide 50 - &amp;quot;Beat Tom&amp;quot;&quot;/&gt;&lt;property id=&quot;20307&quot; value=&quot;305&quot;/&gt;&lt;/object&gt;&lt;object type=&quot;3&quot; unique_id=&quot;14267&quot;&gt;&lt;property id=&quot;20148&quot; value=&quot;5&quot;/&gt;&lt;property id=&quot;20300&quot; value=&quot;Slide 51 - &amp;quot;Beat Tom&amp;quot;&quot;/&gt;&lt;property id=&quot;20307&quot; value=&quot;306&quot;/&gt;&lt;/object&gt;&lt;object type=&quot;3&quot; unique_id=&quot;14427&quot;&gt;&lt;property id=&quot;20148&quot; value=&quot;5&quot;/&gt;&lt;property id=&quot;20300&quot; value=&quot;Slide 52 - &amp;quot;Beat Tom&amp;quot;&quot;/&gt;&lt;property id=&quot;20307&quot; value=&quot;307&quot;/&gt;&lt;/object&gt;&lt;object type=&quot;3&quot; unique_id=&quot;14698&quot;&gt;&lt;property id=&quot;20148&quot; value=&quot;5&quot;/&gt;&lt;property id=&quot;20300&quot; value=&quot;Slide 53 - &amp;quot;Beat Tom Again, and Again…&amp;quot;&quot;/&gt;&lt;property id=&quot;20307&quot; value=&quot;308&quot;/&gt;&lt;/object&gt;&lt;object type=&quot;3&quot; unique_id=&quot;15194&quot;&gt;&lt;property id=&quot;20148&quot; value=&quot;5&quot;/&gt;&lt;property id=&quot;20300&quot; value=&quot;Slide 54 - &amp;quot;What is the Real Problem?&amp;quot;&quot;/&gt;&lt;property id=&quot;20307&quot; value=&quot;309&quot;/&gt;&lt;/object&gt;&lt;object type=&quot;3&quot; unique_id=&quot;15363&quot;&gt;&lt;property id=&quot;20148&quot; value=&quot;5&quot;/&gt;&lt;property id=&quot;20300&quot; value=&quot;Slide 55 - &amp;quot;What is the Real Problem?&amp;quot;&quot;/&gt;&lt;property id=&quot;20307&quot; value=&quot;310&quot;/&gt;&lt;/object&gt;&lt;object type=&quot;3&quot; unique_id=&quot;15649&quot;&gt;&lt;property id=&quot;20148&quot; value=&quot;5&quot;/&gt;&lt;property id=&quot;20300&quot; value=&quot;Slide 56 - &amp;quot;What is the Real Problem?&amp;quot;&quot;/&gt;&lt;property id=&quot;20307&quot; value=&quot;311&quot;/&gt;&lt;/object&gt;&lt;object type=&quot;3&quot; unique_id=&quot;15824&quot;&gt;&lt;property id=&quot;20148&quot; value=&quot;5&quot;/&gt;&lt;property id=&quot;20300&quot; value=&quot;Slide 57 - &amp;quot;What is the Real Problem?&amp;quot;&quot;/&gt;&lt;property id=&quot;20307&quot; value=&quot;312&quot;/&gt;&lt;/object&gt;&lt;object type=&quot;3&quot; unique_id=&quot;16002&quot;&gt;&lt;property id=&quot;20148&quot; value=&quot;5&quot;/&gt;&lt;property id=&quot;20300&quot; value=&quot;Slide 58 - &amp;quot;What is the Real Problem?&amp;quot;&quot;/&gt;&lt;property id=&quot;20307&quot; value=&quot;313&quot;/&gt;&lt;/object&gt;&lt;object type=&quot;3&quot; unique_id=&quot;16183&quot;&gt;&lt;property id=&quot;20148&quot; value=&quot;5&quot;/&gt;&lt;property id=&quot;20300&quot; value=&quot;Slide 59 - &amp;quot;Generalization at λ&amp;quot;&quot;/&gt;&lt;property id=&quot;20307&quot; value=&quot;314&quot;/&gt;&lt;/object&gt;&lt;object type=&quot;3&quot; unique_id=&quot;16550&quot;&gt;&lt;property id=&quot;20148&quot; value=&quot;5&quot;/&gt;&lt;property id=&quot;20300&quot; value=&quot;Slide 60 - &amp;quot;Example&amp;quot;&quot;/&gt;&lt;property id=&quot;20307&quot; value=&quot;315&quot;/&gt;&lt;/object&gt;&lt;object type=&quot;3&quot; unique_id=&quot;16551&quot;&gt;&lt;property id=&quot;20148&quot; value=&quot;5&quot;/&gt;&lt;property id=&quot;20300&quot; value=&quot;Slide 61 - &amp;quot;Example&amp;quot;&quot;/&gt;&lt;property id=&quot;20307&quot; value=&quot;316&quot;/&gt;&lt;/object&gt;&lt;object type=&quot;3&quot; unique_id=&quot;16741&quot;&gt;&lt;property id=&quot;20148&quot; value=&quot;5&quot;/&gt;&lt;property id=&quot;20300&quot; value=&quot;Slide 62 - &amp;quot;Example&amp;quot;&quot;/&gt;&lt;property id=&quot;20307&quot; value=&quot;317&quot;/&gt;&lt;/object&gt;&lt;object type=&quot;3&quot; unique_id=&quot;17126&quot;&gt;&lt;property id=&quot;20148&quot; value=&quot;5&quot;/&gt;&lt;property id=&quot;20300&quot; value=&quot;Slide 63 - &amp;quot;Example&amp;quot;&quot;/&gt;&lt;property id=&quot;20307&quot; value=&quot;318&quot;/&gt;&lt;/object&gt;&lt;object type=&quot;3&quot; unique_id=&quot;17127&quot;&gt;&lt;property id=&quot;20148&quot; value=&quot;5&quot;/&gt;&lt;property id=&quot;20300&quot; value=&quot;Slide 64 - &amp;quot;Example&amp;quot;&quot;/&gt;&lt;property id=&quot;20307&quot; value=&quot;319&quot;/&gt;&lt;/object&gt;&lt;object type=&quot;3&quot; unique_id=&quot;17128&quot;&gt;&lt;property id=&quot;20148&quot; value=&quot;5&quot;/&gt;&lt;property id=&quot;20300&quot; value=&quot;Slide 65 - &amp;quot;Example&amp;quot;&quot;/&gt;&lt;property id=&quot;20307&quot; value=&quot;320&quot;/&gt;&lt;/object&gt;&lt;object type=&quot;3&quot; unique_id=&quot;17129&quot;&gt;&lt;property id=&quot;20148&quot; value=&quot;5&quot;/&gt;&lt;property id=&quot;20300&quot; value=&quot;Slide 66 - &amp;quot;Example&amp;quot;&quot;/&gt;&lt;property id=&quot;20307&quot; value=&quot;321&quot;/&gt;&lt;/object&gt;&lt;object type=&quot;3&quot; unique_id=&quot;17402&quot;&gt;&lt;property id=&quot;20148&quot; value=&quot;5&quot;/&gt;&lt;property id=&quot;20300&quot; value=&quot;Slide 67 - &amp;quot;Example&amp;quot;&quot;/&gt;&lt;property id=&quot;20307&quot; value=&quot;322&quot;/&gt;&lt;/object&gt;&lt;object type=&quot;3&quot; unique_id=&quot;17403&quot;&gt;&lt;property id=&quot;20148&quot; value=&quot;5&quot;/&gt;&lt;property id=&quot;20300&quot; value=&quot;Slide 68 - &amp;quot;Example&amp;quot;&quot;/&gt;&lt;property id=&quot;20307&quot; value=&quot;323&quot;/&gt;&lt;/object&gt;&lt;object type=&quot;3&quot; unique_id=&quot;17754&quot;&gt;&lt;property id=&quot;20148&quot; value=&quot;5&quot;/&gt;&lt;property id=&quot;20300&quot; value=&quot;Slide 69 - &amp;quot;How to Generalize at λ ?&amp;quot;&quot;/&gt;&lt;property id=&quot;20307&quot; value=&quot;324&quot;/&gt;&lt;/object&gt;&lt;object type=&quot;3&quot; unique_id=&quot;18110&quot;&gt;&lt;property id=&quot;20148&quot; value=&quot;5&quot;/&gt;&lt;property id=&quot;20300&quot; value=&quot;Slide 70 - &amp;quot;The Rest of The Story&amp;quot;&quot;/&gt;&lt;property id=&quot;20307&quot; value=&quot;325&quot;/&gt;&lt;/object&gt;&lt;object type=&quot;3&quot; unique_id=&quot;18831&quot;&gt;&lt;property id=&quot;20148&quot; value=&quot;5&quot;/&gt;&lt;property id=&quot;20300&quot; value=&quot;Slide 71 - &amp;quot;Intersection Types&amp;quot;&quot;/&gt;&lt;property id=&quot;20307&quot; value=&quot;326&quot;/&gt;&lt;/object&gt;&lt;object type=&quot;3&quot; unique_id=&quot;18832&quot;&gt;&lt;property id=&quot;20148&quot; value=&quot;5&quot;/&gt;&lt;property id=&quot;20300&quot; value=&quot;Slide 72 - &amp;quot;Intersection Types&amp;quot;&quot;/&gt;&lt;property id=&quot;20307&quot; value=&quot;327&quot;/&gt;&lt;/object&gt;&lt;object type=&quot;3&quot; unique_id=&quot;19055&quot;&gt;&lt;property id=&quot;20148&quot; value=&quot;5&quot;/&gt;&lt;property id=&quot;20300&quot; value=&quot;Slide 73 - &amp;quot;Intersection Types&amp;quot;&quot;/&gt;&lt;property id=&quot;20307&quot; value=&quot;328&quot;/&gt;&lt;/object&gt;&lt;object type=&quot;3&quot; unique_id=&quot;19656&quot;&gt;&lt;property id=&quot;20148&quot; value=&quot;5&quot;/&gt;&lt;property id=&quot;20300&quot; value=&quot;Slide 74 - &amp;quot;Example&amp;quot;&quot;/&gt;&lt;property id=&quot;20307&quot; value=&quot;329&quot;/&gt;&lt;/object&gt;&lt;object type=&quot;3&quot; unique_id=&quot;19657&quot;&gt;&lt;property id=&quot;20148&quot; value=&quot;5&quot;/&gt;&lt;property id=&quot;20300&quot; value=&quot;Slide 75 - &amp;quot;Example&amp;quot;&quot;/&gt;&lt;property id=&quot;20307&quot; value=&quot;330&quot;/&gt;&lt;/object&gt;&lt;object type=&quot;3&quot; unique_id=&quot;19658&quot;&gt;&lt;property id=&quot;20148&quot; value=&quot;5&quot;/&gt;&lt;property id=&quot;20300&quot; value=&quot;Slide 76 - &amp;quot;Example&amp;quot;&quot;/&gt;&lt;property id=&quot;20307&quot; value=&quot;331&quot;/&gt;&lt;/object&gt;&lt;object type=&quot;3&quot; unique_id=&quot;19659&quot;&gt;&lt;property id=&quot;20148&quot; value=&quot;5&quot;/&gt;&lt;property id=&quot;20300&quot; value=&quot;Slide 77 - &amp;quot;Example&amp;quot;&quot;/&gt;&lt;property id=&quot;20307&quot; value=&quot;332&quot;/&gt;&lt;/object&gt;&lt;object type=&quot;3&quot; unique_id=&quot;19981&quot;&gt;&lt;property id=&quot;20148&quot; value=&quot;5&quot;/&gt;&lt;property id=&quot;20300&quot; value=&quot;Slide 78 - &amp;quot;Example&amp;quot;&quot;/&gt;&lt;property id=&quot;20307&quot; value=&quot;335&quot;/&gt;&lt;/object&gt;&lt;object type=&quot;3&quot; unique_id=&quot;19982&quot;&gt;&lt;property id=&quot;20148&quot; value=&quot;5&quot;/&gt;&lt;property id=&quot;20300&quot; value=&quot;Slide 79 - &amp;quot;Example&amp;quot;&quot;/&gt;&lt;property id=&quot;20307&quot; value=&quot;336&quot;/&gt;&lt;/object&gt;&lt;object type=&quot;3&quot; unique_id=&quot;20551&quot;&gt;&lt;property id=&quot;20148&quot; value=&quot;5&quot;/&gt;&lt;property id=&quot;20300&quot; value=&quot;Slide 80 - &amp;quot;Trouble with Intersection Types&amp;quot;&quot;/&gt;&lt;property id=&quot;20307&quot; value=&quot;337&quot;/&gt;&lt;/object&gt;&lt;object type=&quot;3&quot; unique_id=&quot;20552&quot;&gt;&lt;property id=&quot;20148&quot; value=&quot;5&quot;/&gt;&lt;property id=&quot;20300&quot; value=&quot;Slide 81 - &amp;quot;Trouble with Intersection Types&amp;quot;&quot;/&gt;&lt;property id=&quot;20307&quot; value=&quot;338&quot;/&gt;&lt;/object&gt;&lt;object type=&quot;3&quot; unique_id=&quot;20553&quot;&gt;&lt;property id=&quot;20148&quot; value=&quot;5&quot;/&gt;&lt;property id=&quot;20300&quot; value=&quot;Slide 82 - &amp;quot;Trouble with Intersection Types&amp;quot;&quot;/&gt;&lt;property id=&quot;20307&quot; value=&quot;339&quot;/&gt;&lt;/object&gt;&lt;object type=&quot;3&quot; unique_id=&quot;21058&quot;&gt;&lt;property id=&quot;20148&quot; value=&quot;5&quot;/&gt;&lt;property id=&quot;20300&quot; value=&quot;Slide 83 - &amp;quot;Observations&amp;quot;&quot;/&gt;&lt;property id=&quot;20307&quot; value=&quot;340&quot;/&gt;&lt;/object&gt;&lt;object type=&quot;3&quot; unique_id=&quot;21059&quot;&gt;&lt;property id=&quot;20148&quot; value=&quot;5&quot;/&gt;&lt;property id=&quot;20300&quot; value=&quot;Slide 84 - &amp;quot;Observations&amp;quot;&quot;/&gt;&lt;property id=&quot;20307&quot; value=&quot;341&quot;/&gt;&lt;/object&gt;&lt;object type=&quot;3&quot; unique_id=&quot;21060&quot;&gt;&lt;property id=&quot;20148&quot; value=&quot;5&quot;/&gt;&lt;property id=&quot;20300&quot; value=&quot;Slide 85 - &amp;quot;Observations&amp;quot;&quot;/&gt;&lt;property id=&quot;20307&quot; value=&quot;342&quot;/&gt;&lt;/object&gt;&lt;object type=&quot;3&quot; unique_id=&quot;21061&quot;&gt;&lt;property id=&quot;20148&quot; value=&quot;5&quot;/&gt;&lt;property id=&quot;20300&quot; value=&quot;Slide 86 - &amp;quot;Observations&amp;quot;&quot;/&gt;&lt;property id=&quot;20307&quot; value=&quot;343&quot;/&gt;&lt;/object&gt;&lt;object type=&quot;3&quot; unique_id=&quot;21326&quot;&gt;&lt;property id=&quot;20148&quot; value=&quot;5&quot;/&gt;&lt;property id=&quot;20300&quot; value=&quot;Slide 87 - &amp;quot;Observations&amp;quot;&quot;/&gt;&lt;property id=&quot;20307&quot; value=&quot;344&quot;/&gt;&lt;/object&gt;&lt;object type=&quot;3&quot; unique_id=&quot;21683&quot;&gt;&lt;property id=&quot;20148&quot; value=&quot;5&quot;/&gt;&lt;property id=&quot;20300&quot; value=&quot;Slide 88 - &amp;quot;Intersection Types ==&amp;gt; CFA&amp;quot;&quot;/&gt;&lt;property id=&quot;20307&quot; value=&quot;345&quot;/&gt;&lt;/object&gt;&lt;object type=&quot;3&quot; unique_id=&quot;22044&quot;&gt;&lt;property id=&quot;20148&quot; value=&quot;5&quot;/&gt;&lt;property id=&quot;20300&quot; value=&quot;Slide 89 - &amp;quot;Hoare Logic  Linear Logic&amp;quot;&quot;/&gt;&lt;property id=&quot;20307&quot; value=&quot;346&quot;/&gt;&lt;/object&gt;&lt;object type=&quot;3&quot; unique_id=&quot;22045&quot;&gt;&lt;property id=&quot;20148&quot; value=&quot;5&quot;/&gt;&lt;property id=&quot;20300&quot; value=&quot;Slide 90 - &amp;quot;Hoare Logic (Separation Logic)&amp;quot;&quot;/&gt;&lt;property id=&quot;20307&quot; value=&quot;347&quot;/&gt;&lt;/object&gt;&lt;object type=&quot;3&quot; unique_id=&quot;22414&quot;&gt;&lt;property id=&quot;20148&quot; value=&quot;5&quot;/&gt;&lt;property id=&quot;20300&quot; value=&quot;Slide 91 - &amp;quot;Linear Logic&amp;quot;&quot;/&gt;&lt;property id=&quot;20307&quot; value=&quot;348&quot;/&gt;&lt;/object&gt;&lt;object type=&quot;3&quot; unique_id=&quot;22415&quot;&gt;&lt;property id=&quot;20148&quot; value=&quot;5&quot;/&gt;&lt;property id=&quot;20300&quot; value=&quot;Slide 92 - &amp;quot;Type Theory  Automated Deduction Supercompilation&amp;quot;&quot;/&gt;&lt;property id=&quot;20307&quot; value=&quot;349&quot;/&gt;&lt;/object&gt;&lt;object type=&quot;3&quot; unique_id=&quot;22886&quot;&gt;&lt;property id=&quot;20148&quot; value=&quot;5&quot;/&gt;&lt;property id=&quot;20300&quot; value=&quot;Slide 93 - &amp;quot;Why we have Curry-­‐Howard Correspondence&amp;quot;&quot;/&gt;&lt;property id=&quot;20307&quot; value=&quot;350&quot;/&gt;&lt;/object&gt;&lt;object type=&quot;3&quot; unique_id=&quot;22887&quot;&gt;&lt;property id=&quot;20148&quot; value=&quot;5&quot;/&gt;&lt;property id=&quot;20300&quot; value=&quot;Slide 94 - &amp;quot;Automated Deduction and Supercompilation&amp;quot;&quot;/&gt;&lt;property id=&quot;20307&quot; value=&quot;351&quot;/&gt;&lt;/object&gt;&lt;object type=&quot;3&quot; unique_id=&quot;22888&quot;&gt;&lt;property id=&quot;20148&quot; value=&quot;5&quot;/&gt;&lt;property id=&quot;20300&quot; value=&quot;Slide 95 - &amp;quot;Turchin’s View&amp;quot;&quot;/&gt;&lt;property id=&quot;20307&quot; value=&quot;352&quot;/&gt;&lt;/object&gt;&lt;object type=&quot;3&quot; unique_id=&quot;23180&quot;&gt;&lt;property id=&quot;20148&quot; value=&quot;5&quot;/&gt;&lt;property id=&quot;20300&quot; value=&quot;Slide 96 - &amp;quot;A Simple View&amp;quot;&quot;/&gt;&lt;property id=&quot;20307&quot; value=&quot;353&quot;/&gt;&lt;/object&gt;&lt;object type=&quot;3&quot; unique_id=&quot;23769&quot;&gt;&lt;property id=&quot;20148&quot; value=&quot;5&quot;/&gt;&lt;property id=&quot;20300&quot; value=&quot;Slide 97 - &amp;quot;Verifying Turchin’s View with Coq&amp;quot;&quot;/&gt;&lt;property id=&quot;20307&quot; value=&quot;354&quot;/&gt;&lt;/object&gt;&lt;object type=&quot;3&quot; unique_id=&quot;23770&quot;&gt;&lt;property id=&quot;20148&quot; value=&quot;5&quot;/&gt;&lt;property id=&quot;20300&quot; value=&quot;Slide 98 - &amp;quot;Structural Induction and Recursion Induction&amp;quot;&quot;/&gt;&lt;property id=&quot;20307&quot; value=&quot;355&quot;/&gt;&lt;/object&gt;&lt;object type=&quot;3&quot; unique_id=&quot;23771&quot;&gt;&lt;property id=&quot;20148&quot; value=&quot;5&quot;/&gt;&lt;property id=&quot;20300&quot; value=&quot;Slide 99 - &amp;quot;Example&amp;quot;&quot;/&gt;&lt;property id=&quot;20307&quot; value=&quot;356&quot;/&gt;&lt;/object&gt;&lt;object type=&quot;3&quot; unique_id=&quot;23772&quot;&gt;&lt;property id=&quot;20148&quot; value=&quot;5&quot;/&gt;&lt;property id=&quot;20300&quot; value=&quot;Slide 100 - &amp;quot;TODO List&amp;quot;&quot;/&gt;&lt;property id=&quot;20307&quot; value=&quot;3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3511</Words>
  <Application>Microsoft Office PowerPoint</Application>
  <PresentationFormat>On-screen Show (4:3)</PresentationFormat>
  <Paragraphs>507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4" baseType="lpstr">
      <vt:lpstr>Arial</vt:lpstr>
      <vt:lpstr>Calibri</vt:lpstr>
      <vt:lpstr>Calibri Light</vt:lpstr>
      <vt:lpstr>Office Theme</vt:lpstr>
      <vt:lpstr>A Uniﬁed View Of Some Theories  (PhD Oral Exam Presentation)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 “Evidence and proofs are not enough.  Everything happens for a reason.”</vt:lpstr>
      <vt:lpstr>Approach “Evidence and proofs are not enough.  Everything happens for a reason.”</vt:lpstr>
      <vt:lpstr>Things Built</vt:lpstr>
      <vt:lpstr>Criteria of a Good Concept</vt:lpstr>
      <vt:lpstr>Criteria of a Good Concept</vt:lpstr>
      <vt:lpstr>Criteria of a Good Concept</vt:lpstr>
      <vt:lpstr>Type Inference,  Intersection Types,  Control Flow Analysis</vt:lpstr>
      <vt:lpstr>What is Type Inference?</vt:lpstr>
      <vt:lpstr>Major Concepts</vt:lpstr>
      <vt:lpstr>Uniﬁed Type Inference System</vt:lpstr>
      <vt:lpstr>Intuitions</vt:lpstr>
      <vt:lpstr>Intuitions</vt:lpstr>
      <vt:lpstr>Intuitions</vt:lpstr>
      <vt:lpstr>Intuitions</vt:lpstr>
      <vt:lpstr>Intuitions</vt:lpstr>
      <vt:lpstr>Intuitions</vt:lpstr>
      <vt:lpstr>Intuitions</vt:lpstr>
      <vt:lpstr>Intuitions</vt:lpstr>
      <vt:lpstr>The Only Trouble: Polymorphism</vt:lpstr>
      <vt:lpstr>Let‐polymorphism is weird</vt:lpstr>
      <vt:lpstr>Let­‐polymorphism is weird</vt:lpstr>
      <vt:lpstr>Let‐polymorphism is weird</vt:lpstr>
      <vt:lpstr>Let‐polymorphism is weird</vt:lpstr>
      <vt:lpstr>Let‐polymorphism is weird</vt:lpstr>
      <vt:lpstr>Let‐polymorphism is weird</vt:lpstr>
      <vt:lpstr>Let‐polymorphism is weird</vt:lpstr>
      <vt:lpstr>Let­‐polymorphism is weird</vt:lpstr>
      <vt:lpstr>Unsoundness With Eﬀects</vt:lpstr>
      <vt:lpstr>Unsoundness With Eﬀects</vt:lpstr>
      <vt:lpstr>Unsoundness With Eﬀects</vt:lpstr>
      <vt:lpstr>ML With Value Restrictions</vt:lpstr>
      <vt:lpstr>ML With Value Restrictions</vt:lpstr>
      <vt:lpstr>ML With Value Restrictions</vt:lpstr>
      <vt:lpstr>ML With Value Restrictions</vt:lpstr>
      <vt:lpstr>ML With Value Restrictions</vt:lpstr>
      <vt:lpstr>ML With Value Restrictions</vt:lpstr>
      <vt:lpstr>Beat Tom</vt:lpstr>
      <vt:lpstr>Beat Tom</vt:lpstr>
      <vt:lpstr>Beat Tom</vt:lpstr>
      <vt:lpstr>Beat Tom</vt:lpstr>
      <vt:lpstr>Beat Tom</vt:lpstr>
      <vt:lpstr>Beat Tom</vt:lpstr>
      <vt:lpstr>Beat Tom Again, and Again…</vt:lpstr>
      <vt:lpstr>What is the Real Problem?</vt:lpstr>
      <vt:lpstr>What is the Real Problem?</vt:lpstr>
      <vt:lpstr>What is the Real Problem?</vt:lpstr>
      <vt:lpstr>What is the Real Problem?</vt:lpstr>
      <vt:lpstr>What is the Real Problem?</vt:lpstr>
      <vt:lpstr>Generalization at λ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How to Generalize at λ ?</vt:lpstr>
      <vt:lpstr>The Rest of The Story</vt:lpstr>
      <vt:lpstr>Intersection Types</vt:lpstr>
      <vt:lpstr>Intersection Types</vt:lpstr>
      <vt:lpstr>Intersection Types</vt:lpstr>
      <vt:lpstr>Example</vt:lpstr>
      <vt:lpstr>Example</vt:lpstr>
      <vt:lpstr>Example</vt:lpstr>
      <vt:lpstr>Example</vt:lpstr>
      <vt:lpstr>Example</vt:lpstr>
      <vt:lpstr>Example</vt:lpstr>
      <vt:lpstr>Trouble with Intersection Types</vt:lpstr>
      <vt:lpstr>Trouble with Intersection Types</vt:lpstr>
      <vt:lpstr>Trouble with Intersection Types</vt:lpstr>
      <vt:lpstr>Observations</vt:lpstr>
      <vt:lpstr>Observations</vt:lpstr>
      <vt:lpstr>Observations</vt:lpstr>
      <vt:lpstr>Observations</vt:lpstr>
      <vt:lpstr>Observations</vt:lpstr>
      <vt:lpstr>Intersection Types ==&gt; CFA</vt:lpstr>
      <vt:lpstr>Hoare Logic  Linear Logic</vt:lpstr>
      <vt:lpstr>Hoare Logic (Separation Logic)</vt:lpstr>
      <vt:lpstr>Linear Logic</vt:lpstr>
      <vt:lpstr>Type Theory  Automated Deduction Supercompilation</vt:lpstr>
      <vt:lpstr>Why we have Curry-­‐Howard Correspondence</vt:lpstr>
      <vt:lpstr>Automated Deduction and Supercompilation</vt:lpstr>
      <vt:lpstr>Turchin’s View</vt:lpstr>
      <vt:lpstr>A Simple View</vt:lpstr>
      <vt:lpstr>Verifying Turchin’s View with Coq</vt:lpstr>
      <vt:lpstr>Structural Induction and Recursion Induction</vt:lpstr>
      <vt:lpstr>Example</vt:lpstr>
      <vt:lpstr>TODO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Uniﬁed View Of Some Theories (PhD Oral Exam Presentation)</dc:title>
  <dc:creator>schemer</dc:creator>
  <cp:lastModifiedBy>schemer</cp:lastModifiedBy>
  <cp:revision>102</cp:revision>
  <dcterms:created xsi:type="dcterms:W3CDTF">2017-06-29T20:00:47Z</dcterms:created>
  <dcterms:modified xsi:type="dcterms:W3CDTF">2017-06-29T23:10:07Z</dcterms:modified>
</cp:coreProperties>
</file>