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A984-843E-4D2C-90ED-EE8398195ED4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0290-D410-45F8-A67D-03637EFAE8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A984-843E-4D2C-90ED-EE8398195ED4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0290-D410-45F8-A67D-03637EFAE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A984-843E-4D2C-90ED-EE8398195ED4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0290-D410-45F8-A67D-03637EFAE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A984-843E-4D2C-90ED-EE8398195ED4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0290-D410-45F8-A67D-03637EFAE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A984-843E-4D2C-90ED-EE8398195ED4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0290-D410-45F8-A67D-03637EFAE8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A984-843E-4D2C-90ED-EE8398195ED4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0290-D410-45F8-A67D-03637EFAE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A984-843E-4D2C-90ED-EE8398195ED4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0290-D410-45F8-A67D-03637EFAE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A984-843E-4D2C-90ED-EE8398195ED4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0290-D410-45F8-A67D-03637EFAE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A984-843E-4D2C-90ED-EE8398195ED4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0290-D410-45F8-A67D-03637EFAE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A984-843E-4D2C-90ED-EE8398195ED4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0290-D410-45F8-A67D-03637EFAE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A984-843E-4D2C-90ED-EE8398195ED4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1050290-D410-45F8-A67D-03637EFAE8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50A984-843E-4D2C-90ED-EE8398195ED4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050290-D410-45F8-A67D-03637EFAE83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Logic</a:t>
            </a:r>
            <a:br>
              <a:rPr lang="en-US" dirty="0" smtClean="0"/>
            </a:br>
            <a:r>
              <a:rPr lang="en-US" dirty="0" smtClean="0"/>
              <a:t>Faulty Logic</a:t>
            </a:r>
            <a:br>
              <a:rPr lang="en-US" dirty="0" smtClean="0"/>
            </a:br>
            <a:r>
              <a:rPr lang="en-US" dirty="0" smtClean="0"/>
              <a:t>and Monads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Yin Wang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ST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</a:t>
            </a:r>
            <a:r>
              <a:rPr lang="en-US" i="1" dirty="0" smtClean="0"/>
              <a:t>state</a:t>
            </a:r>
            <a:r>
              <a:rPr lang="en-US" dirty="0" smtClean="0"/>
              <a:t> of each encapsulated state thread is represented by a collection of objects in heap-allocated storage.”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Connection?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Frame </a:t>
            </a:r>
            <a:r>
              <a:rPr lang="en-US" dirty="0"/>
              <a:t>R</a:t>
            </a:r>
            <a:r>
              <a:rPr lang="en-US" dirty="0" smtClean="0"/>
              <a:t>ule and </a:t>
            </a:r>
            <a:r>
              <a:rPr lang="en-US" dirty="0" err="1" smtClean="0"/>
              <a:t>runST</a:t>
            </a:r>
            <a:r>
              <a:rPr lang="en-US" dirty="0" smtClean="0"/>
              <a:t> have the same purpose: to ensure </a:t>
            </a:r>
            <a:r>
              <a:rPr lang="en-US" i="1" dirty="0" smtClean="0"/>
              <a:t>single-threaded heap access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Neither ST monad nor Separation Logic support multi-threaded heap access.</a:t>
            </a:r>
          </a:p>
          <a:p>
            <a:r>
              <a:rPr lang="en-US" dirty="0" smtClean="0"/>
              <a:t>Separation Logic </a:t>
            </a:r>
            <a:r>
              <a:rPr lang="en-US" i="1" dirty="0" smtClean="0"/>
              <a:t>talks</a:t>
            </a:r>
            <a:r>
              <a:rPr lang="en-US" dirty="0" smtClean="0"/>
              <a:t> about the heap locally</a:t>
            </a:r>
          </a:p>
          <a:p>
            <a:r>
              <a:rPr lang="en-US" dirty="0" smtClean="0"/>
              <a:t>ST monad </a:t>
            </a:r>
            <a:r>
              <a:rPr lang="en-US" i="1" dirty="0" smtClean="0"/>
              <a:t>uses</a:t>
            </a:r>
            <a:r>
              <a:rPr lang="en-US" dirty="0" smtClean="0"/>
              <a:t> the heap locally</a:t>
            </a:r>
          </a:p>
        </p:txBody>
      </p:sp>
      <p:sp>
        <p:nvSpPr>
          <p:cNvPr id="5" name="Cloud 4"/>
          <p:cNvSpPr/>
          <p:nvPr/>
        </p:nvSpPr>
        <p:spPr>
          <a:xfrm>
            <a:off x="1447800" y="5562600"/>
            <a:ext cx="5791200" cy="1143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Can ST monad “talk” too?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Separation Logic with ST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plan: ST monad with state indexed by Separation Logic formulas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thenST</a:t>
            </a:r>
            <a:r>
              <a:rPr lang="en-US" dirty="0" smtClean="0"/>
              <a:t> (bind) to do the inference</a:t>
            </a:r>
          </a:p>
          <a:p>
            <a:r>
              <a:rPr lang="en-US" dirty="0" smtClean="0"/>
              <a:t>Abandoned because a better way is found!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971800"/>
            <a:ext cx="7086600" cy="2887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Essence of Separation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 Condition generation: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7432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27432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27432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971800"/>
            <a:ext cx="7489248" cy="38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971800"/>
            <a:ext cx="7408718" cy="38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2971800"/>
            <a:ext cx="754371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2971799"/>
            <a:ext cx="7413306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ular Callout 21"/>
          <p:cNvSpPr/>
          <p:nvPr/>
        </p:nvSpPr>
        <p:spPr>
          <a:xfrm>
            <a:off x="228600" y="1371600"/>
            <a:ext cx="2057400" cy="838200"/>
          </a:xfrm>
          <a:prstGeom prst="wedgeRectCallout">
            <a:avLst>
              <a:gd name="adj1" fmla="val 16661"/>
              <a:gd name="adj2" fmla="val 15418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reshly bound (</a:t>
            </a:r>
            <a:r>
              <a:rPr lang="en-US" dirty="0" err="1" smtClean="0"/>
              <a:t>eigen</a:t>
            </a:r>
            <a:r>
              <a:rPr lang="en-US" dirty="0" smtClean="0"/>
              <a:t>) variable</a:t>
            </a:r>
            <a:endParaRPr lang="en-US" dirty="0"/>
          </a:p>
        </p:txBody>
      </p:sp>
      <p:sp>
        <p:nvSpPr>
          <p:cNvPr id="23" name="Cloud 22"/>
          <p:cNvSpPr/>
          <p:nvPr/>
        </p:nvSpPr>
        <p:spPr>
          <a:xfrm>
            <a:off x="4724400" y="4495800"/>
            <a:ext cx="40386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separating implication = continuation?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Quite 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“premise” of separating implication can be anywhere in the heap</a:t>
            </a:r>
          </a:p>
          <a:p>
            <a:r>
              <a:rPr lang="en-US" i="1" dirty="0"/>
              <a:t>N</a:t>
            </a:r>
            <a:r>
              <a:rPr lang="en-US" i="1" dirty="0" smtClean="0"/>
              <a:t>ondeterministic</a:t>
            </a:r>
            <a:r>
              <a:rPr lang="en-US" dirty="0" smtClean="0"/>
              <a:t> continuation</a:t>
            </a:r>
          </a:p>
          <a:p>
            <a:r>
              <a:rPr lang="en-US" dirty="0" smtClean="0"/>
              <a:t>PSPACE complexity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Symbolic Execution </a:t>
            </a:r>
            <a:r>
              <a:rPr lang="en-US" dirty="0" err="1" smtClean="0"/>
              <a:t>vs</a:t>
            </a:r>
            <a:r>
              <a:rPr lang="en-US" dirty="0" smtClean="0"/>
              <a:t> Separation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see that the extracted Separation Logic precondition resembles a “program” with </a:t>
            </a:r>
          </a:p>
          <a:p>
            <a:pPr lvl="1"/>
            <a:r>
              <a:rPr lang="en-US" i="1" dirty="0" smtClean="0"/>
              <a:t>nondeterministic control flow</a:t>
            </a:r>
          </a:p>
          <a:p>
            <a:pPr lvl="1"/>
            <a:r>
              <a:rPr lang="en-US" dirty="0" smtClean="0"/>
              <a:t>variables in “</a:t>
            </a:r>
            <a:r>
              <a:rPr lang="en-US" i="1" dirty="0" smtClean="0"/>
              <a:t>SSA form”</a:t>
            </a:r>
          </a:p>
          <a:p>
            <a:r>
              <a:rPr lang="en-US" dirty="0" smtClean="0"/>
              <a:t>Seems to be redundant work. Can we do without extraction of Separation Logic formulas?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Branching?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81200"/>
            <a:ext cx="57816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Conditions should be put into control-flow if cannot be determined statically, hoping it will be eliminated by resolution.</a:t>
            </a:r>
          </a:p>
          <a:p>
            <a:r>
              <a:rPr lang="en-US" dirty="0" smtClean="0"/>
              <a:t>State :: </a:t>
            </a:r>
            <a:r>
              <a:rPr lang="en-US" dirty="0" err="1" smtClean="0"/>
              <a:t>Disj</a:t>
            </a:r>
            <a:r>
              <a:rPr lang="en-US" dirty="0" smtClean="0"/>
              <a:t>(Conj Formula, (Stack, Heap))</a:t>
            </a:r>
          </a:p>
          <a:p>
            <a:r>
              <a:rPr lang="en-US" dirty="0" smtClean="0"/>
              <a:t>Loop invariants can be treated similar way (put invariants into control flow)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543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interpreter to produce the state (primitive status)</a:t>
            </a:r>
          </a:p>
          <a:p>
            <a:r>
              <a:rPr lang="en-US" sz="2400" dirty="0" smtClean="0"/>
              <a:t>A theorem </a:t>
            </a:r>
            <a:r>
              <a:rPr lang="en-US" sz="2400" dirty="0" err="1" smtClean="0"/>
              <a:t>prover</a:t>
            </a:r>
            <a:r>
              <a:rPr lang="en-US" sz="2400" dirty="0" smtClean="0"/>
              <a:t> that can handle </a:t>
            </a:r>
            <a:r>
              <a:rPr lang="en-US" sz="2400" dirty="0" err="1" smtClean="0"/>
              <a:t>nondeterminism</a:t>
            </a:r>
            <a:r>
              <a:rPr lang="en-US" sz="2400" dirty="0" smtClean="0"/>
              <a:t> for heaps (TODO)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Model Checking?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Checking is for verifying that a </a:t>
            </a:r>
            <a:r>
              <a:rPr lang="en-US" i="1" dirty="0" smtClean="0"/>
              <a:t>specific</a:t>
            </a:r>
            <a:r>
              <a:rPr lang="en-US" dirty="0" smtClean="0"/>
              <a:t> model satisfies the specification.</a:t>
            </a:r>
          </a:p>
          <a:p>
            <a:r>
              <a:rPr lang="en-US" dirty="0" smtClean="0"/>
              <a:t>The “model” generated by the interpreter is NOT only a specific model.</a:t>
            </a:r>
          </a:p>
          <a:p>
            <a:r>
              <a:rPr lang="en-US" dirty="0" smtClean="0"/>
              <a:t>It is a “WLOG model”, because it prohibit access to the underlying representation of the heap and addresses.</a:t>
            </a:r>
          </a:p>
          <a:p>
            <a:r>
              <a:rPr lang="en-US" dirty="0" smtClean="0"/>
              <a:t>This model does not entail extra information.</a:t>
            </a:r>
          </a:p>
          <a:p>
            <a:r>
              <a:rPr lang="en-US" dirty="0" smtClean="0"/>
              <a:t>Every heap cell can be thought of an “atomic formula” without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Survey Project (sort of)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Motivated by highly suspicious connections between Separation Logic, </a:t>
            </a:r>
            <a:r>
              <a:rPr lang="en-US" strike="sngStrike" dirty="0" smtClean="0"/>
              <a:t>Faulty Logic</a:t>
            </a:r>
            <a:r>
              <a:rPr lang="en-US" dirty="0" smtClean="0"/>
              <a:t>, and monads</a:t>
            </a:r>
          </a:p>
          <a:p>
            <a:r>
              <a:rPr lang="en-US" dirty="0" smtClean="0"/>
              <a:t>Reading list of 20+ papers</a:t>
            </a:r>
          </a:p>
          <a:p>
            <a:r>
              <a:rPr lang="en-US" dirty="0" smtClean="0"/>
              <a:t>Bored by Faulty Logic because stopped worrying about high energy particles from space</a:t>
            </a:r>
          </a:p>
          <a:p>
            <a:r>
              <a:rPr lang="en-US" dirty="0" smtClean="0"/>
              <a:t>Discovered connections between Separation Logic and ST monad</a:t>
            </a:r>
          </a:p>
          <a:p>
            <a:r>
              <a:rPr lang="en-US" dirty="0" smtClean="0"/>
              <a:t>Discovered the essence of Separation Logic (hopefully)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Separation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Symbolic execution says what Separation Logic can possibly “say” as the </a:t>
            </a:r>
            <a:r>
              <a:rPr lang="en-US" i="1" dirty="0" smtClean="0"/>
              <a:t>post-condition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Unlike Separation Logic, it doesn’t say it until it is forced to speak.</a:t>
            </a:r>
          </a:p>
          <a:p>
            <a:r>
              <a:rPr lang="en-US" dirty="0" smtClean="0"/>
              <a:t>A theorem </a:t>
            </a:r>
            <a:r>
              <a:rPr lang="en-US" dirty="0" err="1" smtClean="0"/>
              <a:t>prover</a:t>
            </a:r>
            <a:r>
              <a:rPr lang="en-US" dirty="0" smtClean="0"/>
              <a:t> must be used to force the model to speak.</a:t>
            </a:r>
          </a:p>
          <a:p>
            <a:r>
              <a:rPr lang="en-US" dirty="0" smtClean="0"/>
              <a:t>Likely to be </a:t>
            </a:r>
            <a:r>
              <a:rPr lang="en-US" dirty="0" err="1" smtClean="0"/>
              <a:t>undecidable</a:t>
            </a:r>
            <a:r>
              <a:rPr lang="en-US" dirty="0" smtClean="0"/>
              <a:t> with quantifiers (same limitation as Separation Logic.)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the theorem </a:t>
            </a:r>
            <a:r>
              <a:rPr lang="en-US" dirty="0" err="1" smtClean="0"/>
              <a:t>prover</a:t>
            </a:r>
            <a:r>
              <a:rPr lang="en-US" dirty="0" smtClean="0"/>
              <a:t> which can handle nondeterministic heap as input.</a:t>
            </a:r>
          </a:p>
          <a:p>
            <a:r>
              <a:rPr lang="en-US" dirty="0" smtClean="0"/>
              <a:t>Possibly need to change the interpreter to be reversible (rewrite in Coq?).</a:t>
            </a:r>
          </a:p>
          <a:p>
            <a:r>
              <a:rPr lang="en-US" dirty="0" smtClean="0"/>
              <a:t>Why do I want to do this after all? Separation Logic is a very impractical tool. C/C++ already have symbolic execution tools </a:t>
            </a:r>
            <a:r>
              <a:rPr lang="en-US" dirty="0" smtClean="0"/>
              <a:t>(e.g. clang checker)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I learned a lot about state, threads and concurrency.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 of Separation Logic</a:t>
            </a:r>
            <a:br>
              <a:rPr lang="en-US" dirty="0" smtClean="0"/>
            </a:br>
            <a:r>
              <a:rPr lang="en-US" sz="3600" dirty="0" smtClean="0"/>
              <a:t>[Reynolds 2002]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14600"/>
            <a:ext cx="6770687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81200"/>
            <a:ext cx="4285715" cy="9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200400"/>
            <a:ext cx="45053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572000"/>
            <a:ext cx="40100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 Monad</a:t>
            </a:r>
            <a:br>
              <a:rPr lang="en-US" dirty="0" smtClean="0"/>
            </a:br>
            <a:r>
              <a:rPr lang="en-US" sz="3100" dirty="0" smtClean="0"/>
              <a:t>[</a:t>
            </a:r>
            <a:r>
              <a:rPr lang="en-US" sz="3100" dirty="0" err="1" smtClean="0"/>
              <a:t>Launchbury</a:t>
            </a:r>
            <a:r>
              <a:rPr lang="en-US" sz="3100" dirty="0" smtClean="0"/>
              <a:t> 1994]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(ST s a) is a computation which transforms a state “indexed by type s”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200400"/>
            <a:ext cx="39243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Transformers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95600"/>
            <a:ext cx="555395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4648200" y="1600200"/>
            <a:ext cx="3733800" cy="1676400"/>
            <a:chOff x="4648200" y="1600200"/>
            <a:chExt cx="3733800" cy="1676400"/>
          </a:xfrm>
        </p:grpSpPr>
        <p:sp>
          <p:nvSpPr>
            <p:cNvPr id="5" name="Rounded Rectangle 4"/>
            <p:cNvSpPr/>
            <p:nvPr/>
          </p:nvSpPr>
          <p:spPr>
            <a:xfrm>
              <a:off x="4648200" y="2895600"/>
              <a:ext cx="1752600" cy="381000"/>
            </a:xfrm>
            <a:prstGeom prst="roundRect">
              <a:avLst>
                <a:gd name="adj" fmla="val 31177"/>
              </a:avLst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ular Callout 5"/>
            <p:cNvSpPr/>
            <p:nvPr/>
          </p:nvSpPr>
          <p:spPr>
            <a:xfrm>
              <a:off x="6096000" y="1600200"/>
              <a:ext cx="2286000" cy="685800"/>
            </a:xfrm>
            <a:prstGeom prst="wedgeRectCallout">
              <a:avLst>
                <a:gd name="adj1" fmla="val -41617"/>
                <a:gd name="adj2" fmla="val 139755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Mutable reference</a:t>
              </a:r>
            </a:p>
            <a:p>
              <a:pPr algn="ctr"/>
              <a:r>
                <a:rPr lang="en-US" dirty="0"/>
                <a:t>i</a:t>
              </a:r>
              <a:r>
                <a:rPr lang="en-US" dirty="0" smtClean="0"/>
                <a:t>ndexed by “type s”</a:t>
              </a:r>
              <a:endParaRPr lang="en-US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4323944" y="2971800"/>
            <a:ext cx="246530" cy="255495"/>
          </a:xfrm>
          <a:prstGeom prst="ellipse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4184" y="2971800"/>
            <a:ext cx="246530" cy="255495"/>
          </a:xfrm>
          <a:prstGeom prst="ellipse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1000" y="3315512"/>
            <a:ext cx="246530" cy="255495"/>
          </a:xfrm>
          <a:prstGeom prst="ellipse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81272" y="3638144"/>
            <a:ext cx="246530" cy="255495"/>
          </a:xfrm>
          <a:prstGeom prst="ellipse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324600" y="3647872"/>
            <a:ext cx="246530" cy="255495"/>
          </a:xfrm>
          <a:prstGeom prst="ellipse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01512" y="3305784"/>
            <a:ext cx="246530" cy="255495"/>
          </a:xfrm>
          <a:prstGeom prst="ellipse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5181600"/>
            <a:ext cx="54006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088340" y="5293660"/>
            <a:ext cx="246530" cy="255495"/>
          </a:xfrm>
          <a:prstGeom prst="ellipse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32175" y="5293660"/>
            <a:ext cx="246530" cy="255495"/>
          </a:xfrm>
          <a:prstGeom prst="ellipse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65060" y="5284695"/>
            <a:ext cx="246530" cy="255495"/>
          </a:xfrm>
          <a:prstGeom prst="ellipse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905000" y="4343400"/>
            <a:ext cx="510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Composing Transformers (bind)</a:t>
            </a:r>
          </a:p>
        </p:txBody>
      </p:sp>
      <p:sp>
        <p:nvSpPr>
          <p:cNvPr id="20" name="Freeform 19"/>
          <p:cNvSpPr/>
          <p:nvPr/>
        </p:nvSpPr>
        <p:spPr>
          <a:xfrm>
            <a:off x="2908570" y="5029200"/>
            <a:ext cx="4455268" cy="1008434"/>
          </a:xfrm>
          <a:custGeom>
            <a:avLst/>
            <a:gdLst>
              <a:gd name="connsiteX0" fmla="*/ 0 w 4455268"/>
              <a:gd name="connsiteY0" fmla="*/ 0 h 1008434"/>
              <a:gd name="connsiteX1" fmla="*/ 175098 w 4455268"/>
              <a:gd name="connsiteY1" fmla="*/ 107004 h 1008434"/>
              <a:gd name="connsiteX2" fmla="*/ 272375 w 4455268"/>
              <a:gd name="connsiteY2" fmla="*/ 282102 h 1008434"/>
              <a:gd name="connsiteX3" fmla="*/ 369651 w 4455268"/>
              <a:gd name="connsiteY3" fmla="*/ 535021 h 1008434"/>
              <a:gd name="connsiteX4" fmla="*/ 826851 w 4455268"/>
              <a:gd name="connsiteY4" fmla="*/ 943583 h 1008434"/>
              <a:gd name="connsiteX5" fmla="*/ 1770434 w 4455268"/>
              <a:gd name="connsiteY5" fmla="*/ 924128 h 1008434"/>
              <a:gd name="connsiteX6" fmla="*/ 2217907 w 4455268"/>
              <a:gd name="connsiteY6" fmla="*/ 525294 h 1008434"/>
              <a:gd name="connsiteX7" fmla="*/ 2354094 w 4455268"/>
              <a:gd name="connsiteY7" fmla="*/ 262647 h 1008434"/>
              <a:gd name="connsiteX8" fmla="*/ 2976664 w 4455268"/>
              <a:gd name="connsiteY8" fmla="*/ 19455 h 1008434"/>
              <a:gd name="connsiteX9" fmla="*/ 3570051 w 4455268"/>
              <a:gd name="connsiteY9" fmla="*/ 301557 h 1008434"/>
              <a:gd name="connsiteX10" fmla="*/ 3754877 w 4455268"/>
              <a:gd name="connsiteY10" fmla="*/ 466928 h 1008434"/>
              <a:gd name="connsiteX11" fmla="*/ 4114800 w 4455268"/>
              <a:gd name="connsiteY11" fmla="*/ 778213 h 1008434"/>
              <a:gd name="connsiteX12" fmla="*/ 4455268 w 4455268"/>
              <a:gd name="connsiteY12" fmla="*/ 846306 h 100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55268" h="1008434">
                <a:moveTo>
                  <a:pt x="0" y="0"/>
                </a:moveTo>
                <a:cubicBezTo>
                  <a:pt x="64851" y="29993"/>
                  <a:pt x="129702" y="59987"/>
                  <a:pt x="175098" y="107004"/>
                </a:cubicBezTo>
                <a:cubicBezTo>
                  <a:pt x="220494" y="154021"/>
                  <a:pt x="239950" y="210766"/>
                  <a:pt x="272375" y="282102"/>
                </a:cubicBezTo>
                <a:cubicBezTo>
                  <a:pt x="304801" y="353438"/>
                  <a:pt x="277238" y="424774"/>
                  <a:pt x="369651" y="535021"/>
                </a:cubicBezTo>
                <a:cubicBezTo>
                  <a:pt x="462064" y="645268"/>
                  <a:pt x="593387" y="878732"/>
                  <a:pt x="826851" y="943583"/>
                </a:cubicBezTo>
                <a:cubicBezTo>
                  <a:pt x="1060315" y="1008434"/>
                  <a:pt x="1538591" y="993843"/>
                  <a:pt x="1770434" y="924128"/>
                </a:cubicBezTo>
                <a:cubicBezTo>
                  <a:pt x="2002277" y="854413"/>
                  <a:pt x="2120630" y="635541"/>
                  <a:pt x="2217907" y="525294"/>
                </a:cubicBezTo>
                <a:cubicBezTo>
                  <a:pt x="2315184" y="415047"/>
                  <a:pt x="2227635" y="346953"/>
                  <a:pt x="2354094" y="262647"/>
                </a:cubicBezTo>
                <a:cubicBezTo>
                  <a:pt x="2480553" y="178341"/>
                  <a:pt x="2774005" y="12970"/>
                  <a:pt x="2976664" y="19455"/>
                </a:cubicBezTo>
                <a:cubicBezTo>
                  <a:pt x="3179323" y="25940"/>
                  <a:pt x="3440349" y="226978"/>
                  <a:pt x="3570051" y="301557"/>
                </a:cubicBezTo>
                <a:cubicBezTo>
                  <a:pt x="3699753" y="376136"/>
                  <a:pt x="3664086" y="387485"/>
                  <a:pt x="3754877" y="466928"/>
                </a:cubicBezTo>
                <a:cubicBezTo>
                  <a:pt x="3845668" y="546371"/>
                  <a:pt x="3998068" y="714983"/>
                  <a:pt x="4114800" y="778213"/>
                </a:cubicBezTo>
                <a:cubicBezTo>
                  <a:pt x="4231532" y="841443"/>
                  <a:pt x="4414736" y="843064"/>
                  <a:pt x="4455268" y="846306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rank-2 polymorphism (similar to System F) to encapsulate state with help from type system</a:t>
            </a:r>
          </a:p>
          <a:p>
            <a:r>
              <a:rPr lang="en-US" dirty="0" smtClean="0"/>
              <a:t>ensures “single-threaded access” </a:t>
            </a:r>
            <a:r>
              <a:rPr lang="en-US" i="1" dirty="0" smtClean="0"/>
              <a:t>statically</a:t>
            </a:r>
            <a:endParaRPr lang="en-US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133600"/>
            <a:ext cx="42862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114800" y="2209800"/>
            <a:ext cx="304800" cy="304800"/>
          </a:xfrm>
          <a:prstGeom prst="ellipse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2256816"/>
            <a:ext cx="248056" cy="248056"/>
          </a:xfrm>
          <a:prstGeom prst="ellipse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Separation Logic Support Multi-threaded access?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“By using the frame rule, one can extend a local specification, involving the variable and </a:t>
            </a:r>
            <a:r>
              <a:rPr lang="en-US" i="1" dirty="0" smtClean="0"/>
              <a:t>parts of the heap</a:t>
            </a:r>
            <a:r>
              <a:rPr lang="en-US" dirty="0" smtClean="0"/>
              <a:t> that are actually used by c. Thus the frame rule is the key to </a:t>
            </a:r>
            <a:r>
              <a:rPr lang="en-US" i="1" dirty="0" smtClean="0"/>
              <a:t>local reasoning</a:t>
            </a:r>
            <a:r>
              <a:rPr lang="en-US" dirty="0" smtClean="0"/>
              <a:t> about the heap.”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191000"/>
            <a:ext cx="429782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“Local reasoning”: A feature or a restriction?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“We can talk about other parts of the heap, as long as they are disjoint from what we talk about here.”</a:t>
            </a:r>
            <a:endParaRPr lang="en-US" dirty="0"/>
          </a:p>
          <a:p>
            <a:r>
              <a:rPr lang="en-US" dirty="0" smtClean="0"/>
              <a:t>“We can talk about the same heap part only </a:t>
            </a:r>
            <a:r>
              <a:rPr lang="en-US" i="1" dirty="0" smtClean="0"/>
              <a:t>once</a:t>
            </a:r>
            <a:r>
              <a:rPr lang="en-US" dirty="0" smtClean="0"/>
              <a:t>.”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33600"/>
            <a:ext cx="429782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1451</TotalTime>
  <Words>705</Words>
  <Application>Microsoft Office PowerPoint</Application>
  <PresentationFormat>On-screen Show (4:3)</PresentationFormat>
  <Paragraphs>84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Separation Logic Faulty Logic and Monads</vt:lpstr>
      <vt:lpstr>A Survey Project (sort of)</vt:lpstr>
      <vt:lpstr>Recap of Separation Logic [Reynolds 2002]</vt:lpstr>
      <vt:lpstr>Inference Rules</vt:lpstr>
      <vt:lpstr>ST Monad [Launchbury 1994]</vt:lpstr>
      <vt:lpstr>State Transformers</vt:lpstr>
      <vt:lpstr>Encapsulation</vt:lpstr>
      <vt:lpstr>Does Separation Logic Support Multi-threaded access?</vt:lpstr>
      <vt:lpstr>“Local reasoning”: A feature or a restriction?</vt:lpstr>
      <vt:lpstr>Implementation of ST monad</vt:lpstr>
      <vt:lpstr>The Connection?</vt:lpstr>
      <vt:lpstr>Model Separation Logic with ST monad</vt:lpstr>
      <vt:lpstr>The Essence of Separation Logic</vt:lpstr>
      <vt:lpstr>Not Quite Continuation</vt:lpstr>
      <vt:lpstr>Symbolic Execution vs Separation Logic</vt:lpstr>
      <vt:lpstr>What about Branching?</vt:lpstr>
      <vt:lpstr>Strategies for Branches</vt:lpstr>
      <vt:lpstr>Prototype Implementation</vt:lpstr>
      <vt:lpstr>Is This Model Checking?</vt:lpstr>
      <vt:lpstr>Relation to Separation Logic</vt:lpstr>
      <vt:lpstr>Future Directions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 of Separation Logic</dc:title>
  <dc:creator>wy</dc:creator>
  <cp:lastModifiedBy>wy</cp:lastModifiedBy>
  <cp:revision>335</cp:revision>
  <dcterms:created xsi:type="dcterms:W3CDTF">2010-04-28T16:42:15Z</dcterms:created>
  <dcterms:modified xsi:type="dcterms:W3CDTF">2010-04-29T16:53:18Z</dcterms:modified>
</cp:coreProperties>
</file>