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74" r:id="rId4"/>
    <p:sldId id="298" r:id="rId5"/>
    <p:sldId id="299" r:id="rId6"/>
    <p:sldId id="300" r:id="rId7"/>
    <p:sldId id="305" r:id="rId8"/>
    <p:sldId id="302" r:id="rId9"/>
    <p:sldId id="304" r:id="rId10"/>
    <p:sldId id="306" r:id="rId11"/>
    <p:sldId id="307" r:id="rId12"/>
    <p:sldId id="326" r:id="rId13"/>
    <p:sldId id="301" r:id="rId14"/>
    <p:sldId id="308" r:id="rId15"/>
    <p:sldId id="309" r:id="rId16"/>
    <p:sldId id="310" r:id="rId17"/>
    <p:sldId id="315" r:id="rId18"/>
    <p:sldId id="316" r:id="rId19"/>
    <p:sldId id="311" r:id="rId20"/>
    <p:sldId id="312" r:id="rId21"/>
    <p:sldId id="313" r:id="rId22"/>
    <p:sldId id="314" r:id="rId23"/>
    <p:sldId id="317" r:id="rId24"/>
    <p:sldId id="318" r:id="rId25"/>
    <p:sldId id="319" r:id="rId26"/>
    <p:sldId id="320" r:id="rId27"/>
    <p:sldId id="321" r:id="rId28"/>
    <p:sldId id="322" r:id="rId29"/>
    <p:sldId id="323" r:id="rId30"/>
    <p:sldId id="324" r:id="rId31"/>
    <p:sldId id="257" r:id="rId32"/>
    <p:sldId id="292" r:id="rId33"/>
    <p:sldId id="266" r:id="rId34"/>
    <p:sldId id="259" r:id="rId35"/>
    <p:sldId id="268" r:id="rId36"/>
    <p:sldId id="267" r:id="rId37"/>
    <p:sldId id="295" r:id="rId38"/>
    <p:sldId id="296" r:id="rId39"/>
    <p:sldId id="32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3" autoAdjust="0"/>
  </p:normalViewPr>
  <p:slideViewPr>
    <p:cSldViewPr>
      <p:cViewPr varScale="1">
        <p:scale>
          <a:sx n="107" d="100"/>
          <a:sy n="107" d="100"/>
        </p:scale>
        <p:origin x="-3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F142F46-DF9B-499D-B848-6154EAEF561F}"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03E47-7E88-417E-B98D-9CEC2ECDF150}"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142F46-DF9B-499D-B848-6154EAEF561F}"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142F46-DF9B-499D-B848-6154EAEF561F}" type="datetimeFigureOut">
              <a:rPr lang="en-US" smtClean="0"/>
              <a:t>11/13/2011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142F46-DF9B-499D-B848-6154EAEF561F}"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142F46-DF9B-499D-B848-6154EAEF561F}"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03E47-7E88-417E-B98D-9CEC2ECDF1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142F46-DF9B-499D-B848-6154EAEF561F}" type="datetimeFigureOut">
              <a:rPr lang="en-US" smtClean="0"/>
              <a:t>11/13/2011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142F46-DF9B-499D-B848-6154EAEF561F}" type="datetimeFigureOut">
              <a:rPr lang="en-US" smtClean="0"/>
              <a:t>11/13/2011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142F46-DF9B-499D-B848-6154EAEF561F}" type="datetimeFigureOut">
              <a:rPr lang="en-US" smtClean="0"/>
              <a:t>11/13/2011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42F46-DF9B-499D-B848-6154EAEF561F}" type="datetimeFigureOut">
              <a:rPr lang="en-US" smtClean="0"/>
              <a:t>11/13/2011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03E47-7E88-417E-B98D-9CEC2ECDF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142F46-DF9B-499D-B848-6154EAEF561F}" type="datetimeFigureOut">
              <a:rPr lang="en-US" smtClean="0"/>
              <a:t>11/13/2011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03E47-7E88-417E-B98D-9CEC2ECDF150}"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F142F46-DF9B-499D-B848-6154EAEF561F}" type="datetimeFigureOut">
              <a:rPr lang="en-US" smtClean="0"/>
              <a:t>11/13/2011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9903E47-7E88-417E-B98D-9CEC2ECDF1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F142F46-DF9B-499D-B848-6154EAEF561F}" type="datetimeFigureOut">
              <a:rPr lang="en-US" smtClean="0"/>
              <a:t>11/13/2011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9903E47-7E88-417E-B98D-9CEC2ECDF1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8077200" cy="1371600"/>
          </a:xfrm>
        </p:spPr>
        <p:txBody>
          <a:bodyPr>
            <a:normAutofit/>
          </a:bodyPr>
          <a:lstStyle/>
          <a:p>
            <a:r>
              <a:rPr lang="en-US" dirty="0" smtClean="0"/>
              <a:t>The Little Register Allocator</a:t>
            </a:r>
            <a:endParaRPr lang="en-US" dirty="0"/>
          </a:p>
        </p:txBody>
      </p:sp>
      <p:sp>
        <p:nvSpPr>
          <p:cNvPr id="5" name="TextBox 4"/>
          <p:cNvSpPr txBox="1"/>
          <p:nvPr/>
        </p:nvSpPr>
        <p:spPr>
          <a:xfrm>
            <a:off x="3657600" y="3515380"/>
            <a:ext cx="1668983" cy="523220"/>
          </a:xfrm>
          <a:prstGeom prst="rect">
            <a:avLst/>
          </a:prstGeom>
          <a:noFill/>
        </p:spPr>
        <p:txBody>
          <a:bodyPr wrap="none" rtlCol="0">
            <a:spAutoFit/>
          </a:bodyPr>
          <a:lstStyle/>
          <a:p>
            <a:r>
              <a:rPr lang="en-US" sz="2800" dirty="0" smtClean="0">
                <a:solidFill>
                  <a:schemeClr val="accent2">
                    <a:lumMod val="20000"/>
                    <a:lumOff val="80000"/>
                  </a:schemeClr>
                </a:solidFill>
              </a:rPr>
              <a:t>Yin  Wang</a:t>
            </a:r>
            <a:endParaRPr lang="en-US" sz="2800" dirty="0">
              <a:solidFill>
                <a:schemeClr val="accent2">
                  <a:lumMod val="20000"/>
                  <a:lumOff val="80000"/>
                </a:schemeClr>
              </a:solidFill>
            </a:endParaRPr>
          </a:p>
        </p:txBody>
      </p:sp>
    </p:spTree>
    <p:extLst>
      <p:ext uri="{BB962C8B-B14F-4D97-AF65-F5344CB8AC3E}">
        <p14:creationId xmlns:p14="http://schemas.microsoft.com/office/powerpoint/2010/main" val="3257481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990600" y="4419600"/>
            <a:ext cx="7086600" cy="2286000"/>
          </a:xfrm>
          <a:prstGeom prst="roundRect">
            <a:avLst/>
          </a:prstGeom>
          <a:solidFill>
            <a:schemeClr val="accent3">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Model and Reality</a:t>
            </a:r>
            <a:endParaRPr lang="en-US" dirty="0"/>
          </a:p>
        </p:txBody>
      </p:sp>
      <p:grpSp>
        <p:nvGrpSpPr>
          <p:cNvPr id="3" name="Group 2"/>
          <p:cNvGrpSpPr/>
          <p:nvPr/>
        </p:nvGrpSpPr>
        <p:grpSpPr>
          <a:xfrm>
            <a:off x="3657600" y="5105400"/>
            <a:ext cx="4013200" cy="1143000"/>
            <a:chOff x="3581400" y="5486400"/>
            <a:chExt cx="4013200" cy="1143000"/>
          </a:xfrm>
        </p:grpSpPr>
        <p:grpSp>
          <p:nvGrpSpPr>
            <p:cNvPr id="4" name="Group 3"/>
            <p:cNvGrpSpPr/>
            <p:nvPr/>
          </p:nvGrpSpPr>
          <p:grpSpPr>
            <a:xfrm>
              <a:off x="3581400" y="5486400"/>
              <a:ext cx="4013200" cy="856222"/>
              <a:chOff x="4648200" y="3675356"/>
              <a:chExt cx="4013200" cy="856222"/>
            </a:xfrm>
          </p:grpSpPr>
          <p:sp>
            <p:nvSpPr>
              <p:cNvPr id="8" name="Rectangle 7"/>
              <p:cNvSpPr/>
              <p:nvPr/>
            </p:nvSpPr>
            <p:spPr>
              <a:xfrm>
                <a:off x="4648200" y="3693378"/>
                <a:ext cx="4013200" cy="838200"/>
              </a:xfrm>
              <a:prstGeom prst="rect">
                <a:avLst/>
              </a:prstGeom>
              <a:gradFill flip="none" rotWithShape="1">
                <a:gsLst>
                  <a:gs pos="0">
                    <a:schemeClr val="accent1">
                      <a:tint val="66000"/>
                      <a:satMod val="160000"/>
                    </a:schemeClr>
                  </a:gs>
                  <a:gs pos="0">
                    <a:srgbClr val="92D050"/>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endParaRPr>
              </a:p>
            </p:txBody>
          </p:sp>
          <p:cxnSp>
            <p:nvCxnSpPr>
              <p:cNvPr id="9" name="Straight Connector 8"/>
              <p:cNvCxnSpPr/>
              <p:nvPr/>
            </p:nvCxnSpPr>
            <p:spPr>
              <a:xfrm>
                <a:off x="5359400" y="3693378"/>
                <a:ext cx="0" cy="83820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638800" y="3693378"/>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34722" y="3684234"/>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25468" y="3675356"/>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23156" y="3684234"/>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03434" y="3684234"/>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292508" y="5726668"/>
              <a:ext cx="304892" cy="369332"/>
            </a:xfrm>
            <a:prstGeom prst="rect">
              <a:avLst/>
            </a:prstGeom>
            <a:noFill/>
          </p:spPr>
          <p:txBody>
            <a:bodyPr wrap="none" rtlCol="0">
              <a:spAutoFit/>
            </a:bodyPr>
            <a:lstStyle/>
            <a:p>
              <a:r>
                <a:rPr lang="en-US" dirty="0"/>
                <a:t>u</a:t>
              </a:r>
            </a:p>
          </p:txBody>
        </p:sp>
        <p:sp>
          <p:nvSpPr>
            <p:cNvPr id="6" name="TextBox 5"/>
            <p:cNvSpPr txBox="1"/>
            <p:nvPr/>
          </p:nvSpPr>
          <p:spPr>
            <a:xfrm>
              <a:off x="4577852" y="5726668"/>
              <a:ext cx="292068" cy="369332"/>
            </a:xfrm>
            <a:prstGeom prst="rect">
              <a:avLst/>
            </a:prstGeom>
            <a:noFill/>
          </p:spPr>
          <p:txBody>
            <a:bodyPr wrap="none" rtlCol="0">
              <a:spAutoFit/>
            </a:bodyPr>
            <a:lstStyle/>
            <a:p>
              <a:r>
                <a:rPr lang="en-US" dirty="0" smtClean="0"/>
                <a:t>v</a:t>
              </a:r>
              <a:endParaRPr lang="en-US" dirty="0"/>
            </a:p>
          </p:txBody>
        </p:sp>
        <p:sp>
          <p:nvSpPr>
            <p:cNvPr id="7" name="TextBox 6"/>
            <p:cNvSpPr txBox="1"/>
            <p:nvPr/>
          </p:nvSpPr>
          <p:spPr>
            <a:xfrm>
              <a:off x="4104996" y="6260068"/>
              <a:ext cx="399468" cy="369332"/>
            </a:xfrm>
            <a:prstGeom prst="rect">
              <a:avLst/>
            </a:prstGeom>
            <a:noFill/>
          </p:spPr>
          <p:txBody>
            <a:bodyPr wrap="none" rtlCol="0">
              <a:spAutoFit/>
            </a:bodyPr>
            <a:lstStyle/>
            <a:p>
              <a:r>
                <a:rPr lang="en-US" dirty="0" err="1" smtClean="0"/>
                <a:t>sp</a:t>
              </a:r>
              <a:endParaRPr lang="en-US" dirty="0"/>
            </a:p>
          </p:txBody>
        </p:sp>
      </p:grpSp>
      <p:sp>
        <p:nvSpPr>
          <p:cNvPr id="16" name="Rectangle 15"/>
          <p:cNvSpPr/>
          <p:nvPr/>
        </p:nvSpPr>
        <p:spPr>
          <a:xfrm>
            <a:off x="2029028" y="5059818"/>
            <a:ext cx="457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7" name="Rectangle 16"/>
          <p:cNvSpPr/>
          <p:nvPr/>
        </p:nvSpPr>
        <p:spPr>
          <a:xfrm>
            <a:off x="2666188" y="5059006"/>
            <a:ext cx="457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grpSp>
        <p:nvGrpSpPr>
          <p:cNvPr id="28" name="Group 27"/>
          <p:cNvGrpSpPr/>
          <p:nvPr/>
        </p:nvGrpSpPr>
        <p:grpSpPr>
          <a:xfrm>
            <a:off x="1295400" y="4659868"/>
            <a:ext cx="562814" cy="817616"/>
            <a:chOff x="1143000" y="4507468"/>
            <a:chExt cx="562814" cy="817616"/>
          </a:xfrm>
        </p:grpSpPr>
        <p:sp>
          <p:nvSpPr>
            <p:cNvPr id="15" name="Rectangle 14"/>
            <p:cNvSpPr/>
            <p:nvPr/>
          </p:nvSpPr>
          <p:spPr>
            <a:xfrm>
              <a:off x="1248614" y="4905984"/>
              <a:ext cx="457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8" name="TextBox 17"/>
            <p:cNvSpPr txBox="1"/>
            <p:nvPr/>
          </p:nvSpPr>
          <p:spPr>
            <a:xfrm>
              <a:off x="1143000" y="4507468"/>
              <a:ext cx="365806" cy="369332"/>
            </a:xfrm>
            <a:prstGeom prst="rect">
              <a:avLst/>
            </a:prstGeom>
            <a:noFill/>
          </p:spPr>
          <p:txBody>
            <a:bodyPr wrap="none" rtlCol="0">
              <a:spAutoFit/>
            </a:bodyPr>
            <a:lstStyle/>
            <a:p>
              <a:r>
                <a:rPr lang="en-US" dirty="0" smtClean="0"/>
                <a:t>r1</a:t>
              </a:r>
              <a:endParaRPr lang="en-US" dirty="0"/>
            </a:p>
          </p:txBody>
        </p:sp>
      </p:grpSp>
      <p:sp>
        <p:nvSpPr>
          <p:cNvPr id="19" name="TextBox 18"/>
          <p:cNvSpPr txBox="1"/>
          <p:nvPr/>
        </p:nvSpPr>
        <p:spPr>
          <a:xfrm>
            <a:off x="1905000" y="4648200"/>
            <a:ext cx="380232" cy="369332"/>
          </a:xfrm>
          <a:prstGeom prst="rect">
            <a:avLst/>
          </a:prstGeom>
          <a:noFill/>
        </p:spPr>
        <p:txBody>
          <a:bodyPr wrap="none" rtlCol="0">
            <a:spAutoFit/>
          </a:bodyPr>
          <a:lstStyle/>
          <a:p>
            <a:r>
              <a:rPr lang="en-US" dirty="0" smtClean="0"/>
              <a:t>r2</a:t>
            </a:r>
            <a:endParaRPr lang="en-US" dirty="0"/>
          </a:p>
        </p:txBody>
      </p:sp>
      <p:sp>
        <p:nvSpPr>
          <p:cNvPr id="20" name="TextBox 19"/>
          <p:cNvSpPr txBox="1"/>
          <p:nvPr/>
        </p:nvSpPr>
        <p:spPr>
          <a:xfrm>
            <a:off x="2591568" y="4648200"/>
            <a:ext cx="365806" cy="369332"/>
          </a:xfrm>
          <a:prstGeom prst="rect">
            <a:avLst/>
          </a:prstGeom>
          <a:noFill/>
        </p:spPr>
        <p:txBody>
          <a:bodyPr wrap="none" rtlCol="0">
            <a:spAutoFit/>
          </a:bodyPr>
          <a:lstStyle/>
          <a:p>
            <a:r>
              <a:rPr lang="en-US" dirty="0" smtClean="0"/>
              <a:t>r3</a:t>
            </a:r>
            <a:endParaRPr lang="en-US" dirty="0"/>
          </a:p>
        </p:txBody>
      </p:sp>
      <p:sp>
        <p:nvSpPr>
          <p:cNvPr id="21" name="TextBox 20"/>
          <p:cNvSpPr txBox="1"/>
          <p:nvPr/>
        </p:nvSpPr>
        <p:spPr>
          <a:xfrm>
            <a:off x="3548734" y="4724400"/>
            <a:ext cx="718466" cy="369332"/>
          </a:xfrm>
          <a:prstGeom prst="rect">
            <a:avLst/>
          </a:prstGeom>
          <a:noFill/>
        </p:spPr>
        <p:txBody>
          <a:bodyPr wrap="none" rtlCol="0">
            <a:spAutoFit/>
          </a:bodyPr>
          <a:lstStyle/>
          <a:p>
            <a:r>
              <a:rPr lang="en-US" dirty="0" smtClean="0"/>
              <a:t>Stack</a:t>
            </a:r>
            <a:endParaRPr lang="en-US" dirty="0"/>
          </a:p>
        </p:txBody>
      </p:sp>
      <p:grpSp>
        <p:nvGrpSpPr>
          <p:cNvPr id="22" name="Group 21"/>
          <p:cNvGrpSpPr/>
          <p:nvPr/>
        </p:nvGrpSpPr>
        <p:grpSpPr>
          <a:xfrm>
            <a:off x="2514600" y="2362200"/>
            <a:ext cx="1828800" cy="914400"/>
            <a:chOff x="4724400" y="4038600"/>
            <a:chExt cx="1828800" cy="914400"/>
          </a:xfrm>
        </p:grpSpPr>
        <p:sp>
          <p:nvSpPr>
            <p:cNvPr id="23" name="Rectangle 22"/>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x : r1</a:t>
              </a:r>
            </a:p>
            <a:p>
              <a:pPr marL="118872" indent="0">
                <a:buNone/>
              </a:pPr>
              <a:r>
                <a:rPr lang="en-US" sz="1600" dirty="0" smtClean="0">
                  <a:solidFill>
                    <a:schemeClr val="tx1"/>
                  </a:solidFill>
                </a:rPr>
                <a:t>y : r2</a:t>
              </a:r>
            </a:p>
            <a:p>
              <a:pPr marL="118872" indent="0">
                <a:buNone/>
              </a:pPr>
              <a:r>
                <a:rPr lang="en-US" sz="1600" dirty="0">
                  <a:solidFill>
                    <a:schemeClr val="tx1"/>
                  </a:solidFill>
                </a:rPr>
                <a:t>z</a:t>
              </a:r>
              <a:r>
                <a:rPr lang="en-US" sz="1600" dirty="0" smtClean="0">
                  <a:solidFill>
                    <a:schemeClr val="tx1"/>
                  </a:solidFill>
                </a:rPr>
                <a:t> : r3</a:t>
              </a:r>
            </a:p>
          </p:txBody>
        </p:sp>
        <p:sp>
          <p:nvSpPr>
            <p:cNvPr id="24" name="Rectangle 23"/>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a:solidFill>
                    <a:schemeClr val="tx1"/>
                  </a:solidFill>
                </a:rPr>
                <a:t>u</a:t>
              </a:r>
              <a:r>
                <a:rPr lang="en-US" sz="1600" dirty="0" smtClean="0">
                  <a:solidFill>
                    <a:schemeClr val="tx1"/>
                  </a:solidFill>
                </a:rPr>
                <a:t> : fv0</a:t>
              </a:r>
            </a:p>
            <a:p>
              <a:pPr marL="118872" indent="0">
                <a:buNone/>
              </a:pPr>
              <a:r>
                <a:rPr lang="en-US" sz="1600" dirty="0">
                  <a:solidFill>
                    <a:schemeClr val="tx1"/>
                  </a:solidFill>
                </a:rPr>
                <a:t>v</a:t>
              </a:r>
              <a:r>
                <a:rPr lang="en-US" sz="1600" dirty="0" smtClean="0">
                  <a:solidFill>
                    <a:schemeClr val="tx1"/>
                  </a:solidFill>
                </a:rPr>
                <a:t> : fv1</a:t>
              </a:r>
            </a:p>
          </p:txBody>
        </p:sp>
      </p:grpSp>
      <p:sp>
        <p:nvSpPr>
          <p:cNvPr id="25" name="TextBox 24"/>
          <p:cNvSpPr txBox="1"/>
          <p:nvPr/>
        </p:nvSpPr>
        <p:spPr>
          <a:xfrm>
            <a:off x="2413768" y="1981200"/>
            <a:ext cx="790601" cy="369332"/>
          </a:xfrm>
          <a:prstGeom prst="rect">
            <a:avLst/>
          </a:prstGeom>
          <a:noFill/>
        </p:spPr>
        <p:txBody>
          <a:bodyPr wrap="none" rtlCol="0">
            <a:spAutoFit/>
          </a:bodyPr>
          <a:lstStyle/>
          <a:p>
            <a:r>
              <a:rPr lang="en-US" dirty="0" smtClean="0"/>
              <a:t>model</a:t>
            </a:r>
            <a:endParaRPr lang="en-US" dirty="0"/>
          </a:p>
        </p:txBody>
      </p:sp>
      <p:sp>
        <p:nvSpPr>
          <p:cNvPr id="27" name="TextBox 26"/>
          <p:cNvSpPr txBox="1"/>
          <p:nvPr/>
        </p:nvSpPr>
        <p:spPr>
          <a:xfrm>
            <a:off x="2239214" y="4038600"/>
            <a:ext cx="1819729" cy="369332"/>
          </a:xfrm>
          <a:prstGeom prst="rect">
            <a:avLst/>
          </a:prstGeom>
          <a:noFill/>
        </p:spPr>
        <p:txBody>
          <a:bodyPr wrap="none" rtlCol="0">
            <a:spAutoFit/>
          </a:bodyPr>
          <a:lstStyle/>
          <a:p>
            <a:r>
              <a:rPr lang="en-US" dirty="0"/>
              <a:t>p</a:t>
            </a:r>
            <a:r>
              <a:rPr lang="en-US" dirty="0" smtClean="0"/>
              <a:t>hysical machine</a:t>
            </a:r>
            <a:endParaRPr lang="en-US" dirty="0"/>
          </a:p>
        </p:txBody>
      </p:sp>
      <p:grpSp>
        <p:nvGrpSpPr>
          <p:cNvPr id="29" name="Group 28"/>
          <p:cNvGrpSpPr/>
          <p:nvPr/>
        </p:nvGrpSpPr>
        <p:grpSpPr>
          <a:xfrm>
            <a:off x="1295400" y="5536168"/>
            <a:ext cx="562814" cy="788432"/>
            <a:chOff x="1143000" y="4536652"/>
            <a:chExt cx="562814" cy="788432"/>
          </a:xfrm>
        </p:grpSpPr>
        <p:sp>
          <p:nvSpPr>
            <p:cNvPr id="30" name="Rectangle 29"/>
            <p:cNvSpPr/>
            <p:nvPr/>
          </p:nvSpPr>
          <p:spPr>
            <a:xfrm>
              <a:off x="1248614" y="4905984"/>
              <a:ext cx="457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1143000" y="4536652"/>
              <a:ext cx="380232" cy="369332"/>
            </a:xfrm>
            <a:prstGeom prst="rect">
              <a:avLst/>
            </a:prstGeom>
            <a:noFill/>
          </p:spPr>
          <p:txBody>
            <a:bodyPr wrap="none" rtlCol="0">
              <a:spAutoFit/>
            </a:bodyPr>
            <a:lstStyle/>
            <a:p>
              <a:r>
                <a:rPr lang="en-US" dirty="0" smtClean="0"/>
                <a:t>r4</a:t>
              </a:r>
              <a:endParaRPr lang="en-US" dirty="0"/>
            </a:p>
          </p:txBody>
        </p:sp>
      </p:grpSp>
      <p:grpSp>
        <p:nvGrpSpPr>
          <p:cNvPr id="32" name="Group 31"/>
          <p:cNvGrpSpPr/>
          <p:nvPr/>
        </p:nvGrpSpPr>
        <p:grpSpPr>
          <a:xfrm>
            <a:off x="1905000" y="5535356"/>
            <a:ext cx="562814" cy="789244"/>
            <a:chOff x="1143000" y="4535840"/>
            <a:chExt cx="562814" cy="789244"/>
          </a:xfrm>
        </p:grpSpPr>
        <p:sp>
          <p:nvSpPr>
            <p:cNvPr id="33" name="Rectangle 32"/>
            <p:cNvSpPr/>
            <p:nvPr/>
          </p:nvSpPr>
          <p:spPr>
            <a:xfrm>
              <a:off x="1248614" y="4905984"/>
              <a:ext cx="457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1143000" y="4535840"/>
              <a:ext cx="372218" cy="369332"/>
            </a:xfrm>
            <a:prstGeom prst="rect">
              <a:avLst/>
            </a:prstGeom>
            <a:noFill/>
          </p:spPr>
          <p:txBody>
            <a:bodyPr wrap="none" rtlCol="0">
              <a:spAutoFit/>
            </a:bodyPr>
            <a:lstStyle/>
            <a:p>
              <a:r>
                <a:rPr lang="en-US" dirty="0" smtClean="0"/>
                <a:t>r5</a:t>
              </a:r>
              <a:endParaRPr lang="en-US" dirty="0"/>
            </a:p>
          </p:txBody>
        </p:sp>
      </p:grpSp>
      <p:grpSp>
        <p:nvGrpSpPr>
          <p:cNvPr id="35" name="Group 34"/>
          <p:cNvGrpSpPr/>
          <p:nvPr/>
        </p:nvGrpSpPr>
        <p:grpSpPr>
          <a:xfrm>
            <a:off x="2561386" y="5574268"/>
            <a:ext cx="562814" cy="750332"/>
            <a:chOff x="1143000" y="4574752"/>
            <a:chExt cx="562814" cy="750332"/>
          </a:xfrm>
        </p:grpSpPr>
        <p:sp>
          <p:nvSpPr>
            <p:cNvPr id="36" name="Rectangle 35"/>
            <p:cNvSpPr/>
            <p:nvPr/>
          </p:nvSpPr>
          <p:spPr>
            <a:xfrm>
              <a:off x="1248614" y="4905984"/>
              <a:ext cx="457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1143000" y="4574752"/>
              <a:ext cx="383438" cy="369332"/>
            </a:xfrm>
            <a:prstGeom prst="rect">
              <a:avLst/>
            </a:prstGeom>
            <a:noFill/>
          </p:spPr>
          <p:txBody>
            <a:bodyPr wrap="none" rtlCol="0">
              <a:spAutoFit/>
            </a:bodyPr>
            <a:lstStyle/>
            <a:p>
              <a:r>
                <a:rPr lang="en-US" dirty="0" smtClean="0"/>
                <a:t>r6</a:t>
              </a:r>
              <a:endParaRPr lang="en-US" dirty="0"/>
            </a:p>
          </p:txBody>
        </p:sp>
      </p:grpSp>
      <p:cxnSp>
        <p:nvCxnSpPr>
          <p:cNvPr id="48" name="Straight Arrow Connector 47"/>
          <p:cNvCxnSpPr/>
          <p:nvPr/>
        </p:nvCxnSpPr>
        <p:spPr>
          <a:xfrm flipH="1">
            <a:off x="1219200" y="3276600"/>
            <a:ext cx="1320032" cy="1143000"/>
          </a:xfrm>
          <a:prstGeom prst="straightConnector1">
            <a:avLst/>
          </a:prstGeom>
          <a:ln w="28575">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368709" y="3283085"/>
            <a:ext cx="3302091" cy="1060315"/>
          </a:xfrm>
          <a:prstGeom prst="straightConnector1">
            <a:avLst/>
          </a:prstGeom>
          <a:ln w="28575">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479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705862" y="2743200"/>
            <a:ext cx="3942338" cy="3962400"/>
          </a:xfrm>
          <a:prstGeom prst="roundRect">
            <a:avLst/>
          </a:prstGeom>
          <a:solidFill>
            <a:schemeClr val="accent3">
              <a:lumMod val="60000"/>
              <a:lumOff val="40000"/>
              <a:alpha val="1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Model Transformer Semantics</a:t>
            </a:r>
            <a:endParaRPr lang="en-US" dirty="0"/>
          </a:p>
        </p:txBody>
      </p:sp>
      <p:grpSp>
        <p:nvGrpSpPr>
          <p:cNvPr id="3" name="Group 2"/>
          <p:cNvGrpSpPr/>
          <p:nvPr/>
        </p:nvGrpSpPr>
        <p:grpSpPr>
          <a:xfrm>
            <a:off x="490667" y="1566672"/>
            <a:ext cx="8229600" cy="1557528"/>
            <a:chOff x="457200" y="5029200"/>
            <a:chExt cx="8229600" cy="1557528"/>
          </a:xfrm>
        </p:grpSpPr>
        <p:cxnSp>
          <p:nvCxnSpPr>
            <p:cNvPr id="4" name="Straight Connector 3"/>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How do models relate to each other?</a:t>
              </a:r>
              <a:endParaRPr lang="en-US" dirty="0"/>
            </a:p>
          </p:txBody>
        </p:sp>
        <p:sp>
          <p:nvSpPr>
            <p:cNvPr id="6" name="Content Placeholder 4"/>
            <p:cNvSpPr txBox="1">
              <a:spLocks/>
            </p:cNvSpPr>
            <p:nvPr/>
          </p:nvSpPr>
          <p:spPr>
            <a:xfrm>
              <a:off x="4648200" y="5126736"/>
              <a:ext cx="4038600" cy="1426464"/>
            </a:xfrm>
            <a:prstGeom prst="rect">
              <a:avLst/>
            </a:prstGeom>
          </p:spPr>
          <p:txBody>
            <a:bodyPr vert="horz" lIns="91440"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Models relate to each other according to some inference rules, similar to that of Hoare Logic.</a:t>
              </a:r>
              <a:endParaRPr lang="en-US" dirty="0"/>
            </a:p>
          </p:txBody>
        </p:sp>
      </p:grpSp>
      <p:sp>
        <p:nvSpPr>
          <p:cNvPr id="7" name="Rectangle 6"/>
          <p:cNvSpPr/>
          <p:nvPr/>
        </p:nvSpPr>
        <p:spPr>
          <a:xfrm>
            <a:off x="2236524" y="4448136"/>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 := v * 5</a:t>
            </a:r>
            <a:endParaRPr lang="en-US" dirty="0">
              <a:solidFill>
                <a:schemeClr val="tx1"/>
              </a:solidFill>
            </a:endParaRPr>
          </a:p>
        </p:txBody>
      </p:sp>
      <p:sp>
        <p:nvSpPr>
          <p:cNvPr id="9" name="Down Arrow 8"/>
          <p:cNvSpPr/>
          <p:nvPr/>
        </p:nvSpPr>
        <p:spPr>
          <a:xfrm>
            <a:off x="2849190" y="4057244"/>
            <a:ext cx="533400" cy="3429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872928" y="5000982"/>
            <a:ext cx="533400" cy="4092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306062" y="5486400"/>
            <a:ext cx="1828800" cy="914400"/>
            <a:chOff x="4724400" y="4038600"/>
            <a:chExt cx="1828800" cy="914400"/>
          </a:xfrm>
        </p:grpSpPr>
        <p:sp>
          <p:nvSpPr>
            <p:cNvPr id="13" name="Rectangle 12"/>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w : r1</a:t>
              </a:r>
            </a:p>
            <a:p>
              <a:pPr marL="118872" indent="0">
                <a:buNone/>
              </a:pPr>
              <a:r>
                <a:rPr lang="en-US" sz="1600" dirty="0" smtClean="0">
                  <a:solidFill>
                    <a:schemeClr val="tx1"/>
                  </a:solidFill>
                </a:rPr>
                <a:t>y  : r2</a:t>
              </a:r>
            </a:p>
            <a:p>
              <a:pPr marL="118872" indent="0">
                <a:buNone/>
              </a:pPr>
              <a:r>
                <a:rPr lang="en-US" sz="1600" dirty="0">
                  <a:solidFill>
                    <a:schemeClr val="tx1"/>
                  </a:solidFill>
                </a:rPr>
                <a:t>v</a:t>
              </a:r>
              <a:r>
                <a:rPr lang="en-US" sz="1600" dirty="0" smtClean="0">
                  <a:solidFill>
                    <a:schemeClr val="tx1"/>
                  </a:solidFill>
                </a:rPr>
                <a:t> : r3</a:t>
              </a:r>
            </a:p>
          </p:txBody>
        </p:sp>
        <p:sp>
          <p:nvSpPr>
            <p:cNvPr id="14" name="Rectangle 13"/>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a:p>
              <a:pPr marL="118872" indent="0">
                <a:buNone/>
              </a:pPr>
              <a:r>
                <a:rPr lang="en-US" sz="1600" dirty="0" smtClean="0">
                  <a:solidFill>
                    <a:schemeClr val="tx1"/>
                  </a:solidFill>
                </a:rPr>
                <a:t>x : fv1</a:t>
              </a:r>
            </a:p>
          </p:txBody>
        </p:sp>
      </p:grpSp>
      <p:grpSp>
        <p:nvGrpSpPr>
          <p:cNvPr id="15" name="Group 14"/>
          <p:cNvGrpSpPr/>
          <p:nvPr/>
        </p:nvGrpSpPr>
        <p:grpSpPr>
          <a:xfrm>
            <a:off x="2229862" y="3048000"/>
            <a:ext cx="1828800" cy="914400"/>
            <a:chOff x="4724400" y="4038600"/>
            <a:chExt cx="1828800" cy="914400"/>
          </a:xfrm>
        </p:grpSpPr>
        <p:sp>
          <p:nvSpPr>
            <p:cNvPr id="16" name="Rectangle 15"/>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x : r1</a:t>
              </a:r>
            </a:p>
            <a:p>
              <a:pPr marL="118872" indent="0">
                <a:buNone/>
              </a:pPr>
              <a:r>
                <a:rPr lang="en-US" sz="1600" dirty="0" smtClean="0">
                  <a:solidFill>
                    <a:schemeClr val="tx1"/>
                  </a:solidFill>
                </a:rPr>
                <a:t>y : r2</a:t>
              </a:r>
            </a:p>
          </p:txBody>
        </p:sp>
        <p:sp>
          <p:nvSpPr>
            <p:cNvPr id="17" name="Rectangle 16"/>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p:txBody>
        </p:sp>
      </p:grpSp>
      <p:sp>
        <p:nvSpPr>
          <p:cNvPr id="18" name="TextBox 17"/>
          <p:cNvSpPr txBox="1"/>
          <p:nvPr/>
        </p:nvSpPr>
        <p:spPr>
          <a:xfrm>
            <a:off x="782062" y="3276600"/>
            <a:ext cx="1168910" cy="338554"/>
          </a:xfrm>
          <a:prstGeom prst="rect">
            <a:avLst/>
          </a:prstGeom>
          <a:noFill/>
        </p:spPr>
        <p:txBody>
          <a:bodyPr wrap="none" rtlCol="0">
            <a:spAutoFit/>
          </a:bodyPr>
          <a:lstStyle/>
          <a:p>
            <a:r>
              <a:rPr lang="en-US" sz="1600" dirty="0" smtClean="0"/>
              <a:t>“</a:t>
            </a:r>
            <a:r>
              <a:rPr lang="en-US" sz="1600" dirty="0" err="1" smtClean="0"/>
              <a:t>premodel</a:t>
            </a:r>
            <a:r>
              <a:rPr lang="en-US" sz="1600" dirty="0" smtClean="0"/>
              <a:t>”</a:t>
            </a:r>
            <a:endParaRPr lang="en-US" sz="1600" dirty="0"/>
          </a:p>
        </p:txBody>
      </p:sp>
      <p:sp>
        <p:nvSpPr>
          <p:cNvPr id="19" name="TextBox 18"/>
          <p:cNvSpPr txBox="1"/>
          <p:nvPr/>
        </p:nvSpPr>
        <p:spPr>
          <a:xfrm>
            <a:off x="725924" y="5726668"/>
            <a:ext cx="1260281" cy="338554"/>
          </a:xfrm>
          <a:prstGeom prst="rect">
            <a:avLst/>
          </a:prstGeom>
          <a:noFill/>
        </p:spPr>
        <p:txBody>
          <a:bodyPr wrap="none" rtlCol="0">
            <a:spAutoFit/>
          </a:bodyPr>
          <a:lstStyle/>
          <a:p>
            <a:r>
              <a:rPr lang="en-US" sz="1600" dirty="0" smtClean="0"/>
              <a:t>“</a:t>
            </a:r>
            <a:r>
              <a:rPr lang="en-US" sz="1600" dirty="0" err="1" smtClean="0"/>
              <a:t>postmodel</a:t>
            </a:r>
            <a:r>
              <a:rPr lang="en-US" sz="1600" dirty="0" smtClean="0"/>
              <a:t>”</a:t>
            </a:r>
            <a:endParaRPr lang="en-US" sz="1600" dirty="0"/>
          </a:p>
        </p:txBody>
      </p:sp>
      <p:sp>
        <p:nvSpPr>
          <p:cNvPr id="20" name="TextBox 19"/>
          <p:cNvSpPr txBox="1"/>
          <p:nvPr/>
        </p:nvSpPr>
        <p:spPr>
          <a:xfrm>
            <a:off x="4876800" y="3745468"/>
            <a:ext cx="3052439" cy="369332"/>
          </a:xfrm>
          <a:prstGeom prst="rect">
            <a:avLst/>
          </a:prstGeom>
          <a:noFill/>
        </p:spPr>
        <p:txBody>
          <a:bodyPr wrap="none" rtlCol="0">
            <a:spAutoFit/>
          </a:bodyPr>
          <a:lstStyle/>
          <a:p>
            <a:r>
              <a:rPr lang="en-US" dirty="0"/>
              <a:t>a</a:t>
            </a:r>
            <a:r>
              <a:rPr lang="en-US" dirty="0" smtClean="0"/>
              <a:t>s Hoare-triple-style notation:</a:t>
            </a: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05287"/>
            <a:ext cx="3200400" cy="1038225"/>
          </a:xfrm>
          <a:prstGeom prst="rect">
            <a:avLst/>
          </a:prstGeom>
          <a:noFill/>
          <a:ln w="34925">
            <a:solidFill>
              <a:schemeClr val="accent2">
                <a:lumMod val="60000"/>
                <a:lumOff val="40000"/>
                <a:alpha val="89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45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Births of Names</a:t>
            </a:r>
            <a:endParaRPr lang="en-US" dirty="0"/>
          </a:p>
        </p:txBody>
      </p:sp>
      <p:sp>
        <p:nvSpPr>
          <p:cNvPr id="4" name="Rounded Rectangle 3"/>
          <p:cNvSpPr/>
          <p:nvPr/>
        </p:nvSpPr>
        <p:spPr>
          <a:xfrm>
            <a:off x="947432" y="2861553"/>
            <a:ext cx="3942338" cy="3962400"/>
          </a:xfrm>
          <a:prstGeom prst="roundRect">
            <a:avLst/>
          </a:prstGeom>
          <a:solidFill>
            <a:schemeClr val="accent3">
              <a:lumMod val="60000"/>
              <a:lumOff val="40000"/>
              <a:alpha val="1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78094" y="4566489"/>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 := 1</a:t>
            </a:r>
            <a:endParaRPr lang="en-US" dirty="0">
              <a:solidFill>
                <a:schemeClr val="tx1"/>
              </a:solidFill>
            </a:endParaRPr>
          </a:p>
        </p:txBody>
      </p:sp>
      <p:sp>
        <p:nvSpPr>
          <p:cNvPr id="6" name="Down Arrow 5"/>
          <p:cNvSpPr/>
          <p:nvPr/>
        </p:nvSpPr>
        <p:spPr>
          <a:xfrm>
            <a:off x="3090760" y="4175597"/>
            <a:ext cx="533400" cy="3429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114498" y="5119335"/>
            <a:ext cx="533400" cy="4092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547632" y="5604753"/>
            <a:ext cx="1828800" cy="914400"/>
            <a:chOff x="4724400" y="4038600"/>
            <a:chExt cx="1828800" cy="914400"/>
          </a:xfrm>
        </p:grpSpPr>
        <p:sp>
          <p:nvSpPr>
            <p:cNvPr id="9" name="Rectangle 8"/>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w : r1</a:t>
              </a:r>
            </a:p>
            <a:p>
              <a:pPr marL="118872" indent="0">
                <a:buNone/>
              </a:pPr>
              <a:r>
                <a:rPr lang="en-US" sz="1600" dirty="0" smtClean="0">
                  <a:solidFill>
                    <a:schemeClr val="tx1"/>
                  </a:solidFill>
                </a:rPr>
                <a:t>y  : r2</a:t>
              </a:r>
            </a:p>
          </p:txBody>
        </p:sp>
        <p:sp>
          <p:nvSpPr>
            <p:cNvPr id="10" name="Rectangle 9"/>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grpSp>
        <p:nvGrpSpPr>
          <p:cNvPr id="11" name="Group 10"/>
          <p:cNvGrpSpPr/>
          <p:nvPr/>
        </p:nvGrpSpPr>
        <p:grpSpPr>
          <a:xfrm>
            <a:off x="2471432" y="3166353"/>
            <a:ext cx="1828800" cy="914400"/>
            <a:chOff x="4724400" y="4038600"/>
            <a:chExt cx="1828800" cy="914400"/>
          </a:xfrm>
        </p:grpSpPr>
        <p:sp>
          <p:nvSpPr>
            <p:cNvPr id="12" name="Rectangle 11"/>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y : r2</a:t>
              </a:r>
            </a:p>
          </p:txBody>
        </p:sp>
        <p:sp>
          <p:nvSpPr>
            <p:cNvPr id="13" name="Rectangle 12"/>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sp>
        <p:nvSpPr>
          <p:cNvPr id="14" name="TextBox 13"/>
          <p:cNvSpPr txBox="1"/>
          <p:nvPr/>
        </p:nvSpPr>
        <p:spPr>
          <a:xfrm>
            <a:off x="1023632" y="3394953"/>
            <a:ext cx="1168910" cy="338554"/>
          </a:xfrm>
          <a:prstGeom prst="rect">
            <a:avLst/>
          </a:prstGeom>
          <a:noFill/>
        </p:spPr>
        <p:txBody>
          <a:bodyPr wrap="none" rtlCol="0">
            <a:spAutoFit/>
          </a:bodyPr>
          <a:lstStyle/>
          <a:p>
            <a:r>
              <a:rPr lang="en-US" sz="1600" dirty="0" smtClean="0"/>
              <a:t>“</a:t>
            </a:r>
            <a:r>
              <a:rPr lang="en-US" sz="1600" dirty="0" err="1" smtClean="0"/>
              <a:t>premodel</a:t>
            </a:r>
            <a:r>
              <a:rPr lang="en-US" sz="1600" dirty="0" smtClean="0"/>
              <a:t>”</a:t>
            </a:r>
            <a:endParaRPr lang="en-US" sz="1600" dirty="0"/>
          </a:p>
        </p:txBody>
      </p:sp>
      <p:sp>
        <p:nvSpPr>
          <p:cNvPr id="15" name="TextBox 14"/>
          <p:cNvSpPr txBox="1"/>
          <p:nvPr/>
        </p:nvSpPr>
        <p:spPr>
          <a:xfrm>
            <a:off x="967494" y="5845021"/>
            <a:ext cx="1260281" cy="338554"/>
          </a:xfrm>
          <a:prstGeom prst="rect">
            <a:avLst/>
          </a:prstGeom>
          <a:noFill/>
        </p:spPr>
        <p:txBody>
          <a:bodyPr wrap="none" rtlCol="0">
            <a:spAutoFit/>
          </a:bodyPr>
          <a:lstStyle/>
          <a:p>
            <a:r>
              <a:rPr lang="en-US" sz="1600" dirty="0" smtClean="0"/>
              <a:t>“</a:t>
            </a:r>
            <a:r>
              <a:rPr lang="en-US" sz="1600" dirty="0" err="1" smtClean="0"/>
              <a:t>postmodel</a:t>
            </a:r>
            <a:r>
              <a:rPr lang="en-US" sz="1600" dirty="0" smtClean="0"/>
              <a:t>”</a:t>
            </a:r>
            <a:endParaRPr lang="en-US" sz="1600" dirty="0"/>
          </a:p>
        </p:txBody>
      </p:sp>
      <p:grpSp>
        <p:nvGrpSpPr>
          <p:cNvPr id="16" name="Group 15"/>
          <p:cNvGrpSpPr/>
          <p:nvPr/>
        </p:nvGrpSpPr>
        <p:grpSpPr>
          <a:xfrm>
            <a:off x="490667" y="1566672"/>
            <a:ext cx="8229600" cy="1557528"/>
            <a:chOff x="457200" y="5029200"/>
            <a:chExt cx="8229600" cy="1557528"/>
          </a:xfrm>
        </p:grpSpPr>
        <p:cxnSp>
          <p:nvCxnSpPr>
            <p:cNvPr id="17" name="Straight Connector 16"/>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When are names created?</a:t>
              </a:r>
              <a:endParaRPr lang="en-US" dirty="0"/>
            </a:p>
          </p:txBody>
        </p:sp>
        <p:sp>
          <p:nvSpPr>
            <p:cNvPr id="19" name="Content Placeholder 4"/>
            <p:cNvSpPr txBox="1">
              <a:spLocks/>
            </p:cNvSpPr>
            <p:nvPr/>
          </p:nvSpPr>
          <p:spPr>
            <a:xfrm>
              <a:off x="4648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When they are assigned a value.</a:t>
              </a:r>
              <a:endParaRPr lang="en-US" dirty="0"/>
            </a:p>
          </p:txBody>
        </p:sp>
      </p:grpSp>
    </p:spTree>
    <p:extLst>
      <p:ext uri="{BB962C8B-B14F-4D97-AF65-F5344CB8AC3E}">
        <p14:creationId xmlns:p14="http://schemas.microsoft.com/office/powerpoint/2010/main" val="1253286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Deaths of Names</a:t>
            </a:r>
            <a:endParaRPr lang="en-US" dirty="0"/>
          </a:p>
        </p:txBody>
      </p:sp>
      <p:sp>
        <p:nvSpPr>
          <p:cNvPr id="10" name="Content Placeholder 4"/>
          <p:cNvSpPr txBox="1">
            <a:spLocks/>
          </p:cNvSpPr>
          <p:nvPr/>
        </p:nvSpPr>
        <p:spPr>
          <a:xfrm>
            <a:off x="457200" y="16215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Will names ever die?</a:t>
            </a:r>
            <a:endParaRPr lang="en-US" dirty="0"/>
          </a:p>
        </p:txBody>
      </p:sp>
      <p:sp>
        <p:nvSpPr>
          <p:cNvPr id="11" name="Content Placeholder 4"/>
          <p:cNvSpPr txBox="1">
            <a:spLocks/>
          </p:cNvSpPr>
          <p:nvPr/>
        </p:nvSpPr>
        <p:spPr>
          <a:xfrm>
            <a:off x="4648200" y="15880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Yes. When we no longer refer to them.</a:t>
            </a:r>
            <a:endParaRPr lang="en-US" dirty="0"/>
          </a:p>
        </p:txBody>
      </p:sp>
      <p:cxnSp>
        <p:nvCxnSpPr>
          <p:cNvPr id="13" name="Straight Connector 12"/>
          <p:cNvCxnSpPr/>
          <p:nvPr/>
        </p:nvCxnSpPr>
        <p:spPr>
          <a:xfrm>
            <a:off x="719267" y="2743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Content Placeholder 4"/>
          <p:cNvSpPr txBox="1">
            <a:spLocks/>
          </p:cNvSpPr>
          <p:nvPr/>
        </p:nvSpPr>
        <p:spPr>
          <a:xfrm>
            <a:off x="490667" y="2874264"/>
            <a:ext cx="4038600" cy="24932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Where does x die?</a:t>
            </a:r>
          </a:p>
          <a:p>
            <a:endParaRPr lang="en-US" dirty="0" smtClean="0"/>
          </a:p>
        </p:txBody>
      </p:sp>
      <p:grpSp>
        <p:nvGrpSpPr>
          <p:cNvPr id="22" name="Group 21"/>
          <p:cNvGrpSpPr/>
          <p:nvPr/>
        </p:nvGrpSpPr>
        <p:grpSpPr>
          <a:xfrm>
            <a:off x="4681667" y="2840736"/>
            <a:ext cx="4038600" cy="2526792"/>
            <a:chOff x="4681667" y="2840736"/>
            <a:chExt cx="4038600" cy="2526792"/>
          </a:xfrm>
        </p:grpSpPr>
        <p:sp>
          <p:nvSpPr>
            <p:cNvPr id="15" name="Content Placeholder 4"/>
            <p:cNvSpPr txBox="1">
              <a:spLocks/>
            </p:cNvSpPr>
            <p:nvPr/>
          </p:nvSpPr>
          <p:spPr>
            <a:xfrm>
              <a:off x="4681667" y="2840736"/>
              <a:ext cx="4038600" cy="2526792"/>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After x is added with 1, but before assigning to y. I mean, here:</a:t>
              </a:r>
            </a:p>
            <a:p>
              <a:endParaRPr lang="en-US" dirty="0" smtClean="0"/>
            </a:p>
            <a:p>
              <a:pPr marL="118872" indent="0">
                <a:buNone/>
              </a:pPr>
              <a:r>
                <a:rPr lang="en-US" dirty="0" smtClean="0"/>
                <a:t>	y := </a:t>
              </a:r>
              <a:r>
                <a:rPr lang="en-US" dirty="0"/>
                <a:t>x + 1</a:t>
              </a:r>
            </a:p>
            <a:p>
              <a:pPr marL="118872" indent="0">
                <a:buNone/>
              </a:pPr>
              <a:endParaRPr lang="en-US" dirty="0"/>
            </a:p>
          </p:txBody>
        </p:sp>
        <p:sp>
          <p:nvSpPr>
            <p:cNvPr id="16" name="Down Arrow 15"/>
            <p:cNvSpPr/>
            <p:nvPr/>
          </p:nvSpPr>
          <p:spPr>
            <a:xfrm>
              <a:off x="6134100" y="4515256"/>
              <a:ext cx="114300" cy="242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846492" y="3733800"/>
            <a:ext cx="1125308" cy="1200329"/>
          </a:xfrm>
          <a:prstGeom prst="rect">
            <a:avLst/>
          </a:prstGeom>
          <a:noFill/>
        </p:spPr>
        <p:txBody>
          <a:bodyPr wrap="none" rtlCol="0">
            <a:spAutoFit/>
          </a:bodyPr>
          <a:lstStyle/>
          <a:p>
            <a:pPr marL="118872" indent="0">
              <a:buNone/>
            </a:pPr>
            <a:r>
              <a:rPr lang="en-US" dirty="0" smtClean="0"/>
              <a:t>x </a:t>
            </a:r>
            <a:r>
              <a:rPr lang="en-US" dirty="0"/>
              <a:t>:= 1</a:t>
            </a:r>
          </a:p>
          <a:p>
            <a:pPr marL="118872" indent="0">
              <a:buNone/>
            </a:pPr>
            <a:r>
              <a:rPr lang="en-US" dirty="0" smtClean="0"/>
              <a:t>y </a:t>
            </a:r>
            <a:r>
              <a:rPr lang="en-US" dirty="0"/>
              <a:t>:= x + 1</a:t>
            </a:r>
          </a:p>
          <a:p>
            <a:pPr marL="118872" indent="0">
              <a:buNone/>
            </a:pPr>
            <a:r>
              <a:rPr lang="en-US" dirty="0" smtClean="0"/>
              <a:t>z </a:t>
            </a:r>
            <a:r>
              <a:rPr lang="en-US" dirty="0"/>
              <a:t>:= y * 2</a:t>
            </a:r>
          </a:p>
          <a:p>
            <a:pPr marL="118872" indent="0">
              <a:buNone/>
            </a:pPr>
            <a:r>
              <a:rPr lang="en-US" dirty="0" smtClean="0"/>
              <a:t>END</a:t>
            </a:r>
            <a:endParaRPr lang="en-US" dirty="0"/>
          </a:p>
        </p:txBody>
      </p:sp>
      <p:cxnSp>
        <p:nvCxnSpPr>
          <p:cNvPr id="19" name="Straight Connector 18"/>
          <p:cNvCxnSpPr/>
          <p:nvPr/>
        </p:nvCxnSpPr>
        <p:spPr>
          <a:xfrm>
            <a:off x="685800" y="5148072"/>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4"/>
          <p:cNvSpPr txBox="1">
            <a:spLocks/>
          </p:cNvSpPr>
          <p:nvPr/>
        </p:nvSpPr>
        <p:spPr>
          <a:xfrm>
            <a:off x="457200" y="52791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How do we signify where a variable dies?</a:t>
            </a:r>
            <a:endParaRPr lang="en-US" dirty="0"/>
          </a:p>
        </p:txBody>
      </p:sp>
      <p:sp>
        <p:nvSpPr>
          <p:cNvPr id="21" name="Content Placeholder 4"/>
          <p:cNvSpPr txBox="1">
            <a:spLocks/>
          </p:cNvSpPr>
          <p:nvPr/>
        </p:nvSpPr>
        <p:spPr>
          <a:xfrm>
            <a:off x="4648200" y="52456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We mark their endings, like:</a:t>
            </a:r>
          </a:p>
          <a:p>
            <a:pPr marL="118872" indent="0">
              <a:buNone/>
            </a:pPr>
            <a:r>
              <a:rPr lang="en-US" dirty="0"/>
              <a:t> </a:t>
            </a:r>
            <a:r>
              <a:rPr lang="en-US" dirty="0" smtClean="0"/>
              <a:t>           y := x + 1, {x}</a:t>
            </a:r>
            <a:endParaRPr lang="en-US" dirty="0"/>
          </a:p>
        </p:txBody>
      </p:sp>
    </p:spTree>
    <p:extLst>
      <p:ext uri="{BB962C8B-B14F-4D97-AF65-F5344CB8AC3E}">
        <p14:creationId xmlns:p14="http://schemas.microsoft.com/office/powerpoint/2010/main" val="173564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in Model</a:t>
            </a:r>
            <a:endParaRPr lang="en-US" dirty="0"/>
          </a:p>
        </p:txBody>
      </p:sp>
      <p:sp>
        <p:nvSpPr>
          <p:cNvPr id="3" name="Rounded Rectangle 2"/>
          <p:cNvSpPr/>
          <p:nvPr/>
        </p:nvSpPr>
        <p:spPr>
          <a:xfrm>
            <a:off x="753993" y="2743200"/>
            <a:ext cx="3942338" cy="3962400"/>
          </a:xfrm>
          <a:prstGeom prst="roundRect">
            <a:avLst/>
          </a:prstGeom>
          <a:solidFill>
            <a:schemeClr val="accent3">
              <a:lumMod val="60000"/>
              <a:lumOff val="40000"/>
              <a:alpha val="1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284655" y="4448136"/>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z </a:t>
            </a:r>
            <a:r>
              <a:rPr lang="en-US" dirty="0">
                <a:solidFill>
                  <a:schemeClr val="tx1"/>
                </a:solidFill>
              </a:rPr>
              <a:t>:= x + 1, {x}</a:t>
            </a:r>
          </a:p>
        </p:txBody>
      </p:sp>
      <p:sp>
        <p:nvSpPr>
          <p:cNvPr id="5" name="Down Arrow 4"/>
          <p:cNvSpPr/>
          <p:nvPr/>
        </p:nvSpPr>
        <p:spPr>
          <a:xfrm>
            <a:off x="2897321" y="4057244"/>
            <a:ext cx="533400" cy="3429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2921059" y="5000982"/>
            <a:ext cx="533400" cy="4092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354193" y="5486400"/>
            <a:ext cx="1828800" cy="914400"/>
            <a:chOff x="4724400" y="4038600"/>
            <a:chExt cx="1828800" cy="914400"/>
          </a:xfrm>
        </p:grpSpPr>
        <p:sp>
          <p:nvSpPr>
            <p:cNvPr id="8" name="Rectangle 7"/>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z</a:t>
              </a:r>
              <a:r>
                <a:rPr lang="en-US" sz="1600" dirty="0" smtClean="0">
                  <a:solidFill>
                    <a:schemeClr val="tx1"/>
                  </a:solidFill>
                </a:rPr>
                <a:t> : r1</a:t>
              </a:r>
            </a:p>
            <a:p>
              <a:pPr marL="118872" indent="0">
                <a:buNone/>
              </a:pPr>
              <a:r>
                <a:rPr lang="en-US" sz="1600" dirty="0" smtClean="0">
                  <a:solidFill>
                    <a:schemeClr val="tx1"/>
                  </a:solidFill>
                </a:rPr>
                <a:t>y  : r2</a:t>
              </a:r>
            </a:p>
          </p:txBody>
        </p:sp>
        <p:sp>
          <p:nvSpPr>
            <p:cNvPr id="9" name="Rectangle 8"/>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p:txBody>
        </p:sp>
      </p:grpSp>
      <p:grpSp>
        <p:nvGrpSpPr>
          <p:cNvPr id="10" name="Group 9"/>
          <p:cNvGrpSpPr/>
          <p:nvPr/>
        </p:nvGrpSpPr>
        <p:grpSpPr>
          <a:xfrm>
            <a:off x="2277993" y="3048000"/>
            <a:ext cx="1828800" cy="914400"/>
            <a:chOff x="4724400" y="4038600"/>
            <a:chExt cx="1828800" cy="914400"/>
          </a:xfrm>
        </p:grpSpPr>
        <p:sp>
          <p:nvSpPr>
            <p:cNvPr id="11" name="Rectangle 10"/>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x : r1</a:t>
              </a:r>
            </a:p>
            <a:p>
              <a:pPr marL="118872" indent="0">
                <a:buNone/>
              </a:pPr>
              <a:r>
                <a:rPr lang="en-US" sz="1600" dirty="0" smtClean="0">
                  <a:solidFill>
                    <a:schemeClr val="tx1"/>
                  </a:solidFill>
                </a:rPr>
                <a:t>y : r2</a:t>
              </a:r>
            </a:p>
          </p:txBody>
        </p:sp>
        <p:sp>
          <p:nvSpPr>
            <p:cNvPr id="12" name="Rectangle 11"/>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a:p>
              <a:pPr marL="118872" indent="0">
                <a:buNone/>
              </a:pPr>
              <a:r>
                <a:rPr lang="en-US" sz="1600" dirty="0" smtClean="0">
                  <a:solidFill>
                    <a:schemeClr val="tx1"/>
                  </a:solidFill>
                </a:rPr>
                <a:t>x : fv1</a:t>
              </a:r>
            </a:p>
          </p:txBody>
        </p:sp>
      </p:grpSp>
      <p:sp>
        <p:nvSpPr>
          <p:cNvPr id="13" name="TextBox 12"/>
          <p:cNvSpPr txBox="1"/>
          <p:nvPr/>
        </p:nvSpPr>
        <p:spPr>
          <a:xfrm>
            <a:off x="830193" y="3276600"/>
            <a:ext cx="1168910" cy="338554"/>
          </a:xfrm>
          <a:prstGeom prst="rect">
            <a:avLst/>
          </a:prstGeom>
          <a:noFill/>
        </p:spPr>
        <p:txBody>
          <a:bodyPr wrap="none" rtlCol="0">
            <a:spAutoFit/>
          </a:bodyPr>
          <a:lstStyle/>
          <a:p>
            <a:r>
              <a:rPr lang="en-US" sz="1600" dirty="0" smtClean="0"/>
              <a:t>“</a:t>
            </a:r>
            <a:r>
              <a:rPr lang="en-US" sz="1600" dirty="0" err="1" smtClean="0"/>
              <a:t>premodel</a:t>
            </a:r>
            <a:r>
              <a:rPr lang="en-US" sz="1600" dirty="0" smtClean="0"/>
              <a:t>”</a:t>
            </a:r>
            <a:endParaRPr lang="en-US" sz="1600" dirty="0"/>
          </a:p>
        </p:txBody>
      </p:sp>
      <p:sp>
        <p:nvSpPr>
          <p:cNvPr id="14" name="TextBox 13"/>
          <p:cNvSpPr txBox="1"/>
          <p:nvPr/>
        </p:nvSpPr>
        <p:spPr>
          <a:xfrm>
            <a:off x="774055" y="5726668"/>
            <a:ext cx="1260281" cy="338554"/>
          </a:xfrm>
          <a:prstGeom prst="rect">
            <a:avLst/>
          </a:prstGeom>
          <a:noFill/>
        </p:spPr>
        <p:txBody>
          <a:bodyPr wrap="none" rtlCol="0">
            <a:spAutoFit/>
          </a:bodyPr>
          <a:lstStyle/>
          <a:p>
            <a:r>
              <a:rPr lang="en-US" sz="1600" dirty="0" smtClean="0"/>
              <a:t>“</a:t>
            </a:r>
            <a:r>
              <a:rPr lang="en-US" sz="1600" dirty="0" err="1" smtClean="0"/>
              <a:t>postmodel</a:t>
            </a:r>
            <a:r>
              <a:rPr lang="en-US" sz="1600" dirty="0" smtClean="0"/>
              <a:t>”</a:t>
            </a:r>
            <a:endParaRPr lang="en-US" sz="1600" dirty="0"/>
          </a:p>
        </p:txBody>
      </p:sp>
      <p:grpSp>
        <p:nvGrpSpPr>
          <p:cNvPr id="15" name="Group 14"/>
          <p:cNvGrpSpPr/>
          <p:nvPr/>
        </p:nvGrpSpPr>
        <p:grpSpPr>
          <a:xfrm>
            <a:off x="533400" y="1545336"/>
            <a:ext cx="8153400" cy="1426464"/>
            <a:chOff x="499933" y="5007864"/>
            <a:chExt cx="8153400" cy="1426464"/>
          </a:xfrm>
        </p:grpSpPr>
        <p:cxnSp>
          <p:nvCxnSpPr>
            <p:cNvPr id="16" name="Straight Connector 15"/>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Content Placeholder 4"/>
            <p:cNvSpPr txBox="1">
              <a:spLocks/>
            </p:cNvSpPr>
            <p:nvPr/>
          </p:nvSpPr>
          <p:spPr>
            <a:xfrm>
              <a:off x="499933" y="50078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2400" dirty="0" smtClean="0"/>
                <a:t>What happens to a model when a name dies?</a:t>
              </a:r>
              <a:endParaRPr lang="en-US" sz="2400" dirty="0"/>
            </a:p>
          </p:txBody>
        </p:sp>
        <p:sp>
          <p:nvSpPr>
            <p:cNvPr id="18" name="Content Placeholder 4"/>
            <p:cNvSpPr txBox="1">
              <a:spLocks/>
            </p:cNvSpPr>
            <p:nvPr/>
          </p:nvSpPr>
          <p:spPr>
            <a:xfrm>
              <a:off x="4614733" y="50078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2400" dirty="0" smtClean="0"/>
                <a:t>It is deleted from the model (for both register and stack parts).</a:t>
              </a:r>
              <a:endParaRPr lang="en-US" sz="2400" dirty="0"/>
            </a:p>
          </p:txBody>
        </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881031"/>
            <a:ext cx="2695575" cy="1038225"/>
          </a:xfrm>
          <a:prstGeom prst="rect">
            <a:avLst/>
          </a:prstGeom>
          <a:noFill/>
          <a:ln w="38100" cap="rnd">
            <a:solidFill>
              <a:schemeClr val="accent2">
                <a:lumMod val="60000"/>
                <a:lumOff val="40000"/>
                <a:alpha val="84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Line Callout 2 18"/>
          <p:cNvSpPr/>
          <p:nvPr/>
        </p:nvSpPr>
        <p:spPr>
          <a:xfrm>
            <a:off x="5292988" y="5410200"/>
            <a:ext cx="3198679" cy="952341"/>
          </a:xfrm>
          <a:prstGeom prst="borderCallout2">
            <a:avLst>
              <a:gd name="adj1" fmla="val 49393"/>
              <a:gd name="adj2" fmla="val -730"/>
              <a:gd name="adj3" fmla="val 1385"/>
              <a:gd name="adj4" fmla="val -74753"/>
              <a:gd name="adj5" fmla="val -66253"/>
              <a:gd name="adj6" fmla="val -77383"/>
            </a:avLst>
          </a:prstGeom>
          <a:solidFill>
            <a:schemeClr val="accent3">
              <a:lumMod val="40000"/>
              <a:lumOff val="60000"/>
              <a:alpha val="59000"/>
            </a:schemeClr>
          </a:solidFill>
          <a:ln>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But actually, the deletion happens here!</a:t>
            </a:r>
            <a:endParaRPr lang="en-US" sz="2000" dirty="0">
              <a:solidFill>
                <a:schemeClr val="tx1"/>
              </a:solidFill>
            </a:endParaRPr>
          </a:p>
        </p:txBody>
      </p:sp>
    </p:spTree>
    <p:extLst>
      <p:ext uri="{BB962C8B-B14F-4D97-AF65-F5344CB8AC3E}">
        <p14:creationId xmlns:p14="http://schemas.microsoft.com/office/powerpoint/2010/main" val="9867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3052842" y="2807759"/>
            <a:ext cx="2433558" cy="2545039"/>
          </a:xfrm>
          <a:prstGeom prst="roundRect">
            <a:avLst/>
          </a:prstGeom>
          <a:solidFill>
            <a:srgbClr val="C0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M</a:t>
            </a:r>
            <a:r>
              <a:rPr lang="en-US" dirty="0" err="1" smtClean="0"/>
              <a:t>idmodel</a:t>
            </a:r>
            <a:endParaRPr lang="en-US" dirty="0"/>
          </a:p>
        </p:txBody>
      </p:sp>
      <p:sp>
        <p:nvSpPr>
          <p:cNvPr id="4" name="Rectangle 3"/>
          <p:cNvSpPr/>
          <p:nvPr/>
        </p:nvSpPr>
        <p:spPr>
          <a:xfrm>
            <a:off x="6966625" y="3829561"/>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z </a:t>
            </a:r>
            <a:r>
              <a:rPr lang="en-US" dirty="0">
                <a:solidFill>
                  <a:schemeClr val="tx1"/>
                </a:solidFill>
              </a:rPr>
              <a:t>:= x + 1, {x}</a:t>
            </a:r>
          </a:p>
        </p:txBody>
      </p:sp>
      <p:grpSp>
        <p:nvGrpSpPr>
          <p:cNvPr id="7" name="Group 6"/>
          <p:cNvGrpSpPr/>
          <p:nvPr/>
        </p:nvGrpSpPr>
        <p:grpSpPr>
          <a:xfrm>
            <a:off x="3325240" y="5844697"/>
            <a:ext cx="1828800" cy="732002"/>
            <a:chOff x="4724400" y="4038600"/>
            <a:chExt cx="1828800" cy="914400"/>
          </a:xfrm>
        </p:grpSpPr>
        <p:sp>
          <p:nvSpPr>
            <p:cNvPr id="8" name="Rectangle 7"/>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z</a:t>
              </a:r>
              <a:r>
                <a:rPr lang="en-US" sz="1600" dirty="0" smtClean="0">
                  <a:solidFill>
                    <a:schemeClr val="tx1"/>
                  </a:solidFill>
                </a:rPr>
                <a:t> : r1</a:t>
              </a:r>
            </a:p>
            <a:p>
              <a:pPr marL="118872" indent="0">
                <a:buNone/>
              </a:pPr>
              <a:r>
                <a:rPr lang="en-US" sz="1600" dirty="0" smtClean="0">
                  <a:solidFill>
                    <a:schemeClr val="tx1"/>
                  </a:solidFill>
                </a:rPr>
                <a:t>y  : r2</a:t>
              </a:r>
            </a:p>
          </p:txBody>
        </p:sp>
        <p:sp>
          <p:nvSpPr>
            <p:cNvPr id="9" name="Rectangle 8"/>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p:txBody>
        </p:sp>
      </p:grpSp>
      <p:grpSp>
        <p:nvGrpSpPr>
          <p:cNvPr id="10" name="Group 9"/>
          <p:cNvGrpSpPr/>
          <p:nvPr/>
        </p:nvGrpSpPr>
        <p:grpSpPr>
          <a:xfrm>
            <a:off x="3352800" y="1569408"/>
            <a:ext cx="1828800" cy="914400"/>
            <a:chOff x="4724400" y="4038600"/>
            <a:chExt cx="1828800" cy="914400"/>
          </a:xfrm>
        </p:grpSpPr>
        <p:sp>
          <p:nvSpPr>
            <p:cNvPr id="11" name="Rectangle 10"/>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x : r1</a:t>
              </a:r>
            </a:p>
            <a:p>
              <a:pPr marL="118872" indent="0">
                <a:buNone/>
              </a:pPr>
              <a:r>
                <a:rPr lang="en-US" sz="1600" dirty="0" smtClean="0">
                  <a:solidFill>
                    <a:schemeClr val="tx1"/>
                  </a:solidFill>
                </a:rPr>
                <a:t>y : r2</a:t>
              </a:r>
            </a:p>
          </p:txBody>
        </p:sp>
        <p:sp>
          <p:nvSpPr>
            <p:cNvPr id="12" name="Rectangle 11"/>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a:p>
              <a:pPr marL="118872" indent="0">
                <a:buNone/>
              </a:pPr>
              <a:r>
                <a:rPr lang="en-US" sz="1600" dirty="0" smtClean="0">
                  <a:solidFill>
                    <a:schemeClr val="tx1"/>
                  </a:solidFill>
                </a:rPr>
                <a:t>x : fv1</a:t>
              </a:r>
            </a:p>
          </p:txBody>
        </p:sp>
      </p:grpSp>
      <p:grpSp>
        <p:nvGrpSpPr>
          <p:cNvPr id="21" name="Group 20"/>
          <p:cNvGrpSpPr/>
          <p:nvPr/>
        </p:nvGrpSpPr>
        <p:grpSpPr>
          <a:xfrm>
            <a:off x="3352800" y="3779050"/>
            <a:ext cx="1828800" cy="577668"/>
            <a:chOff x="4724400" y="4038600"/>
            <a:chExt cx="1828800" cy="914400"/>
          </a:xfrm>
        </p:grpSpPr>
        <p:sp>
          <p:nvSpPr>
            <p:cNvPr id="22" name="Rectangle 21"/>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y : r2</a:t>
              </a:r>
            </a:p>
          </p:txBody>
        </p:sp>
        <p:sp>
          <p:nvSpPr>
            <p:cNvPr id="23" name="Rectangle 22"/>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v : fv0</a:t>
              </a:r>
            </a:p>
          </p:txBody>
        </p:sp>
      </p:grpSp>
      <p:sp>
        <p:nvSpPr>
          <p:cNvPr id="26" name="TextBox 25"/>
          <p:cNvSpPr txBox="1"/>
          <p:nvPr/>
        </p:nvSpPr>
        <p:spPr>
          <a:xfrm>
            <a:off x="1524000" y="1841942"/>
            <a:ext cx="1104790" cy="369332"/>
          </a:xfrm>
          <a:prstGeom prst="rect">
            <a:avLst/>
          </a:prstGeom>
          <a:noFill/>
        </p:spPr>
        <p:txBody>
          <a:bodyPr wrap="none" rtlCol="0">
            <a:spAutoFit/>
          </a:bodyPr>
          <a:lstStyle/>
          <a:p>
            <a:r>
              <a:rPr lang="en-US" dirty="0" err="1" smtClean="0"/>
              <a:t>premodel</a:t>
            </a:r>
            <a:endParaRPr lang="en-US" dirty="0"/>
          </a:p>
        </p:txBody>
      </p:sp>
      <p:sp>
        <p:nvSpPr>
          <p:cNvPr id="27" name="TextBox 26"/>
          <p:cNvSpPr txBox="1"/>
          <p:nvPr/>
        </p:nvSpPr>
        <p:spPr>
          <a:xfrm>
            <a:off x="1524000" y="3883218"/>
            <a:ext cx="1157689" cy="369332"/>
          </a:xfrm>
          <a:prstGeom prst="rect">
            <a:avLst/>
          </a:prstGeom>
          <a:noFill/>
        </p:spPr>
        <p:txBody>
          <a:bodyPr wrap="none" rtlCol="0">
            <a:spAutoFit/>
          </a:bodyPr>
          <a:lstStyle/>
          <a:p>
            <a:r>
              <a:rPr lang="en-US" dirty="0" err="1" smtClean="0"/>
              <a:t>midmodel</a:t>
            </a:r>
            <a:endParaRPr lang="en-US" dirty="0"/>
          </a:p>
        </p:txBody>
      </p:sp>
      <p:sp>
        <p:nvSpPr>
          <p:cNvPr id="28" name="TextBox 27"/>
          <p:cNvSpPr txBox="1"/>
          <p:nvPr/>
        </p:nvSpPr>
        <p:spPr>
          <a:xfrm>
            <a:off x="1534215" y="5943600"/>
            <a:ext cx="1208985" cy="369332"/>
          </a:xfrm>
          <a:prstGeom prst="rect">
            <a:avLst/>
          </a:prstGeom>
          <a:noFill/>
        </p:spPr>
        <p:txBody>
          <a:bodyPr wrap="none" rtlCol="0">
            <a:spAutoFit/>
          </a:bodyPr>
          <a:lstStyle/>
          <a:p>
            <a:r>
              <a:rPr lang="en-US" dirty="0" err="1" smtClean="0"/>
              <a:t>postmodel</a:t>
            </a:r>
            <a:endParaRPr lang="en-US" dirty="0"/>
          </a:p>
        </p:txBody>
      </p:sp>
      <p:sp>
        <p:nvSpPr>
          <p:cNvPr id="29" name="Rectangle 28"/>
          <p:cNvSpPr/>
          <p:nvPr/>
        </p:nvSpPr>
        <p:spPr>
          <a:xfrm>
            <a:off x="3913921" y="4782003"/>
            <a:ext cx="685801"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z :=</a:t>
            </a:r>
            <a:endParaRPr lang="en-US" dirty="0">
              <a:solidFill>
                <a:schemeClr val="tx1"/>
              </a:solidFill>
            </a:endParaRPr>
          </a:p>
        </p:txBody>
      </p:sp>
      <p:sp>
        <p:nvSpPr>
          <p:cNvPr id="30" name="Rectangle 29"/>
          <p:cNvSpPr/>
          <p:nvPr/>
        </p:nvSpPr>
        <p:spPr>
          <a:xfrm>
            <a:off x="3662340" y="2875838"/>
            <a:ext cx="1104900"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x </a:t>
            </a:r>
            <a:r>
              <a:rPr lang="en-US" dirty="0">
                <a:solidFill>
                  <a:schemeClr val="tx1"/>
                </a:solidFill>
              </a:rPr>
              <a:t>+ 1, {x}</a:t>
            </a:r>
          </a:p>
        </p:txBody>
      </p:sp>
      <p:sp>
        <p:nvSpPr>
          <p:cNvPr id="31" name="Down Arrow 30"/>
          <p:cNvSpPr/>
          <p:nvPr/>
        </p:nvSpPr>
        <p:spPr>
          <a:xfrm>
            <a:off x="3970665" y="5381982"/>
            <a:ext cx="533400" cy="4092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3976341" y="4419141"/>
            <a:ext cx="533400" cy="3109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937428" y="2496778"/>
            <a:ext cx="533400" cy="3109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3945378" y="3413583"/>
            <a:ext cx="533400" cy="3109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4" idx="1"/>
          </p:cNvCxnSpPr>
          <p:nvPr/>
        </p:nvCxnSpPr>
        <p:spPr>
          <a:xfrm flipH="1">
            <a:off x="4679085" y="4067884"/>
            <a:ext cx="2287540" cy="103751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0" idx="3"/>
          </p:cNvCxnSpPr>
          <p:nvPr/>
        </p:nvCxnSpPr>
        <p:spPr>
          <a:xfrm flipH="1" flipV="1">
            <a:off x="4767240" y="3114161"/>
            <a:ext cx="3538560" cy="7154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24344" y="3505200"/>
            <a:ext cx="0" cy="117077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5122" name="Picture 2" descr="C:\Users\wy\AppData\Local\Microsoft\Windows\Temporary Internet Files\Content.IE5\Q4DVUP0I\MC90043478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488" y="4592364"/>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Callout 2 48"/>
          <p:cNvSpPr/>
          <p:nvPr/>
        </p:nvSpPr>
        <p:spPr>
          <a:xfrm>
            <a:off x="6442140" y="1695094"/>
            <a:ext cx="2227095" cy="945192"/>
          </a:xfrm>
          <a:prstGeom prst="borderCallout2">
            <a:avLst>
              <a:gd name="adj1" fmla="val 17119"/>
              <a:gd name="adj2" fmla="val -1418"/>
              <a:gd name="adj3" fmla="val 18750"/>
              <a:gd name="adj4" fmla="val -16667"/>
              <a:gd name="adj5" fmla="val 138593"/>
              <a:gd name="adj6" fmla="val -46667"/>
            </a:avLst>
          </a:prstGeom>
          <a:solidFill>
            <a:schemeClr val="bg2">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transformer for “z := x + 1”</a:t>
            </a:r>
            <a:endParaRPr lang="en-US" dirty="0">
              <a:solidFill>
                <a:schemeClr val="tx1"/>
              </a:solidFill>
            </a:endParaRPr>
          </a:p>
        </p:txBody>
      </p:sp>
      <p:cxnSp>
        <p:nvCxnSpPr>
          <p:cNvPr id="51" name="Straight Arrow Connector 50"/>
          <p:cNvCxnSpPr/>
          <p:nvPr/>
        </p:nvCxnSpPr>
        <p:spPr>
          <a:xfrm>
            <a:off x="2676728" y="4080279"/>
            <a:ext cx="643550" cy="10309"/>
          </a:xfrm>
          <a:prstGeom prst="straightConnector1">
            <a:avLst/>
          </a:prstGeom>
          <a:ln w="12700">
            <a:solidFill>
              <a:schemeClr val="accent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997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midmodel</a:t>
            </a:r>
            <a:r>
              <a:rPr lang="en-US" dirty="0" smtClean="0"/>
              <a:t>?</a:t>
            </a:r>
            <a:endParaRPr lang="en-US" dirty="0"/>
          </a:p>
        </p:txBody>
      </p:sp>
      <p:grpSp>
        <p:nvGrpSpPr>
          <p:cNvPr id="3" name="Group 2"/>
          <p:cNvGrpSpPr/>
          <p:nvPr/>
        </p:nvGrpSpPr>
        <p:grpSpPr>
          <a:xfrm>
            <a:off x="457200" y="1490472"/>
            <a:ext cx="8229600" cy="1557528"/>
            <a:chOff x="457200" y="5029200"/>
            <a:chExt cx="8229600" cy="1557528"/>
          </a:xfrm>
        </p:grpSpPr>
        <p:cxnSp>
          <p:nvCxnSpPr>
            <p:cNvPr id="4" name="Straight Connector 3"/>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Why is there a </a:t>
              </a:r>
              <a:r>
                <a:rPr lang="en-US" dirty="0" err="1" smtClean="0"/>
                <a:t>midmodel</a:t>
              </a:r>
              <a:r>
                <a:rPr lang="en-US" dirty="0" smtClean="0"/>
                <a:t>?</a:t>
              </a:r>
              <a:endParaRPr lang="en-US" dirty="0"/>
            </a:p>
          </p:txBody>
        </p:sp>
        <p:sp>
          <p:nvSpPr>
            <p:cNvPr id="6" name="Content Placeholder 4"/>
            <p:cNvSpPr txBox="1">
              <a:spLocks/>
            </p:cNvSpPr>
            <p:nvPr/>
          </p:nvSpPr>
          <p:spPr>
            <a:xfrm>
              <a:off x="4648200" y="5126736"/>
              <a:ext cx="4038600" cy="1426464"/>
            </a:xfrm>
            <a:prstGeom prst="rect">
              <a:avLst/>
            </a:prstGeom>
          </p:spPr>
          <p:txBody>
            <a:bodyPr vert="horz" lIns="91440" tIns="91440" rtlCol="0">
              <a:normAutofit fontScale="850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Because the instruction </a:t>
              </a:r>
              <a:r>
                <a:rPr lang="en-US" dirty="0" smtClean="0"/>
                <a:t>must takes at lest two cycles </a:t>
              </a:r>
              <a:r>
                <a:rPr lang="en-US" dirty="0" smtClean="0"/>
                <a:t>to finish. x is already dead in the second cycle.</a:t>
              </a:r>
              <a:endParaRPr lang="en-US" dirty="0"/>
            </a:p>
          </p:txBody>
        </p:sp>
      </p:grpSp>
      <p:grpSp>
        <p:nvGrpSpPr>
          <p:cNvPr id="32" name="Group 31"/>
          <p:cNvGrpSpPr/>
          <p:nvPr/>
        </p:nvGrpSpPr>
        <p:grpSpPr>
          <a:xfrm>
            <a:off x="815271" y="3429000"/>
            <a:ext cx="5585529" cy="3188732"/>
            <a:chOff x="815271" y="3429000"/>
            <a:chExt cx="5585529" cy="3188732"/>
          </a:xfrm>
        </p:grpSpPr>
        <p:sp>
          <p:nvSpPr>
            <p:cNvPr id="19" name="Rectangle 18"/>
            <p:cNvSpPr/>
            <p:nvPr/>
          </p:nvSpPr>
          <p:spPr>
            <a:xfrm>
              <a:off x="2819400" y="3429000"/>
              <a:ext cx="3475843" cy="2133600"/>
            </a:xfrm>
            <a:prstGeom prst="rect">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815271" y="3429000"/>
              <a:ext cx="2008993" cy="2133600"/>
            </a:xfrm>
            <a:prstGeom prst="rect">
              <a:avLst/>
            </a:prstGeom>
            <a:solidFill>
              <a:schemeClr val="accent2">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3962400"/>
              <a:ext cx="1143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a:t>
              </a:r>
              <a:endParaRPr lang="en-US" dirty="0">
                <a:solidFill>
                  <a:schemeClr val="tx1"/>
                </a:solidFill>
              </a:endParaRPr>
            </a:p>
          </p:txBody>
        </p:sp>
        <p:cxnSp>
          <p:nvCxnSpPr>
            <p:cNvPr id="9" name="Straight Connector 8"/>
            <p:cNvCxnSpPr>
              <a:stCxn id="7" idx="1"/>
            </p:cNvCxnSpPr>
            <p:nvPr/>
          </p:nvCxnSpPr>
          <p:spPr>
            <a:xfrm flipH="1">
              <a:off x="2476500" y="4572000"/>
              <a:ext cx="11811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00600" y="4191000"/>
              <a:ext cx="1066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4953000"/>
              <a:ext cx="10668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33872" y="3993524"/>
              <a:ext cx="290464" cy="369332"/>
            </a:xfrm>
            <a:prstGeom prst="rect">
              <a:avLst/>
            </a:prstGeom>
            <a:noFill/>
          </p:spPr>
          <p:txBody>
            <a:bodyPr wrap="none" rtlCol="0">
              <a:spAutoFit/>
            </a:bodyPr>
            <a:lstStyle/>
            <a:p>
              <a:r>
                <a:rPr lang="en-US" dirty="0" smtClean="0"/>
                <a:t>x</a:t>
              </a:r>
              <a:endParaRPr lang="en-US" dirty="0"/>
            </a:p>
          </p:txBody>
        </p:sp>
        <p:sp>
          <p:nvSpPr>
            <p:cNvPr id="14" name="TextBox 13"/>
            <p:cNvSpPr txBox="1"/>
            <p:nvPr/>
          </p:nvSpPr>
          <p:spPr>
            <a:xfrm>
              <a:off x="5943600" y="4724400"/>
              <a:ext cx="288862" cy="369332"/>
            </a:xfrm>
            <a:prstGeom prst="rect">
              <a:avLst/>
            </a:prstGeom>
            <a:noFill/>
          </p:spPr>
          <p:txBody>
            <a:bodyPr wrap="none" rtlCol="0">
              <a:spAutoFit/>
            </a:bodyPr>
            <a:lstStyle/>
            <a:p>
              <a:r>
                <a:rPr lang="en-US" dirty="0"/>
                <a:t>1</a:t>
              </a:r>
            </a:p>
          </p:txBody>
        </p:sp>
        <p:sp>
          <p:nvSpPr>
            <p:cNvPr id="15" name="TextBox 14"/>
            <p:cNvSpPr txBox="1"/>
            <p:nvPr/>
          </p:nvSpPr>
          <p:spPr>
            <a:xfrm>
              <a:off x="2151142" y="4372584"/>
              <a:ext cx="287258" cy="369332"/>
            </a:xfrm>
            <a:prstGeom prst="rect">
              <a:avLst/>
            </a:prstGeom>
            <a:noFill/>
          </p:spPr>
          <p:txBody>
            <a:bodyPr wrap="none" rtlCol="0">
              <a:spAutoFit/>
            </a:bodyPr>
            <a:lstStyle/>
            <a:p>
              <a:r>
                <a:rPr lang="en-US" dirty="0"/>
                <a:t>z</a:t>
              </a:r>
            </a:p>
          </p:txBody>
        </p:sp>
        <p:cxnSp>
          <p:nvCxnSpPr>
            <p:cNvPr id="17" name="Straight Connector 16"/>
            <p:cNvCxnSpPr/>
            <p:nvPr/>
          </p:nvCxnSpPr>
          <p:spPr>
            <a:xfrm>
              <a:off x="2819400" y="4572000"/>
              <a:ext cx="0" cy="1676400"/>
            </a:xfrm>
            <a:prstGeom prst="line">
              <a:avLst/>
            </a:prstGeom>
            <a:ln w="25400">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80142" y="5658256"/>
              <a:ext cx="1277914" cy="369332"/>
            </a:xfrm>
            <a:prstGeom prst="rect">
              <a:avLst/>
            </a:prstGeom>
            <a:noFill/>
          </p:spPr>
          <p:txBody>
            <a:bodyPr wrap="none" rtlCol="0">
              <a:spAutoFit/>
            </a:bodyPr>
            <a:lstStyle/>
            <a:p>
              <a:r>
                <a:rPr lang="en-US" dirty="0" smtClean="0"/>
                <a:t>clock signal</a:t>
              </a:r>
              <a:endParaRPr lang="en-US" dirty="0"/>
            </a:p>
          </p:txBody>
        </p:sp>
        <p:cxnSp>
          <p:nvCxnSpPr>
            <p:cNvPr id="22" name="Straight Arrow Connector 21"/>
            <p:cNvCxnSpPr/>
            <p:nvPr/>
          </p:nvCxnSpPr>
          <p:spPr>
            <a:xfrm flipH="1">
              <a:off x="815271" y="6248400"/>
              <a:ext cx="5479972" cy="0"/>
            </a:xfrm>
            <a:prstGeom prst="straightConnector1">
              <a:avLst/>
            </a:prstGeom>
            <a:ln w="444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28821" y="6248400"/>
              <a:ext cx="671979" cy="369332"/>
            </a:xfrm>
            <a:prstGeom prst="rect">
              <a:avLst/>
            </a:prstGeom>
            <a:noFill/>
          </p:spPr>
          <p:txBody>
            <a:bodyPr wrap="none" rtlCol="0">
              <a:spAutoFit/>
            </a:bodyPr>
            <a:lstStyle/>
            <a:p>
              <a:r>
                <a:rPr lang="en-US" dirty="0" smtClean="0"/>
                <a:t>Time</a:t>
              </a:r>
              <a:endParaRPr lang="en-US" dirty="0"/>
            </a:p>
          </p:txBody>
        </p:sp>
        <p:sp>
          <p:nvSpPr>
            <p:cNvPr id="25" name="TextBox 24"/>
            <p:cNvSpPr txBox="1"/>
            <p:nvPr/>
          </p:nvSpPr>
          <p:spPr>
            <a:xfrm>
              <a:off x="2819400" y="3440668"/>
              <a:ext cx="779381" cy="369332"/>
            </a:xfrm>
            <a:prstGeom prst="rect">
              <a:avLst/>
            </a:prstGeom>
            <a:noFill/>
          </p:spPr>
          <p:txBody>
            <a:bodyPr wrap="none" rtlCol="0">
              <a:spAutoFit/>
            </a:bodyPr>
            <a:lstStyle/>
            <a:p>
              <a:r>
                <a:rPr lang="en-US" dirty="0">
                  <a:solidFill>
                    <a:schemeClr val="accent4">
                      <a:lumMod val="50000"/>
                    </a:schemeClr>
                  </a:solidFill>
                </a:rPr>
                <a:t>x</a:t>
              </a:r>
              <a:r>
                <a:rPr lang="en-US" dirty="0" smtClean="0">
                  <a:solidFill>
                    <a:schemeClr val="accent4">
                      <a:lumMod val="50000"/>
                    </a:schemeClr>
                  </a:solidFill>
                </a:rPr>
                <a:t> alive</a:t>
              </a:r>
              <a:endParaRPr lang="en-US" dirty="0">
                <a:solidFill>
                  <a:schemeClr val="accent4">
                    <a:lumMod val="50000"/>
                  </a:schemeClr>
                </a:solidFill>
              </a:endParaRPr>
            </a:p>
          </p:txBody>
        </p:sp>
        <p:sp>
          <p:nvSpPr>
            <p:cNvPr id="26" name="TextBox 25"/>
            <p:cNvSpPr txBox="1"/>
            <p:nvPr/>
          </p:nvSpPr>
          <p:spPr>
            <a:xfrm>
              <a:off x="2006357" y="3440668"/>
              <a:ext cx="813043" cy="369332"/>
            </a:xfrm>
            <a:prstGeom prst="rect">
              <a:avLst/>
            </a:prstGeom>
            <a:noFill/>
          </p:spPr>
          <p:txBody>
            <a:bodyPr wrap="none" rtlCol="0">
              <a:spAutoFit/>
            </a:bodyPr>
            <a:lstStyle/>
            <a:p>
              <a:r>
                <a:rPr lang="en-US" dirty="0">
                  <a:solidFill>
                    <a:srgbClr val="FF0000"/>
                  </a:solidFill>
                </a:rPr>
                <a:t>x</a:t>
              </a:r>
              <a:r>
                <a:rPr lang="en-US" dirty="0" smtClean="0">
                  <a:solidFill>
                    <a:srgbClr val="FF0000"/>
                  </a:solidFill>
                </a:rPr>
                <a:t> dead</a:t>
              </a:r>
              <a:endParaRPr lang="en-US" dirty="0">
                <a:solidFill>
                  <a:srgbClr val="FF0000"/>
                </a:solidFill>
              </a:endParaRPr>
            </a:p>
          </p:txBody>
        </p:sp>
      </p:grpSp>
      <p:sp>
        <p:nvSpPr>
          <p:cNvPr id="27" name="TextBox 26"/>
          <p:cNvSpPr txBox="1"/>
          <p:nvPr/>
        </p:nvSpPr>
        <p:spPr>
          <a:xfrm>
            <a:off x="6697092" y="3163669"/>
            <a:ext cx="1905000" cy="923330"/>
          </a:xfrm>
          <a:prstGeom prst="rect">
            <a:avLst/>
          </a:prstGeom>
          <a:noFill/>
          <a:ln w="44450">
            <a:solidFill>
              <a:schemeClr val="bg2">
                <a:lumMod val="90000"/>
              </a:schemeClr>
            </a:solidFill>
          </a:ln>
        </p:spPr>
        <p:txBody>
          <a:bodyPr wrap="square" rtlCol="0">
            <a:spAutoFit/>
          </a:bodyPr>
          <a:lstStyle/>
          <a:p>
            <a:r>
              <a:rPr lang="en-US" dirty="0" smtClean="0"/>
              <a:t>This is why z can reuse the register of x.</a:t>
            </a:r>
            <a:endParaRPr lang="en-US" dirty="0"/>
          </a:p>
        </p:txBody>
      </p:sp>
      <p:grpSp>
        <p:nvGrpSpPr>
          <p:cNvPr id="31" name="Group 30"/>
          <p:cNvGrpSpPr/>
          <p:nvPr/>
        </p:nvGrpSpPr>
        <p:grpSpPr>
          <a:xfrm>
            <a:off x="6795883" y="4383615"/>
            <a:ext cx="1806209" cy="2001564"/>
            <a:chOff x="6966625" y="3505200"/>
            <a:chExt cx="1806209" cy="2001564"/>
          </a:xfrm>
        </p:grpSpPr>
        <p:sp>
          <p:nvSpPr>
            <p:cNvPr id="28" name="Rectangle 27"/>
            <p:cNvSpPr/>
            <p:nvPr/>
          </p:nvSpPr>
          <p:spPr>
            <a:xfrm>
              <a:off x="6966625" y="3829561"/>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z </a:t>
              </a:r>
              <a:r>
                <a:rPr lang="en-US" dirty="0">
                  <a:solidFill>
                    <a:schemeClr val="tx1"/>
                  </a:solidFill>
                </a:rPr>
                <a:t>:= x + 1, {x}</a:t>
              </a:r>
            </a:p>
          </p:txBody>
        </p:sp>
        <p:cxnSp>
          <p:nvCxnSpPr>
            <p:cNvPr id="29" name="Straight Connector 28"/>
            <p:cNvCxnSpPr/>
            <p:nvPr/>
          </p:nvCxnSpPr>
          <p:spPr>
            <a:xfrm>
              <a:off x="7524344" y="3505200"/>
              <a:ext cx="0" cy="117077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30" name="Picture 2" descr="C:\Users\wy\AppData\Local\Microsoft\Windows\Temporary Internet Files\Content.IE5\Q4DVUP0I\MC90043478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488" y="4592364"/>
              <a:ext cx="914400" cy="914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1853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Bigger Picture</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67943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Language</a:t>
            </a:r>
            <a:endParaRPr lang="en-US" dirty="0"/>
          </a:p>
        </p:txBody>
      </p:sp>
      <p:sp>
        <p:nvSpPr>
          <p:cNvPr id="4" name="Content Placeholder 2"/>
          <p:cNvSpPr txBox="1">
            <a:spLocks/>
          </p:cNvSpPr>
          <p:nvPr/>
        </p:nvSpPr>
        <p:spPr>
          <a:xfrm>
            <a:off x="457200" y="1775191"/>
            <a:ext cx="43434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endParaRPr lang="en-US" dirty="0"/>
          </a:p>
        </p:txBody>
      </p:sp>
      <p:sp>
        <p:nvSpPr>
          <p:cNvPr id="8" name="Content Placeholder 4"/>
          <p:cNvSpPr txBox="1">
            <a:spLocks/>
          </p:cNvSpPr>
          <p:nvPr/>
        </p:nvSpPr>
        <p:spPr>
          <a:xfrm>
            <a:off x="4648200" y="1621536"/>
            <a:ext cx="4038600" cy="1426464"/>
          </a:xfrm>
          <a:prstGeom prst="rect">
            <a:avLst/>
          </a:prstGeom>
        </p:spPr>
        <p:txBody>
          <a:bodyPr vert="horz" lIns="91440" tIns="91440" rtlCol="0">
            <a:normAutofit fontScale="850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a:t>UIL (unified intermediate language) after removing complex operands (remove-complex-opera*)</a:t>
            </a:r>
          </a:p>
        </p:txBody>
      </p:sp>
      <p:sp>
        <p:nvSpPr>
          <p:cNvPr id="9" name="Content Placeholder 4"/>
          <p:cNvSpPr txBox="1">
            <a:spLocks/>
          </p:cNvSpPr>
          <p:nvPr/>
        </p:nvSpPr>
        <p:spPr>
          <a:xfrm>
            <a:off x="609600" y="3221477"/>
            <a:ext cx="4038600" cy="2590800"/>
          </a:xfrm>
          <a:prstGeom prst="rect">
            <a:avLst/>
          </a:prstGeom>
        </p:spPr>
        <p:txBody>
          <a:bodyPr vert="horz" lIns="91440" tIns="91440" rtlCol="0">
            <a:no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2000" dirty="0" smtClean="0"/>
              <a:t>Procedure definitions</a:t>
            </a:r>
          </a:p>
          <a:p>
            <a:r>
              <a:rPr lang="en-US" sz="2000" dirty="0" smtClean="0"/>
              <a:t>Sequencing</a:t>
            </a:r>
          </a:p>
          <a:p>
            <a:r>
              <a:rPr lang="en-US" sz="2000" dirty="0" smtClean="0"/>
              <a:t>Arithmetic</a:t>
            </a:r>
          </a:p>
          <a:p>
            <a:r>
              <a:rPr lang="en-US" sz="2000" dirty="0" smtClean="0"/>
              <a:t>Assignments</a:t>
            </a:r>
          </a:p>
          <a:p>
            <a:r>
              <a:rPr lang="en-US" sz="2000" dirty="0" smtClean="0"/>
              <a:t>Memory references</a:t>
            </a:r>
          </a:p>
          <a:p>
            <a:r>
              <a:rPr lang="en-US" sz="2000" dirty="0" smtClean="0"/>
              <a:t>Branching</a:t>
            </a:r>
          </a:p>
          <a:p>
            <a:r>
              <a:rPr lang="en-US" sz="2000" dirty="0" smtClean="0"/>
              <a:t>Calls (with trivial arguments)</a:t>
            </a:r>
            <a:endParaRPr 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32826"/>
            <a:ext cx="2638425" cy="2733675"/>
          </a:xfrm>
          <a:prstGeom prst="rect">
            <a:avLst/>
          </a:prstGeom>
          <a:noFill/>
          <a:ln w="38100">
            <a:solidFill>
              <a:schemeClr val="accent2">
                <a:lumMod val="60000"/>
                <a:lumOff val="40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716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Pass Allocation</a:t>
            </a:r>
            <a:endParaRPr lang="en-US" dirty="0"/>
          </a:p>
        </p:txBody>
      </p:sp>
      <p:sp>
        <p:nvSpPr>
          <p:cNvPr id="5" name="TextBox 4"/>
          <p:cNvSpPr txBox="1"/>
          <p:nvPr/>
        </p:nvSpPr>
        <p:spPr>
          <a:xfrm>
            <a:off x="744308" y="3066870"/>
            <a:ext cx="1125308" cy="1200329"/>
          </a:xfrm>
          <a:prstGeom prst="rect">
            <a:avLst/>
          </a:prstGeom>
          <a:noFill/>
        </p:spPr>
        <p:txBody>
          <a:bodyPr wrap="none" rtlCol="0">
            <a:spAutoFit/>
          </a:bodyPr>
          <a:lstStyle/>
          <a:p>
            <a:pPr marL="118872" indent="0">
              <a:buNone/>
            </a:pPr>
            <a:r>
              <a:rPr lang="en-US" dirty="0" smtClean="0"/>
              <a:t>x </a:t>
            </a:r>
            <a:r>
              <a:rPr lang="en-US" dirty="0"/>
              <a:t>:= 1</a:t>
            </a:r>
          </a:p>
          <a:p>
            <a:pPr marL="118872" indent="0">
              <a:buNone/>
            </a:pPr>
            <a:r>
              <a:rPr lang="en-US" dirty="0" smtClean="0"/>
              <a:t>y </a:t>
            </a:r>
            <a:r>
              <a:rPr lang="en-US" dirty="0"/>
              <a:t>:= x + 1</a:t>
            </a:r>
          </a:p>
          <a:p>
            <a:pPr marL="118872" indent="0">
              <a:buNone/>
            </a:pPr>
            <a:r>
              <a:rPr lang="en-US" dirty="0" smtClean="0"/>
              <a:t>z </a:t>
            </a:r>
            <a:r>
              <a:rPr lang="en-US" dirty="0"/>
              <a:t>:= y * 2</a:t>
            </a:r>
          </a:p>
          <a:p>
            <a:pPr marL="118872" indent="0">
              <a:buNone/>
            </a:pPr>
            <a:r>
              <a:rPr lang="en-US" dirty="0" smtClean="0"/>
              <a:t>END</a:t>
            </a:r>
            <a:endParaRPr lang="en-US" dirty="0"/>
          </a:p>
        </p:txBody>
      </p:sp>
      <p:sp>
        <p:nvSpPr>
          <p:cNvPr id="6" name="Up Arrow 5"/>
          <p:cNvSpPr/>
          <p:nvPr/>
        </p:nvSpPr>
        <p:spPr>
          <a:xfrm>
            <a:off x="2362200" y="2914471"/>
            <a:ext cx="591908" cy="160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76600" y="2990671"/>
            <a:ext cx="1963508" cy="1200329"/>
          </a:xfrm>
          <a:prstGeom prst="rect">
            <a:avLst/>
          </a:prstGeom>
          <a:noFill/>
        </p:spPr>
        <p:txBody>
          <a:bodyPr wrap="square" rtlCol="0">
            <a:spAutoFit/>
          </a:bodyPr>
          <a:lstStyle/>
          <a:p>
            <a:pPr marL="118872" indent="0">
              <a:buNone/>
            </a:pPr>
            <a:r>
              <a:rPr lang="en-US" dirty="0" smtClean="0"/>
              <a:t>x </a:t>
            </a:r>
            <a:r>
              <a:rPr lang="en-US" dirty="0"/>
              <a:t>:= </a:t>
            </a:r>
            <a:r>
              <a:rPr lang="en-US" dirty="0" smtClean="0"/>
              <a:t>1, {}</a:t>
            </a:r>
            <a:endParaRPr lang="en-US" dirty="0"/>
          </a:p>
          <a:p>
            <a:pPr marL="118872" indent="0">
              <a:buNone/>
            </a:pPr>
            <a:r>
              <a:rPr lang="en-US" dirty="0" smtClean="0"/>
              <a:t>y </a:t>
            </a:r>
            <a:r>
              <a:rPr lang="en-US" dirty="0"/>
              <a:t>:= x + </a:t>
            </a:r>
            <a:r>
              <a:rPr lang="en-US" dirty="0" smtClean="0"/>
              <a:t>1, {x}</a:t>
            </a:r>
            <a:endParaRPr lang="en-US" dirty="0"/>
          </a:p>
          <a:p>
            <a:pPr marL="118872" indent="0">
              <a:buNone/>
            </a:pPr>
            <a:r>
              <a:rPr lang="en-US" dirty="0" smtClean="0"/>
              <a:t>z </a:t>
            </a:r>
            <a:r>
              <a:rPr lang="en-US" dirty="0"/>
              <a:t>:= y * </a:t>
            </a:r>
            <a:r>
              <a:rPr lang="en-US" dirty="0" smtClean="0"/>
              <a:t>2, {y}</a:t>
            </a:r>
            <a:endParaRPr lang="en-US" dirty="0"/>
          </a:p>
          <a:p>
            <a:pPr marL="118872" indent="0">
              <a:buNone/>
            </a:pPr>
            <a:r>
              <a:rPr lang="en-US" dirty="0" smtClean="0"/>
              <a:t>END, {z}</a:t>
            </a:r>
            <a:endParaRPr lang="en-US" dirty="0"/>
          </a:p>
        </p:txBody>
      </p:sp>
      <p:sp>
        <p:nvSpPr>
          <p:cNvPr id="8" name="TextBox 7"/>
          <p:cNvSpPr txBox="1"/>
          <p:nvPr/>
        </p:nvSpPr>
        <p:spPr>
          <a:xfrm>
            <a:off x="1828800" y="4736068"/>
            <a:ext cx="1752600" cy="923330"/>
          </a:xfrm>
          <a:prstGeom prst="rect">
            <a:avLst/>
          </a:prstGeom>
          <a:noFill/>
          <a:ln w="38100">
            <a:solidFill>
              <a:schemeClr val="accent2">
                <a:lumMod val="60000"/>
                <a:lumOff val="40000"/>
              </a:schemeClr>
            </a:solidFill>
          </a:ln>
        </p:spPr>
        <p:txBody>
          <a:bodyPr wrap="square" rtlCol="0">
            <a:spAutoFit/>
          </a:bodyPr>
          <a:lstStyle/>
          <a:p>
            <a:r>
              <a:rPr lang="en-US" dirty="0"/>
              <a:t>B</a:t>
            </a:r>
            <a:r>
              <a:rPr lang="en-US" dirty="0" smtClean="0"/>
              <a:t>ackward scan for marking deaths of names</a:t>
            </a:r>
            <a:endParaRPr lang="en-US" dirty="0"/>
          </a:p>
        </p:txBody>
      </p:sp>
      <p:sp>
        <p:nvSpPr>
          <p:cNvPr id="9" name="TextBox 8"/>
          <p:cNvSpPr txBox="1"/>
          <p:nvPr/>
        </p:nvSpPr>
        <p:spPr>
          <a:xfrm>
            <a:off x="5029200" y="4736068"/>
            <a:ext cx="1828799" cy="923330"/>
          </a:xfrm>
          <a:prstGeom prst="rect">
            <a:avLst/>
          </a:prstGeom>
          <a:noFill/>
          <a:ln w="38100">
            <a:solidFill>
              <a:schemeClr val="accent2">
                <a:lumMod val="60000"/>
                <a:lumOff val="40000"/>
              </a:schemeClr>
            </a:solidFill>
          </a:ln>
        </p:spPr>
        <p:txBody>
          <a:bodyPr wrap="square" rtlCol="0">
            <a:spAutoFit/>
          </a:bodyPr>
          <a:lstStyle>
            <a:defPPr>
              <a:defRPr lang="en-US"/>
            </a:defPPr>
          </a:lstStyle>
          <a:p>
            <a:r>
              <a:rPr lang="en-US" dirty="0"/>
              <a:t>Forward model transformation and rewriting</a:t>
            </a:r>
          </a:p>
        </p:txBody>
      </p:sp>
      <p:sp>
        <p:nvSpPr>
          <p:cNvPr id="10" name="Down Arrow 9"/>
          <p:cNvSpPr/>
          <p:nvPr/>
        </p:nvSpPr>
        <p:spPr>
          <a:xfrm>
            <a:off x="5410200" y="3066870"/>
            <a:ext cx="838200" cy="1505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05600" y="3066869"/>
            <a:ext cx="1274388" cy="1200329"/>
          </a:xfrm>
          <a:prstGeom prst="rect">
            <a:avLst/>
          </a:prstGeom>
          <a:noFill/>
        </p:spPr>
        <p:txBody>
          <a:bodyPr wrap="none" rtlCol="0">
            <a:spAutoFit/>
          </a:bodyPr>
          <a:lstStyle/>
          <a:p>
            <a:pPr marL="118872" indent="0">
              <a:buNone/>
            </a:pPr>
            <a:r>
              <a:rPr lang="en-US" dirty="0" smtClean="0"/>
              <a:t>r1 </a:t>
            </a:r>
            <a:r>
              <a:rPr lang="en-US" dirty="0"/>
              <a:t>:= 1</a:t>
            </a:r>
          </a:p>
          <a:p>
            <a:pPr marL="118872" indent="0">
              <a:buNone/>
            </a:pPr>
            <a:r>
              <a:rPr lang="en-US" dirty="0" smtClean="0"/>
              <a:t>r1 </a:t>
            </a:r>
            <a:r>
              <a:rPr lang="en-US" dirty="0"/>
              <a:t>:= </a:t>
            </a:r>
            <a:r>
              <a:rPr lang="en-US" dirty="0" smtClean="0"/>
              <a:t>r1 </a:t>
            </a:r>
            <a:r>
              <a:rPr lang="en-US" dirty="0"/>
              <a:t>+ 1</a:t>
            </a:r>
          </a:p>
          <a:p>
            <a:pPr marL="118872" indent="0">
              <a:buNone/>
            </a:pPr>
            <a:r>
              <a:rPr lang="en-US" dirty="0" smtClean="0"/>
              <a:t>r1 </a:t>
            </a:r>
            <a:r>
              <a:rPr lang="en-US" dirty="0"/>
              <a:t>:= </a:t>
            </a:r>
            <a:r>
              <a:rPr lang="en-US" dirty="0" smtClean="0"/>
              <a:t>r1 </a:t>
            </a:r>
            <a:r>
              <a:rPr lang="en-US" dirty="0"/>
              <a:t>* 2</a:t>
            </a:r>
          </a:p>
          <a:p>
            <a:pPr marL="118872" indent="0">
              <a:buNone/>
            </a:pPr>
            <a:r>
              <a:rPr lang="en-US" dirty="0" smtClean="0"/>
              <a:t>END</a:t>
            </a:r>
            <a:endParaRPr lang="en-US" dirty="0"/>
          </a:p>
        </p:txBody>
      </p:sp>
    </p:spTree>
    <p:extLst>
      <p:ext uri="{BB962C8B-B14F-4D97-AF65-F5344CB8AC3E}">
        <p14:creationId xmlns:p14="http://schemas.microsoft.com/office/powerpoint/2010/main" val="422441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a:t>n</a:t>
            </a:r>
            <a:r>
              <a:rPr lang="en-US" dirty="0" smtClean="0"/>
              <a:t>ame of the game</a:t>
            </a:r>
            <a:endParaRPr lang="en-US" dirty="0"/>
          </a:p>
        </p:txBody>
      </p:sp>
      <p:sp>
        <p:nvSpPr>
          <p:cNvPr id="3" name="Content Placeholder 2"/>
          <p:cNvSpPr>
            <a:spLocks noGrp="1"/>
          </p:cNvSpPr>
          <p:nvPr>
            <p:ph idx="1"/>
          </p:nvPr>
        </p:nvSpPr>
        <p:spPr>
          <a:xfrm>
            <a:off x="3429000" y="1775191"/>
            <a:ext cx="5257800" cy="4625609"/>
          </a:xfrm>
        </p:spPr>
        <p:txBody>
          <a:bodyPr>
            <a:normAutofit fontScale="62500" lnSpcReduction="20000"/>
          </a:bodyPr>
          <a:lstStyle/>
          <a:p>
            <a:pPr marL="118872" indent="0">
              <a:lnSpc>
                <a:spcPct val="130000"/>
              </a:lnSpc>
              <a:buNone/>
            </a:pPr>
            <a:r>
              <a:rPr lang="en-US" dirty="0" smtClean="0"/>
              <a:t>“See </a:t>
            </a:r>
            <a:r>
              <a:rPr lang="en-US" dirty="0"/>
              <a:t>that bird</a:t>
            </a:r>
            <a:r>
              <a:rPr lang="en-US" dirty="0" smtClean="0"/>
              <a:t>? It's </a:t>
            </a:r>
            <a:r>
              <a:rPr lang="en-US" dirty="0"/>
              <a:t>a Spencer's warbler. </a:t>
            </a:r>
            <a:r>
              <a:rPr lang="en-US" dirty="0" smtClean="0"/>
              <a:t>Well</a:t>
            </a:r>
            <a:r>
              <a:rPr lang="en-US" dirty="0"/>
              <a:t>, in Italian, it's a </a:t>
            </a:r>
            <a:r>
              <a:rPr lang="en-US" dirty="0" err="1"/>
              <a:t>Chutto</a:t>
            </a:r>
            <a:r>
              <a:rPr lang="en-US" dirty="0"/>
              <a:t> </a:t>
            </a:r>
            <a:r>
              <a:rPr lang="en-US" dirty="0" err="1"/>
              <a:t>Lapittida</a:t>
            </a:r>
            <a:r>
              <a:rPr lang="en-US" dirty="0"/>
              <a:t>. In Portuguese, it's a </a:t>
            </a:r>
            <a:r>
              <a:rPr lang="en-US" dirty="0" err="1"/>
              <a:t>Bom</a:t>
            </a:r>
            <a:r>
              <a:rPr lang="en-US" dirty="0"/>
              <a:t> da </a:t>
            </a:r>
            <a:r>
              <a:rPr lang="en-US" dirty="0" err="1"/>
              <a:t>Peida</a:t>
            </a:r>
            <a:r>
              <a:rPr lang="en-US" dirty="0"/>
              <a:t>. In Chinese it's a Chung-Long-</a:t>
            </a:r>
            <a:r>
              <a:rPr lang="en-US" dirty="0" err="1"/>
              <a:t>tah</a:t>
            </a:r>
            <a:r>
              <a:rPr lang="en-US" dirty="0"/>
              <a:t>, and in Japanese it's a Katano </a:t>
            </a:r>
            <a:r>
              <a:rPr lang="en-US" dirty="0" err="1"/>
              <a:t>Tekeda</a:t>
            </a:r>
            <a:r>
              <a:rPr lang="en-US" dirty="0"/>
              <a:t>. You can know the name of the bird in all the languages of the world, but when you're finished, you'll know absolutely nothing whatever about the bird. You'll only know about humans in different places, and what they call the bird. So let's look at the birds and see what it's doing </a:t>
            </a:r>
            <a:r>
              <a:rPr lang="en-US" dirty="0" smtClean="0"/>
              <a:t>-- </a:t>
            </a:r>
            <a:r>
              <a:rPr lang="en-US" dirty="0"/>
              <a:t>that's what counts</a:t>
            </a:r>
            <a:r>
              <a:rPr lang="en-US" dirty="0" smtClean="0"/>
              <a:t>!”</a:t>
            </a:r>
          </a:p>
          <a:p>
            <a:pPr marL="118872" indent="0">
              <a:lnSpc>
                <a:spcPct val="130000"/>
              </a:lnSpc>
              <a:buNone/>
            </a:pPr>
            <a:endParaRPr lang="en-US" dirty="0" smtClean="0"/>
          </a:p>
          <a:p>
            <a:pPr marL="118872" indent="0">
              <a:lnSpc>
                <a:spcPct val="130000"/>
              </a:lnSpc>
              <a:buNone/>
            </a:pPr>
            <a:r>
              <a:rPr lang="en-US" dirty="0" smtClean="0"/>
              <a:t>-- Richard </a:t>
            </a:r>
            <a:r>
              <a:rPr lang="en-US" dirty="0"/>
              <a:t>Feynman, </a:t>
            </a:r>
            <a:r>
              <a:rPr lang="en-US" i="1" dirty="0" smtClean="0"/>
              <a:t>The </a:t>
            </a:r>
            <a:r>
              <a:rPr lang="en-US" i="1" dirty="0"/>
              <a:t>Making of a </a:t>
            </a:r>
            <a:r>
              <a:rPr lang="en-US" i="1" dirty="0" smtClean="0"/>
              <a:t>Scientist</a:t>
            </a:r>
            <a:endParaRPr lang="en-US" dirty="0"/>
          </a:p>
        </p:txBody>
      </p:sp>
      <p:pic>
        <p:nvPicPr>
          <p:cNvPr id="1026" name="Picture 2" descr="D:\prog\tiny-scheme\slides\Picture 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2590800" cy="291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476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compiler passes</a:t>
            </a:r>
            <a:endParaRPr lang="en-US" dirty="0"/>
          </a:p>
        </p:txBody>
      </p:sp>
      <p:sp>
        <p:nvSpPr>
          <p:cNvPr id="4" name="TextBox 3"/>
          <p:cNvSpPr txBox="1"/>
          <p:nvPr/>
        </p:nvSpPr>
        <p:spPr>
          <a:xfrm>
            <a:off x="1287102" y="3230701"/>
            <a:ext cx="2815194" cy="2585323"/>
          </a:xfrm>
          <a:prstGeom prst="rect">
            <a:avLst/>
          </a:prstGeom>
          <a:noFill/>
          <a:ln w="38100">
            <a:solidFill>
              <a:schemeClr val="accent2">
                <a:lumMod val="60000"/>
                <a:lumOff val="40000"/>
              </a:schemeClr>
            </a:solidFill>
          </a:ln>
        </p:spPr>
        <p:txBody>
          <a:bodyPr wrap="square" rtlCol="0">
            <a:spAutoFit/>
          </a:bodyPr>
          <a:lstStyle>
            <a:defPPr>
              <a:defRPr lang="en-US"/>
            </a:defPPr>
          </a:lstStyle>
          <a:p>
            <a:r>
              <a:rPr lang="en-US" sz="1600" dirty="0">
                <a:latin typeface="Arial" pitchFamily="34" charset="0"/>
                <a:cs typeface="Arial" pitchFamily="34" charset="0"/>
              </a:rPr>
              <a:t>impose-calling-conventions</a:t>
            </a:r>
          </a:p>
          <a:p>
            <a:r>
              <a:rPr lang="en-US" sz="1600" dirty="0">
                <a:latin typeface="Arial" pitchFamily="34" charset="0"/>
                <a:cs typeface="Arial" pitchFamily="34" charset="0"/>
              </a:rPr>
              <a:t>uncover-frame-conflict</a:t>
            </a:r>
          </a:p>
          <a:p>
            <a:r>
              <a:rPr lang="en-US" sz="1600" dirty="0">
                <a:latin typeface="Arial" pitchFamily="34" charset="0"/>
                <a:cs typeface="Arial" pitchFamily="34" charset="0"/>
              </a:rPr>
              <a:t>pre-assign-frame</a:t>
            </a:r>
          </a:p>
          <a:p>
            <a:r>
              <a:rPr lang="en-US" sz="1600" dirty="0">
                <a:latin typeface="Arial" pitchFamily="34" charset="0"/>
                <a:cs typeface="Arial" pitchFamily="34" charset="0"/>
              </a:rPr>
              <a:t>assign-new-frame</a:t>
            </a:r>
          </a:p>
          <a:p>
            <a:r>
              <a:rPr lang="en-US" sz="1600" dirty="0">
                <a:latin typeface="Arial" pitchFamily="34" charset="0"/>
                <a:cs typeface="Arial" pitchFamily="34" charset="0"/>
              </a:rPr>
              <a:t>finalize-frame-locations</a:t>
            </a:r>
          </a:p>
          <a:p>
            <a:r>
              <a:rPr lang="en-US" sz="1600" dirty="0">
                <a:latin typeface="Arial" pitchFamily="34" charset="0"/>
                <a:cs typeface="Arial" pitchFamily="34" charset="0"/>
              </a:rPr>
              <a:t>uncover-register-conflict</a:t>
            </a:r>
          </a:p>
          <a:p>
            <a:r>
              <a:rPr lang="en-US" sz="1600" dirty="0">
                <a:latin typeface="Arial" pitchFamily="34" charset="0"/>
                <a:cs typeface="Arial" pitchFamily="34" charset="0"/>
              </a:rPr>
              <a:t>assign-registers</a:t>
            </a:r>
          </a:p>
          <a:p>
            <a:r>
              <a:rPr lang="en-US" sz="1600" dirty="0">
                <a:latin typeface="Arial" pitchFamily="34" charset="0"/>
                <a:cs typeface="Arial" pitchFamily="34" charset="0"/>
              </a:rPr>
              <a:t>assign-frame</a:t>
            </a:r>
          </a:p>
          <a:p>
            <a:r>
              <a:rPr lang="en-US" sz="1600" dirty="0">
                <a:latin typeface="Arial" pitchFamily="34" charset="0"/>
                <a:cs typeface="Arial" pitchFamily="34" charset="0"/>
              </a:rPr>
              <a:t>finalize-locations</a:t>
            </a:r>
          </a:p>
          <a:p>
            <a:endParaRPr lang="en-US" dirty="0"/>
          </a:p>
        </p:txBody>
      </p:sp>
      <p:sp>
        <p:nvSpPr>
          <p:cNvPr id="5" name="TextBox 4"/>
          <p:cNvSpPr txBox="1"/>
          <p:nvPr/>
        </p:nvSpPr>
        <p:spPr>
          <a:xfrm>
            <a:off x="6139248" y="4191000"/>
            <a:ext cx="1404552" cy="584775"/>
          </a:xfrm>
          <a:prstGeom prst="rect">
            <a:avLst/>
          </a:prstGeom>
          <a:noFill/>
          <a:ln w="38100">
            <a:solidFill>
              <a:schemeClr val="accent2">
                <a:lumMod val="60000"/>
                <a:lumOff val="40000"/>
              </a:schemeClr>
            </a:solidFill>
          </a:ln>
        </p:spPr>
        <p:txBody>
          <a:bodyPr wrap="square" rtlCol="0">
            <a:spAutoFit/>
          </a:bodyPr>
          <a:lstStyle>
            <a:defPPr>
              <a:defRPr lang="en-US"/>
            </a:defPPr>
            <a:lvl1pPr>
              <a:defRPr sz="1600">
                <a:latin typeface="Arial" pitchFamily="34" charset="0"/>
                <a:cs typeface="Arial" pitchFamily="34" charset="0"/>
              </a:defRPr>
            </a:lvl1pPr>
          </a:lstStyle>
          <a:p>
            <a:r>
              <a:rPr lang="en-US" dirty="0"/>
              <a:t>mark-deaths</a:t>
            </a:r>
          </a:p>
          <a:p>
            <a:r>
              <a:rPr lang="en-US" dirty="0"/>
              <a:t>allocate</a:t>
            </a:r>
          </a:p>
        </p:txBody>
      </p:sp>
      <p:sp>
        <p:nvSpPr>
          <p:cNvPr id="6" name="Right Arrow 5"/>
          <p:cNvSpPr/>
          <p:nvPr/>
        </p:nvSpPr>
        <p:spPr>
          <a:xfrm>
            <a:off x="4343400" y="4191000"/>
            <a:ext cx="1447800" cy="533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457200" y="1775191"/>
            <a:ext cx="8229600" cy="1196609"/>
          </a:xfrm>
        </p:spPr>
        <p:txBody>
          <a:bodyPr>
            <a:normAutofit/>
          </a:bodyPr>
          <a:lstStyle/>
          <a:p>
            <a:r>
              <a:rPr lang="en-US" sz="2800" dirty="0" smtClean="0"/>
              <a:t>Nine passes of </a:t>
            </a:r>
            <a:r>
              <a:rPr lang="en-US" sz="2800" dirty="0" err="1" smtClean="0"/>
              <a:t>nanopass</a:t>
            </a:r>
            <a:r>
              <a:rPr lang="en-US" sz="2800" dirty="0" smtClean="0"/>
              <a:t> compiler reduced to two.</a:t>
            </a:r>
          </a:p>
        </p:txBody>
      </p:sp>
    </p:spTree>
    <p:extLst>
      <p:ext uri="{BB962C8B-B14F-4D97-AF65-F5344CB8AC3E}">
        <p14:creationId xmlns:p14="http://schemas.microsoft.com/office/powerpoint/2010/main" val="1182630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Model</a:t>
            </a:r>
            <a:endParaRPr lang="en-US" dirty="0"/>
          </a:p>
        </p:txBody>
      </p:sp>
      <p:grpSp>
        <p:nvGrpSpPr>
          <p:cNvPr id="4" name="Group 3"/>
          <p:cNvGrpSpPr/>
          <p:nvPr/>
        </p:nvGrpSpPr>
        <p:grpSpPr>
          <a:xfrm>
            <a:off x="490667" y="1566672"/>
            <a:ext cx="8229600" cy="1557528"/>
            <a:chOff x="457200" y="5029200"/>
            <a:chExt cx="8229600" cy="1557528"/>
          </a:xfrm>
        </p:grpSpPr>
        <p:cxnSp>
          <p:nvCxnSpPr>
            <p:cNvPr id="5" name="Straight Connector 4"/>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the model at the beginning of a procedure?</a:t>
              </a:r>
              <a:endParaRPr lang="en-US" dirty="0"/>
            </a:p>
          </p:txBody>
        </p:sp>
        <p:sp>
          <p:nvSpPr>
            <p:cNvPr id="7" name="Content Placeholder 4"/>
            <p:cNvSpPr txBox="1">
              <a:spLocks/>
            </p:cNvSpPr>
            <p:nvPr/>
          </p:nvSpPr>
          <p:spPr>
            <a:xfrm>
              <a:off x="4648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It is pre-determined by calling conventions.</a:t>
              </a:r>
              <a:endParaRPr lang="en-US" dirty="0"/>
            </a:p>
          </p:txBody>
        </p:sp>
      </p:grpSp>
      <p:sp>
        <p:nvSpPr>
          <p:cNvPr id="8" name="TextBox 7"/>
          <p:cNvSpPr txBox="1"/>
          <p:nvPr/>
        </p:nvSpPr>
        <p:spPr>
          <a:xfrm>
            <a:off x="1905000" y="3629561"/>
            <a:ext cx="1263487" cy="1323439"/>
          </a:xfrm>
          <a:prstGeom prst="rect">
            <a:avLst/>
          </a:prstGeom>
          <a:noFill/>
          <a:ln w="38100">
            <a:solidFill>
              <a:schemeClr val="accent2">
                <a:lumMod val="60000"/>
                <a:lumOff val="40000"/>
              </a:schemeClr>
            </a:solidFill>
          </a:ln>
        </p:spPr>
        <p:txBody>
          <a:bodyPr wrap="square" rtlCol="0">
            <a:spAutoFit/>
          </a:bodyPr>
          <a:lstStyle>
            <a:defPPr>
              <a:defRPr lang="en-US"/>
            </a:defPPr>
            <a:lvl1pPr>
              <a:defRPr sz="1600">
                <a:latin typeface="Arial" pitchFamily="34" charset="0"/>
                <a:cs typeface="Arial" pitchFamily="34" charset="0"/>
              </a:defRPr>
            </a:lvl1pPr>
          </a:lstStyle>
          <a:p>
            <a:r>
              <a:rPr lang="en-US" dirty="0"/>
              <a:t>f (x, </a:t>
            </a:r>
            <a:r>
              <a:rPr lang="en-US" dirty="0" smtClean="0"/>
              <a:t>y, z) =</a:t>
            </a:r>
          </a:p>
          <a:p>
            <a:endParaRPr lang="en-US" dirty="0"/>
          </a:p>
          <a:p>
            <a:r>
              <a:rPr lang="en-US" dirty="0"/>
              <a:t>    </a:t>
            </a:r>
            <a:r>
              <a:rPr lang="en-US" dirty="0" smtClean="0"/>
              <a:t>u </a:t>
            </a:r>
            <a:r>
              <a:rPr lang="en-US" dirty="0"/>
              <a:t>:= x + 1</a:t>
            </a:r>
          </a:p>
          <a:p>
            <a:r>
              <a:rPr lang="en-US" dirty="0"/>
              <a:t>    </a:t>
            </a:r>
            <a:r>
              <a:rPr lang="en-US" dirty="0" smtClean="0"/>
              <a:t>v := u * 2</a:t>
            </a:r>
          </a:p>
          <a:p>
            <a:r>
              <a:rPr lang="en-US" dirty="0"/>
              <a:t> </a:t>
            </a:r>
            <a:r>
              <a:rPr lang="en-US" dirty="0" smtClean="0"/>
              <a:t>   z / v</a:t>
            </a:r>
            <a:endParaRPr lang="en-US" dirty="0"/>
          </a:p>
        </p:txBody>
      </p:sp>
      <p:grpSp>
        <p:nvGrpSpPr>
          <p:cNvPr id="9" name="Group 8"/>
          <p:cNvGrpSpPr/>
          <p:nvPr/>
        </p:nvGrpSpPr>
        <p:grpSpPr>
          <a:xfrm>
            <a:off x="5181600" y="3705761"/>
            <a:ext cx="1905000" cy="914400"/>
            <a:chOff x="4724400" y="4038600"/>
            <a:chExt cx="1655271" cy="914400"/>
          </a:xfrm>
        </p:grpSpPr>
        <p:sp>
          <p:nvSpPr>
            <p:cNvPr id="10" name="Rectangle 9"/>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$ret : r0</a:t>
              </a:r>
            </a:p>
            <a:p>
              <a:pPr marL="118872" indent="0">
                <a:buNone/>
              </a:pPr>
              <a:r>
                <a:rPr lang="en-US" sz="1600" dirty="0" smtClean="0">
                  <a:solidFill>
                    <a:schemeClr val="tx1"/>
                  </a:solidFill>
                </a:rPr>
                <a:t>x       : r1</a:t>
              </a:r>
            </a:p>
            <a:p>
              <a:pPr marL="118872" indent="0">
                <a:buNone/>
              </a:pPr>
              <a:r>
                <a:rPr lang="en-US" sz="1600" dirty="0" smtClean="0">
                  <a:solidFill>
                    <a:schemeClr val="tx1"/>
                  </a:solidFill>
                </a:rPr>
                <a:t>y       : r2</a:t>
              </a:r>
            </a:p>
          </p:txBody>
        </p:sp>
        <p:sp>
          <p:nvSpPr>
            <p:cNvPr id="11" name="Rectangle 10"/>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z : fv0</a:t>
              </a:r>
            </a:p>
          </p:txBody>
        </p:sp>
      </p:grpSp>
      <p:sp>
        <p:nvSpPr>
          <p:cNvPr id="12" name="Right Arrow 11"/>
          <p:cNvSpPr/>
          <p:nvPr/>
        </p:nvSpPr>
        <p:spPr>
          <a:xfrm>
            <a:off x="2536743" y="3947636"/>
            <a:ext cx="2568657" cy="139125"/>
          </a:xfrm>
          <a:prstGeom prst="rightArrow">
            <a:avLst/>
          </a:prstGeom>
          <a:noFill/>
          <a:ln w="38100">
            <a:solidFill>
              <a:schemeClr val="tx1">
                <a:lumMod val="65000"/>
                <a:lumOff val="35000"/>
              </a:schemeClr>
            </a:solidFill>
          </a:ln>
        </p:spPr>
        <p:txBody>
          <a:bodyPr wrap="square" rtlCol="0">
            <a:spAutoFit/>
          </a:bodyPr>
          <a:lstStyle/>
          <a:p>
            <a:endParaRPr lang="en-US" sz="1600">
              <a:solidFill>
                <a:schemeClr val="tx1"/>
              </a:solidFill>
              <a:latin typeface="Arial" pitchFamily="34" charset="0"/>
              <a:cs typeface="Arial" pitchFamily="34" charset="0"/>
            </a:endParaRPr>
          </a:p>
        </p:txBody>
      </p:sp>
      <p:sp>
        <p:nvSpPr>
          <p:cNvPr id="17" name="Rectangle 16"/>
          <p:cNvSpPr/>
          <p:nvPr/>
        </p:nvSpPr>
        <p:spPr>
          <a:xfrm>
            <a:off x="2362200" y="5334000"/>
            <a:ext cx="4572000" cy="830997"/>
          </a:xfrm>
          <a:prstGeom prst="rect">
            <a:avLst/>
          </a:prstGeom>
          <a:noFill/>
          <a:ln w="38100">
            <a:solidFill>
              <a:schemeClr val="bg2">
                <a:lumMod val="75000"/>
              </a:schemeClr>
            </a:solidFill>
          </a:ln>
        </p:spPr>
        <p:txBody>
          <a:bodyPr wrap="square" rtlCol="0">
            <a:spAutoFit/>
          </a:bodyPr>
          <a:lstStyle/>
          <a:p>
            <a:r>
              <a:rPr lang="en-US" sz="1600" dirty="0">
                <a:latin typeface="Arial" pitchFamily="34" charset="0"/>
                <a:cs typeface="Arial" pitchFamily="34" charset="0"/>
              </a:rPr>
              <a:t>Suppose r1, r2 are parameter registers, r0 is return address </a:t>
            </a:r>
            <a:r>
              <a:rPr lang="en-US" sz="1600" dirty="0" smtClean="0">
                <a:latin typeface="Arial" pitchFamily="34" charset="0"/>
                <a:cs typeface="Arial" pitchFamily="34" charset="0"/>
              </a:rPr>
              <a:t>register. </a:t>
            </a:r>
            <a:r>
              <a:rPr lang="en-US" sz="1600" dirty="0">
                <a:latin typeface="Arial" pitchFamily="34" charset="0"/>
                <a:cs typeface="Arial" pitchFamily="34" charset="0"/>
              </a:rPr>
              <a:t>z</a:t>
            </a:r>
            <a:r>
              <a:rPr lang="en-US" sz="1600" dirty="0" smtClean="0">
                <a:latin typeface="Arial" pitchFamily="34" charset="0"/>
                <a:cs typeface="Arial" pitchFamily="34" charset="0"/>
              </a:rPr>
              <a:t> has to be put into stack.</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948404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3"/>
          <p:cNvGrpSpPr/>
          <p:nvPr/>
        </p:nvGrpSpPr>
        <p:grpSpPr>
          <a:xfrm>
            <a:off x="469011" y="1524000"/>
            <a:ext cx="8229600" cy="1557528"/>
            <a:chOff x="457200" y="5029200"/>
            <a:chExt cx="8229600" cy="1557528"/>
          </a:xfrm>
        </p:grpSpPr>
        <p:cxnSp>
          <p:nvCxnSpPr>
            <p:cNvPr id="5" name="Straight Connector 4"/>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$ret in the initial model?</a:t>
              </a:r>
              <a:endParaRPr lang="en-US" dirty="0"/>
            </a:p>
          </p:txBody>
        </p:sp>
        <p:sp>
          <p:nvSpPr>
            <p:cNvPr id="7" name="Content Placeholder 4"/>
            <p:cNvSpPr txBox="1">
              <a:spLocks/>
            </p:cNvSpPr>
            <p:nvPr/>
          </p:nvSpPr>
          <p:spPr>
            <a:xfrm>
              <a:off x="4648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It is the return address set by the caller.</a:t>
              </a:r>
              <a:endParaRPr lang="en-US" dirty="0"/>
            </a:p>
          </p:txBody>
        </p:sp>
      </p:grpSp>
      <p:grpSp>
        <p:nvGrpSpPr>
          <p:cNvPr id="9" name="Group 8"/>
          <p:cNvGrpSpPr/>
          <p:nvPr/>
        </p:nvGrpSpPr>
        <p:grpSpPr>
          <a:xfrm>
            <a:off x="457200" y="2938272"/>
            <a:ext cx="8229600" cy="1557528"/>
            <a:chOff x="457200" y="5029200"/>
            <a:chExt cx="8229600" cy="1557528"/>
          </a:xfrm>
        </p:grpSpPr>
        <p:cxnSp>
          <p:nvCxnSpPr>
            <p:cNvPr id="10" name="Straight Connector 9"/>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the essence of it?</a:t>
              </a:r>
              <a:endParaRPr lang="en-US" dirty="0"/>
            </a:p>
          </p:txBody>
        </p:sp>
        <p:sp>
          <p:nvSpPr>
            <p:cNvPr id="12" name="Content Placeholder 4"/>
            <p:cNvSpPr txBox="1">
              <a:spLocks/>
            </p:cNvSpPr>
            <p:nvPr/>
          </p:nvSpPr>
          <p:spPr>
            <a:xfrm>
              <a:off x="4648200" y="5126736"/>
              <a:ext cx="4038600" cy="1426464"/>
            </a:xfrm>
            <a:prstGeom prst="rect">
              <a:avLst/>
            </a:prstGeom>
          </p:spPr>
          <p:txBody>
            <a:bodyPr vert="horz" lIns="91440" tIns="91440" rtlCol="0">
              <a:normAutofit fontScale="775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It </a:t>
              </a:r>
              <a:r>
                <a:rPr lang="en-US" dirty="0"/>
                <a:t>is the continuation “k” in a </a:t>
              </a:r>
              <a:r>
                <a:rPr lang="en-US" dirty="0" err="1"/>
                <a:t>CPSed</a:t>
              </a:r>
              <a:r>
                <a:rPr lang="en-US" dirty="0"/>
                <a:t> </a:t>
              </a:r>
              <a:r>
                <a:rPr lang="en-US" dirty="0" smtClean="0"/>
                <a:t>functional program:</a:t>
              </a:r>
            </a:p>
            <a:p>
              <a:pPr marL="118872" indent="0">
                <a:buNone/>
              </a:pPr>
              <a:endParaRPr lang="en-US" dirty="0" smtClean="0"/>
            </a:p>
            <a:p>
              <a:pPr marL="118872" indent="0">
                <a:buNone/>
              </a:pPr>
              <a:r>
                <a:rPr lang="en-US" dirty="0"/>
                <a:t> </a:t>
              </a:r>
              <a:r>
                <a:rPr lang="en-US" dirty="0" smtClean="0"/>
                <a:t>  </a:t>
              </a:r>
            </a:p>
          </p:txBody>
        </p:sp>
      </p:grpSp>
      <p:sp>
        <p:nvSpPr>
          <p:cNvPr id="13" name="Rectangle 12"/>
          <p:cNvSpPr/>
          <p:nvPr/>
        </p:nvSpPr>
        <p:spPr>
          <a:xfrm>
            <a:off x="5638800" y="3987225"/>
            <a:ext cx="2133600" cy="584775"/>
          </a:xfrm>
          <a:prstGeom prst="rect">
            <a:avLst/>
          </a:prstGeom>
          <a:noFill/>
          <a:ln w="38100">
            <a:solidFill>
              <a:schemeClr val="accent2">
                <a:lumMod val="60000"/>
                <a:lumOff val="40000"/>
              </a:schemeClr>
            </a:solidFill>
          </a:ln>
        </p:spPr>
        <p:txBody>
          <a:bodyPr wrap="square" rtlCol="0">
            <a:spAutoFit/>
          </a:bodyPr>
          <a:lstStyle/>
          <a:p>
            <a:r>
              <a:rPr lang="en-US" sz="1600" dirty="0">
                <a:latin typeface="Arial" pitchFamily="34" charset="0"/>
                <a:cs typeface="Arial" pitchFamily="34" charset="0"/>
              </a:rPr>
              <a:t>f</a:t>
            </a:r>
            <a:r>
              <a:rPr lang="en-US" sz="1600" dirty="0" smtClean="0">
                <a:latin typeface="Arial" pitchFamily="34" charset="0"/>
                <a:cs typeface="Arial" pitchFamily="34" charset="0"/>
              </a:rPr>
              <a:t> x y z k </a:t>
            </a:r>
            <a:r>
              <a:rPr lang="en-US" sz="1600" dirty="0">
                <a:latin typeface="Arial" pitchFamily="34" charset="0"/>
                <a:cs typeface="Arial" pitchFamily="34" charset="0"/>
              </a:rPr>
              <a:t>=</a:t>
            </a:r>
          </a:p>
          <a:p>
            <a:r>
              <a:rPr lang="en-US" sz="1600" dirty="0">
                <a:latin typeface="Arial" pitchFamily="34" charset="0"/>
                <a:cs typeface="Arial" pitchFamily="34" charset="0"/>
              </a:rPr>
              <a:t>     k (z / ((x + 1) * 2</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843901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Model Transformers</a:t>
            </a:r>
            <a:endParaRPr lang="en-US" dirty="0"/>
          </a:p>
        </p:txBody>
      </p:sp>
      <p:sp>
        <p:nvSpPr>
          <p:cNvPr id="3" name="Content Placeholder 2"/>
          <p:cNvSpPr>
            <a:spLocks noGrp="1"/>
          </p:cNvSpPr>
          <p:nvPr>
            <p:ph idx="1"/>
          </p:nvPr>
        </p:nvSpPr>
        <p:spPr>
          <a:xfrm>
            <a:off x="6781800" y="1675892"/>
            <a:ext cx="1828800" cy="1677415"/>
          </a:xfrm>
        </p:spPr>
        <p:txBody>
          <a:bodyPr/>
          <a:lstStyle/>
          <a:p>
            <a:r>
              <a:rPr lang="en-US" dirty="0" smtClean="0"/>
              <a:t>Save</a:t>
            </a:r>
          </a:p>
          <a:p>
            <a:r>
              <a:rPr lang="en-US" dirty="0" smtClean="0"/>
              <a:t>Load</a:t>
            </a:r>
          </a:p>
          <a:p>
            <a:r>
              <a:rPr lang="en-US" dirty="0" smtClean="0"/>
              <a:t>Shuffle</a:t>
            </a:r>
          </a:p>
          <a:p>
            <a:endParaRPr lang="en-US" dirty="0"/>
          </a:p>
        </p:txBody>
      </p:sp>
      <p:sp>
        <p:nvSpPr>
          <p:cNvPr id="6" name="Rectangle 5"/>
          <p:cNvSpPr/>
          <p:nvPr/>
        </p:nvSpPr>
        <p:spPr>
          <a:xfrm>
            <a:off x="685800" y="3971544"/>
            <a:ext cx="15240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1" dirty="0" err="1" smtClean="0">
                <a:solidFill>
                  <a:schemeClr val="tx1"/>
                </a:solidFill>
              </a:rPr>
              <a:t>Regs</a:t>
            </a:r>
            <a:endParaRPr lang="en-US" i="1" dirty="0">
              <a:solidFill>
                <a:schemeClr val="tx1"/>
              </a:solidFill>
            </a:endParaRPr>
          </a:p>
        </p:txBody>
      </p:sp>
      <p:sp>
        <p:nvSpPr>
          <p:cNvPr id="8" name="Curved Down Arrow 7"/>
          <p:cNvSpPr/>
          <p:nvPr/>
        </p:nvSpPr>
        <p:spPr>
          <a:xfrm>
            <a:off x="1282330" y="2895600"/>
            <a:ext cx="3746870" cy="990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SAVE</a:t>
            </a:r>
            <a:endParaRPr lang="en-US" b="1" dirty="0">
              <a:solidFill>
                <a:schemeClr val="tx1"/>
              </a:solidFill>
            </a:endParaRPr>
          </a:p>
        </p:txBody>
      </p:sp>
      <p:grpSp>
        <p:nvGrpSpPr>
          <p:cNvPr id="27" name="Group 26"/>
          <p:cNvGrpSpPr/>
          <p:nvPr/>
        </p:nvGrpSpPr>
        <p:grpSpPr>
          <a:xfrm>
            <a:off x="3879288" y="3971544"/>
            <a:ext cx="4013200" cy="856222"/>
            <a:chOff x="4648200" y="3675356"/>
            <a:chExt cx="4013200" cy="856222"/>
          </a:xfrm>
        </p:grpSpPr>
        <p:sp>
          <p:nvSpPr>
            <p:cNvPr id="7" name="Rectangle 6"/>
            <p:cNvSpPr/>
            <p:nvPr/>
          </p:nvSpPr>
          <p:spPr>
            <a:xfrm>
              <a:off x="4648200" y="3693378"/>
              <a:ext cx="4013200" cy="838200"/>
            </a:xfrm>
            <a:prstGeom prst="rect">
              <a:avLst/>
            </a:prstGeom>
            <a:gradFill flip="none" rotWithShape="1">
              <a:gsLst>
                <a:gs pos="0">
                  <a:schemeClr val="accent1">
                    <a:tint val="66000"/>
                    <a:satMod val="160000"/>
                  </a:schemeClr>
                </a:gs>
                <a:gs pos="0">
                  <a:srgbClr val="92D050"/>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Stack</a:t>
              </a:r>
              <a:endParaRPr lang="en-US" i="1" dirty="0">
                <a:solidFill>
                  <a:schemeClr val="tx1"/>
                </a:solidFill>
              </a:endParaRPr>
            </a:p>
          </p:txBody>
        </p:sp>
        <p:cxnSp>
          <p:nvCxnSpPr>
            <p:cNvPr id="10" name="Straight Connector 9"/>
            <p:cNvCxnSpPr/>
            <p:nvPr/>
          </p:nvCxnSpPr>
          <p:spPr>
            <a:xfrm>
              <a:off x="5359400" y="3693378"/>
              <a:ext cx="0" cy="83820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638800" y="3693378"/>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34722" y="3684234"/>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5468" y="3675356"/>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23156" y="3684234"/>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03434" y="3684234"/>
              <a:ext cx="0" cy="8382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0" name="Curved Up Arrow 19"/>
          <p:cNvSpPr/>
          <p:nvPr/>
        </p:nvSpPr>
        <p:spPr>
          <a:xfrm flipH="1">
            <a:off x="1136088" y="4894822"/>
            <a:ext cx="4455105" cy="1066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LOAD</a:t>
            </a:r>
            <a:endParaRPr lang="en-US" b="1" dirty="0">
              <a:solidFill>
                <a:schemeClr val="tx1"/>
              </a:solidFill>
            </a:endParaRPr>
          </a:p>
        </p:txBody>
      </p:sp>
      <p:sp>
        <p:nvSpPr>
          <p:cNvPr id="25" name="Left-Right Arrow 24"/>
          <p:cNvSpPr/>
          <p:nvPr/>
        </p:nvSpPr>
        <p:spPr>
          <a:xfrm>
            <a:off x="2321512" y="4073534"/>
            <a:ext cx="1447800" cy="634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SHUFFLE</a:t>
            </a:r>
            <a:endParaRPr lang="en-US" sz="1400" b="1" dirty="0">
              <a:solidFill>
                <a:schemeClr val="tx1"/>
              </a:solidFill>
            </a:endParaRPr>
          </a:p>
        </p:txBody>
      </p:sp>
      <p:sp>
        <p:nvSpPr>
          <p:cNvPr id="28" name="TextBox 27"/>
          <p:cNvSpPr txBox="1"/>
          <p:nvPr/>
        </p:nvSpPr>
        <p:spPr>
          <a:xfrm>
            <a:off x="4401132" y="4761386"/>
            <a:ext cx="399468" cy="369332"/>
          </a:xfrm>
          <a:prstGeom prst="rect">
            <a:avLst/>
          </a:prstGeom>
          <a:noFill/>
        </p:spPr>
        <p:txBody>
          <a:bodyPr wrap="none" rtlCol="0">
            <a:spAutoFit/>
          </a:bodyPr>
          <a:lstStyle/>
          <a:p>
            <a:r>
              <a:rPr lang="en-US" dirty="0" err="1" smtClean="0"/>
              <a:t>sp</a:t>
            </a:r>
            <a:endParaRPr lang="en-US" dirty="0"/>
          </a:p>
        </p:txBody>
      </p:sp>
      <p:sp>
        <p:nvSpPr>
          <p:cNvPr id="17" name="Content Placeholder 2"/>
          <p:cNvSpPr txBox="1">
            <a:spLocks/>
          </p:cNvSpPr>
          <p:nvPr/>
        </p:nvSpPr>
        <p:spPr>
          <a:xfrm>
            <a:off x="457200" y="1775191"/>
            <a:ext cx="6172200" cy="739409"/>
          </a:xfrm>
          <a:prstGeom prst="rect">
            <a:avLst/>
          </a:prstGeom>
        </p:spPr>
        <p:txBody>
          <a:bodyPr vert="horz" lIns="54864" tIns="91440" rtlCol="0">
            <a:normAutofit fontScale="850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2800" dirty="0" smtClean="0"/>
              <a:t>Transform </a:t>
            </a:r>
            <a:r>
              <a:rPr lang="en-US" sz="2800" dirty="0" smtClean="0"/>
              <a:t>the input model into new ones</a:t>
            </a:r>
          </a:p>
          <a:p>
            <a:r>
              <a:rPr lang="en-US" sz="2800" dirty="0" smtClean="0"/>
              <a:t>May emit instructions for loads and stores</a:t>
            </a:r>
          </a:p>
        </p:txBody>
      </p:sp>
    </p:spTree>
    <p:extLst>
      <p:ext uri="{BB962C8B-B14F-4D97-AF65-F5344CB8AC3E}">
        <p14:creationId xmlns:p14="http://schemas.microsoft.com/office/powerpoint/2010/main" val="18978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pSp>
        <p:nvGrpSpPr>
          <p:cNvPr id="4" name="Group 3"/>
          <p:cNvGrpSpPr/>
          <p:nvPr/>
        </p:nvGrpSpPr>
        <p:grpSpPr>
          <a:xfrm>
            <a:off x="533400" y="2209800"/>
            <a:ext cx="1905000" cy="914400"/>
            <a:chOff x="4724400" y="4038600"/>
            <a:chExt cx="1655271" cy="914400"/>
          </a:xfrm>
        </p:grpSpPr>
        <p:sp>
          <p:nvSpPr>
            <p:cNvPr id="5" name="Rectangle 4"/>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a:p>
              <a:pPr marL="118872" indent="0">
                <a:buNone/>
              </a:pPr>
              <a:r>
                <a:rPr lang="en-US" sz="1600" dirty="0" smtClean="0">
                  <a:solidFill>
                    <a:schemeClr val="tx1"/>
                  </a:solidFill>
                </a:rPr>
                <a:t>y : r2</a:t>
              </a:r>
            </a:p>
          </p:txBody>
        </p:sp>
        <p:sp>
          <p:nvSpPr>
            <p:cNvPr id="6" name="Rectangle 5"/>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z : fv0</a:t>
              </a:r>
            </a:p>
          </p:txBody>
        </p:sp>
      </p:grpSp>
      <p:sp>
        <p:nvSpPr>
          <p:cNvPr id="7" name="Rectangle 6"/>
          <p:cNvSpPr/>
          <p:nvPr/>
        </p:nvSpPr>
        <p:spPr>
          <a:xfrm>
            <a:off x="594953" y="3657600"/>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SAVE({x, y})</a:t>
            </a:r>
            <a:endParaRPr lang="en-US" dirty="0">
              <a:solidFill>
                <a:schemeClr val="tx1"/>
              </a:solidFill>
            </a:endParaRPr>
          </a:p>
        </p:txBody>
      </p:sp>
      <p:sp>
        <p:nvSpPr>
          <p:cNvPr id="8" name="Down Arrow 7"/>
          <p:cNvSpPr/>
          <p:nvPr/>
        </p:nvSpPr>
        <p:spPr>
          <a:xfrm>
            <a:off x="1207619" y="3247252"/>
            <a:ext cx="533400" cy="3429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1231357" y="4210446"/>
            <a:ext cx="533400" cy="4092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45557" y="4724400"/>
            <a:ext cx="2062457" cy="914400"/>
            <a:chOff x="4724400" y="4038600"/>
            <a:chExt cx="1792087" cy="914400"/>
          </a:xfrm>
        </p:grpSpPr>
        <p:sp>
          <p:nvSpPr>
            <p:cNvPr id="14" name="Rectangle 13"/>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endParaRPr lang="en-US" sz="1600" dirty="0" smtClean="0">
                <a:solidFill>
                  <a:schemeClr val="tx1"/>
                </a:solidFill>
              </a:endParaRPr>
            </a:p>
          </p:txBody>
        </p:sp>
        <p:sp>
          <p:nvSpPr>
            <p:cNvPr id="15" name="Rectangle 14"/>
            <p:cNvSpPr/>
            <p:nvPr/>
          </p:nvSpPr>
          <p:spPr>
            <a:xfrm>
              <a:off x="5603288" y="4038600"/>
              <a:ext cx="913199"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a:solidFill>
                    <a:schemeClr val="tx1"/>
                  </a:solidFill>
                </a:rPr>
                <a:t>x </a:t>
              </a:r>
              <a:r>
                <a:rPr lang="en-US" sz="1600" dirty="0" smtClean="0">
                  <a:solidFill>
                    <a:schemeClr val="tx1"/>
                  </a:solidFill>
                </a:rPr>
                <a:t>: fv1</a:t>
              </a:r>
              <a:endParaRPr lang="en-US" sz="1600" dirty="0">
                <a:solidFill>
                  <a:schemeClr val="tx1"/>
                </a:solidFill>
              </a:endParaRPr>
            </a:p>
            <a:p>
              <a:pPr marL="118872" indent="0">
                <a:buNone/>
              </a:pPr>
              <a:r>
                <a:rPr lang="en-US" sz="1600" dirty="0">
                  <a:solidFill>
                    <a:schemeClr val="tx1"/>
                  </a:solidFill>
                </a:rPr>
                <a:t>y </a:t>
              </a:r>
              <a:r>
                <a:rPr lang="en-US" sz="1600" dirty="0" smtClean="0">
                  <a:solidFill>
                    <a:schemeClr val="tx1"/>
                  </a:solidFill>
                </a:rPr>
                <a:t>: fv2</a:t>
              </a:r>
            </a:p>
            <a:p>
              <a:pPr marL="118872" indent="0">
                <a:buNone/>
              </a:pPr>
              <a:r>
                <a:rPr lang="en-US" sz="1600" dirty="0" smtClean="0">
                  <a:solidFill>
                    <a:schemeClr val="tx1"/>
                  </a:solidFill>
                </a:rPr>
                <a:t>z : fv0</a:t>
              </a:r>
            </a:p>
          </p:txBody>
        </p:sp>
      </p:grpSp>
      <p:grpSp>
        <p:nvGrpSpPr>
          <p:cNvPr id="16" name="Group 15"/>
          <p:cNvGrpSpPr/>
          <p:nvPr/>
        </p:nvGrpSpPr>
        <p:grpSpPr>
          <a:xfrm>
            <a:off x="4908713" y="2237691"/>
            <a:ext cx="1905000" cy="914400"/>
            <a:chOff x="4724400" y="4038600"/>
            <a:chExt cx="1655271" cy="914400"/>
          </a:xfrm>
        </p:grpSpPr>
        <p:sp>
          <p:nvSpPr>
            <p:cNvPr id="17" name="Rectangle 16"/>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a:p>
              <a:pPr marL="118872" indent="0">
                <a:buNone/>
              </a:pPr>
              <a:r>
                <a:rPr lang="en-US" sz="1600" dirty="0" smtClean="0">
                  <a:solidFill>
                    <a:schemeClr val="tx1"/>
                  </a:solidFill>
                </a:rPr>
                <a:t>y : r2</a:t>
              </a:r>
            </a:p>
            <a:p>
              <a:pPr marL="118872" indent="0">
                <a:buNone/>
              </a:pPr>
              <a:r>
                <a:rPr lang="en-US" sz="1600" dirty="0" smtClean="0">
                  <a:solidFill>
                    <a:schemeClr val="tx1"/>
                  </a:solidFill>
                </a:rPr>
                <a:t>u : r3</a:t>
              </a:r>
            </a:p>
          </p:txBody>
        </p:sp>
        <p:sp>
          <p:nvSpPr>
            <p:cNvPr id="18" name="Rectangle 17"/>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z : fv0</a:t>
              </a:r>
            </a:p>
          </p:txBody>
        </p:sp>
      </p:grpSp>
      <p:sp>
        <p:nvSpPr>
          <p:cNvPr id="19" name="Rectangle 18"/>
          <p:cNvSpPr/>
          <p:nvPr/>
        </p:nvSpPr>
        <p:spPr>
          <a:xfrm>
            <a:off x="4970266" y="3685491"/>
            <a:ext cx="1806209" cy="476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solidFill>
                  <a:schemeClr val="tx1"/>
                </a:solidFill>
              </a:rPr>
              <a:t>LOAD({x, z})</a:t>
            </a:r>
            <a:endParaRPr lang="en-US" dirty="0">
              <a:solidFill>
                <a:schemeClr val="tx1"/>
              </a:solidFill>
            </a:endParaRPr>
          </a:p>
        </p:txBody>
      </p:sp>
      <p:sp>
        <p:nvSpPr>
          <p:cNvPr id="20" name="Down Arrow 19"/>
          <p:cNvSpPr/>
          <p:nvPr/>
        </p:nvSpPr>
        <p:spPr>
          <a:xfrm>
            <a:off x="5582932" y="3275143"/>
            <a:ext cx="533400" cy="3429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606670" y="4238337"/>
            <a:ext cx="533400" cy="4092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908713" y="4724400"/>
            <a:ext cx="1905000" cy="914400"/>
            <a:chOff x="4724400" y="4038600"/>
            <a:chExt cx="1655271" cy="914400"/>
          </a:xfrm>
        </p:grpSpPr>
        <p:sp>
          <p:nvSpPr>
            <p:cNvPr id="26" name="Rectangle 25"/>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a:p>
              <a:pPr marL="118872" indent="0">
                <a:buNone/>
              </a:pPr>
              <a:r>
                <a:rPr lang="en-US" sz="1600" dirty="0" smtClean="0">
                  <a:solidFill>
                    <a:schemeClr val="tx1"/>
                  </a:solidFill>
                </a:rPr>
                <a:t>y : r2</a:t>
              </a:r>
            </a:p>
            <a:p>
              <a:pPr marL="118872" indent="0">
                <a:buNone/>
              </a:pPr>
              <a:r>
                <a:rPr lang="en-US" sz="1600" dirty="0" smtClean="0">
                  <a:solidFill>
                    <a:schemeClr val="tx1"/>
                  </a:solidFill>
                </a:rPr>
                <a:t>z : r3</a:t>
              </a:r>
            </a:p>
          </p:txBody>
        </p:sp>
        <p:sp>
          <p:nvSpPr>
            <p:cNvPr id="27" name="Rectangle 26"/>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smtClean="0">
                  <a:solidFill>
                    <a:schemeClr val="tx1"/>
                  </a:solidFill>
                </a:rPr>
                <a:t>z : fv0</a:t>
              </a:r>
            </a:p>
            <a:p>
              <a:pPr marL="118872" indent="0">
                <a:buNone/>
              </a:pPr>
              <a:r>
                <a:rPr lang="en-US" sz="1600" dirty="0" smtClean="0">
                  <a:solidFill>
                    <a:schemeClr val="tx1"/>
                  </a:solidFill>
                </a:rPr>
                <a:t>u : fv1</a:t>
              </a:r>
            </a:p>
          </p:txBody>
        </p:sp>
      </p:grpSp>
      <p:sp>
        <p:nvSpPr>
          <p:cNvPr id="29" name="Right Arrow 28"/>
          <p:cNvSpPr/>
          <p:nvPr/>
        </p:nvSpPr>
        <p:spPr>
          <a:xfrm>
            <a:off x="2514600" y="3657600"/>
            <a:ext cx="533400" cy="519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156113" y="3682425"/>
            <a:ext cx="1263487" cy="584775"/>
          </a:xfrm>
          <a:prstGeom prst="rect">
            <a:avLst/>
          </a:prstGeom>
          <a:noFill/>
          <a:ln w="38100">
            <a:solidFill>
              <a:schemeClr val="accent2">
                <a:lumMod val="60000"/>
                <a:lumOff val="40000"/>
              </a:schemeClr>
            </a:solidFill>
          </a:ln>
        </p:spPr>
        <p:txBody>
          <a:bodyPr wrap="square" rtlCol="0">
            <a:spAutoFit/>
          </a:bodyPr>
          <a:lstStyle>
            <a:defPPr>
              <a:defRPr lang="en-US"/>
            </a:defPPr>
            <a:lvl1pPr>
              <a:defRPr sz="1600">
                <a:latin typeface="Arial" pitchFamily="34" charset="0"/>
                <a:cs typeface="Arial" pitchFamily="34" charset="0"/>
              </a:defRPr>
            </a:lvl1pPr>
          </a:lstStyle>
          <a:p>
            <a:r>
              <a:rPr lang="en-US" dirty="0" smtClean="0"/>
              <a:t>fv1 &lt;- x</a:t>
            </a:r>
          </a:p>
          <a:p>
            <a:r>
              <a:rPr lang="en-US" dirty="0" smtClean="0"/>
              <a:t>fv2 &lt;- y</a:t>
            </a:r>
            <a:endParaRPr lang="en-US" dirty="0"/>
          </a:p>
        </p:txBody>
      </p:sp>
      <p:sp>
        <p:nvSpPr>
          <p:cNvPr id="31" name="Right Arrow 30"/>
          <p:cNvSpPr/>
          <p:nvPr/>
        </p:nvSpPr>
        <p:spPr>
          <a:xfrm>
            <a:off x="6966954" y="3680016"/>
            <a:ext cx="533400" cy="519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620000" y="3588603"/>
            <a:ext cx="1263487" cy="584775"/>
          </a:xfrm>
          <a:prstGeom prst="rect">
            <a:avLst/>
          </a:prstGeom>
          <a:noFill/>
          <a:ln w="38100">
            <a:solidFill>
              <a:schemeClr val="accent2">
                <a:lumMod val="60000"/>
                <a:lumOff val="40000"/>
              </a:schemeClr>
            </a:solidFill>
          </a:ln>
        </p:spPr>
        <p:txBody>
          <a:bodyPr wrap="square" rtlCol="0">
            <a:spAutoFit/>
          </a:bodyPr>
          <a:lstStyle>
            <a:defPPr>
              <a:defRPr lang="en-US"/>
            </a:defPPr>
            <a:lvl1pPr>
              <a:defRPr sz="1600">
                <a:latin typeface="Arial" pitchFamily="34" charset="0"/>
                <a:cs typeface="Arial" pitchFamily="34" charset="0"/>
              </a:defRPr>
            </a:lvl1pPr>
          </a:lstStyle>
          <a:p>
            <a:r>
              <a:rPr lang="en-US" dirty="0" smtClean="0"/>
              <a:t>fv1 &lt;- u</a:t>
            </a:r>
          </a:p>
          <a:p>
            <a:r>
              <a:rPr lang="en-US" dirty="0" smtClean="0"/>
              <a:t>r3 &lt;- z</a:t>
            </a:r>
          </a:p>
        </p:txBody>
      </p:sp>
    </p:spTree>
    <p:extLst>
      <p:ext uri="{BB962C8B-B14F-4D97-AF65-F5344CB8AC3E}">
        <p14:creationId xmlns:p14="http://schemas.microsoft.com/office/powerpoint/2010/main" val="2766122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469011" y="1524000"/>
            <a:ext cx="8229600" cy="1557528"/>
            <a:chOff x="457200" y="5029200"/>
            <a:chExt cx="8229600" cy="1557528"/>
          </a:xfrm>
        </p:grpSpPr>
        <p:cxnSp>
          <p:nvCxnSpPr>
            <p:cNvPr id="5" name="Straight Connector 4"/>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4"/>
            <p:cNvSpPr txBox="1">
              <a:spLocks/>
            </p:cNvSpPr>
            <p:nvPr/>
          </p:nvSpPr>
          <p:spPr>
            <a:xfrm>
              <a:off x="457200" y="5160264"/>
              <a:ext cx="4038600" cy="1426464"/>
            </a:xfrm>
            <a:prstGeom prst="rect">
              <a:avLst/>
            </a:prstGeom>
          </p:spPr>
          <p:txBody>
            <a:bodyPr vert="horz" lIns="91440" tIns="91440" rtlCol="0">
              <a:normAutofit fontScale="925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the essence of the inserted </a:t>
              </a:r>
              <a:r>
                <a:rPr lang="en-US" dirty="0" smtClean="0"/>
                <a:t>instructions from SAVE and LOAD?</a:t>
              </a:r>
              <a:endParaRPr lang="en-US" dirty="0"/>
            </a:p>
          </p:txBody>
        </p:sp>
        <p:sp>
          <p:nvSpPr>
            <p:cNvPr id="7" name="Content Placeholder 4"/>
            <p:cNvSpPr txBox="1">
              <a:spLocks/>
            </p:cNvSpPr>
            <p:nvPr/>
          </p:nvSpPr>
          <p:spPr>
            <a:xfrm>
              <a:off x="4648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They are actually doing “</a:t>
              </a:r>
              <a:r>
                <a:rPr lang="en-US" b="1" dirty="0" smtClean="0"/>
                <a:t>live range splitting</a:t>
              </a:r>
              <a:r>
                <a:rPr lang="en-US" dirty="0" smtClean="0"/>
                <a:t>” on-the-fly.</a:t>
              </a:r>
              <a:endParaRPr lang="en-US" dirty="0"/>
            </a:p>
          </p:txBody>
        </p:sp>
      </p:grpSp>
      <p:grpSp>
        <p:nvGrpSpPr>
          <p:cNvPr id="8" name="Group 7"/>
          <p:cNvGrpSpPr/>
          <p:nvPr/>
        </p:nvGrpSpPr>
        <p:grpSpPr>
          <a:xfrm>
            <a:off x="457200" y="3352800"/>
            <a:ext cx="8229600" cy="1557528"/>
            <a:chOff x="457200" y="5029200"/>
            <a:chExt cx="8229600" cy="1557528"/>
          </a:xfrm>
        </p:grpSpPr>
        <p:cxnSp>
          <p:nvCxnSpPr>
            <p:cNvPr id="9" name="Straight Connector 8"/>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the difference between splitting and spilling?</a:t>
              </a:r>
              <a:endParaRPr lang="en-US" dirty="0"/>
            </a:p>
          </p:txBody>
        </p:sp>
        <p:sp>
          <p:nvSpPr>
            <p:cNvPr id="11" name="Content Placeholder 4"/>
            <p:cNvSpPr txBox="1">
              <a:spLocks/>
            </p:cNvSpPr>
            <p:nvPr/>
          </p:nvSpPr>
          <p:spPr>
            <a:xfrm>
              <a:off x="4648200" y="5126736"/>
              <a:ext cx="4038600" cy="1426464"/>
            </a:xfrm>
            <a:prstGeom prst="rect">
              <a:avLst/>
            </a:prstGeom>
          </p:spPr>
          <p:txBody>
            <a:bodyPr vert="horz" lIns="91440" tIns="91440" rtlCol="0">
              <a:normAutofit fontScale="850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Spilling puts the </a:t>
              </a:r>
              <a:r>
                <a:rPr lang="en-US" b="1" dirty="0" smtClean="0"/>
                <a:t>whole</a:t>
              </a:r>
              <a:r>
                <a:rPr lang="en-US" dirty="0" smtClean="0"/>
                <a:t> life span of a name in stack. Splitting only puts </a:t>
              </a:r>
              <a:r>
                <a:rPr lang="en-US" b="1" dirty="0" smtClean="0"/>
                <a:t>part</a:t>
              </a:r>
              <a:r>
                <a:rPr lang="en-US" dirty="0" smtClean="0"/>
                <a:t> of its life span in stack.</a:t>
              </a:r>
              <a:endParaRPr lang="en-US" dirty="0"/>
            </a:p>
          </p:txBody>
        </p:sp>
      </p:grpSp>
    </p:spTree>
    <p:extLst>
      <p:ext uri="{BB962C8B-B14F-4D97-AF65-F5344CB8AC3E}">
        <p14:creationId xmlns:p14="http://schemas.microsoft.com/office/powerpoint/2010/main" val="577628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grpSp>
        <p:nvGrpSpPr>
          <p:cNvPr id="5" name="Group 4"/>
          <p:cNvGrpSpPr/>
          <p:nvPr/>
        </p:nvGrpSpPr>
        <p:grpSpPr>
          <a:xfrm>
            <a:off x="469011" y="1524000"/>
            <a:ext cx="8229600" cy="1371600"/>
            <a:chOff x="457200" y="5029200"/>
            <a:chExt cx="8229600" cy="1557528"/>
          </a:xfrm>
        </p:grpSpPr>
        <p:cxnSp>
          <p:nvCxnSpPr>
            <p:cNvPr id="6" name="Straight Connector 5"/>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Content Placeholder 4"/>
            <p:cNvSpPr txBox="1">
              <a:spLocks/>
            </p:cNvSpPr>
            <p:nvPr/>
          </p:nvSpPr>
          <p:spPr>
            <a:xfrm>
              <a:off x="457200" y="5160264"/>
              <a:ext cx="4038600" cy="1426464"/>
            </a:xfrm>
            <a:prstGeom prst="rect">
              <a:avLst/>
            </a:prstGeom>
          </p:spPr>
          <p:txBody>
            <a:bodyPr vert="horz" lIns="91440" tIns="91440" rtlCol="0">
              <a:normAutofit fontScale="775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if different registers are assigned to </a:t>
              </a:r>
              <a:r>
                <a:rPr lang="en-US" dirty="0"/>
                <a:t>the same variables in different branches</a:t>
              </a:r>
            </a:p>
          </p:txBody>
        </p:sp>
        <p:sp>
          <p:nvSpPr>
            <p:cNvPr id="8" name="Content Placeholder 4"/>
            <p:cNvSpPr txBox="1">
              <a:spLocks/>
            </p:cNvSpPr>
            <p:nvPr/>
          </p:nvSpPr>
          <p:spPr>
            <a:xfrm>
              <a:off x="4648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We need </a:t>
              </a:r>
              <a:r>
                <a:rPr lang="en-US" dirty="0"/>
                <a:t>to shuffle </a:t>
              </a:r>
              <a:r>
                <a:rPr lang="en-US" dirty="0" smtClean="0"/>
                <a:t>them for </a:t>
              </a:r>
              <a:r>
                <a:rPr lang="en-US" dirty="0" smtClean="0"/>
                <a:t>consistency</a:t>
              </a:r>
              <a:r>
                <a:rPr lang="en-US" dirty="0" smtClean="0"/>
                <a:t>.</a:t>
              </a:r>
              <a:endParaRPr lang="en-US" dirty="0"/>
            </a:p>
          </p:txBody>
        </p:sp>
      </p:grpSp>
    </p:spTree>
    <p:extLst>
      <p:ext uri="{BB962C8B-B14F-4D97-AF65-F5344CB8AC3E}">
        <p14:creationId xmlns:p14="http://schemas.microsoft.com/office/powerpoint/2010/main" val="1569530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533400" y="552856"/>
            <a:ext cx="5192469" cy="5619344"/>
            <a:chOff x="533400" y="552856"/>
            <a:chExt cx="5192469" cy="5619344"/>
          </a:xfrm>
        </p:grpSpPr>
        <p:sp>
          <p:nvSpPr>
            <p:cNvPr id="27" name="Flowchart: Decision 26"/>
            <p:cNvSpPr/>
            <p:nvPr/>
          </p:nvSpPr>
          <p:spPr>
            <a:xfrm>
              <a:off x="2174999" y="1371600"/>
              <a:ext cx="1841354" cy="69629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dirty="0" smtClean="0">
                  <a:solidFill>
                    <a:schemeClr val="tx1"/>
                  </a:solidFill>
                </a:rPr>
                <a:t>f x &lt; 5</a:t>
              </a:r>
              <a:endParaRPr lang="en-US" dirty="0">
                <a:solidFill>
                  <a:schemeClr val="tx1"/>
                </a:solidFill>
              </a:endParaRPr>
            </a:p>
          </p:txBody>
        </p:sp>
        <p:sp>
          <p:nvSpPr>
            <p:cNvPr id="28" name="Flowchart: Process 27"/>
            <p:cNvSpPr/>
            <p:nvPr/>
          </p:nvSpPr>
          <p:spPr>
            <a:xfrm>
              <a:off x="1570874" y="3089573"/>
              <a:ext cx="1066800" cy="6651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 := 1</a:t>
              </a:r>
            </a:p>
            <a:p>
              <a:pPr algn="ctr"/>
              <a:r>
                <a:rPr lang="en-US" dirty="0">
                  <a:solidFill>
                    <a:schemeClr val="tx1"/>
                  </a:solidFill>
                </a:rPr>
                <a:t>z : = 2</a:t>
              </a:r>
            </a:p>
          </p:txBody>
        </p:sp>
        <p:sp>
          <p:nvSpPr>
            <p:cNvPr id="29" name="Flowchart: Process 28"/>
            <p:cNvSpPr/>
            <p:nvPr/>
          </p:nvSpPr>
          <p:spPr>
            <a:xfrm>
              <a:off x="3662016" y="3089574"/>
              <a:ext cx="1066800" cy="6651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 </a:t>
              </a:r>
              <a:r>
                <a:rPr lang="en-US" dirty="0">
                  <a:solidFill>
                    <a:schemeClr val="tx1"/>
                  </a:solidFill>
                </a:rPr>
                <a:t>:= 1</a:t>
              </a:r>
            </a:p>
            <a:p>
              <a:pPr algn="ctr"/>
              <a:r>
                <a:rPr lang="en-US" dirty="0">
                  <a:solidFill>
                    <a:schemeClr val="tx1"/>
                  </a:solidFill>
                </a:rPr>
                <a:t>y</a:t>
              </a:r>
              <a:r>
                <a:rPr lang="en-US" dirty="0" smtClean="0">
                  <a:solidFill>
                    <a:schemeClr val="tx1"/>
                  </a:solidFill>
                </a:rPr>
                <a:t> : </a:t>
              </a:r>
              <a:r>
                <a:rPr lang="en-US" dirty="0">
                  <a:solidFill>
                    <a:schemeClr val="tx1"/>
                  </a:solidFill>
                </a:rPr>
                <a:t>= 2</a:t>
              </a:r>
            </a:p>
          </p:txBody>
        </p:sp>
        <p:cxnSp>
          <p:nvCxnSpPr>
            <p:cNvPr id="30" name="Curved Connector 29"/>
            <p:cNvCxnSpPr>
              <a:stCxn id="27" idx="2"/>
              <a:endCxn id="28" idx="0"/>
            </p:cNvCxnSpPr>
            <p:nvPr/>
          </p:nvCxnSpPr>
          <p:spPr>
            <a:xfrm rot="5400000">
              <a:off x="2089136" y="2083032"/>
              <a:ext cx="1021679" cy="991402"/>
            </a:xfrm>
            <a:prstGeom prst="curved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7" idx="2"/>
              <a:endCxn id="29" idx="0"/>
            </p:cNvCxnSpPr>
            <p:nvPr/>
          </p:nvCxnSpPr>
          <p:spPr>
            <a:xfrm rot="16200000" flipH="1">
              <a:off x="3134706" y="2028864"/>
              <a:ext cx="1021680" cy="1099740"/>
            </a:xfrm>
            <a:prstGeom prst="curved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8" idx="2"/>
              <a:endCxn id="33" idx="0"/>
            </p:cNvCxnSpPr>
            <p:nvPr/>
          </p:nvCxnSpPr>
          <p:spPr>
            <a:xfrm rot="16200000" flipH="1">
              <a:off x="1656418" y="4202559"/>
              <a:ext cx="2017040" cy="1121329"/>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Flowchart: Process 32"/>
            <p:cNvSpPr/>
            <p:nvPr/>
          </p:nvSpPr>
          <p:spPr>
            <a:xfrm>
              <a:off x="2454309" y="5771744"/>
              <a:ext cx="1542588" cy="4004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 := y+1</a:t>
              </a:r>
              <a:endParaRPr lang="en-US" dirty="0">
                <a:solidFill>
                  <a:schemeClr val="tx1"/>
                </a:solidFill>
              </a:endParaRPr>
            </a:p>
          </p:txBody>
        </p:sp>
        <p:cxnSp>
          <p:nvCxnSpPr>
            <p:cNvPr id="34" name="Curved Connector 33"/>
            <p:cNvCxnSpPr>
              <a:stCxn id="29" idx="2"/>
              <a:endCxn id="33" idx="0"/>
            </p:cNvCxnSpPr>
            <p:nvPr/>
          </p:nvCxnSpPr>
          <p:spPr>
            <a:xfrm rot="5400000">
              <a:off x="2701990" y="4278317"/>
              <a:ext cx="2017041" cy="969813"/>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719929" y="2238896"/>
              <a:ext cx="1622143" cy="332448"/>
              <a:chOff x="4724400" y="4038600"/>
              <a:chExt cx="1655271" cy="914400"/>
            </a:xfrm>
          </p:grpSpPr>
          <p:sp>
            <p:nvSpPr>
              <p:cNvPr id="36" name="Rectangle 35"/>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p:txBody>
          </p:sp>
          <p:sp>
            <p:nvSpPr>
              <p:cNvPr id="37" name="Rectangle 36"/>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grpSp>
          <p:nvGrpSpPr>
            <p:cNvPr id="38" name="Group 37"/>
            <p:cNvGrpSpPr/>
            <p:nvPr/>
          </p:nvGrpSpPr>
          <p:grpSpPr>
            <a:xfrm>
              <a:off x="3949320" y="2248624"/>
              <a:ext cx="1622143" cy="332448"/>
              <a:chOff x="4724400" y="4038600"/>
              <a:chExt cx="1655271" cy="914400"/>
            </a:xfrm>
          </p:grpSpPr>
          <p:sp>
            <p:nvSpPr>
              <p:cNvPr id="39" name="Rectangle 38"/>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p:txBody>
          </p:sp>
          <p:sp>
            <p:nvSpPr>
              <p:cNvPr id="40" name="Rectangle 39"/>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grpSp>
          <p:nvGrpSpPr>
            <p:cNvPr id="41" name="Group 40"/>
            <p:cNvGrpSpPr/>
            <p:nvPr/>
          </p:nvGrpSpPr>
          <p:grpSpPr>
            <a:xfrm>
              <a:off x="533400" y="4494572"/>
              <a:ext cx="1622143" cy="763668"/>
              <a:chOff x="4724400" y="4038599"/>
              <a:chExt cx="1655271" cy="914401"/>
            </a:xfrm>
          </p:grpSpPr>
          <p:sp>
            <p:nvSpPr>
              <p:cNvPr id="42" name="Rectangle 41"/>
              <p:cNvSpPr/>
              <p:nvPr/>
            </p:nvSpPr>
            <p:spPr>
              <a:xfrm>
                <a:off x="4724400" y="4038599"/>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a:p>
                <a:pPr marL="118872" indent="0">
                  <a:buNone/>
                </a:pPr>
                <a:r>
                  <a:rPr lang="en-US" sz="1600" dirty="0" smtClean="0">
                    <a:solidFill>
                      <a:schemeClr val="tx1"/>
                    </a:solidFill>
                  </a:rPr>
                  <a:t>y : r2</a:t>
                </a:r>
              </a:p>
              <a:p>
                <a:pPr marL="118872" indent="0">
                  <a:buNone/>
                </a:pPr>
                <a:r>
                  <a:rPr lang="en-US" sz="1600" dirty="0">
                    <a:solidFill>
                      <a:schemeClr val="tx1"/>
                    </a:solidFill>
                  </a:rPr>
                  <a:t>z</a:t>
                </a:r>
                <a:r>
                  <a:rPr lang="en-US" sz="1600" dirty="0" smtClean="0">
                    <a:solidFill>
                      <a:schemeClr val="tx1"/>
                    </a:solidFill>
                  </a:rPr>
                  <a:t> : r3</a:t>
                </a:r>
              </a:p>
            </p:txBody>
          </p:sp>
          <p:sp>
            <p:nvSpPr>
              <p:cNvPr id="43" name="Rectangle 42"/>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grpSp>
          <p:nvGrpSpPr>
            <p:cNvPr id="44" name="Group 43"/>
            <p:cNvGrpSpPr/>
            <p:nvPr/>
          </p:nvGrpSpPr>
          <p:grpSpPr>
            <a:xfrm>
              <a:off x="4103726" y="4552544"/>
              <a:ext cx="1622143" cy="765290"/>
              <a:chOff x="4724400" y="4038599"/>
              <a:chExt cx="1655271" cy="914401"/>
            </a:xfrm>
          </p:grpSpPr>
          <p:sp>
            <p:nvSpPr>
              <p:cNvPr id="45" name="Rectangle 44"/>
              <p:cNvSpPr/>
              <p:nvPr/>
            </p:nvSpPr>
            <p:spPr>
              <a:xfrm>
                <a:off x="4724400" y="4038599"/>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a:solidFill>
                      <a:schemeClr val="tx1"/>
                    </a:solidFill>
                  </a:rPr>
                  <a:t>x</a:t>
                </a:r>
                <a:r>
                  <a:rPr lang="en-US" sz="1600" dirty="0" smtClean="0">
                    <a:solidFill>
                      <a:schemeClr val="tx1"/>
                    </a:solidFill>
                  </a:rPr>
                  <a:t> : r1</a:t>
                </a:r>
              </a:p>
              <a:p>
                <a:pPr marL="118872" indent="0">
                  <a:buNone/>
                </a:pPr>
                <a:r>
                  <a:rPr lang="en-US" sz="1600" dirty="0">
                    <a:solidFill>
                      <a:schemeClr val="tx1"/>
                    </a:solidFill>
                  </a:rPr>
                  <a:t>z</a:t>
                </a:r>
                <a:r>
                  <a:rPr lang="en-US" sz="1600" dirty="0" smtClean="0">
                    <a:solidFill>
                      <a:schemeClr val="tx1"/>
                    </a:solidFill>
                  </a:rPr>
                  <a:t> : r2</a:t>
                </a:r>
              </a:p>
              <a:p>
                <a:pPr marL="118872" indent="0">
                  <a:buNone/>
                </a:pPr>
                <a:r>
                  <a:rPr lang="en-US" sz="1600" dirty="0" smtClean="0">
                    <a:solidFill>
                      <a:schemeClr val="tx1"/>
                    </a:solidFill>
                  </a:rPr>
                  <a:t>y : r3</a:t>
                </a:r>
              </a:p>
            </p:txBody>
          </p:sp>
          <p:sp>
            <p:nvSpPr>
              <p:cNvPr id="46" name="Rectangle 45"/>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grpSp>
          <p:nvGrpSpPr>
            <p:cNvPr id="47" name="Group 46"/>
            <p:cNvGrpSpPr/>
            <p:nvPr/>
          </p:nvGrpSpPr>
          <p:grpSpPr>
            <a:xfrm>
              <a:off x="2454309" y="552856"/>
              <a:ext cx="1241720" cy="166224"/>
              <a:chOff x="4724400" y="4038600"/>
              <a:chExt cx="1655271" cy="914400"/>
            </a:xfrm>
          </p:grpSpPr>
          <p:sp>
            <p:nvSpPr>
              <p:cNvPr id="48" name="Rectangle 47"/>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endParaRPr lang="en-US" sz="1600" dirty="0" smtClean="0">
                  <a:solidFill>
                    <a:schemeClr val="tx1"/>
                  </a:solidFill>
                </a:endParaRPr>
              </a:p>
            </p:txBody>
          </p:sp>
          <p:sp>
            <p:nvSpPr>
              <p:cNvPr id="49" name="Rectangle 48"/>
              <p:cNvSpPr/>
              <p:nvPr/>
            </p:nvSpPr>
            <p:spPr>
              <a:xfrm>
                <a:off x="5603288" y="4038600"/>
                <a:ext cx="776383"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endParaRPr lang="en-US" sz="1600" dirty="0" smtClean="0">
                  <a:solidFill>
                    <a:schemeClr val="tx1"/>
                  </a:solidFill>
                </a:endParaRPr>
              </a:p>
            </p:txBody>
          </p:sp>
        </p:grpSp>
        <p:cxnSp>
          <p:nvCxnSpPr>
            <p:cNvPr id="54" name="Curved Connector 53"/>
            <p:cNvCxnSpPr>
              <a:endCxn id="27" idx="0"/>
            </p:cNvCxnSpPr>
            <p:nvPr/>
          </p:nvCxnSpPr>
          <p:spPr>
            <a:xfrm rot="16200000" flipH="1">
              <a:off x="2792979" y="1068902"/>
              <a:ext cx="593387" cy="12008"/>
            </a:xfrm>
            <a:prstGeom prst="curvedConnector3">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61" name="Flowchart: Process 60"/>
          <p:cNvSpPr/>
          <p:nvPr/>
        </p:nvSpPr>
        <p:spPr>
          <a:xfrm>
            <a:off x="6705600" y="3102114"/>
            <a:ext cx="1828800" cy="707886"/>
          </a:xfrm>
          <a:prstGeom prst="flowChartProcess">
            <a:avLst/>
          </a:prstGeom>
          <a:noFill/>
          <a:ln w="38100">
            <a:solidFill>
              <a:schemeClr val="accent2">
                <a:lumMod val="60000"/>
                <a:lumOff val="40000"/>
              </a:schemeClr>
            </a:solidFill>
          </a:ln>
        </p:spPr>
        <p:txBody>
          <a:bodyPr wrap="square" rtlCol="0">
            <a:spAutoFit/>
          </a:bodyPr>
          <a:lstStyle/>
          <a:p>
            <a:r>
              <a:rPr lang="en-US" sz="2000" dirty="0">
                <a:solidFill>
                  <a:schemeClr val="tx1"/>
                </a:solidFill>
                <a:latin typeface="Arial" pitchFamily="34" charset="0"/>
                <a:cs typeface="Arial" pitchFamily="34" charset="0"/>
              </a:rPr>
              <a:t>Need shuffle:</a:t>
            </a:r>
          </a:p>
          <a:p>
            <a:r>
              <a:rPr lang="en-US" sz="2000" dirty="0" smtClean="0">
                <a:solidFill>
                  <a:schemeClr val="tx1"/>
                </a:solidFill>
                <a:latin typeface="Arial" pitchFamily="34" charset="0"/>
                <a:cs typeface="Arial" pitchFamily="34" charset="0"/>
              </a:rPr>
              <a:t>r2 </a:t>
            </a:r>
            <a:r>
              <a:rPr lang="en-US" sz="2000" dirty="0">
                <a:solidFill>
                  <a:schemeClr val="tx1"/>
                </a:solidFill>
                <a:latin typeface="Arial" pitchFamily="34" charset="0"/>
                <a:cs typeface="Arial" pitchFamily="34" charset="0"/>
              </a:rPr>
              <a:t>&lt;-&gt; </a:t>
            </a:r>
            <a:r>
              <a:rPr lang="en-US" sz="2000" dirty="0" smtClean="0">
                <a:solidFill>
                  <a:schemeClr val="tx1"/>
                </a:solidFill>
                <a:latin typeface="Arial" pitchFamily="34" charset="0"/>
                <a:cs typeface="Arial" pitchFamily="34" charset="0"/>
              </a:rPr>
              <a:t>r3</a:t>
            </a: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472963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Shuffling</a:t>
            </a:r>
            <a:endParaRPr lang="en-US" dirty="0"/>
          </a:p>
        </p:txBody>
      </p:sp>
      <p:sp>
        <p:nvSpPr>
          <p:cNvPr id="3" name="Content Placeholder 2"/>
          <p:cNvSpPr>
            <a:spLocks noGrp="1"/>
          </p:cNvSpPr>
          <p:nvPr>
            <p:ph idx="1"/>
          </p:nvPr>
        </p:nvSpPr>
        <p:spPr/>
        <p:txBody>
          <a:bodyPr/>
          <a:lstStyle/>
          <a:p>
            <a:r>
              <a:rPr lang="en-US" dirty="0" smtClean="0"/>
              <a:t>Shuffling may happen at</a:t>
            </a:r>
          </a:p>
          <a:p>
            <a:pPr lvl="1"/>
            <a:r>
              <a:rPr lang="en-US" dirty="0" smtClean="0"/>
              <a:t>Procedure calls</a:t>
            </a:r>
          </a:p>
          <a:p>
            <a:pPr lvl="1"/>
            <a:r>
              <a:rPr lang="en-US" dirty="0" smtClean="0"/>
              <a:t>Join points</a:t>
            </a:r>
          </a:p>
          <a:p>
            <a:pPr lvl="1"/>
            <a:endParaRPr lang="en-US" dirty="0" smtClean="0"/>
          </a:p>
          <a:p>
            <a:r>
              <a:rPr lang="en-US" dirty="0" smtClean="0"/>
              <a:t>Shuffling is </a:t>
            </a:r>
            <a:r>
              <a:rPr lang="en-US" dirty="0" smtClean="0"/>
              <a:t>like permutation</a:t>
            </a:r>
            <a:endParaRPr lang="en-US" dirty="0" smtClean="0"/>
          </a:p>
          <a:p>
            <a:endParaRPr lang="en-US" dirty="0"/>
          </a:p>
          <a:p>
            <a:endParaRPr lang="en-US"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133600"/>
            <a:ext cx="161925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457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Shuffling</a:t>
            </a:r>
            <a:endParaRPr lang="en-US" dirty="0"/>
          </a:p>
        </p:txBody>
      </p:sp>
      <p:sp>
        <p:nvSpPr>
          <p:cNvPr id="3" name="Content Placeholder 2"/>
          <p:cNvSpPr>
            <a:spLocks noGrp="1"/>
          </p:cNvSpPr>
          <p:nvPr>
            <p:ph idx="1"/>
          </p:nvPr>
        </p:nvSpPr>
        <p:spPr/>
        <p:txBody>
          <a:bodyPr/>
          <a:lstStyle/>
          <a:p>
            <a:r>
              <a:rPr lang="en-US" dirty="0" smtClean="0"/>
              <a:t>Break permutation into </a:t>
            </a:r>
            <a:r>
              <a:rPr lang="en-US" dirty="0" smtClean="0"/>
              <a:t>cycles (or paths):</a:t>
            </a:r>
            <a:endParaRPr lang="en-US" dirty="0" smtClean="0"/>
          </a:p>
          <a:p>
            <a:endParaRPr lang="en-US" dirty="0"/>
          </a:p>
          <a:p>
            <a:endParaRPr lang="en-US" dirty="0" smtClean="0"/>
          </a:p>
          <a:p>
            <a:r>
              <a:rPr lang="en-US" dirty="0" smtClean="0"/>
              <a:t>Generate code to move variables in cycles: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667000"/>
            <a:ext cx="2276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962400"/>
            <a:ext cx="1100830" cy="232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869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ron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455" y="5276437"/>
            <a:ext cx="1219200" cy="15430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pPr algn="ctr"/>
            <a:r>
              <a:rPr lang="en-US" dirty="0" smtClean="0">
                <a:solidFill>
                  <a:schemeClr val="tx1"/>
                </a:solidFill>
              </a:rPr>
              <a:t>The game of the name</a:t>
            </a:r>
            <a:endParaRPr lang="en-US" dirty="0">
              <a:solidFill>
                <a:schemeClr val="tx1"/>
              </a:solidFill>
            </a:endParaRPr>
          </a:p>
        </p:txBody>
      </p:sp>
      <p:sp>
        <p:nvSpPr>
          <p:cNvPr id="5" name="Text Placeholder 4"/>
          <p:cNvSpPr>
            <a:spLocks noGrp="1"/>
          </p:cNvSpPr>
          <p:nvPr>
            <p:ph type="body" idx="1"/>
          </p:nvPr>
        </p:nvSpPr>
        <p:spPr/>
        <p:txBody>
          <a:bodyPr/>
          <a:lstStyle/>
          <a:p>
            <a:r>
              <a:rPr lang="en-US" dirty="0" smtClean="0"/>
              <a:t>Let’s look at the register allocator and see what it’s doing …</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825" y="2925593"/>
            <a:ext cx="26733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43200"/>
            <a:ext cx="20002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8500" y="4811949"/>
            <a:ext cx="1143000" cy="147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descr="Front Co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2527" y="5295892"/>
            <a:ext cx="12192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964779"/>
            <a:ext cx="1140212" cy="149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3848810"/>
            <a:ext cx="2767714"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D:\prog\tiny-scheme\slides\mib-memory-eras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2667000"/>
            <a:ext cx="3429000" cy="415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051"/>
                                        </p:tgtEl>
                                      </p:cBhvr>
                                    </p:animEffect>
                                    <p:set>
                                      <p:cBhvr>
                                        <p:cTn id="12" dur="1" fill="hold">
                                          <p:stCondLst>
                                            <p:cond delay="999"/>
                                          </p:stCondLst>
                                        </p:cTn>
                                        <p:tgtEl>
                                          <p:spTgt spid="2051"/>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2052"/>
                                        </p:tgtEl>
                                      </p:cBhvr>
                                    </p:animEffect>
                                    <p:set>
                                      <p:cBhvr>
                                        <p:cTn id="15" dur="1" fill="hold">
                                          <p:stCondLst>
                                            <p:cond delay="999"/>
                                          </p:stCondLst>
                                        </p:cTn>
                                        <p:tgtEl>
                                          <p:spTgt spid="205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0"/>
                                        <p:tgtEl>
                                          <p:spTgt spid="2059"/>
                                        </p:tgtEl>
                                      </p:cBhvr>
                                    </p:animEffect>
                                    <p:set>
                                      <p:cBhvr>
                                        <p:cTn id="18" dur="1" fill="hold">
                                          <p:stCondLst>
                                            <p:cond delay="999"/>
                                          </p:stCondLst>
                                        </p:cTn>
                                        <p:tgtEl>
                                          <p:spTgt spid="205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1000"/>
                                        <p:tgtEl>
                                          <p:spTgt spid="2060"/>
                                        </p:tgtEl>
                                      </p:cBhvr>
                                    </p:animEffect>
                                    <p:set>
                                      <p:cBhvr>
                                        <p:cTn id="21" dur="1" fill="hold">
                                          <p:stCondLst>
                                            <p:cond delay="999"/>
                                          </p:stCondLst>
                                        </p:cTn>
                                        <p:tgtEl>
                                          <p:spTgt spid="206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1000"/>
                                        <p:tgtEl>
                                          <p:spTgt spid="2054"/>
                                        </p:tgtEl>
                                      </p:cBhvr>
                                    </p:animEffect>
                                    <p:set>
                                      <p:cBhvr>
                                        <p:cTn id="24" dur="1" fill="hold">
                                          <p:stCondLst>
                                            <p:cond delay="999"/>
                                          </p:stCondLst>
                                        </p:cTn>
                                        <p:tgtEl>
                                          <p:spTgt spid="205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1000"/>
                                        <p:tgtEl>
                                          <p:spTgt spid="2057"/>
                                        </p:tgtEl>
                                      </p:cBhvr>
                                    </p:animEffect>
                                    <p:set>
                                      <p:cBhvr>
                                        <p:cTn id="27" dur="1" fill="hold">
                                          <p:stCondLst>
                                            <p:cond delay="999"/>
                                          </p:stCondLst>
                                        </p:cTn>
                                        <p:tgtEl>
                                          <p:spTgt spid="205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1000"/>
                                        <p:tgtEl>
                                          <p:spTgt spid="2061"/>
                                        </p:tgtEl>
                                      </p:cBhvr>
                                    </p:animEffect>
                                    <p:set>
                                      <p:cBhvr>
                                        <p:cTn id="30" dur="1" fill="hold">
                                          <p:stCondLst>
                                            <p:cond delay="999"/>
                                          </p:stCondLst>
                                        </p:cTn>
                                        <p:tgtEl>
                                          <p:spTgt spid="20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Mostly graph coloring (extensions) and linear scan (extensions).</a:t>
            </a:r>
          </a:p>
          <a:p>
            <a:endParaRPr lang="en-US" dirty="0"/>
          </a:p>
        </p:txBody>
      </p:sp>
    </p:spTree>
    <p:extLst>
      <p:ext uri="{BB962C8B-B14F-4D97-AF65-F5344CB8AC3E}">
        <p14:creationId xmlns:p14="http://schemas.microsoft.com/office/powerpoint/2010/main" val="1071277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Assumptions of Graph Coloring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variable either lives in a register </a:t>
            </a:r>
            <a:r>
              <a:rPr lang="en-US" i="1" dirty="0"/>
              <a:t>throughout its life </a:t>
            </a:r>
            <a:r>
              <a:rPr lang="en-US" i="1" dirty="0" smtClean="0"/>
              <a:t>time</a:t>
            </a:r>
            <a:r>
              <a:rPr lang="en-US" dirty="0" smtClean="0"/>
              <a:t>, or lives in a stack location </a:t>
            </a:r>
            <a:r>
              <a:rPr lang="en-US" i="1" dirty="0" smtClean="0"/>
              <a:t>throughout </a:t>
            </a:r>
            <a:r>
              <a:rPr lang="en-US" i="1" dirty="0"/>
              <a:t>its life </a:t>
            </a:r>
            <a:r>
              <a:rPr lang="en-US" i="1" dirty="0" smtClean="0"/>
              <a:t>time</a:t>
            </a:r>
            <a:endParaRPr lang="en-US" dirty="0" smtClean="0"/>
          </a:p>
          <a:p>
            <a:r>
              <a:rPr lang="en-US" dirty="0" smtClean="0"/>
              <a:t>A variable lives in the </a:t>
            </a:r>
            <a:r>
              <a:rPr lang="en-US" i="1" dirty="0" smtClean="0"/>
              <a:t>same</a:t>
            </a:r>
            <a:r>
              <a:rPr lang="en-US" dirty="0" smtClean="0"/>
              <a:t> register or stack location throughout its life time</a:t>
            </a:r>
          </a:p>
          <a:p>
            <a:r>
              <a:rPr lang="en-US" dirty="0" smtClean="0"/>
              <a:t>But actually, </a:t>
            </a:r>
          </a:p>
          <a:p>
            <a:pPr lvl="1"/>
            <a:r>
              <a:rPr lang="en-US" dirty="0"/>
              <a:t>A</a:t>
            </a:r>
            <a:r>
              <a:rPr lang="en-US" dirty="0" smtClean="0"/>
              <a:t> </a:t>
            </a:r>
            <a:r>
              <a:rPr lang="en-US" dirty="0"/>
              <a:t>variable may live in a register, move to a stack location, and then move back to a (possibly different) register. </a:t>
            </a:r>
            <a:endParaRPr lang="en-US" dirty="0" smtClean="0"/>
          </a:p>
          <a:p>
            <a:pPr lvl="1"/>
            <a:r>
              <a:rPr lang="en-US" dirty="0" smtClean="0"/>
              <a:t>A </a:t>
            </a:r>
            <a:r>
              <a:rPr lang="en-US" dirty="0"/>
              <a:t>variable may live in both a register AND a stack location</a:t>
            </a:r>
            <a:r>
              <a:rPr lang="en-US" dirty="0" smtClean="0"/>
              <a:t>.</a:t>
            </a:r>
          </a:p>
          <a:p>
            <a:r>
              <a:rPr lang="en-US" dirty="0" smtClean="0"/>
              <a:t>Graph Coloring doesn’t capture this kind of semantics and may generate inefficient code.</a:t>
            </a:r>
            <a:endParaRPr lang="en-US" dirty="0"/>
          </a:p>
          <a:p>
            <a:endParaRPr lang="en-US" dirty="0" smtClean="0"/>
          </a:p>
        </p:txBody>
      </p:sp>
    </p:spTree>
    <p:extLst>
      <p:ext uri="{BB962C8B-B14F-4D97-AF65-F5344CB8AC3E}">
        <p14:creationId xmlns:p14="http://schemas.microsoft.com/office/powerpoint/2010/main" val="310747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Graph Coloring</a:t>
            </a:r>
            <a:endParaRPr lang="en-US" dirty="0"/>
          </a:p>
        </p:txBody>
      </p:sp>
      <p:sp>
        <p:nvSpPr>
          <p:cNvPr id="3" name="Content Placeholder 2"/>
          <p:cNvSpPr>
            <a:spLocks noGrp="1"/>
          </p:cNvSpPr>
          <p:nvPr>
            <p:ph idx="1"/>
          </p:nvPr>
        </p:nvSpPr>
        <p:spPr/>
        <p:txBody>
          <a:bodyPr/>
          <a:lstStyle/>
          <a:p>
            <a:r>
              <a:rPr lang="en-US" dirty="0"/>
              <a:t>Goal: minimizing the number of allocated </a:t>
            </a:r>
            <a:r>
              <a:rPr lang="en-US" dirty="0" smtClean="0"/>
              <a:t>registers. </a:t>
            </a:r>
            <a:r>
              <a:rPr lang="en-US" dirty="0"/>
              <a:t>(</a:t>
            </a:r>
            <a:r>
              <a:rPr lang="en-US" dirty="0" smtClean="0"/>
              <a:t>Doesn’t </a:t>
            </a:r>
            <a:r>
              <a:rPr lang="en-US" dirty="0"/>
              <a:t>aim at reducing memory </a:t>
            </a:r>
            <a:r>
              <a:rPr lang="en-US" dirty="0" smtClean="0"/>
              <a:t>traffic!)</a:t>
            </a:r>
          </a:p>
          <a:p>
            <a:r>
              <a:rPr lang="en-US" dirty="0" smtClean="0"/>
              <a:t>Produces </a:t>
            </a:r>
            <a:r>
              <a:rPr lang="en-US" dirty="0"/>
              <a:t>good code only if no spilling happens. Otherwise no guarantee about memory </a:t>
            </a:r>
            <a:r>
              <a:rPr lang="en-US" dirty="0" smtClean="0"/>
              <a:t>traffic</a:t>
            </a:r>
            <a:endParaRPr lang="en-US" dirty="0"/>
          </a:p>
          <a:p>
            <a:r>
              <a:rPr lang="en-US" dirty="0"/>
              <a:t>Spilled variables may introduce </a:t>
            </a:r>
            <a:r>
              <a:rPr lang="en-US" dirty="0" smtClean="0"/>
              <a:t>unpredictably many </a:t>
            </a:r>
            <a:r>
              <a:rPr lang="en-US" dirty="0"/>
              <a:t>memory </a:t>
            </a:r>
            <a:r>
              <a:rPr lang="en-US" dirty="0" smtClean="0"/>
              <a:t>references</a:t>
            </a:r>
            <a:endParaRPr lang="en-US" dirty="0"/>
          </a:p>
        </p:txBody>
      </p:sp>
    </p:spTree>
    <p:extLst>
      <p:ext uri="{BB962C8B-B14F-4D97-AF65-F5344CB8AC3E}">
        <p14:creationId xmlns:p14="http://schemas.microsoft.com/office/powerpoint/2010/main" val="1233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t>
            </a:r>
            <a:r>
              <a:rPr lang="en-US" dirty="0"/>
              <a:t>s</a:t>
            </a:r>
            <a:r>
              <a:rPr lang="en-US" dirty="0" smtClean="0"/>
              <a:t>till Graph </a:t>
            </a:r>
            <a:r>
              <a:rPr lang="en-US" dirty="0"/>
              <a:t>C</a:t>
            </a:r>
            <a:r>
              <a:rPr lang="en-US" dirty="0" smtClean="0"/>
              <a:t>oloring?</a:t>
            </a:r>
            <a:endParaRPr lang="en-US" dirty="0"/>
          </a:p>
        </p:txBody>
      </p:sp>
      <p:sp>
        <p:nvSpPr>
          <p:cNvPr id="3" name="Content Placeholder 2"/>
          <p:cNvSpPr>
            <a:spLocks noGrp="1"/>
          </p:cNvSpPr>
          <p:nvPr>
            <p:ph idx="1"/>
          </p:nvPr>
        </p:nvSpPr>
        <p:spPr/>
        <p:txBody>
          <a:bodyPr/>
          <a:lstStyle/>
          <a:p>
            <a:r>
              <a:rPr lang="en-US" dirty="0" smtClean="0"/>
              <a:t>Still need backtracking for “optimal” allocation because of join points</a:t>
            </a:r>
          </a:p>
          <a:p>
            <a:r>
              <a:rPr lang="en-US" dirty="0" smtClean="0"/>
              <a:t>Maybe reducible to SAT (thus a graph), but a much more complex graph (may contain continuations of the allocator)</a:t>
            </a:r>
          </a:p>
          <a:p>
            <a:r>
              <a:rPr lang="en-US" dirty="0" smtClean="0"/>
              <a:t>Needs further investigation</a:t>
            </a:r>
          </a:p>
        </p:txBody>
      </p:sp>
    </p:spTree>
    <p:extLst>
      <p:ext uri="{BB962C8B-B14F-4D97-AF65-F5344CB8AC3E}">
        <p14:creationId xmlns:p14="http://schemas.microsoft.com/office/powerpoint/2010/main" val="3515285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with Linear Scan</a:t>
            </a:r>
            <a:endParaRPr lang="en-US" dirty="0"/>
          </a:p>
        </p:txBody>
      </p:sp>
      <p:sp>
        <p:nvSpPr>
          <p:cNvPr id="3" name="Content Placeholder 2"/>
          <p:cNvSpPr>
            <a:spLocks noGrp="1"/>
          </p:cNvSpPr>
          <p:nvPr>
            <p:ph idx="1"/>
          </p:nvPr>
        </p:nvSpPr>
        <p:spPr/>
        <p:txBody>
          <a:bodyPr/>
          <a:lstStyle/>
          <a:p>
            <a:r>
              <a:rPr lang="en-US" dirty="0" smtClean="0"/>
              <a:t>It never spills, but linear scan spills.</a:t>
            </a:r>
          </a:p>
          <a:p>
            <a:r>
              <a:rPr lang="en-US" dirty="0" smtClean="0"/>
              <a:t>Does </a:t>
            </a:r>
            <a:r>
              <a:rPr lang="en-US" dirty="0" smtClean="0"/>
              <a:t>“</a:t>
            </a:r>
            <a:r>
              <a:rPr lang="en-US" b="1" dirty="0" smtClean="0"/>
              <a:t>online</a:t>
            </a:r>
            <a:r>
              <a:rPr lang="en-US" dirty="0" smtClean="0"/>
              <a:t> live range splitting”</a:t>
            </a:r>
          </a:p>
          <a:p>
            <a:pPr lvl="1"/>
            <a:r>
              <a:rPr lang="en-US" dirty="0" smtClean="0"/>
              <a:t>existed </a:t>
            </a:r>
            <a:r>
              <a:rPr lang="en-US" dirty="0" smtClean="0"/>
              <a:t>partly </a:t>
            </a:r>
            <a:r>
              <a:rPr lang="en-US" dirty="0" smtClean="0"/>
              <a:t>in extended linear scan</a:t>
            </a:r>
          </a:p>
          <a:p>
            <a:pPr lvl="1"/>
            <a:r>
              <a:rPr lang="en-US" dirty="0" smtClean="0"/>
              <a:t>usually done in a separate pass and thus </a:t>
            </a:r>
            <a:r>
              <a:rPr lang="en-US" i="1" dirty="0" smtClean="0"/>
              <a:t>offline</a:t>
            </a:r>
            <a:r>
              <a:rPr lang="en-US" dirty="0"/>
              <a:t> </a:t>
            </a:r>
            <a:r>
              <a:rPr lang="en-US" dirty="0" smtClean="0"/>
              <a:t>(</a:t>
            </a:r>
            <a:r>
              <a:rPr lang="en-US" dirty="0" smtClean="0"/>
              <a:t>as </a:t>
            </a:r>
            <a:r>
              <a:rPr lang="en-US" dirty="0"/>
              <a:t>in </a:t>
            </a:r>
            <a:r>
              <a:rPr lang="en-US" dirty="0" smtClean="0"/>
              <a:t>LLVM </a:t>
            </a:r>
            <a:r>
              <a:rPr lang="en-US" dirty="0" smtClean="0"/>
              <a:t>option </a:t>
            </a:r>
            <a:r>
              <a:rPr lang="en-US" dirty="0" smtClean="0"/>
              <a:t>“</a:t>
            </a:r>
            <a:r>
              <a:rPr lang="en-US" i="1" dirty="0" smtClean="0"/>
              <a:t>pre-</a:t>
            </a:r>
            <a:r>
              <a:rPr lang="en-US" i="1" dirty="0" err="1" smtClean="0"/>
              <a:t>alloc</a:t>
            </a:r>
            <a:r>
              <a:rPr lang="en-US" i="1" dirty="0" smtClean="0"/>
              <a:t>-split</a:t>
            </a:r>
            <a:r>
              <a:rPr lang="en-US" i="1" dirty="0" smtClean="0"/>
              <a:t>”</a:t>
            </a:r>
            <a:r>
              <a:rPr lang="en-US" dirty="0" smtClean="0"/>
              <a:t>)</a:t>
            </a:r>
            <a:endParaRPr lang="en-US" dirty="0" smtClean="0"/>
          </a:p>
        </p:txBody>
      </p:sp>
    </p:spTree>
    <p:extLst>
      <p:ext uri="{BB962C8B-B14F-4D97-AF65-F5344CB8AC3E}">
        <p14:creationId xmlns:p14="http://schemas.microsoft.com/office/powerpoint/2010/main" val="616468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to Verified Compilation</a:t>
            </a:r>
            <a:endParaRPr lang="en-US" dirty="0"/>
          </a:p>
        </p:txBody>
      </p:sp>
      <p:sp>
        <p:nvSpPr>
          <p:cNvPr id="3" name="Content Placeholder 2"/>
          <p:cNvSpPr>
            <a:spLocks noGrp="1"/>
          </p:cNvSpPr>
          <p:nvPr>
            <p:ph idx="1"/>
          </p:nvPr>
        </p:nvSpPr>
        <p:spPr/>
        <p:txBody>
          <a:bodyPr/>
          <a:lstStyle/>
          <a:p>
            <a:r>
              <a:rPr lang="en-US" dirty="0" smtClean="0"/>
              <a:t>The model transformer semantics may be used to simplify formal verification of register allocation</a:t>
            </a:r>
          </a:p>
          <a:p>
            <a:r>
              <a:rPr lang="en-US" dirty="0" smtClean="0"/>
              <a:t>Formerly this is done by dynamic “validation” and not static verification (as in </a:t>
            </a:r>
            <a:r>
              <a:rPr lang="en-US" dirty="0" err="1" smtClean="0"/>
              <a:t>CompCert</a:t>
            </a:r>
            <a:r>
              <a:rPr lang="en-US" dirty="0" smtClean="0"/>
              <a:t>)</a:t>
            </a:r>
            <a:endParaRPr lang="en-US" dirty="0"/>
          </a:p>
        </p:txBody>
      </p:sp>
    </p:spTree>
    <p:extLst>
      <p:ext uri="{BB962C8B-B14F-4D97-AF65-F5344CB8AC3E}">
        <p14:creationId xmlns:p14="http://schemas.microsoft.com/office/powerpoint/2010/main" val="2199971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TODOs</a:t>
            </a:r>
            <a:endParaRPr lang="en-US" dirty="0"/>
          </a:p>
        </p:txBody>
      </p:sp>
      <p:sp>
        <p:nvSpPr>
          <p:cNvPr id="3" name="Content Placeholder 2"/>
          <p:cNvSpPr>
            <a:spLocks noGrp="1"/>
          </p:cNvSpPr>
          <p:nvPr>
            <p:ph idx="1"/>
          </p:nvPr>
        </p:nvSpPr>
        <p:spPr/>
        <p:txBody>
          <a:bodyPr/>
          <a:lstStyle/>
          <a:p>
            <a:r>
              <a:rPr lang="en-US" dirty="0" smtClean="0"/>
              <a:t>Handle instructions with memory operands and other irregularities</a:t>
            </a:r>
          </a:p>
          <a:p>
            <a:r>
              <a:rPr lang="en-US" dirty="0" smtClean="0"/>
              <a:t>Limited form of backtracking</a:t>
            </a:r>
          </a:p>
          <a:p>
            <a:r>
              <a:rPr lang="en-US" dirty="0" smtClean="0"/>
              <a:t>Callee</a:t>
            </a:r>
            <a:r>
              <a:rPr lang="en-US" dirty="0"/>
              <a:t>-</a:t>
            </a:r>
            <a:r>
              <a:rPr lang="en-US" dirty="0" smtClean="0"/>
              <a:t>save registers and link-time optimization</a:t>
            </a:r>
          </a:p>
          <a:p>
            <a:r>
              <a:rPr lang="en-US" dirty="0" smtClean="0"/>
              <a:t>An industrial-strength compiler </a:t>
            </a:r>
            <a:r>
              <a:rPr lang="en-US" dirty="0" smtClean="0"/>
              <a:t>backend eventually</a:t>
            </a:r>
            <a:endParaRPr lang="en-US" dirty="0"/>
          </a:p>
        </p:txBody>
      </p:sp>
    </p:spTree>
    <p:extLst>
      <p:ext uri="{BB962C8B-B14F-4D97-AF65-F5344CB8AC3E}">
        <p14:creationId xmlns:p14="http://schemas.microsoft.com/office/powerpoint/2010/main" val="1325721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pPr marL="118872" indent="0">
              <a:buNone/>
            </a:pPr>
            <a:r>
              <a:rPr lang="en-US" dirty="0" smtClean="0"/>
              <a:t>Thanks to R. Kent </a:t>
            </a:r>
            <a:r>
              <a:rPr lang="en-US" dirty="0" err="1" smtClean="0"/>
              <a:t>Dybvig</a:t>
            </a:r>
            <a:r>
              <a:rPr lang="en-US" dirty="0" smtClean="0"/>
              <a:t>, Andy Keep, Oleg </a:t>
            </a:r>
            <a:r>
              <a:rPr lang="en-US" dirty="0" err="1" smtClean="0"/>
              <a:t>Kiselyov</a:t>
            </a:r>
            <a:r>
              <a:rPr lang="en-US" dirty="0" smtClean="0"/>
              <a:t> for helpful comments and discussions.</a:t>
            </a:r>
            <a:endParaRPr lang="en-US" dirty="0"/>
          </a:p>
        </p:txBody>
      </p:sp>
    </p:spTree>
    <p:extLst>
      <p:ext uri="{BB962C8B-B14F-4D97-AF65-F5344CB8AC3E}">
        <p14:creationId xmlns:p14="http://schemas.microsoft.com/office/powerpoint/2010/main" val="422793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802477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3" name="Picture 2" descr="D:\prog\tiny-scheme\slides\mib-memory-era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81200"/>
            <a:ext cx="3429000" cy="415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 Registers, Stack</a:t>
            </a:r>
            <a:endParaRPr lang="en-US" dirty="0"/>
          </a:p>
        </p:txBody>
      </p:sp>
      <p:sp>
        <p:nvSpPr>
          <p:cNvPr id="5" name="Content Placeholder 4"/>
          <p:cNvSpPr>
            <a:spLocks noGrp="1"/>
          </p:cNvSpPr>
          <p:nvPr>
            <p:ph sz="half" idx="1"/>
          </p:nvPr>
        </p:nvSpPr>
        <p:spPr>
          <a:xfrm>
            <a:off x="457200" y="1773936"/>
            <a:ext cx="4038600" cy="1426464"/>
          </a:xfrm>
        </p:spPr>
        <p:txBody>
          <a:bodyPr/>
          <a:lstStyle/>
          <a:p>
            <a:r>
              <a:rPr lang="en-US" dirty="0" smtClean="0"/>
              <a:t>Why do we need names in programs?</a:t>
            </a:r>
            <a:endParaRPr lang="en-US" dirty="0"/>
          </a:p>
        </p:txBody>
      </p:sp>
      <p:sp>
        <p:nvSpPr>
          <p:cNvPr id="6" name="Content Placeholder 5"/>
          <p:cNvSpPr>
            <a:spLocks noGrp="1"/>
          </p:cNvSpPr>
          <p:nvPr>
            <p:ph sz="half" idx="2"/>
          </p:nvPr>
        </p:nvSpPr>
        <p:spPr>
          <a:xfrm>
            <a:off x="4648200" y="1752600"/>
            <a:ext cx="4038600" cy="1502664"/>
          </a:xfrm>
        </p:spPr>
        <p:txBody>
          <a:bodyPr/>
          <a:lstStyle/>
          <a:p>
            <a:r>
              <a:rPr lang="en-US" dirty="0" smtClean="0"/>
              <a:t>Because we want to refer to values.</a:t>
            </a:r>
            <a:endParaRPr lang="en-US" dirty="0"/>
          </a:p>
        </p:txBody>
      </p:sp>
      <p:sp>
        <p:nvSpPr>
          <p:cNvPr id="7" name="Content Placeholder 4"/>
          <p:cNvSpPr txBox="1">
            <a:spLocks/>
          </p:cNvSpPr>
          <p:nvPr/>
        </p:nvSpPr>
        <p:spPr>
          <a:xfrm>
            <a:off x="457200" y="3429000"/>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Why do processors have registers?</a:t>
            </a:r>
            <a:endParaRPr lang="en-US" dirty="0"/>
          </a:p>
        </p:txBody>
      </p:sp>
      <p:sp>
        <p:nvSpPr>
          <p:cNvPr id="8" name="Content Placeholder 4"/>
          <p:cNvSpPr txBox="1">
            <a:spLocks/>
          </p:cNvSpPr>
          <p:nvPr/>
        </p:nvSpPr>
        <p:spPr>
          <a:xfrm>
            <a:off x="4648200" y="3352800"/>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Because its circuits need to refer to … values.</a:t>
            </a:r>
            <a:endParaRPr lang="en-US" dirty="0"/>
          </a:p>
        </p:txBody>
      </p:sp>
      <p:cxnSp>
        <p:nvCxnSpPr>
          <p:cNvPr id="10" name="Straight Connector 9"/>
          <p:cNvCxnSpPr/>
          <p:nvPr/>
        </p:nvCxnSpPr>
        <p:spPr>
          <a:xfrm>
            <a:off x="685800" y="32004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 y="5029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4"/>
          <p:cNvSpPr txBox="1">
            <a:spLocks/>
          </p:cNvSpPr>
          <p:nvPr/>
        </p:nvSpPr>
        <p:spPr>
          <a:xfrm>
            <a:off x="457200" y="5160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So, are registers analogous to names?</a:t>
            </a:r>
            <a:endParaRPr lang="en-US" dirty="0"/>
          </a:p>
        </p:txBody>
      </p:sp>
      <p:sp>
        <p:nvSpPr>
          <p:cNvPr id="13" name="Content Placeholder 4"/>
          <p:cNvSpPr txBox="1">
            <a:spLocks/>
          </p:cNvSpPr>
          <p:nvPr/>
        </p:nvSpPr>
        <p:spPr>
          <a:xfrm>
            <a:off x="4648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Yes. They are of the same essence, holders of values.</a:t>
            </a:r>
            <a:endParaRPr lang="en-US" dirty="0"/>
          </a:p>
        </p:txBody>
      </p:sp>
    </p:spTree>
    <p:extLst>
      <p:ext uri="{BB962C8B-B14F-4D97-AF65-F5344CB8AC3E}">
        <p14:creationId xmlns:p14="http://schemas.microsoft.com/office/powerpoint/2010/main" val="38885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9" name="Content Placeholder 4"/>
          <p:cNvSpPr txBox="1">
            <a:spLocks/>
          </p:cNvSpPr>
          <p:nvPr/>
        </p:nvSpPr>
        <p:spPr>
          <a:xfrm>
            <a:off x="490667" y="16550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Can we use registers to stand for names?</a:t>
            </a:r>
            <a:endParaRPr lang="en-US" dirty="0"/>
          </a:p>
        </p:txBody>
      </p:sp>
      <p:sp>
        <p:nvSpPr>
          <p:cNvPr id="20" name="Content Placeholder 4"/>
          <p:cNvSpPr txBox="1">
            <a:spLocks/>
          </p:cNvSpPr>
          <p:nvPr/>
        </p:nvSpPr>
        <p:spPr>
          <a:xfrm>
            <a:off x="4681667" y="16215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Yes. Because the values of names can also live in registers.</a:t>
            </a:r>
            <a:endParaRPr lang="en-US" dirty="0"/>
          </a:p>
        </p:txBody>
      </p:sp>
      <p:cxnSp>
        <p:nvCxnSpPr>
          <p:cNvPr id="22" name="Straight Connector 21"/>
          <p:cNvCxnSpPr/>
          <p:nvPr/>
        </p:nvCxnSpPr>
        <p:spPr>
          <a:xfrm>
            <a:off x="719267" y="49530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Content Placeholder 4"/>
          <p:cNvSpPr txBox="1">
            <a:spLocks/>
          </p:cNvSpPr>
          <p:nvPr/>
        </p:nvSpPr>
        <p:spPr>
          <a:xfrm>
            <a:off x="490667" y="50840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Can ALL names live in registers?</a:t>
            </a:r>
            <a:endParaRPr lang="en-US" dirty="0"/>
          </a:p>
        </p:txBody>
      </p:sp>
      <p:sp>
        <p:nvSpPr>
          <p:cNvPr id="24" name="Content Placeholder 4"/>
          <p:cNvSpPr txBox="1">
            <a:spLocks/>
          </p:cNvSpPr>
          <p:nvPr/>
        </p:nvSpPr>
        <p:spPr>
          <a:xfrm>
            <a:off x="4681667" y="5050536"/>
            <a:ext cx="4038600" cy="1426464"/>
          </a:xfrm>
          <a:prstGeom prst="rect">
            <a:avLst/>
          </a:prstGeom>
        </p:spPr>
        <p:txBody>
          <a:bodyPr vert="horz" lIns="91440"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Not necessarily. Processors have very few registers, because they are expensive.</a:t>
            </a:r>
            <a:endParaRPr lang="en-US" dirty="0"/>
          </a:p>
        </p:txBody>
      </p:sp>
      <p:cxnSp>
        <p:nvCxnSpPr>
          <p:cNvPr id="30" name="Straight Connector 29"/>
          <p:cNvCxnSpPr/>
          <p:nvPr/>
        </p:nvCxnSpPr>
        <p:spPr>
          <a:xfrm>
            <a:off x="762000" y="31242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Content Placeholder 4"/>
          <p:cNvSpPr txBox="1">
            <a:spLocks/>
          </p:cNvSpPr>
          <p:nvPr/>
        </p:nvSpPr>
        <p:spPr>
          <a:xfrm>
            <a:off x="533400" y="32552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Can I say that names can live in registers?</a:t>
            </a:r>
            <a:endParaRPr lang="en-US" dirty="0"/>
          </a:p>
        </p:txBody>
      </p:sp>
      <p:sp>
        <p:nvSpPr>
          <p:cNvPr id="32" name="Content Placeholder 4"/>
          <p:cNvSpPr txBox="1">
            <a:spLocks/>
          </p:cNvSpPr>
          <p:nvPr/>
        </p:nvSpPr>
        <p:spPr>
          <a:xfrm>
            <a:off x="4724400" y="3221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You may say so, although it is their values that are living.</a:t>
            </a:r>
            <a:endParaRPr lang="en-US" dirty="0"/>
          </a:p>
        </p:txBody>
      </p:sp>
    </p:spTree>
    <p:extLst>
      <p:ext uri="{BB962C8B-B14F-4D97-AF65-F5344CB8AC3E}">
        <p14:creationId xmlns:p14="http://schemas.microsoft.com/office/powerpoint/2010/main" val="423290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fade">
                                      <p:cBhvr>
                                        <p:cTn id="12" dur="500"/>
                                        <p:tgtEl>
                                          <p:spTgt spid="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cxnSp>
        <p:nvCxnSpPr>
          <p:cNvPr id="10" name="Straight Connector 9"/>
          <p:cNvCxnSpPr/>
          <p:nvPr/>
        </p:nvCxnSpPr>
        <p:spPr>
          <a:xfrm>
            <a:off x="838200" y="47244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4"/>
          <p:cNvSpPr txBox="1">
            <a:spLocks/>
          </p:cNvSpPr>
          <p:nvPr/>
        </p:nvSpPr>
        <p:spPr>
          <a:xfrm>
            <a:off x="609600" y="48554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Can processors do arithmetic on the stack?</a:t>
            </a:r>
            <a:endParaRPr lang="en-US" dirty="0"/>
          </a:p>
        </p:txBody>
      </p:sp>
      <p:sp>
        <p:nvSpPr>
          <p:cNvPr id="12" name="Content Placeholder 4"/>
          <p:cNvSpPr txBox="1">
            <a:spLocks/>
          </p:cNvSpPr>
          <p:nvPr/>
        </p:nvSpPr>
        <p:spPr>
          <a:xfrm>
            <a:off x="4800600" y="48219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No. They have to load the operands into registers first.</a:t>
            </a:r>
            <a:endParaRPr lang="en-US" dirty="0"/>
          </a:p>
        </p:txBody>
      </p:sp>
      <p:sp>
        <p:nvSpPr>
          <p:cNvPr id="15" name="Content Placeholder 4"/>
          <p:cNvSpPr txBox="1">
            <a:spLocks/>
          </p:cNvSpPr>
          <p:nvPr/>
        </p:nvSpPr>
        <p:spPr>
          <a:xfrm>
            <a:off x="710214" y="15961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Where do the rest of the names live?</a:t>
            </a:r>
            <a:endParaRPr lang="en-US" dirty="0"/>
          </a:p>
        </p:txBody>
      </p:sp>
      <p:sp>
        <p:nvSpPr>
          <p:cNvPr id="16" name="Content Placeholder 4"/>
          <p:cNvSpPr txBox="1">
            <a:spLocks/>
          </p:cNvSpPr>
          <p:nvPr/>
        </p:nvSpPr>
        <p:spPr>
          <a:xfrm>
            <a:off x="4901214" y="1562580"/>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The stack.</a:t>
            </a:r>
            <a:endParaRPr lang="en-US" dirty="0"/>
          </a:p>
        </p:txBody>
      </p:sp>
      <p:cxnSp>
        <p:nvCxnSpPr>
          <p:cNvPr id="18" name="Straight Connector 17"/>
          <p:cNvCxnSpPr/>
          <p:nvPr/>
        </p:nvCxnSpPr>
        <p:spPr>
          <a:xfrm>
            <a:off x="914400" y="28956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Content Placeholder 4"/>
          <p:cNvSpPr txBox="1">
            <a:spLocks/>
          </p:cNvSpPr>
          <p:nvPr/>
        </p:nvSpPr>
        <p:spPr>
          <a:xfrm>
            <a:off x="685800" y="3026664"/>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the stack?</a:t>
            </a:r>
            <a:endParaRPr lang="en-US" dirty="0"/>
          </a:p>
        </p:txBody>
      </p:sp>
      <p:sp>
        <p:nvSpPr>
          <p:cNvPr id="20" name="Content Placeholder 4"/>
          <p:cNvSpPr txBox="1">
            <a:spLocks/>
          </p:cNvSpPr>
          <p:nvPr/>
        </p:nvSpPr>
        <p:spPr>
          <a:xfrm>
            <a:off x="4876800" y="29931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A large and cheap off-processor space where names can live.</a:t>
            </a:r>
            <a:endParaRPr lang="en-US" dirty="0"/>
          </a:p>
        </p:txBody>
      </p:sp>
    </p:spTree>
    <p:extLst>
      <p:ext uri="{BB962C8B-B14F-4D97-AF65-F5344CB8AC3E}">
        <p14:creationId xmlns:p14="http://schemas.microsoft.com/office/powerpoint/2010/main" val="404661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Frame 5"/>
          <p:cNvSpPr/>
          <p:nvPr/>
        </p:nvSpPr>
        <p:spPr>
          <a:xfrm>
            <a:off x="1676400" y="1905000"/>
            <a:ext cx="5791200" cy="3657600"/>
          </a:xfrm>
          <a:prstGeom prst="frame">
            <a:avLst>
              <a:gd name="adj1" fmla="val 3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TextBox 7"/>
          <p:cNvSpPr txBox="1"/>
          <p:nvPr/>
        </p:nvSpPr>
        <p:spPr>
          <a:xfrm>
            <a:off x="3048371" y="2286000"/>
            <a:ext cx="2986715" cy="523220"/>
          </a:xfrm>
          <a:prstGeom prst="rect">
            <a:avLst/>
          </a:prstGeom>
          <a:noFill/>
        </p:spPr>
        <p:txBody>
          <a:bodyPr wrap="none" rtlCol="0">
            <a:spAutoFit/>
          </a:bodyPr>
          <a:lstStyle/>
          <a:p>
            <a:r>
              <a:rPr lang="en-US" sz="2800" b="1" dirty="0" smtClean="0"/>
              <a:t>The Life of Names</a:t>
            </a:r>
            <a:endParaRPr lang="en-US" sz="2800" b="1" dirty="0"/>
          </a:p>
        </p:txBody>
      </p:sp>
      <p:sp>
        <p:nvSpPr>
          <p:cNvPr id="9" name="TextBox 8"/>
          <p:cNvSpPr txBox="1"/>
          <p:nvPr/>
        </p:nvSpPr>
        <p:spPr>
          <a:xfrm>
            <a:off x="2133601" y="3256746"/>
            <a:ext cx="5029200" cy="1384995"/>
          </a:xfrm>
          <a:prstGeom prst="rect">
            <a:avLst/>
          </a:prstGeom>
          <a:noFill/>
        </p:spPr>
        <p:txBody>
          <a:bodyPr wrap="square" rtlCol="0">
            <a:spAutoFit/>
          </a:bodyPr>
          <a:lstStyle/>
          <a:p>
            <a:r>
              <a:rPr lang="en-US" sz="2800" dirty="0" smtClean="0"/>
              <a:t>A name </a:t>
            </a:r>
            <a:r>
              <a:rPr lang="en-US" sz="2800" dirty="0"/>
              <a:t>lives </a:t>
            </a:r>
            <a:r>
              <a:rPr lang="en-US" sz="2800" dirty="0" smtClean="0"/>
              <a:t>either in an expensive register or a cheap stack slot.</a:t>
            </a:r>
            <a:endParaRPr lang="en-US" sz="2800" dirty="0"/>
          </a:p>
        </p:txBody>
      </p:sp>
    </p:spTree>
    <p:extLst>
      <p:ext uri="{BB962C8B-B14F-4D97-AF65-F5344CB8AC3E}">
        <p14:creationId xmlns:p14="http://schemas.microsoft.com/office/powerpoint/2010/main" val="2975175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Register Allocation</a:t>
            </a:r>
            <a:endParaRPr lang="en-US" dirty="0"/>
          </a:p>
        </p:txBody>
      </p:sp>
      <p:sp>
        <p:nvSpPr>
          <p:cNvPr id="8" name="Content Placeholder 4"/>
          <p:cNvSpPr txBox="1">
            <a:spLocks/>
          </p:cNvSpPr>
          <p:nvPr/>
        </p:nvSpPr>
        <p:spPr>
          <a:xfrm>
            <a:off x="490667" y="1697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register allocation?</a:t>
            </a:r>
            <a:endParaRPr lang="en-US" dirty="0"/>
          </a:p>
        </p:txBody>
      </p:sp>
      <p:sp>
        <p:nvSpPr>
          <p:cNvPr id="9" name="Content Placeholder 4"/>
          <p:cNvSpPr txBox="1">
            <a:spLocks/>
          </p:cNvSpPr>
          <p:nvPr/>
        </p:nvSpPr>
        <p:spPr>
          <a:xfrm>
            <a:off x="4681667" y="16642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The process of deciding </a:t>
            </a:r>
            <a:r>
              <a:rPr lang="en-US" b="1" dirty="0" smtClean="0"/>
              <a:t>where</a:t>
            </a:r>
            <a:r>
              <a:rPr lang="en-US" dirty="0" smtClean="0"/>
              <a:t> and </a:t>
            </a:r>
            <a:r>
              <a:rPr lang="en-US" b="1" dirty="0" smtClean="0"/>
              <a:t>when</a:t>
            </a:r>
            <a:r>
              <a:rPr lang="en-US" dirty="0" smtClean="0"/>
              <a:t> each name lives.</a:t>
            </a:r>
            <a:endParaRPr lang="en-US" dirty="0"/>
          </a:p>
        </p:txBody>
      </p:sp>
      <p:cxnSp>
        <p:nvCxnSpPr>
          <p:cNvPr id="11" name="Straight Connector 10"/>
          <p:cNvCxnSpPr/>
          <p:nvPr/>
        </p:nvCxnSpPr>
        <p:spPr>
          <a:xfrm>
            <a:off x="685800" y="3276600"/>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4"/>
          <p:cNvSpPr txBox="1">
            <a:spLocks/>
          </p:cNvSpPr>
          <p:nvPr/>
        </p:nvSpPr>
        <p:spPr>
          <a:xfrm>
            <a:off x="457200" y="3407664"/>
            <a:ext cx="4038600" cy="1426464"/>
          </a:xfrm>
          <a:prstGeom prst="rect">
            <a:avLst/>
          </a:prstGeom>
        </p:spPr>
        <p:txBody>
          <a:bodyPr vert="horz" lIns="91440" tIns="91440" rtlCol="0">
            <a:normAutofit fontScale="925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Does it take a long time to move value between register and stack?</a:t>
            </a:r>
            <a:endParaRPr lang="en-US" dirty="0"/>
          </a:p>
        </p:txBody>
      </p:sp>
      <p:sp>
        <p:nvSpPr>
          <p:cNvPr id="13" name="Content Placeholder 4"/>
          <p:cNvSpPr txBox="1">
            <a:spLocks/>
          </p:cNvSpPr>
          <p:nvPr/>
        </p:nvSpPr>
        <p:spPr>
          <a:xfrm>
            <a:off x="4648200" y="33741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Yes. It is a major cost of time.</a:t>
            </a:r>
            <a:endParaRPr lang="en-US" dirty="0"/>
          </a:p>
        </p:txBody>
      </p:sp>
      <p:cxnSp>
        <p:nvCxnSpPr>
          <p:cNvPr id="15" name="Straight Connector 14"/>
          <p:cNvCxnSpPr/>
          <p:nvPr/>
        </p:nvCxnSpPr>
        <p:spPr>
          <a:xfrm>
            <a:off x="719267" y="4995672"/>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Content Placeholder 4"/>
          <p:cNvSpPr txBox="1">
            <a:spLocks/>
          </p:cNvSpPr>
          <p:nvPr/>
        </p:nvSpPr>
        <p:spPr>
          <a:xfrm>
            <a:off x="490667"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should be the goal of register allocation then?</a:t>
            </a:r>
            <a:endParaRPr lang="en-US" dirty="0"/>
          </a:p>
        </p:txBody>
      </p:sp>
      <p:sp>
        <p:nvSpPr>
          <p:cNvPr id="17" name="Content Placeholder 4"/>
          <p:cNvSpPr txBox="1">
            <a:spLocks/>
          </p:cNvSpPr>
          <p:nvPr/>
        </p:nvSpPr>
        <p:spPr>
          <a:xfrm>
            <a:off x="4681667" y="50932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To minimize register-stack traffic.</a:t>
            </a:r>
            <a:endParaRPr lang="en-US" dirty="0"/>
          </a:p>
        </p:txBody>
      </p:sp>
    </p:spTree>
    <p:extLst>
      <p:ext uri="{BB962C8B-B14F-4D97-AF65-F5344CB8AC3E}">
        <p14:creationId xmlns:p14="http://schemas.microsoft.com/office/powerpoint/2010/main" val="415333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5" name="Content Placeholder 4"/>
          <p:cNvSpPr txBox="1">
            <a:spLocks/>
          </p:cNvSpPr>
          <p:nvPr/>
        </p:nvSpPr>
        <p:spPr>
          <a:xfrm>
            <a:off x="490667" y="1697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What is a model?</a:t>
            </a:r>
            <a:endParaRPr lang="en-US" dirty="0"/>
          </a:p>
        </p:txBody>
      </p:sp>
      <p:sp>
        <p:nvSpPr>
          <p:cNvPr id="6" name="Content Placeholder 4"/>
          <p:cNvSpPr txBox="1">
            <a:spLocks/>
          </p:cNvSpPr>
          <p:nvPr/>
        </p:nvSpPr>
        <p:spPr>
          <a:xfrm>
            <a:off x="4681667" y="16642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It is a table which tells you where each name lives.</a:t>
            </a:r>
            <a:endParaRPr lang="en-US" dirty="0"/>
          </a:p>
        </p:txBody>
      </p:sp>
      <p:cxnSp>
        <p:nvCxnSpPr>
          <p:cNvPr id="8" name="Straight Connector 7"/>
          <p:cNvCxnSpPr/>
          <p:nvPr/>
        </p:nvCxnSpPr>
        <p:spPr>
          <a:xfrm>
            <a:off x="685800" y="4995672"/>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Content Placeholder 4"/>
          <p:cNvSpPr txBox="1">
            <a:spLocks/>
          </p:cNvSpPr>
          <p:nvPr/>
        </p:nvSpPr>
        <p:spPr>
          <a:xfrm>
            <a:off x="457200" y="51267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Can you show me an example model?</a:t>
            </a:r>
            <a:endParaRPr lang="en-US" dirty="0"/>
          </a:p>
        </p:txBody>
      </p:sp>
      <p:sp>
        <p:nvSpPr>
          <p:cNvPr id="10" name="Content Placeholder 4"/>
          <p:cNvSpPr txBox="1">
            <a:spLocks/>
          </p:cNvSpPr>
          <p:nvPr/>
        </p:nvSpPr>
        <p:spPr>
          <a:xfrm>
            <a:off x="4648200" y="50932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There you are!</a:t>
            </a:r>
            <a:endParaRPr lang="en-US" dirty="0"/>
          </a:p>
        </p:txBody>
      </p:sp>
      <p:grpSp>
        <p:nvGrpSpPr>
          <p:cNvPr id="11" name="Group 10"/>
          <p:cNvGrpSpPr/>
          <p:nvPr/>
        </p:nvGrpSpPr>
        <p:grpSpPr>
          <a:xfrm>
            <a:off x="5298488" y="5656634"/>
            <a:ext cx="1828800" cy="914400"/>
            <a:chOff x="4724400" y="4038600"/>
            <a:chExt cx="1828800" cy="914400"/>
          </a:xfrm>
        </p:grpSpPr>
        <p:sp>
          <p:nvSpPr>
            <p:cNvPr id="12" name="Rectangle 11"/>
            <p:cNvSpPr/>
            <p:nvPr/>
          </p:nvSpPr>
          <p:spPr>
            <a:xfrm>
              <a:off x="4724400" y="4038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sz="1600" dirty="0" smtClean="0">
                  <a:solidFill>
                    <a:schemeClr val="tx1"/>
                  </a:solidFill>
                </a:rPr>
                <a:t>x : r1</a:t>
              </a:r>
            </a:p>
            <a:p>
              <a:pPr marL="118872" indent="0">
                <a:buNone/>
              </a:pPr>
              <a:r>
                <a:rPr lang="en-US" sz="1600" dirty="0" smtClean="0">
                  <a:solidFill>
                    <a:schemeClr val="tx1"/>
                  </a:solidFill>
                </a:rPr>
                <a:t>y : r2</a:t>
              </a:r>
            </a:p>
            <a:p>
              <a:pPr marL="118872" indent="0">
                <a:buNone/>
              </a:pPr>
              <a:r>
                <a:rPr lang="en-US" sz="1600" dirty="0">
                  <a:solidFill>
                    <a:schemeClr val="tx1"/>
                  </a:solidFill>
                </a:rPr>
                <a:t>z</a:t>
              </a:r>
              <a:r>
                <a:rPr lang="en-US" sz="1600" dirty="0" smtClean="0">
                  <a:solidFill>
                    <a:schemeClr val="tx1"/>
                  </a:solidFill>
                </a:rPr>
                <a:t> : r3</a:t>
              </a:r>
            </a:p>
          </p:txBody>
        </p:sp>
        <p:sp>
          <p:nvSpPr>
            <p:cNvPr id="13" name="Rectangle 12"/>
            <p:cNvSpPr/>
            <p:nvPr/>
          </p:nvSpPr>
          <p:spPr>
            <a:xfrm>
              <a:off x="5603288" y="4038600"/>
              <a:ext cx="94991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18872" indent="0">
                <a:buNone/>
              </a:pPr>
              <a:r>
                <a:rPr lang="en-US" sz="1600" dirty="0">
                  <a:solidFill>
                    <a:schemeClr val="tx1"/>
                  </a:solidFill>
                </a:rPr>
                <a:t>u</a:t>
              </a:r>
              <a:r>
                <a:rPr lang="en-US" sz="1600" dirty="0" smtClean="0">
                  <a:solidFill>
                    <a:schemeClr val="tx1"/>
                  </a:solidFill>
                </a:rPr>
                <a:t> : fv0</a:t>
              </a:r>
            </a:p>
            <a:p>
              <a:pPr marL="118872" indent="0">
                <a:buNone/>
              </a:pPr>
              <a:r>
                <a:rPr lang="en-US" sz="1600" dirty="0">
                  <a:solidFill>
                    <a:schemeClr val="tx1"/>
                  </a:solidFill>
                </a:rPr>
                <a:t>v</a:t>
              </a:r>
              <a:r>
                <a:rPr lang="en-US" sz="1600" dirty="0" smtClean="0">
                  <a:solidFill>
                    <a:schemeClr val="tx1"/>
                  </a:solidFill>
                </a:rPr>
                <a:t> : fv1</a:t>
              </a:r>
            </a:p>
          </p:txBody>
        </p:sp>
      </p:grpSp>
      <p:cxnSp>
        <p:nvCxnSpPr>
          <p:cNvPr id="38" name="Straight Connector 37"/>
          <p:cNvCxnSpPr/>
          <p:nvPr/>
        </p:nvCxnSpPr>
        <p:spPr>
          <a:xfrm>
            <a:off x="685800" y="3166872"/>
            <a:ext cx="777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Content Placeholder 4"/>
          <p:cNvSpPr txBox="1">
            <a:spLocks/>
          </p:cNvSpPr>
          <p:nvPr/>
        </p:nvSpPr>
        <p:spPr>
          <a:xfrm>
            <a:off x="457200" y="3297936"/>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Does it keep track of register and stack separately?</a:t>
            </a:r>
            <a:endParaRPr lang="en-US" dirty="0"/>
          </a:p>
        </p:txBody>
      </p:sp>
      <p:sp>
        <p:nvSpPr>
          <p:cNvPr id="40" name="Content Placeholder 4"/>
          <p:cNvSpPr txBox="1">
            <a:spLocks/>
          </p:cNvSpPr>
          <p:nvPr/>
        </p:nvSpPr>
        <p:spPr>
          <a:xfrm>
            <a:off x="4648200" y="3264408"/>
            <a:ext cx="4038600" cy="1426464"/>
          </a:xfrm>
          <a:prstGeom prst="rect">
            <a:avLst/>
          </a:prstGeom>
        </p:spPr>
        <p:txBody>
          <a:bodyPr vert="horz" lIns="91440" tIns="91440" rtlCol="0">
            <a:normAutofit/>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Yes, for maximum accuracy.</a:t>
            </a:r>
            <a:endParaRPr lang="en-US" dirty="0"/>
          </a:p>
        </p:txBody>
      </p:sp>
    </p:spTree>
    <p:extLst>
      <p:ext uri="{BB962C8B-B14F-4D97-AF65-F5344CB8AC3E}">
        <p14:creationId xmlns:p14="http://schemas.microsoft.com/office/powerpoint/2010/main" val="228071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7560</TotalTime>
  <Words>1699</Words>
  <Application>Microsoft Office PowerPoint</Application>
  <PresentationFormat>On-screen Show (4:3)</PresentationFormat>
  <Paragraphs>312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Module</vt:lpstr>
      <vt:lpstr>The Little Register Allocator</vt:lpstr>
      <vt:lpstr>The name of the game</vt:lpstr>
      <vt:lpstr>The game of the name</vt:lpstr>
      <vt:lpstr>Names, Registers, Stack</vt:lpstr>
      <vt:lpstr>PowerPoint Presentation</vt:lpstr>
      <vt:lpstr>PowerPoint Presentation</vt:lpstr>
      <vt:lpstr>PowerPoint Presentation</vt:lpstr>
      <vt:lpstr>Register Allocation</vt:lpstr>
      <vt:lpstr>Model</vt:lpstr>
      <vt:lpstr>Model and Reality</vt:lpstr>
      <vt:lpstr>Model Transformer Semantics</vt:lpstr>
      <vt:lpstr>Births of Names</vt:lpstr>
      <vt:lpstr>Deaths of Names</vt:lpstr>
      <vt:lpstr>Deletion in Model</vt:lpstr>
      <vt:lpstr>Midmodel</vt:lpstr>
      <vt:lpstr>Why midmodel?</vt:lpstr>
      <vt:lpstr>The Bigger Picture</vt:lpstr>
      <vt:lpstr>Input Language</vt:lpstr>
      <vt:lpstr>Two Pass Allocation</vt:lpstr>
      <vt:lpstr>Reduction in compiler passes</vt:lpstr>
      <vt:lpstr>Starting Model</vt:lpstr>
      <vt:lpstr>PowerPoint Presentation</vt:lpstr>
      <vt:lpstr>Primitive Model Transformers</vt:lpstr>
      <vt:lpstr>Examples</vt:lpstr>
      <vt:lpstr>PowerPoint Presentation</vt:lpstr>
      <vt:lpstr>Branching</vt:lpstr>
      <vt:lpstr>PowerPoint Presentation</vt:lpstr>
      <vt:lpstr>Shuffling</vt:lpstr>
      <vt:lpstr>Handling Shuffling</vt:lpstr>
      <vt:lpstr>Related Work</vt:lpstr>
      <vt:lpstr>Assumptions of Graph Coloring</vt:lpstr>
      <vt:lpstr>Goal of Graph Coloring</vt:lpstr>
      <vt:lpstr>Is it still Graph Coloring?</vt:lpstr>
      <vt:lpstr>Compare with Linear Scan</vt:lpstr>
      <vt:lpstr>Implications to Verified Compilation</vt:lpstr>
      <vt:lpstr>TODOs</vt:lpstr>
      <vt:lpstr>Acknowledgements</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dc:creator>
  <cp:lastModifiedBy>wy</cp:lastModifiedBy>
  <cp:revision>1594</cp:revision>
  <dcterms:created xsi:type="dcterms:W3CDTF">2011-10-30T18:06:09Z</dcterms:created>
  <dcterms:modified xsi:type="dcterms:W3CDTF">2011-11-13T20:46:11Z</dcterms:modified>
</cp:coreProperties>
</file>