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0"/>
  </p:notesMasterIdLst>
  <p:sldIdLst>
    <p:sldId id="296" r:id="rId2"/>
    <p:sldId id="300" r:id="rId3"/>
    <p:sldId id="301" r:id="rId4"/>
    <p:sldId id="287" r:id="rId5"/>
    <p:sldId id="257" r:id="rId6"/>
    <p:sldId id="262" r:id="rId7"/>
    <p:sldId id="258" r:id="rId8"/>
    <p:sldId id="264" r:id="rId9"/>
    <p:sldId id="283" r:id="rId10"/>
    <p:sldId id="263" r:id="rId11"/>
    <p:sldId id="265" r:id="rId12"/>
    <p:sldId id="260" r:id="rId13"/>
    <p:sldId id="302" r:id="rId14"/>
    <p:sldId id="267" r:id="rId15"/>
    <p:sldId id="275" r:id="rId16"/>
    <p:sldId id="274" r:id="rId17"/>
    <p:sldId id="280" r:id="rId18"/>
    <p:sldId id="268" r:id="rId19"/>
    <p:sldId id="290" r:id="rId20"/>
    <p:sldId id="291" r:id="rId21"/>
    <p:sldId id="286" r:id="rId22"/>
    <p:sldId id="285" r:id="rId23"/>
    <p:sldId id="276" r:id="rId24"/>
    <p:sldId id="278" r:id="rId25"/>
    <p:sldId id="277" r:id="rId26"/>
    <p:sldId id="284" r:id="rId27"/>
    <p:sldId id="279" r:id="rId28"/>
    <p:sldId id="303" r:id="rId29"/>
    <p:sldId id="293" r:id="rId30"/>
    <p:sldId id="292" r:id="rId31"/>
    <p:sldId id="294" r:id="rId32"/>
    <p:sldId id="297" r:id="rId33"/>
    <p:sldId id="298" r:id="rId34"/>
    <p:sldId id="295" r:id="rId35"/>
    <p:sldId id="299" r:id="rId36"/>
    <p:sldId id="306" r:id="rId37"/>
    <p:sldId id="304" r:id="rId38"/>
    <p:sldId id="30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08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D2A9-CD03-4DD1-ABAF-674B4E8E7961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D023D-213B-4E9C-BD05-046C0FCF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63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D023D-213B-4E9C-BD05-046C0FCF54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4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FD6E-F026-4A13-B31A-31C3AC20C8AB}" type="datetime1">
              <a:rPr lang="en-US" smtClean="0"/>
              <a:t>2/9/2012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075C-2E1A-4281-9F39-D0556EB64396}" type="datetime1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B483-5B61-4553-8B65-5CE26B1960AD}" type="datetime1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3A1D-2751-401D-868E-4D4C0FAFE652}" type="datetime1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89B7-D33B-4B89-B375-3D77172595AB}" type="datetime1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35F4-7625-41AF-843D-0072FACE5230}" type="datetime1">
              <a:rPr lang="en-US" smtClean="0"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3109-DC67-4EF6-A8DD-D367E0FE092A}" type="datetime1">
              <a:rPr lang="en-US" smtClean="0"/>
              <a:t>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96A-565E-4783-B32E-4D6D3E124707}" type="datetime1">
              <a:rPr lang="en-US" smtClean="0"/>
              <a:t>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C2C1-BC1F-4260-9D68-D7CD9422E9A2}" type="datetime1">
              <a:rPr lang="en-US" smtClean="0"/>
              <a:t>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B8BE-FD6F-4CF8-B045-4D0E7938C230}" type="datetime1">
              <a:rPr lang="en-US" smtClean="0"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2EF1-3780-4ADD-860D-DE457985E660}" type="datetime1">
              <a:rPr lang="en-US" smtClean="0"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8FADADA-874D-4EB2-B34C-18E25F27D15E}" type="datetime1">
              <a:rPr lang="en-US" smtClean="0"/>
              <a:t>2/9/2012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logs.msdn.com/b/kirillosenkov/archive/2009/09/08/first-videos-of-the-structured-editor-prototype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indiana.edu/~yw21/ydiff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yinwang0/ydif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Structural Version Control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4038600"/>
            <a:ext cx="5678221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You know, it’s always safe to put “</a:t>
            </a:r>
            <a:r>
              <a:rPr lang="en-US" i="1" dirty="0">
                <a:solidFill>
                  <a:srgbClr val="00B0F0"/>
                </a:solidFill>
              </a:rPr>
              <a:t>T</a:t>
            </a:r>
            <a:r>
              <a:rPr lang="en-US" i="1" dirty="0" smtClean="0">
                <a:solidFill>
                  <a:srgbClr val="00B0F0"/>
                </a:solidFill>
              </a:rPr>
              <a:t>owards</a:t>
            </a:r>
            <a:r>
              <a:rPr lang="en-US" dirty="0" smtClean="0"/>
              <a:t>” in the title </a:t>
            </a:r>
          </a:p>
          <a:p>
            <a:r>
              <a:rPr lang="en-US" dirty="0" smtClean="0"/>
              <a:t>when you haven’t done much ;-)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016712"/>
            <a:ext cx="1981200" cy="6858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Towards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581400" y="3124200"/>
            <a:ext cx="1371600" cy="45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Yin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7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without syntax </a:t>
            </a:r>
            <a:r>
              <a:rPr lang="en-US" sz="2400" dirty="0" smtClean="0"/>
              <a:t>(</a:t>
            </a:r>
            <a:r>
              <a:rPr lang="en-US" sz="2400" dirty="0" smtClean="0"/>
              <a:t>demo: </a:t>
            </a:r>
            <a:r>
              <a:rPr lang="en-US" sz="2400" dirty="0" smtClean="0">
                <a:hlinkClick r:id="rId2"/>
              </a:rPr>
              <a:t>Kirill </a:t>
            </a:r>
            <a:r>
              <a:rPr lang="en-US" sz="2400" dirty="0" err="1" smtClean="0">
                <a:hlinkClick r:id="rId2"/>
              </a:rPr>
              <a:t>Osenkov</a:t>
            </a:r>
            <a:r>
              <a:rPr lang="en-US" sz="2400" dirty="0" err="1" smtClean="0"/>
              <a:t>’s</a:t>
            </a:r>
            <a:r>
              <a:rPr lang="en-US" sz="2400" dirty="0"/>
              <a:t> </a:t>
            </a:r>
            <a:r>
              <a:rPr lang="en-US" sz="2400" dirty="0" smtClean="0"/>
              <a:t>editor prototype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3840"/>
            <a:ext cx="3505200" cy="381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00" y="3524071"/>
            <a:ext cx="3550972" cy="14773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See also: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MPS (</a:t>
            </a:r>
            <a:r>
              <a:rPr lang="en-US" dirty="0" err="1" smtClean="0"/>
              <a:t>JetBrains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Intentional Software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Software Factories (Microsoft)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paredit</a:t>
            </a:r>
            <a:r>
              <a:rPr lang="en-US" dirty="0" smtClean="0"/>
              <a:t>-mode (</a:t>
            </a:r>
            <a:r>
              <a:rPr lang="en-US" dirty="0" err="1" smtClean="0"/>
              <a:t>Emacs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Potentials of Structural Editing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Easily extensible </a:t>
            </a:r>
            <a:r>
              <a:rPr lang="en-US" i="1" dirty="0"/>
              <a:t>to ALL</a:t>
            </a:r>
            <a:r>
              <a:rPr lang="en-US" dirty="0"/>
              <a:t> programming languages</a:t>
            </a:r>
          </a:p>
          <a:p>
            <a:r>
              <a:rPr lang="en-US" dirty="0" smtClean="0"/>
              <a:t>Semantics-aware context help (limit number of choices)</a:t>
            </a:r>
          </a:p>
          <a:p>
            <a:r>
              <a:rPr lang="en-US" dirty="0" smtClean="0"/>
              <a:t>Unable to write ill-formed / ill-typed programs</a:t>
            </a:r>
          </a:p>
          <a:p>
            <a:r>
              <a:rPr lang="en-US" dirty="0" smtClean="0"/>
              <a:t>Efficient transformations </a:t>
            </a:r>
            <a:r>
              <a:rPr lang="en-US" dirty="0"/>
              <a:t>and </a:t>
            </a:r>
            <a:r>
              <a:rPr lang="en-US" dirty="0" err="1" smtClean="0"/>
              <a:t>refactorizations</a:t>
            </a:r>
            <a:endParaRPr lang="en-US" dirty="0" smtClean="0"/>
          </a:p>
          <a:p>
            <a:r>
              <a:rPr lang="en-US" dirty="0" smtClean="0"/>
              <a:t>Pictures</a:t>
            </a:r>
            <a:r>
              <a:rPr lang="en-US" dirty="0" smtClean="0"/>
              <a:t>, </a:t>
            </a:r>
            <a:r>
              <a:rPr lang="en-US" dirty="0" smtClean="0"/>
              <a:t>math </a:t>
            </a:r>
            <a:r>
              <a:rPr lang="en-US" dirty="0" smtClean="0"/>
              <a:t>formulas </a:t>
            </a:r>
            <a:r>
              <a:rPr lang="en-US" dirty="0" smtClean="0"/>
              <a:t>together with programs</a:t>
            </a:r>
            <a:endParaRPr lang="en-US" dirty="0" smtClean="0"/>
          </a:p>
          <a:p>
            <a:r>
              <a:rPr lang="en-US" dirty="0" smtClean="0"/>
              <a:t>Incremental </a:t>
            </a:r>
            <a:r>
              <a:rPr lang="en-US" dirty="0"/>
              <a:t>compilation at fine granularity</a:t>
            </a:r>
          </a:p>
          <a:p>
            <a:r>
              <a:rPr lang="en-US" dirty="0"/>
              <a:t>Version control at fine </a:t>
            </a:r>
            <a:r>
              <a:rPr lang="en-US" dirty="0" smtClean="0"/>
              <a:t>granularity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display code in emails?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/>
              <a:t>to</a:t>
            </a:r>
            <a:r>
              <a:rPr lang="en-US" dirty="0" smtClean="0"/>
              <a:t> standardize a data </a:t>
            </a:r>
            <a:r>
              <a:rPr lang="en-US" dirty="0" smtClean="0"/>
              <a:t>format for parse trees</a:t>
            </a:r>
          </a:p>
          <a:p>
            <a:pPr lvl="1"/>
            <a:r>
              <a:rPr lang="en-US" dirty="0" smtClean="0"/>
              <a:t>Easy. </a:t>
            </a:r>
            <a:r>
              <a:rPr lang="en-US" dirty="0" smtClean="0"/>
              <a:t>We have been </a:t>
            </a:r>
            <a:r>
              <a:rPr lang="en-US" dirty="0" smtClean="0"/>
              <a:t>making standards </a:t>
            </a:r>
            <a:r>
              <a:rPr lang="en-US" dirty="0" smtClean="0"/>
              <a:t>all the time: </a:t>
            </a:r>
            <a:r>
              <a:rPr lang="en-US" dirty="0"/>
              <a:t>ASCII, Unicode, </a:t>
            </a:r>
            <a:r>
              <a:rPr lang="en-US" dirty="0" smtClean="0"/>
              <a:t>JPEG</a:t>
            </a:r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do we do version control?</a:t>
            </a:r>
          </a:p>
          <a:p>
            <a:pPr lvl="1"/>
            <a:r>
              <a:rPr lang="en-US" dirty="0" smtClean="0"/>
              <a:t>No more text means no more “lines”</a:t>
            </a:r>
          </a:p>
          <a:p>
            <a:pPr lvl="1"/>
            <a:r>
              <a:rPr lang="en-US" dirty="0" smtClean="0"/>
              <a:t>… means most </a:t>
            </a:r>
            <a:r>
              <a:rPr lang="en-US" dirty="0" smtClean="0"/>
              <a:t>VC </a:t>
            </a:r>
            <a:r>
              <a:rPr lang="en-US" dirty="0" smtClean="0"/>
              <a:t>tools will stop working</a:t>
            </a:r>
            <a:r>
              <a:rPr lang="en-US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1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Structural Editing (other people’s work)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Structural Comparison (my work)</a:t>
            </a:r>
          </a:p>
          <a:p>
            <a:r>
              <a:rPr lang="en-US" sz="2400" dirty="0" smtClean="0"/>
              <a:t>Structural Version Control (vaporware)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ydiff</a:t>
            </a:r>
            <a:r>
              <a:rPr lang="en-US" dirty="0" smtClean="0"/>
              <a:t>: Structural Diff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Language-aware</a:t>
            </a:r>
          </a:p>
          <a:p>
            <a:r>
              <a:rPr lang="en-US" b="1" dirty="0" smtClean="0"/>
              <a:t>Refactor-aware</a:t>
            </a:r>
            <a:endParaRPr lang="en-US" dirty="0"/>
          </a:p>
          <a:p>
            <a:r>
              <a:rPr lang="en-US" b="1" dirty="0" smtClean="0"/>
              <a:t>Format-insensitive</a:t>
            </a:r>
          </a:p>
          <a:p>
            <a:r>
              <a:rPr lang="en-US" b="1" dirty="0" smtClean="0"/>
              <a:t>Comprehensible output</a:t>
            </a:r>
          </a:p>
          <a:p>
            <a:r>
              <a:rPr lang="en-US" b="1" dirty="0" smtClean="0"/>
              <a:t>Open-source</a:t>
            </a:r>
            <a:endParaRPr lang="en-US" dirty="0"/>
          </a:p>
          <a:p>
            <a:pPr marL="228600"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5421868"/>
            <a:ext cx="80021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Demo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83847" y="4812268"/>
            <a:ext cx="3412153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http://github.com/yinwang0/ydiff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3733800" cy="3630967"/>
          </a:xfrm>
        </p:spPr>
        <p:txBody>
          <a:bodyPr/>
          <a:lstStyle/>
          <a:p>
            <a:r>
              <a:rPr lang="en-US" dirty="0" smtClean="0"/>
              <a:t>Structural comparison algorithms</a:t>
            </a:r>
          </a:p>
          <a:p>
            <a:r>
              <a:rPr lang="en-US" dirty="0" smtClean="0"/>
              <a:t>Generalized parse tree format</a:t>
            </a:r>
          </a:p>
          <a:p>
            <a:r>
              <a:rPr lang="en-US" dirty="0" smtClean="0"/>
              <a:t>Home-made </a:t>
            </a:r>
            <a:r>
              <a:rPr lang="en-US" dirty="0"/>
              <a:t>parser combinator library</a:t>
            </a:r>
          </a:p>
          <a:p>
            <a:r>
              <a:rPr lang="en-US" dirty="0" smtClean="0"/>
              <a:t>Experimental parsers </a:t>
            </a:r>
            <a:r>
              <a:rPr lang="en-US" dirty="0"/>
              <a:t>for </a:t>
            </a:r>
            <a:r>
              <a:rPr lang="en-US" dirty="0" smtClean="0"/>
              <a:t>JavaScript</a:t>
            </a:r>
            <a:r>
              <a:rPr lang="en-US" dirty="0"/>
              <a:t>, C++, </a:t>
            </a:r>
            <a:r>
              <a:rPr lang="en-US" dirty="0" smtClean="0"/>
              <a:t>Scheme,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3314" name="Picture 2" descr="http://wardstreetbistro.typepad.com/photos/uncategorized/2008/03/19/01ingredie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3" y="2898032"/>
            <a:ext cx="3407227" cy="228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2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Parsec.ss</a:t>
            </a:r>
            <a:r>
              <a:rPr lang="en-US" dirty="0" smtClean="0"/>
              <a:t>: Parser </a:t>
            </a:r>
            <a:r>
              <a:rPr lang="en-US" dirty="0" smtClean="0"/>
              <a:t>Combinator Library </a:t>
            </a:r>
            <a:r>
              <a:rPr lang="en-US" dirty="0" smtClean="0"/>
              <a:t>in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Modeled </a:t>
            </a:r>
            <a:r>
              <a:rPr lang="en-US" dirty="0" smtClean="0"/>
              <a:t>similar to </a:t>
            </a:r>
            <a:r>
              <a:rPr lang="en-US" dirty="0" err="1" smtClean="0"/>
              <a:t>Parsec.hs</a:t>
            </a:r>
            <a:endParaRPr lang="en-US" dirty="0"/>
          </a:p>
          <a:p>
            <a:r>
              <a:rPr lang="en-US" dirty="0" smtClean="0"/>
              <a:t>Macros make parsers look like BNF </a:t>
            </a:r>
            <a:r>
              <a:rPr lang="en-US" dirty="0" smtClean="0"/>
              <a:t>grammars (“DSL”)</a:t>
            </a:r>
            <a:endParaRPr lang="en-US" dirty="0" smtClean="0"/>
          </a:p>
          <a:p>
            <a:r>
              <a:rPr lang="en-US" dirty="0" smtClean="0"/>
              <a:t>Left-recursion detection (direct / indirect)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4114800"/>
            <a:ext cx="74866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3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Left-recursion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423288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76600"/>
            <a:ext cx="441708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648200" y="3973866"/>
            <a:ext cx="3505200" cy="1512534"/>
            <a:chOff x="4648200" y="3973866"/>
            <a:chExt cx="3505200" cy="1512534"/>
          </a:xfrm>
        </p:grpSpPr>
        <p:sp>
          <p:nvSpPr>
            <p:cNvPr id="6" name="Rectangle 5"/>
            <p:cNvSpPr/>
            <p:nvPr/>
          </p:nvSpPr>
          <p:spPr>
            <a:xfrm>
              <a:off x="4648200" y="3973866"/>
              <a:ext cx="1676400" cy="22860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62996" y="4495800"/>
              <a:ext cx="1676400" cy="22860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ular Callout 3"/>
            <p:cNvSpPr/>
            <p:nvPr/>
          </p:nvSpPr>
          <p:spPr>
            <a:xfrm>
              <a:off x="7086600" y="4841288"/>
              <a:ext cx="1066800" cy="645112"/>
            </a:xfrm>
            <a:prstGeom prst="wedgeRoundRectCallout">
              <a:avLst>
                <a:gd name="adj1" fmla="val -128599"/>
                <a:gd name="adj2" fmla="val -76247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trace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715000" y="3276600"/>
            <a:ext cx="2057400" cy="2286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38200" y="3886200"/>
            <a:ext cx="914400" cy="685800"/>
            <a:chOff x="838200" y="3886200"/>
            <a:chExt cx="914400" cy="685800"/>
          </a:xfrm>
        </p:grpSpPr>
        <p:sp>
          <p:nvSpPr>
            <p:cNvPr id="11" name="Rectangle 10"/>
            <p:cNvSpPr/>
            <p:nvPr/>
          </p:nvSpPr>
          <p:spPr>
            <a:xfrm>
              <a:off x="838200" y="3886200"/>
              <a:ext cx="533400" cy="22860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19200" y="4343400"/>
              <a:ext cx="533400" cy="22860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858022" y="4841288"/>
            <a:ext cx="266700" cy="2286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15000" y="1981200"/>
            <a:ext cx="3262544" cy="1887244"/>
            <a:chOff x="5715000" y="1981200"/>
            <a:chExt cx="3262544" cy="1887244"/>
          </a:xfrm>
        </p:grpSpPr>
        <p:sp>
          <p:nvSpPr>
            <p:cNvPr id="14" name="Rectangle 13"/>
            <p:cNvSpPr/>
            <p:nvPr/>
          </p:nvSpPr>
          <p:spPr>
            <a:xfrm>
              <a:off x="5715000" y="3639844"/>
              <a:ext cx="1905000" cy="22860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ular Callout 15"/>
            <p:cNvSpPr/>
            <p:nvPr/>
          </p:nvSpPr>
          <p:spPr>
            <a:xfrm>
              <a:off x="7758344" y="1981200"/>
              <a:ext cx="1219200" cy="838200"/>
            </a:xfrm>
            <a:prstGeom prst="wedgeRoundRectCallout">
              <a:avLst>
                <a:gd name="adj1" fmla="val -63793"/>
                <a:gd name="adj2" fmla="val 148290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roblem token</a:t>
              </a:r>
              <a:endParaRPr lang="en-US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198"/>
            <a:ext cx="8332419" cy="2607701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568912"/>
            <a:ext cx="5181600" cy="544497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Generalized Parse Tree </a:t>
            </a:r>
            <a:r>
              <a:rPr lang="en-US" sz="2800" dirty="0" smtClean="0"/>
              <a:t>Format</a:t>
            </a:r>
            <a:endParaRPr lang="en-US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43791" y="2603834"/>
            <a:ext cx="8547809" cy="4025566"/>
            <a:chOff x="1708555" y="2926397"/>
            <a:chExt cx="5991225" cy="215265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8555" y="2926397"/>
              <a:ext cx="5991225" cy="21526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2599678" y="2931112"/>
              <a:ext cx="762000" cy="15613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90612" y="3083512"/>
              <a:ext cx="430129" cy="15613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99849" y="3235912"/>
              <a:ext cx="838200" cy="15613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56878" y="3388312"/>
              <a:ext cx="1227208" cy="15613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16705" y="3540712"/>
              <a:ext cx="473142" cy="15613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37961" y="3694552"/>
              <a:ext cx="922020" cy="15613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07749" y="3999352"/>
              <a:ext cx="430129" cy="15613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86325" y="4293834"/>
              <a:ext cx="922020" cy="15613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9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Parsers Built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(596 lines, incomplete, most of C++)</a:t>
            </a:r>
          </a:p>
          <a:p>
            <a:r>
              <a:rPr lang="en-US" dirty="0" smtClean="0"/>
              <a:t>JavaScript (464 lines, complete, may still contain bugs)</a:t>
            </a:r>
          </a:p>
          <a:p>
            <a:r>
              <a:rPr lang="en-US" dirty="0" smtClean="0"/>
              <a:t>(Scheme                                               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3048000" cy="264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97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8108245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Q: What’s the best way to solve HARD problems?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67360" y="3429000"/>
            <a:ext cx="7529625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A: Don’t solve them. Make them </a:t>
            </a:r>
            <a:r>
              <a:rPr lang="en-US" sz="2800" dirty="0" smtClean="0">
                <a:solidFill>
                  <a:srgbClr val="FFC000"/>
                </a:solidFill>
              </a:rPr>
              <a:t>DISAPPEAR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495800"/>
            <a:ext cx="8316700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This often just requires a slight change of </a:t>
            </a:r>
            <a:r>
              <a:rPr lang="en-US" sz="2800" dirty="0" smtClean="0">
                <a:solidFill>
                  <a:srgbClr val="FFC000"/>
                </a:solidFill>
              </a:rPr>
              <a:t>DESIGN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058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Editing Distance (TED)</a:t>
            </a:r>
          </a:p>
          <a:p>
            <a:r>
              <a:rPr lang="en-US" dirty="0" smtClean="0"/>
              <a:t>Move Detection</a:t>
            </a:r>
          </a:p>
          <a:p>
            <a:r>
              <a:rPr lang="en-US" dirty="0" smtClean="0"/>
              <a:t>Substructure Extraction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2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315200" cy="1154097"/>
          </a:xfrm>
        </p:spPr>
        <p:txBody>
          <a:bodyPr/>
          <a:lstStyle/>
          <a:p>
            <a:r>
              <a:rPr lang="en-US" dirty="0" smtClean="0"/>
              <a:t>Tree Editing Distance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81200" y="28194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47800" y="37338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14600" y="37338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00122" y="4707757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5" idx="0"/>
          </p:cNvCxnSpPr>
          <p:nvPr/>
        </p:nvCxnSpPr>
        <p:spPr>
          <a:xfrm flipH="1">
            <a:off x="1676400" y="3209645"/>
            <a:ext cx="371755" cy="5241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6" idx="0"/>
          </p:cNvCxnSpPr>
          <p:nvPr/>
        </p:nvCxnSpPr>
        <p:spPr>
          <a:xfrm>
            <a:off x="2371445" y="3209645"/>
            <a:ext cx="371755" cy="5241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7" idx="0"/>
          </p:cNvCxnSpPr>
          <p:nvPr/>
        </p:nvCxnSpPr>
        <p:spPr>
          <a:xfrm flipH="1">
            <a:off x="2328722" y="4124045"/>
            <a:ext cx="252833" cy="58371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692590" y="2868966"/>
            <a:ext cx="2057400" cy="2286000"/>
            <a:chOff x="4876800" y="2743200"/>
            <a:chExt cx="2057400" cy="2286000"/>
          </a:xfrm>
        </p:grpSpPr>
        <p:sp>
          <p:nvSpPr>
            <p:cNvPr id="26" name="Oval 25"/>
            <p:cNvSpPr/>
            <p:nvPr/>
          </p:nvSpPr>
          <p:spPr>
            <a:xfrm>
              <a:off x="5410200" y="27432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876800" y="36576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943600" y="36576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6477000" y="45720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30" name="Straight Connector 29"/>
            <p:cNvCxnSpPr>
              <a:stCxn id="26" idx="3"/>
              <a:endCxn id="27" idx="0"/>
            </p:cNvCxnSpPr>
            <p:nvPr/>
          </p:nvCxnSpPr>
          <p:spPr>
            <a:xfrm flipH="1">
              <a:off x="5105400" y="3133445"/>
              <a:ext cx="371755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5"/>
              <a:endCxn id="28" idx="0"/>
            </p:cNvCxnSpPr>
            <p:nvPr/>
          </p:nvCxnSpPr>
          <p:spPr>
            <a:xfrm>
              <a:off x="5800445" y="3133445"/>
              <a:ext cx="371755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29" idx="0"/>
            </p:cNvCxnSpPr>
            <p:nvPr/>
          </p:nvCxnSpPr>
          <p:spPr>
            <a:xfrm>
              <a:off x="6291122" y="4035268"/>
              <a:ext cx="414478" cy="53673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571845" y="4572000"/>
              <a:ext cx="457200" cy="457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28" idx="3"/>
              <a:endCxn id="33" idx="0"/>
            </p:cNvCxnSpPr>
            <p:nvPr/>
          </p:nvCxnSpPr>
          <p:spPr>
            <a:xfrm flipH="1">
              <a:off x="5800445" y="4047845"/>
              <a:ext cx="210110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loud Callout 36"/>
          <p:cNvSpPr/>
          <p:nvPr/>
        </p:nvSpPr>
        <p:spPr>
          <a:xfrm>
            <a:off x="1540738" y="5678750"/>
            <a:ext cx="1828800" cy="1143000"/>
          </a:xfrm>
          <a:prstGeom prst="cloudCallout">
            <a:avLst>
              <a:gd name="adj1" fmla="val -7404"/>
              <a:gd name="adj2" fmla="val -9400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delete</a:t>
            </a:r>
            <a:r>
              <a:rPr lang="en-US" sz="1600" dirty="0" smtClean="0"/>
              <a:t> “4”?</a:t>
            </a:r>
            <a:endParaRPr lang="en-US" sz="1600" dirty="0"/>
          </a:p>
        </p:txBody>
      </p:sp>
      <p:sp>
        <p:nvSpPr>
          <p:cNvPr id="38" name="Cloud Callout 37"/>
          <p:cNvSpPr/>
          <p:nvPr/>
        </p:nvSpPr>
        <p:spPr>
          <a:xfrm>
            <a:off x="5299415" y="5562600"/>
            <a:ext cx="1828800" cy="1143000"/>
          </a:xfrm>
          <a:prstGeom prst="cloudCallout">
            <a:avLst>
              <a:gd name="adj1" fmla="val -29735"/>
              <a:gd name="adj2" fmla="val -862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insert</a:t>
            </a:r>
            <a:r>
              <a:rPr lang="en-US" sz="1600" dirty="0" smtClean="0"/>
              <a:t> “5”?</a:t>
            </a:r>
            <a:endParaRPr lang="en-US" sz="1600" dirty="0"/>
          </a:p>
        </p:txBody>
      </p:sp>
      <p:sp>
        <p:nvSpPr>
          <p:cNvPr id="41" name="Right Arrow 40"/>
          <p:cNvSpPr/>
          <p:nvPr/>
        </p:nvSpPr>
        <p:spPr>
          <a:xfrm>
            <a:off x="2731362" y="4800600"/>
            <a:ext cx="255991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Callout 41"/>
          <p:cNvSpPr/>
          <p:nvPr/>
        </p:nvSpPr>
        <p:spPr>
          <a:xfrm>
            <a:off x="2731362" y="2116211"/>
            <a:ext cx="1828800" cy="1143000"/>
          </a:xfrm>
          <a:prstGeom prst="cloudCallout">
            <a:avLst>
              <a:gd name="adj1" fmla="val 22692"/>
              <a:gd name="adj2" fmla="val 1879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modify</a:t>
            </a:r>
            <a:r>
              <a:rPr lang="en-US" sz="1600" dirty="0" smtClean="0"/>
              <a:t> “4” into “5”?</a:t>
            </a:r>
            <a:endParaRPr lang="en-US" sz="16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6193495" y="1604046"/>
            <a:ext cx="2821917" cy="3783255"/>
            <a:chOff x="6193495" y="1604046"/>
            <a:chExt cx="2821917" cy="3783255"/>
          </a:xfrm>
        </p:grpSpPr>
        <p:pic>
          <p:nvPicPr>
            <p:cNvPr id="4098" name="Picture 2" descr="C:\Users\wy\AppData\Local\Microsoft\Windows\Temporary Internet Files\Content.IE5\TH058JDO\MC900292594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4028213"/>
              <a:ext cx="1090612" cy="1359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loud Callout 44"/>
            <p:cNvSpPr/>
            <p:nvPr/>
          </p:nvSpPr>
          <p:spPr>
            <a:xfrm>
              <a:off x="6193495" y="1604046"/>
              <a:ext cx="2667000" cy="2007834"/>
            </a:xfrm>
            <a:prstGeom prst="cloudCallout">
              <a:avLst>
                <a:gd name="adj1" fmla="val 35167"/>
                <a:gd name="adj2" fmla="val 8122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Minimize the number of changes that make the two trees equal</a:t>
              </a:r>
              <a:endParaRPr lang="en-US" sz="1600" dirty="0"/>
            </a:p>
          </p:txBody>
        </p:sp>
      </p:grpSp>
      <p:sp>
        <p:nvSpPr>
          <p:cNvPr id="50" name="Cloud Callout 49"/>
          <p:cNvSpPr/>
          <p:nvPr/>
        </p:nvSpPr>
        <p:spPr>
          <a:xfrm>
            <a:off x="223520" y="1752600"/>
            <a:ext cx="1676400" cy="1274706"/>
          </a:xfrm>
          <a:prstGeom prst="cloudCallout">
            <a:avLst>
              <a:gd name="adj1" fmla="val -59986"/>
              <a:gd name="adj2" fmla="val -7738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All three cases are equally possible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2692060" y="1376402"/>
            <a:ext cx="295465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Node -&gt; Node –&gt; [Change]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048000" y="6248400"/>
            <a:ext cx="9108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ost = 3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3958827" y="2920657"/>
            <a:ext cx="9108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ost = 2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6817537" y="6250250"/>
            <a:ext cx="9108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ost = 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868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1" grpId="0" animBg="1"/>
      <p:bldP spid="42" grpId="0" animBg="1"/>
      <p:bldP spid="50" grpId="0" animBg="1"/>
      <p:bldP spid="52" grpId="0" animBg="1"/>
      <p:bldP spid="54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"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Deletion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Insertion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Modification</a:t>
            </a:r>
          </a:p>
          <a:p>
            <a:r>
              <a:rPr lang="en-US" dirty="0" smtClean="0"/>
              <a:t>Move</a:t>
            </a:r>
          </a:p>
          <a:p>
            <a:r>
              <a:rPr lang="en-US" dirty="0" err="1" smtClean="0"/>
              <a:t>Reparent</a:t>
            </a:r>
            <a:r>
              <a:rPr lang="en-US" dirty="0" smtClean="0"/>
              <a:t> (aka “refactoring”)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209800" y="2971800"/>
            <a:ext cx="3591565" cy="762000"/>
            <a:chOff x="2209800" y="2971800"/>
            <a:chExt cx="3591565" cy="762000"/>
          </a:xfrm>
        </p:grpSpPr>
        <p:grpSp>
          <p:nvGrpSpPr>
            <p:cNvPr id="10" name="Group 9"/>
            <p:cNvGrpSpPr/>
            <p:nvPr/>
          </p:nvGrpSpPr>
          <p:grpSpPr>
            <a:xfrm>
              <a:off x="2209800" y="2971800"/>
              <a:ext cx="3591565" cy="369332"/>
              <a:chOff x="2209800" y="2971800"/>
              <a:chExt cx="3591565" cy="36933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962400" y="2971800"/>
                <a:ext cx="1838965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TED can handle</a:t>
                </a:r>
                <a:endParaRPr lang="en-US" dirty="0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2209800" y="2971800"/>
                <a:ext cx="1752600" cy="184666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H="1">
                <a:off x="2286000" y="3156466"/>
                <a:ext cx="1676400" cy="184666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/>
            <p:cNvCxnSpPr>
              <a:stCxn id="4" idx="1"/>
            </p:cNvCxnSpPr>
            <p:nvPr/>
          </p:nvCxnSpPr>
          <p:spPr>
            <a:xfrm flipH="1">
              <a:off x="2667000" y="3156466"/>
              <a:ext cx="1295400" cy="5773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14400" y="5117068"/>
            <a:ext cx="7391767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Observation: allowing modification generates incomprehensible results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6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Tree Editing </a:t>
            </a:r>
            <a:r>
              <a:rPr lang="en-US" dirty="0" smtClean="0"/>
              <a:t>Distance with Recursion</a:t>
            </a:r>
            <a:endParaRPr lang="en-US" dirty="0"/>
          </a:p>
        </p:txBody>
      </p:sp>
      <p:sp>
        <p:nvSpPr>
          <p:cNvPr id="4" name="Left-Right Arrow 3"/>
          <p:cNvSpPr/>
          <p:nvPr/>
        </p:nvSpPr>
        <p:spPr>
          <a:xfrm>
            <a:off x="3505200" y="3962400"/>
            <a:ext cx="1447800" cy="36213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04230" y="3886200"/>
            <a:ext cx="1579215" cy="5232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diff-node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60064" y="3872428"/>
            <a:ext cx="1216936" cy="5232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diff-list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3679726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mutual recursion</a:t>
            </a:r>
            <a:endParaRPr lang="en-US" sz="16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1066800" y="5105400"/>
            <a:ext cx="1524000" cy="914400"/>
          </a:xfrm>
          <a:prstGeom prst="wedgeRoundRectCallout">
            <a:avLst>
              <a:gd name="adj1" fmla="val 29265"/>
              <a:gd name="adj2" fmla="val -119054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two nodes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722920" y="5105400"/>
            <a:ext cx="1906480" cy="1143000"/>
          </a:xfrm>
          <a:prstGeom prst="wedgeRoundRectCallout">
            <a:avLst>
              <a:gd name="adj1" fmla="val 5399"/>
              <a:gd name="adj2" fmla="val -107015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components of the two nodes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115409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diff-node :: Node -&gt; Node –&gt; [Change]</a:t>
            </a:r>
            <a:endParaRPr 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400800" cy="483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717088" y="4515786"/>
            <a:ext cx="5297012" cy="1748170"/>
            <a:chOff x="1717088" y="4515786"/>
            <a:chExt cx="5297012" cy="1748170"/>
          </a:xfrm>
        </p:grpSpPr>
        <p:sp>
          <p:nvSpPr>
            <p:cNvPr id="7" name="Rectangle 6"/>
            <p:cNvSpPr/>
            <p:nvPr/>
          </p:nvSpPr>
          <p:spPr>
            <a:xfrm>
              <a:off x="1743722" y="4515786"/>
              <a:ext cx="1456678" cy="1727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17088" y="6078244"/>
              <a:ext cx="1407112" cy="1857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4598634" y="5197156"/>
              <a:ext cx="2415466" cy="1066800"/>
            </a:xfrm>
            <a:prstGeom prst="wedgeRoundRectCallout">
              <a:avLst>
                <a:gd name="adj1" fmla="val -110762"/>
                <a:gd name="adj2" fmla="val 39816"/>
                <a:gd name="adj3" fmla="val 16667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dirty="0" smtClean="0"/>
                <a:t>ubstructure extraction from the changes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0" y="1898342"/>
            <a:ext cx="7467599" cy="2122502"/>
            <a:chOff x="0" y="1898342"/>
            <a:chExt cx="7467599" cy="2122502"/>
          </a:xfrm>
        </p:grpSpPr>
        <p:sp>
          <p:nvSpPr>
            <p:cNvPr id="12" name="Rectangle 11"/>
            <p:cNvSpPr/>
            <p:nvPr/>
          </p:nvSpPr>
          <p:spPr>
            <a:xfrm>
              <a:off x="1458156" y="2268244"/>
              <a:ext cx="6009443" cy="1752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0" y="1898342"/>
              <a:ext cx="1066800" cy="533400"/>
            </a:xfrm>
            <a:prstGeom prst="wedgeRoundRectCallout">
              <a:avLst>
                <a:gd name="adj1" fmla="val 84088"/>
                <a:gd name="adj2" fmla="val 52299"/>
                <a:gd name="adj3" fmla="val 16667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dirty="0" smtClean="0"/>
                <a:t>ase cases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71600" y="457200"/>
            <a:ext cx="3687932" cy="1292812"/>
            <a:chOff x="1371600" y="457200"/>
            <a:chExt cx="3687932" cy="1292812"/>
          </a:xfrm>
        </p:grpSpPr>
        <p:sp>
          <p:nvSpPr>
            <p:cNvPr id="16" name="Rectangle 15"/>
            <p:cNvSpPr/>
            <p:nvPr/>
          </p:nvSpPr>
          <p:spPr>
            <a:xfrm>
              <a:off x="1371600" y="1577268"/>
              <a:ext cx="533400" cy="1727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3154532" y="457200"/>
              <a:ext cx="1905000" cy="533400"/>
            </a:xfrm>
            <a:prstGeom prst="wedgeRoundRectCallout">
              <a:avLst>
                <a:gd name="adj1" fmla="val -116233"/>
                <a:gd name="adj2" fmla="val 162146"/>
                <a:gd name="adj3" fmla="val 16667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ispatch on node types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75912" y="1007244"/>
            <a:ext cx="5538188" cy="926610"/>
            <a:chOff x="1475912" y="1007244"/>
            <a:chExt cx="5538188" cy="926610"/>
          </a:xfrm>
        </p:grpSpPr>
        <p:sp>
          <p:nvSpPr>
            <p:cNvPr id="20" name="Rectangle 19"/>
            <p:cNvSpPr/>
            <p:nvPr/>
          </p:nvSpPr>
          <p:spPr>
            <a:xfrm>
              <a:off x="1475912" y="1765180"/>
              <a:ext cx="3037644" cy="1686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327343" y="1007244"/>
              <a:ext cx="1686757" cy="338091"/>
            </a:xfrm>
            <a:prstGeom prst="wedgeRoundRectCallout">
              <a:avLst>
                <a:gd name="adj1" fmla="val -99275"/>
                <a:gd name="adj2" fmla="val 170985"/>
                <a:gd name="adj3" fmla="val 16667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memoization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81200" y="2438400"/>
            <a:ext cx="6172200" cy="1907230"/>
            <a:chOff x="1981200" y="2438400"/>
            <a:chExt cx="6172200" cy="1907230"/>
          </a:xfrm>
        </p:grpSpPr>
        <p:sp>
          <p:nvSpPr>
            <p:cNvPr id="5" name="Rectangle 4"/>
            <p:cNvSpPr/>
            <p:nvPr/>
          </p:nvSpPr>
          <p:spPr>
            <a:xfrm>
              <a:off x="1981200" y="4172886"/>
              <a:ext cx="3505200" cy="1727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ular Callout 3"/>
            <p:cNvSpPr/>
            <p:nvPr/>
          </p:nvSpPr>
          <p:spPr>
            <a:xfrm>
              <a:off x="5737934" y="2438400"/>
              <a:ext cx="2415466" cy="1066800"/>
            </a:xfrm>
            <a:prstGeom prst="wedgeRoundRectCallout">
              <a:avLst>
                <a:gd name="adj1" fmla="val -60777"/>
                <a:gd name="adj2" fmla="val 112216"/>
                <a:gd name="adj3" fmla="val 16667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  <a:r>
                <a:rPr lang="en-US" dirty="0" smtClean="0"/>
                <a:t>nly </a:t>
              </a:r>
              <a:r>
                <a:rPr lang="en-US" dirty="0" smtClean="0"/>
                <a:t>compare nodes of the same type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30866" y="4345630"/>
            <a:ext cx="6275034" cy="1323328"/>
            <a:chOff x="2830866" y="4345630"/>
            <a:chExt cx="6275034" cy="1323328"/>
          </a:xfrm>
        </p:grpSpPr>
        <p:sp>
          <p:nvSpPr>
            <p:cNvPr id="25" name="Rectangle 24"/>
            <p:cNvSpPr/>
            <p:nvPr/>
          </p:nvSpPr>
          <p:spPr>
            <a:xfrm>
              <a:off x="2830866" y="4345630"/>
              <a:ext cx="4484334" cy="170156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ular Callout 25"/>
            <p:cNvSpPr/>
            <p:nvPr/>
          </p:nvSpPr>
          <p:spPr>
            <a:xfrm>
              <a:off x="7200900" y="5135558"/>
              <a:ext cx="1905000" cy="533400"/>
            </a:xfrm>
            <a:prstGeom prst="wedgeRoundRectCallout">
              <a:avLst>
                <a:gd name="adj1" fmla="val -47159"/>
                <a:gd name="adj2" fmla="val -165382"/>
                <a:gd name="adj3" fmla="val 16667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compare </a:t>
              </a:r>
              <a:r>
                <a:rPr lang="en-US" sz="1600" dirty="0" err="1" smtClean="0"/>
                <a:t>subnodes</a:t>
              </a:r>
              <a:endParaRPr lang="en-US" sz="1600" dirty="0"/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diff-list </a:t>
            </a:r>
            <a:r>
              <a:rPr lang="en-US" sz="3200" dirty="0"/>
              <a:t>:: </a:t>
            </a:r>
            <a:r>
              <a:rPr lang="en-US" sz="3200" dirty="0" smtClean="0"/>
              <a:t>[Node] </a:t>
            </a:r>
            <a:r>
              <a:rPr lang="en-US" sz="3200" dirty="0"/>
              <a:t>-&gt; </a:t>
            </a:r>
            <a:r>
              <a:rPr lang="en-US" sz="3200" dirty="0" smtClean="0"/>
              <a:t>[Node] </a:t>
            </a:r>
            <a:r>
              <a:rPr lang="en-US" sz="3200" dirty="0"/>
              <a:t>–&gt; [Change]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5715000" cy="347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77844" y="4710346"/>
            <a:ext cx="4132556" cy="3454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7010400" y="2590800"/>
            <a:ext cx="2133600" cy="1369383"/>
          </a:xfrm>
          <a:prstGeom prst="wedgeRoundRectCallout">
            <a:avLst>
              <a:gd name="adj1" fmla="val -59871"/>
              <a:gd name="adj2" fmla="val 10417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Otherwise, two </a:t>
            </a:r>
            <a:r>
              <a:rPr lang="en-US" sz="1400" dirty="0" smtClean="0"/>
              <a:t>choices:</a:t>
            </a:r>
            <a:endParaRPr lang="en-US" sz="1400" dirty="0" smtClean="0"/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delete head1</a:t>
            </a:r>
          </a:p>
          <a:p>
            <a:pPr algn="ctr"/>
            <a:r>
              <a:rPr lang="en-US" sz="1400" dirty="0"/>
              <a:t>o</a:t>
            </a:r>
            <a:r>
              <a:rPr lang="en-US" sz="1400" dirty="0" smtClean="0"/>
              <a:t>r</a:t>
            </a:r>
          </a:p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insert head2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28800" y="1189664"/>
            <a:ext cx="2324124" cy="2207526"/>
            <a:chOff x="1828800" y="1189664"/>
            <a:chExt cx="2324124" cy="2207526"/>
          </a:xfrm>
        </p:grpSpPr>
        <p:sp>
          <p:nvSpPr>
            <p:cNvPr id="5" name="Rectangle 4"/>
            <p:cNvSpPr/>
            <p:nvPr/>
          </p:nvSpPr>
          <p:spPr>
            <a:xfrm>
              <a:off x="3346534" y="3168590"/>
              <a:ext cx="80639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1828800" y="1189664"/>
              <a:ext cx="1752600" cy="821072"/>
            </a:xfrm>
            <a:prstGeom prst="wedgeRoundRectCallout">
              <a:avLst>
                <a:gd name="adj1" fmla="val 55362"/>
                <a:gd name="adj2" fmla="val 190085"/>
                <a:gd name="adj3" fmla="val 16667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ompare </a:t>
              </a:r>
              <a:r>
                <a:rPr lang="en-US" dirty="0" smtClean="0"/>
                <a:t>head nodes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5222" y="1828800"/>
            <a:ext cx="4695178" cy="2726072"/>
            <a:chOff x="2315222" y="1828800"/>
            <a:chExt cx="4695178" cy="2726072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5029200" y="1828800"/>
              <a:ext cx="1981200" cy="965503"/>
            </a:xfrm>
            <a:prstGeom prst="wedgeRoundRectCallout">
              <a:avLst>
                <a:gd name="adj1" fmla="val -30457"/>
                <a:gd name="adj2" fmla="val 164598"/>
                <a:gd name="adj3" fmla="val 16667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dirty="0" smtClean="0"/>
                <a:t>hortcut: s</a:t>
              </a:r>
              <a:r>
                <a:rPr lang="en-US" dirty="0" smtClean="0"/>
                <a:t>ame </a:t>
              </a:r>
              <a:r>
                <a:rPr lang="en-US" dirty="0" smtClean="0"/>
                <a:t>definition or unchanged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15222" y="3886200"/>
              <a:ext cx="4237978" cy="66867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ounded Rectangular Callout 10"/>
          <p:cNvSpPr/>
          <p:nvPr/>
        </p:nvSpPr>
        <p:spPr>
          <a:xfrm>
            <a:off x="457200" y="4419600"/>
            <a:ext cx="1600200" cy="701282"/>
          </a:xfrm>
          <a:prstGeom prst="wedgeRoundRectCallout">
            <a:avLst>
              <a:gd name="adj1" fmla="val 76372"/>
              <a:gd name="adj2" fmla="val 95734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</a:t>
            </a:r>
            <a:r>
              <a:rPr lang="en-US" sz="1600" dirty="0" smtClean="0"/>
              <a:t>ick </a:t>
            </a:r>
            <a:r>
              <a:rPr lang="en-US" sz="1600" dirty="0" smtClean="0"/>
              <a:t>the branch with </a:t>
            </a:r>
            <a:r>
              <a:rPr lang="en-US" sz="1600" dirty="0" smtClean="0"/>
              <a:t>lower cost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774440" y="5694680"/>
            <a:ext cx="12987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74440" y="6019800"/>
            <a:ext cx="12987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6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moved node can be detected by simple pairwise comparison between </a:t>
            </a:r>
            <a:r>
              <a:rPr lang="en-US" dirty="0" smtClean="0">
                <a:solidFill>
                  <a:srgbClr val="FF0000"/>
                </a:solidFill>
              </a:rPr>
              <a:t>DELETED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92D050"/>
                </a:solidFill>
              </a:rPr>
              <a:t>INSERTED</a:t>
            </a:r>
            <a:r>
              <a:rPr lang="en-US" dirty="0" smtClean="0"/>
              <a:t> change sets.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67200"/>
            <a:ext cx="27717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rved Right Arrow 3"/>
          <p:cNvSpPr/>
          <p:nvPr/>
        </p:nvSpPr>
        <p:spPr>
          <a:xfrm>
            <a:off x="381000" y="4543892"/>
            <a:ext cx="501590" cy="1247308"/>
          </a:xfrm>
          <a:prstGeom prst="curv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9722" y="6336268"/>
            <a:ext cx="177067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normal diff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191000" y="3962400"/>
            <a:ext cx="4572000" cy="2819400"/>
            <a:chOff x="4191000" y="3962400"/>
            <a:chExt cx="4572000" cy="28194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962400"/>
              <a:ext cx="4572000" cy="2421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096000" y="6412468"/>
              <a:ext cx="603691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 smtClean="0"/>
                <a:t>ydiff</a:t>
              </a:r>
              <a:endParaRPr lang="en-US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7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Substructure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http://yinwang0.files.wordpress.com/2012/01/structure-extr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68" y="3429000"/>
            <a:ext cx="8927532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4268" y="4343400"/>
            <a:ext cx="3581400" cy="1219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58790" y="4123678"/>
            <a:ext cx="3780409" cy="1667522"/>
          </a:xfrm>
          <a:prstGeom prst="rect">
            <a:avLst/>
          </a:prstGeom>
          <a:solidFill>
            <a:srgbClr val="92D050">
              <a:alpha val="36000"/>
            </a:srgbClr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4343400"/>
            <a:ext cx="34290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4341808"/>
            <a:ext cx="3429000" cy="12192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065234" y="4796161"/>
            <a:ext cx="1143000" cy="23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6705600" y="1752600"/>
            <a:ext cx="2436920" cy="1202072"/>
          </a:xfrm>
          <a:prstGeom prst="wedgeRoundRectCallout">
            <a:avLst>
              <a:gd name="adj1" fmla="val -23048"/>
              <a:gd name="adj2" fmla="val 151416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rame: keep as a new change for further extractions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  <p:bldP spid="8" grpId="0" animBg="1"/>
      <p:bldP spid="5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Structural Editing (other people’s work)</a:t>
            </a:r>
          </a:p>
          <a:p>
            <a:r>
              <a:rPr lang="en-US" sz="2400" dirty="0" smtClean="0"/>
              <a:t>Structural Comparison (my work)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Structural Version Control (vaporware)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3152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Merging </a:t>
            </a:r>
            <a:r>
              <a:rPr lang="en-US" sz="3200" dirty="0"/>
              <a:t>in text-based version control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3330976"/>
            <a:ext cx="1295400" cy="190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 apples</a:t>
            </a:r>
          </a:p>
          <a:p>
            <a:r>
              <a:rPr lang="en-US" dirty="0" smtClean="0"/>
              <a:t>2 bananas</a:t>
            </a:r>
          </a:p>
          <a:p>
            <a:r>
              <a:rPr lang="en-US" dirty="0" smtClean="0"/>
              <a:t>3 cookies</a:t>
            </a:r>
          </a:p>
          <a:p>
            <a:r>
              <a:rPr lang="en-US" dirty="0" smtClean="0"/>
              <a:t>4 rice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00200" y="1965665"/>
            <a:ext cx="1901302" cy="4358935"/>
            <a:chOff x="1600200" y="1965665"/>
            <a:chExt cx="1901302" cy="4358935"/>
          </a:xfrm>
        </p:grpSpPr>
        <p:sp>
          <p:nvSpPr>
            <p:cNvPr id="7" name="Rectangle 6"/>
            <p:cNvSpPr/>
            <p:nvPr/>
          </p:nvSpPr>
          <p:spPr>
            <a:xfrm>
              <a:off x="2151356" y="1965665"/>
              <a:ext cx="1295400" cy="1905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1 apples</a:t>
              </a:r>
            </a:p>
            <a:p>
              <a:r>
                <a:rPr lang="en-US" dirty="0" smtClean="0"/>
                <a:t>2 bananas</a:t>
              </a:r>
            </a:p>
            <a:p>
              <a:r>
                <a:rPr lang="en-US" dirty="0" smtClean="0"/>
                <a:t>3 </a:t>
              </a:r>
              <a:r>
                <a:rPr lang="en-US" b="1" dirty="0" smtClean="0">
                  <a:solidFill>
                    <a:srgbClr val="00B050"/>
                  </a:solidFill>
                </a:rPr>
                <a:t>beer</a:t>
              </a:r>
            </a:p>
            <a:p>
              <a:r>
                <a:rPr lang="en-US" dirty="0" smtClean="0"/>
                <a:t>4 cookies</a:t>
              </a:r>
            </a:p>
            <a:p>
              <a:r>
                <a:rPr lang="en-US" dirty="0"/>
                <a:t>5</a:t>
              </a:r>
              <a:r>
                <a:rPr lang="en-US" dirty="0" smtClean="0"/>
                <a:t> rice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6102" y="4419600"/>
              <a:ext cx="1295400" cy="1905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1 apples</a:t>
              </a:r>
            </a:p>
            <a:p>
              <a:r>
                <a:rPr lang="en-US" dirty="0" smtClean="0"/>
                <a:t>2 bananas</a:t>
              </a:r>
            </a:p>
            <a:p>
              <a:r>
                <a:rPr lang="en-US" dirty="0" smtClean="0"/>
                <a:t>3 cookies</a:t>
              </a:r>
            </a:p>
            <a:p>
              <a:r>
                <a:rPr lang="en-US" dirty="0" smtClean="0"/>
                <a:t>4 </a:t>
              </a:r>
              <a:r>
                <a:rPr lang="en-US" b="1" dirty="0">
                  <a:solidFill>
                    <a:srgbClr val="00B050"/>
                  </a:solidFill>
                </a:rPr>
                <a:t>pasta</a:t>
              </a:r>
            </a:p>
            <a:p>
              <a:r>
                <a:rPr lang="en-US" dirty="0" smtClean="0"/>
                <a:t>5 rice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600200" y="3330976"/>
              <a:ext cx="533400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600200" y="4550176"/>
              <a:ext cx="551156" cy="3429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ular Callout 22"/>
          <p:cNvSpPr/>
          <p:nvPr/>
        </p:nvSpPr>
        <p:spPr>
          <a:xfrm>
            <a:off x="3733800" y="5235976"/>
            <a:ext cx="1676400" cy="990600"/>
          </a:xfrm>
          <a:prstGeom prst="wedgeRoundRectCallout">
            <a:avLst>
              <a:gd name="adj1" fmla="val -88618"/>
              <a:gd name="adj2" fmla="val -2922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“pasta” on line </a:t>
            </a:r>
            <a:r>
              <a:rPr lang="en-US" dirty="0" smtClean="0">
                <a:solidFill>
                  <a:srgbClr val="FFC000"/>
                </a:solidFill>
              </a:rPr>
              <a:t>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3733800" y="1295400"/>
            <a:ext cx="1676400" cy="990600"/>
          </a:xfrm>
          <a:prstGeom prst="wedgeRoundRectCallout">
            <a:avLst>
              <a:gd name="adj1" fmla="val -96032"/>
              <a:gd name="adj2" fmla="val 116271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“beer” on line 3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470060" y="2918165"/>
            <a:ext cx="1940140" cy="2127311"/>
            <a:chOff x="3470060" y="2918165"/>
            <a:chExt cx="1940140" cy="2127311"/>
          </a:xfrm>
        </p:grpSpPr>
        <p:sp>
          <p:nvSpPr>
            <p:cNvPr id="18" name="Rectangle 17"/>
            <p:cNvSpPr/>
            <p:nvPr/>
          </p:nvSpPr>
          <p:spPr>
            <a:xfrm>
              <a:off x="4114800" y="3124200"/>
              <a:ext cx="1295400" cy="1905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1 apples</a:t>
              </a:r>
            </a:p>
            <a:p>
              <a:r>
                <a:rPr lang="en-US" dirty="0" smtClean="0"/>
                <a:t>2 bananas</a:t>
              </a:r>
            </a:p>
            <a:p>
              <a:r>
                <a:rPr lang="en-US" dirty="0" smtClean="0"/>
                <a:t>3 </a:t>
              </a:r>
              <a:r>
                <a:rPr lang="en-US" b="1" dirty="0">
                  <a:solidFill>
                    <a:srgbClr val="00B050"/>
                  </a:solidFill>
                </a:rPr>
                <a:t>beer</a:t>
              </a:r>
            </a:p>
            <a:p>
              <a:r>
                <a:rPr lang="en-US" dirty="0" smtClean="0"/>
                <a:t>4 cookies</a:t>
              </a:r>
            </a:p>
            <a:p>
              <a:r>
                <a:rPr lang="en-US" dirty="0"/>
                <a:t>5</a:t>
              </a:r>
              <a:r>
                <a:rPr lang="en-US" dirty="0" smtClean="0"/>
                <a:t> </a:t>
              </a:r>
              <a:r>
                <a:rPr lang="en-US" b="1" dirty="0">
                  <a:solidFill>
                    <a:srgbClr val="00B050"/>
                  </a:solidFill>
                </a:rPr>
                <a:t>pasta</a:t>
              </a:r>
            </a:p>
            <a:p>
              <a:r>
                <a:rPr lang="en-US" dirty="0"/>
                <a:t>6</a:t>
              </a:r>
              <a:r>
                <a:rPr lang="en-US" dirty="0" smtClean="0"/>
                <a:t> rice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470060" y="2918165"/>
              <a:ext cx="644740" cy="67951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501502" y="4419600"/>
              <a:ext cx="613298" cy="62587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ular Callout 23"/>
          <p:cNvSpPr/>
          <p:nvPr/>
        </p:nvSpPr>
        <p:spPr>
          <a:xfrm>
            <a:off x="6019800" y="3429000"/>
            <a:ext cx="1676400" cy="762000"/>
          </a:xfrm>
          <a:prstGeom prst="wedgeRoundRectCallout">
            <a:avLst>
              <a:gd name="adj1" fmla="val -110860"/>
              <a:gd name="adj2" fmla="val 92432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“pasta” on line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5649897" y="2438400"/>
            <a:ext cx="1512903" cy="818595"/>
          </a:xfrm>
          <a:prstGeom prst="wedgeRoundRectCallout">
            <a:avLst>
              <a:gd name="adj1" fmla="val -100140"/>
              <a:gd name="adj2" fmla="val 13904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“beer” on line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36" y="4419600"/>
            <a:ext cx="3581400" cy="2412803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Modifying a line of text changes the </a:t>
            </a:r>
            <a:r>
              <a:rPr lang="en-US" i="1" dirty="0" smtClean="0"/>
              <a:t>line number</a:t>
            </a:r>
            <a:r>
              <a:rPr lang="en-US" dirty="0" smtClean="0"/>
              <a:t> of consequent lines</a:t>
            </a:r>
          </a:p>
          <a:p>
            <a:r>
              <a:rPr lang="en-US" dirty="0" smtClean="0"/>
              <a:t>Patch that says “insert pasta to line </a:t>
            </a:r>
            <a:r>
              <a:rPr lang="en-US" dirty="0" smtClean="0">
                <a:solidFill>
                  <a:srgbClr val="FFC000"/>
                </a:solidFill>
              </a:rPr>
              <a:t>4</a:t>
            </a:r>
            <a:r>
              <a:rPr lang="en-US" dirty="0" smtClean="0"/>
              <a:t>” must relocate to line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Patch Theory (</a:t>
            </a:r>
            <a:r>
              <a:rPr lang="en-US" dirty="0" err="1" smtClean="0"/>
              <a:t>Darcs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1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4" grpId="0" animBg="1"/>
      <p:bldP spid="26" grpId="0" animBg="1"/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7315200" cy="69689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Introducing “Structural Programming”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194" name="Picture 2" descr="http://www.amreshkumar.com/wp-content/uploads/2011/02/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669232"/>
            <a:ext cx="3200400" cy="318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19200" y="2667000"/>
            <a:ext cx="41148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i="1" dirty="0" smtClean="0"/>
              <a:t>Disambiguate:</a:t>
            </a:r>
          </a:p>
          <a:p>
            <a:r>
              <a:rPr lang="en-US" sz="2400" dirty="0" smtClean="0"/>
              <a:t>Structur</a:t>
            </a:r>
            <a:r>
              <a:rPr lang="en-US" sz="2400" dirty="0" smtClean="0">
                <a:solidFill>
                  <a:srgbClr val="FFC000"/>
                </a:solidFill>
              </a:rPr>
              <a:t>al</a:t>
            </a:r>
            <a:r>
              <a:rPr lang="en-US" sz="2400" dirty="0" smtClean="0"/>
              <a:t>  Programming </a:t>
            </a:r>
          </a:p>
          <a:p>
            <a:r>
              <a:rPr lang="en-US" sz="2400" dirty="0" smtClean="0"/>
              <a:t>not Structur</a:t>
            </a:r>
            <a:r>
              <a:rPr lang="en-US" sz="2400" dirty="0" smtClean="0">
                <a:solidFill>
                  <a:srgbClr val="FFC000"/>
                </a:solidFill>
              </a:rPr>
              <a:t>ed</a:t>
            </a:r>
            <a:r>
              <a:rPr lang="en-US" sz="2400" dirty="0" smtClean="0"/>
              <a:t> Programming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219200" y="4267200"/>
            <a:ext cx="3962400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The idea has been decades old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219200" y="4800600"/>
            <a:ext cx="3962400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Lambda calculus is even older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209040" y="5391090"/>
            <a:ext cx="4124960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“What goes around comes around”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23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3200"/>
            <a:ext cx="7315200" cy="1154097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Prediction 1</a:t>
            </a:r>
            <a:r>
              <a:rPr lang="en-US" sz="3200" dirty="0" smtClean="0"/>
              <a:t>: merging will no longer be a problem in Structural Version Control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6968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Modifying Different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381000" y="2286000"/>
            <a:ext cx="2326411" cy="2514600"/>
            <a:chOff x="381000" y="2286000"/>
            <a:chExt cx="2326411" cy="2514600"/>
          </a:xfrm>
        </p:grpSpPr>
        <p:sp>
          <p:nvSpPr>
            <p:cNvPr id="78" name="Rounded Rectangle 77"/>
            <p:cNvSpPr/>
            <p:nvPr/>
          </p:nvSpPr>
          <p:spPr>
            <a:xfrm>
              <a:off x="381000" y="2286000"/>
              <a:ext cx="2326411" cy="25146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66800" y="23622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33400" y="32766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600200" y="32766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133600" y="41910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stCxn id="5" idx="3"/>
              <a:endCxn id="6" idx="0"/>
            </p:cNvCxnSpPr>
            <p:nvPr/>
          </p:nvCxnSpPr>
          <p:spPr>
            <a:xfrm flipH="1">
              <a:off x="762000" y="2752445"/>
              <a:ext cx="371755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5"/>
              <a:endCxn id="7" idx="0"/>
            </p:cNvCxnSpPr>
            <p:nvPr/>
          </p:nvCxnSpPr>
          <p:spPr>
            <a:xfrm>
              <a:off x="1457045" y="2752445"/>
              <a:ext cx="371755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8" idx="0"/>
            </p:cNvCxnSpPr>
            <p:nvPr/>
          </p:nvCxnSpPr>
          <p:spPr>
            <a:xfrm>
              <a:off x="1947722" y="3654268"/>
              <a:ext cx="414478" cy="53673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ounded Rectangular Callout 46"/>
          <p:cNvSpPr/>
          <p:nvPr/>
        </p:nvSpPr>
        <p:spPr>
          <a:xfrm>
            <a:off x="315525" y="1285178"/>
            <a:ext cx="2046675" cy="862428"/>
          </a:xfrm>
          <a:prstGeom prst="wedgeRoundRectCallout">
            <a:avLst>
              <a:gd name="adj1" fmla="val -6565"/>
              <a:gd name="adj2" fmla="val -2429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node has a GUID</a:t>
            </a:r>
            <a:endParaRPr lang="en-US" dirty="0"/>
          </a:p>
        </p:txBody>
      </p:sp>
      <p:sp>
        <p:nvSpPr>
          <p:cNvPr id="72" name="Rounded Rectangular Callout 71"/>
          <p:cNvSpPr/>
          <p:nvPr/>
        </p:nvSpPr>
        <p:spPr>
          <a:xfrm>
            <a:off x="6380709" y="4800600"/>
            <a:ext cx="2209800" cy="1333500"/>
          </a:xfrm>
          <a:prstGeom prst="wedgeRoundRectCallout">
            <a:avLst>
              <a:gd name="adj1" fmla="val -291"/>
              <a:gd name="adj2" fmla="val -20129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Insert node #323F containing “5” in node #2EA4</a:t>
            </a:r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/>
              <a:t>Insert node #3248 containing “6” in node #5B40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2707411" y="2752445"/>
            <a:ext cx="416789" cy="37175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665428" y="4118866"/>
            <a:ext cx="419885" cy="34086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697614" y="2624278"/>
            <a:ext cx="477870" cy="39024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5753584" y="3776522"/>
            <a:ext cx="421900" cy="60905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04800" y="2242830"/>
            <a:ext cx="2466372" cy="1937926"/>
            <a:chOff x="304800" y="2242830"/>
            <a:chExt cx="2466372" cy="1937926"/>
          </a:xfrm>
        </p:grpSpPr>
        <p:sp>
          <p:nvSpPr>
            <p:cNvPr id="93" name="Rectangle 92"/>
            <p:cNvSpPr/>
            <p:nvPr/>
          </p:nvSpPr>
          <p:spPr>
            <a:xfrm>
              <a:off x="304800" y="3060710"/>
              <a:ext cx="59022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</a:rPr>
                <a:t>#2EA4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752600" y="3048000"/>
              <a:ext cx="57579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</a:rPr>
                <a:t>#5B40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441503" y="2242830"/>
              <a:ext cx="56137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#</a:t>
              </a:r>
              <a:r>
                <a:rPr lang="en-US" sz="1050" dirty="0" smtClean="0">
                  <a:solidFill>
                    <a:srgbClr val="FF0000"/>
                  </a:solidFill>
                </a:rPr>
                <a:t>3224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209800" y="3926840"/>
              <a:ext cx="56137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</a:rPr>
                <a:t>#2048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077363" y="1303114"/>
            <a:ext cx="2741809" cy="2544986"/>
            <a:chOff x="3077363" y="1303114"/>
            <a:chExt cx="2741809" cy="2544986"/>
          </a:xfrm>
        </p:grpSpPr>
        <p:grpSp>
          <p:nvGrpSpPr>
            <p:cNvPr id="83" name="Group 82"/>
            <p:cNvGrpSpPr/>
            <p:nvPr/>
          </p:nvGrpSpPr>
          <p:grpSpPr>
            <a:xfrm>
              <a:off x="3077363" y="1333500"/>
              <a:ext cx="2620251" cy="2514600"/>
              <a:chOff x="3077363" y="1333500"/>
              <a:chExt cx="2620251" cy="2514600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77363" y="1333500"/>
                <a:ext cx="2620251" cy="251460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128822" y="1371600"/>
                <a:ext cx="2514600" cy="2286000"/>
                <a:chOff x="5029200" y="2286000"/>
                <a:chExt cx="2514600" cy="2286000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6019800" y="2286000"/>
                  <a:ext cx="457200" cy="4572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5486400" y="3200400"/>
                  <a:ext cx="457200" cy="4572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553200" y="3200400"/>
                  <a:ext cx="457200" cy="4572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7086600" y="4114800"/>
                  <a:ext cx="457200" cy="4572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cxnSp>
              <p:nvCxnSpPr>
                <p:cNvPr id="17" name="Straight Connector 16"/>
                <p:cNvCxnSpPr>
                  <a:stCxn id="13" idx="3"/>
                  <a:endCxn id="14" idx="0"/>
                </p:cNvCxnSpPr>
                <p:nvPr/>
              </p:nvCxnSpPr>
              <p:spPr>
                <a:xfrm flipH="1">
                  <a:off x="5715000" y="2676245"/>
                  <a:ext cx="371755" cy="524155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>
                  <a:stCxn id="13" idx="5"/>
                  <a:endCxn id="15" idx="0"/>
                </p:cNvCxnSpPr>
                <p:nvPr/>
              </p:nvCxnSpPr>
              <p:spPr>
                <a:xfrm>
                  <a:off x="6410045" y="2676245"/>
                  <a:ext cx="371755" cy="524155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endCxn id="16" idx="0"/>
                </p:cNvCxnSpPr>
                <p:nvPr/>
              </p:nvCxnSpPr>
              <p:spPr>
                <a:xfrm>
                  <a:off x="6900722" y="3578068"/>
                  <a:ext cx="414478" cy="536732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/>
                <p:cNvSpPr/>
                <p:nvPr/>
              </p:nvSpPr>
              <p:spPr>
                <a:xfrm>
                  <a:off x="5029200" y="4114800"/>
                  <a:ext cx="457200" cy="457200"/>
                </a:xfrm>
                <a:prstGeom prst="ellipse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  <a:endParaRPr lang="en-US" dirty="0"/>
                </a:p>
              </p:txBody>
            </p:sp>
            <p:cxnSp>
              <p:nvCxnSpPr>
                <p:cNvPr id="23" name="Straight Connector 22"/>
                <p:cNvCxnSpPr>
                  <a:stCxn id="14" idx="3"/>
                  <a:endCxn id="22" idx="0"/>
                </p:cNvCxnSpPr>
                <p:nvPr/>
              </p:nvCxnSpPr>
              <p:spPr>
                <a:xfrm flipH="1">
                  <a:off x="5257800" y="3590645"/>
                  <a:ext cx="295555" cy="524155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Rectangle 96"/>
            <p:cNvSpPr/>
            <p:nvPr/>
          </p:nvSpPr>
          <p:spPr>
            <a:xfrm>
              <a:off x="3300783" y="3014990"/>
              <a:ext cx="5854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#</a:t>
              </a:r>
              <a:r>
                <a:rPr lang="en-US" sz="1050" dirty="0" smtClean="0">
                  <a:solidFill>
                    <a:srgbClr val="FF0000"/>
                  </a:solidFill>
                </a:rPr>
                <a:t>323F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834401" y="2108284"/>
              <a:ext cx="57579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</a:rPr>
                <a:t>#5B40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523304" y="1303114"/>
              <a:ext cx="56137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#</a:t>
              </a:r>
              <a:r>
                <a:rPr lang="en-US" sz="1050" dirty="0" smtClean="0">
                  <a:solidFill>
                    <a:srgbClr val="FF0000"/>
                  </a:solidFill>
                </a:rPr>
                <a:t>3224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276600" y="2133600"/>
              <a:ext cx="59022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</a:rPr>
                <a:t>#2EA4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257800" y="2971800"/>
              <a:ext cx="56137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</a:rPr>
                <a:t>#2048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124200" y="3904158"/>
            <a:ext cx="2707640" cy="2533076"/>
            <a:chOff x="3124200" y="3904158"/>
            <a:chExt cx="2707640" cy="2533076"/>
          </a:xfrm>
        </p:grpSpPr>
        <p:grpSp>
          <p:nvGrpSpPr>
            <p:cNvPr id="84" name="Group 83"/>
            <p:cNvGrpSpPr/>
            <p:nvPr/>
          </p:nvGrpSpPr>
          <p:grpSpPr>
            <a:xfrm>
              <a:off x="3124200" y="3922634"/>
              <a:ext cx="2620251" cy="2514600"/>
              <a:chOff x="3124200" y="3922634"/>
              <a:chExt cx="2620251" cy="2514600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3124200" y="3922634"/>
                <a:ext cx="2620251" cy="251460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640214" y="4000500"/>
                <a:ext cx="2057400" cy="2286000"/>
                <a:chOff x="5486400" y="2286000"/>
                <a:chExt cx="2057400" cy="228600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6019800" y="2286000"/>
                  <a:ext cx="457200" cy="4572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5486400" y="3200400"/>
                  <a:ext cx="457200" cy="4572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6553200" y="3200400"/>
                  <a:ext cx="457200" cy="4572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7086600" y="4114800"/>
                  <a:ext cx="457200" cy="4572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cxnSp>
              <p:nvCxnSpPr>
                <p:cNvPr id="53" name="Straight Connector 52"/>
                <p:cNvCxnSpPr>
                  <a:stCxn id="49" idx="3"/>
                  <a:endCxn id="50" idx="0"/>
                </p:cNvCxnSpPr>
                <p:nvPr/>
              </p:nvCxnSpPr>
              <p:spPr>
                <a:xfrm flipH="1">
                  <a:off x="5715000" y="2676245"/>
                  <a:ext cx="371755" cy="524155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49" idx="5"/>
                  <a:endCxn id="51" idx="0"/>
                </p:cNvCxnSpPr>
                <p:nvPr/>
              </p:nvCxnSpPr>
              <p:spPr>
                <a:xfrm>
                  <a:off x="6410045" y="2676245"/>
                  <a:ext cx="371755" cy="524155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endCxn id="52" idx="0"/>
                </p:cNvCxnSpPr>
                <p:nvPr/>
              </p:nvCxnSpPr>
              <p:spPr>
                <a:xfrm>
                  <a:off x="6900722" y="3578068"/>
                  <a:ext cx="414478" cy="536732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/>
                <p:cNvSpPr/>
                <p:nvPr/>
              </p:nvSpPr>
              <p:spPr>
                <a:xfrm>
                  <a:off x="6181445" y="4114800"/>
                  <a:ext cx="457200" cy="457200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cxnSp>
              <p:nvCxnSpPr>
                <p:cNvPr id="57" name="Straight Connector 56"/>
                <p:cNvCxnSpPr>
                  <a:stCxn id="51" idx="3"/>
                  <a:endCxn id="56" idx="0"/>
                </p:cNvCxnSpPr>
                <p:nvPr/>
              </p:nvCxnSpPr>
              <p:spPr>
                <a:xfrm flipH="1">
                  <a:off x="6410045" y="3590645"/>
                  <a:ext cx="210110" cy="524155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8" name="Rectangle 97"/>
            <p:cNvSpPr/>
            <p:nvPr/>
          </p:nvSpPr>
          <p:spPr>
            <a:xfrm>
              <a:off x="4104640" y="5613484"/>
              <a:ext cx="56137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#</a:t>
              </a:r>
              <a:r>
                <a:rPr lang="en-US" sz="1050" dirty="0" smtClean="0">
                  <a:solidFill>
                    <a:srgbClr val="FF0000"/>
                  </a:solidFill>
                </a:rPr>
                <a:t>3248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47069" y="4709328"/>
              <a:ext cx="57579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</a:rPr>
                <a:t>#5B40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535972" y="3904158"/>
              <a:ext cx="56137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#</a:t>
              </a:r>
              <a:r>
                <a:rPr lang="en-US" sz="1050" dirty="0" smtClean="0">
                  <a:solidFill>
                    <a:srgbClr val="FF0000"/>
                  </a:solidFill>
                </a:rPr>
                <a:t>3224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289268" y="4734644"/>
              <a:ext cx="59022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</a:rPr>
                <a:t>#2EA4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270468" y="5572844"/>
              <a:ext cx="56137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</a:rPr>
                <a:t>#2048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175484" y="2113280"/>
            <a:ext cx="2719596" cy="2573020"/>
            <a:chOff x="6175484" y="2113280"/>
            <a:chExt cx="2719596" cy="2573020"/>
          </a:xfrm>
        </p:grpSpPr>
        <p:grpSp>
          <p:nvGrpSpPr>
            <p:cNvPr id="85" name="Group 84"/>
            <p:cNvGrpSpPr/>
            <p:nvPr/>
          </p:nvGrpSpPr>
          <p:grpSpPr>
            <a:xfrm>
              <a:off x="6175484" y="2171700"/>
              <a:ext cx="2620251" cy="2514600"/>
              <a:chOff x="6175484" y="2171700"/>
              <a:chExt cx="2620251" cy="2514600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6175484" y="2171700"/>
                <a:ext cx="2620251" cy="251460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6248400" y="2209800"/>
                <a:ext cx="2514600" cy="2286000"/>
                <a:chOff x="5029200" y="2286000"/>
                <a:chExt cx="2514600" cy="2286000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6019800" y="2286000"/>
                  <a:ext cx="457200" cy="4572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5486400" y="3200400"/>
                  <a:ext cx="457200" cy="4572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6553200" y="3200400"/>
                  <a:ext cx="457200" cy="4572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7086600" y="4114800"/>
                  <a:ext cx="457200" cy="4572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cxnSp>
              <p:nvCxnSpPr>
                <p:cNvPr id="65" name="Straight Connector 64"/>
                <p:cNvCxnSpPr>
                  <a:stCxn id="61" idx="3"/>
                  <a:endCxn id="62" idx="0"/>
                </p:cNvCxnSpPr>
                <p:nvPr/>
              </p:nvCxnSpPr>
              <p:spPr>
                <a:xfrm flipH="1">
                  <a:off x="5715000" y="2676245"/>
                  <a:ext cx="371755" cy="524155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61" idx="5"/>
                  <a:endCxn id="63" idx="0"/>
                </p:cNvCxnSpPr>
                <p:nvPr/>
              </p:nvCxnSpPr>
              <p:spPr>
                <a:xfrm>
                  <a:off x="6410045" y="2676245"/>
                  <a:ext cx="371755" cy="524155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>
                  <a:endCxn id="64" idx="0"/>
                </p:cNvCxnSpPr>
                <p:nvPr/>
              </p:nvCxnSpPr>
              <p:spPr>
                <a:xfrm>
                  <a:off x="6900722" y="3578068"/>
                  <a:ext cx="414478" cy="536732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Oval 67"/>
                <p:cNvSpPr/>
                <p:nvPr/>
              </p:nvSpPr>
              <p:spPr>
                <a:xfrm>
                  <a:off x="6181445" y="4114800"/>
                  <a:ext cx="457200" cy="457200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cxnSp>
              <p:nvCxnSpPr>
                <p:cNvPr id="69" name="Straight Connector 68"/>
                <p:cNvCxnSpPr>
                  <a:stCxn id="63" idx="3"/>
                  <a:endCxn id="68" idx="0"/>
                </p:cNvCxnSpPr>
                <p:nvPr/>
              </p:nvCxnSpPr>
              <p:spPr>
                <a:xfrm flipH="1">
                  <a:off x="6410045" y="3590645"/>
                  <a:ext cx="210110" cy="524155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Oval 69"/>
                <p:cNvSpPr/>
                <p:nvPr/>
              </p:nvSpPr>
              <p:spPr>
                <a:xfrm>
                  <a:off x="5029200" y="4114800"/>
                  <a:ext cx="457200" cy="457200"/>
                </a:xfrm>
                <a:prstGeom prst="ellipse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  <a:endParaRPr lang="en-US" dirty="0"/>
                </a:p>
              </p:txBody>
            </p:sp>
            <p:cxnSp>
              <p:nvCxnSpPr>
                <p:cNvPr id="71" name="Straight Connector 70"/>
                <p:cNvCxnSpPr>
                  <a:stCxn id="62" idx="3"/>
                  <a:endCxn id="70" idx="0"/>
                </p:cNvCxnSpPr>
                <p:nvPr/>
              </p:nvCxnSpPr>
              <p:spPr>
                <a:xfrm flipH="1">
                  <a:off x="5257800" y="3590645"/>
                  <a:ext cx="295555" cy="524155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8" name="Rectangle 107"/>
            <p:cNvSpPr/>
            <p:nvPr/>
          </p:nvSpPr>
          <p:spPr>
            <a:xfrm>
              <a:off x="7910309" y="2918450"/>
              <a:ext cx="57579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</a:rPr>
                <a:t>#5B40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599212" y="2113280"/>
              <a:ext cx="56137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#</a:t>
              </a:r>
              <a:r>
                <a:rPr lang="en-US" sz="1050" dirty="0" smtClean="0">
                  <a:solidFill>
                    <a:srgbClr val="FF0000"/>
                  </a:solidFill>
                </a:rPr>
                <a:t>3224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352508" y="2943766"/>
              <a:ext cx="59022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</a:rPr>
                <a:t>#2EA4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8333708" y="3781966"/>
              <a:ext cx="56137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</a:rPr>
                <a:t>#2048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162800" y="3865880"/>
              <a:ext cx="56137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#</a:t>
              </a:r>
              <a:r>
                <a:rPr lang="en-US" sz="1050" dirty="0" smtClean="0">
                  <a:solidFill>
                    <a:srgbClr val="FF0000"/>
                  </a:solidFill>
                </a:rPr>
                <a:t>3248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01183" y="3837424"/>
              <a:ext cx="5854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#</a:t>
              </a:r>
              <a:r>
                <a:rPr lang="en-US" sz="1050" dirty="0" smtClean="0">
                  <a:solidFill>
                    <a:srgbClr val="FF0000"/>
                  </a:solidFill>
                </a:rPr>
                <a:t>323F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Rounded Rectangular Callout 44"/>
          <p:cNvSpPr/>
          <p:nvPr/>
        </p:nvSpPr>
        <p:spPr>
          <a:xfrm>
            <a:off x="4986504" y="1137680"/>
            <a:ext cx="2145434" cy="1157423"/>
          </a:xfrm>
          <a:prstGeom prst="wedgeRoundRectCallout">
            <a:avLst>
              <a:gd name="adj1" fmla="val -115436"/>
              <a:gd name="adj2" fmla="val 146450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node #323F containing “5” in node #2EA4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Rounded Rectangular Callout 45"/>
          <p:cNvSpPr/>
          <p:nvPr/>
        </p:nvSpPr>
        <p:spPr>
          <a:xfrm>
            <a:off x="1257300" y="5404282"/>
            <a:ext cx="2209800" cy="1333500"/>
          </a:xfrm>
          <a:prstGeom prst="wedgeRoundRectCallout">
            <a:avLst>
              <a:gd name="adj1" fmla="val 89699"/>
              <a:gd name="adj2" fmla="val 450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node #3248 containing “6” in node #5B40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0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72" grpId="0" animBg="1"/>
      <p:bldP spid="45" grpId="0" animBg="1"/>
      <p:bldP spid="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Modifying The Same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681209" y="3429000"/>
            <a:ext cx="457200" cy="914400"/>
            <a:chOff x="1681209" y="3429000"/>
            <a:chExt cx="457200" cy="914400"/>
          </a:xfrm>
        </p:grpSpPr>
        <p:sp>
          <p:nvSpPr>
            <p:cNvPr id="22" name="Oval 21"/>
            <p:cNvSpPr/>
            <p:nvPr/>
          </p:nvSpPr>
          <p:spPr>
            <a:xfrm>
              <a:off x="1681209" y="3886200"/>
              <a:ext cx="457200" cy="457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23" name="Straight Connector 22"/>
            <p:cNvCxnSpPr>
              <a:stCxn id="7" idx="4"/>
              <a:endCxn id="22" idx="0"/>
            </p:cNvCxnSpPr>
            <p:nvPr/>
          </p:nvCxnSpPr>
          <p:spPr>
            <a:xfrm>
              <a:off x="1842854" y="3429000"/>
              <a:ext cx="66955" cy="4572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47454" y="2057400"/>
            <a:ext cx="2119546" cy="2286000"/>
            <a:chOff x="547454" y="2057400"/>
            <a:chExt cx="2119546" cy="2286000"/>
          </a:xfrm>
        </p:grpSpPr>
        <p:sp>
          <p:nvSpPr>
            <p:cNvPr id="5" name="Oval 4"/>
            <p:cNvSpPr/>
            <p:nvPr/>
          </p:nvSpPr>
          <p:spPr>
            <a:xfrm>
              <a:off x="1080854" y="20574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47454" y="29718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614254" y="29718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143370" y="38862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stCxn id="5" idx="3"/>
              <a:endCxn id="6" idx="0"/>
            </p:cNvCxnSpPr>
            <p:nvPr/>
          </p:nvCxnSpPr>
          <p:spPr>
            <a:xfrm flipH="1">
              <a:off x="776054" y="2447645"/>
              <a:ext cx="371755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5"/>
              <a:endCxn id="7" idx="0"/>
            </p:cNvCxnSpPr>
            <p:nvPr/>
          </p:nvCxnSpPr>
          <p:spPr>
            <a:xfrm>
              <a:off x="1471099" y="2447645"/>
              <a:ext cx="371755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3"/>
              <a:endCxn id="8" idx="0"/>
            </p:cNvCxnSpPr>
            <p:nvPr/>
          </p:nvCxnSpPr>
          <p:spPr>
            <a:xfrm flipH="1">
              <a:off x="1371970" y="3362045"/>
              <a:ext cx="309239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209800" y="38862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US" dirty="0"/>
            </a:p>
          </p:txBody>
        </p:sp>
        <p:cxnSp>
          <p:nvCxnSpPr>
            <p:cNvPr id="28" name="Straight Connector 27"/>
            <p:cNvCxnSpPr>
              <a:stCxn id="7" idx="5"/>
              <a:endCxn id="27" idx="0"/>
            </p:cNvCxnSpPr>
            <p:nvPr/>
          </p:nvCxnSpPr>
          <p:spPr>
            <a:xfrm>
              <a:off x="2004499" y="3362045"/>
              <a:ext cx="433901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902231" y="4318178"/>
            <a:ext cx="376669" cy="2028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0.2</a:t>
            </a:r>
            <a:endParaRPr lang="en-US" sz="1050" dirty="0"/>
          </a:p>
        </p:txBody>
      </p:sp>
      <p:sp>
        <p:nvSpPr>
          <p:cNvPr id="79" name="Rectangle 78"/>
          <p:cNvSpPr/>
          <p:nvPr/>
        </p:nvSpPr>
        <p:spPr>
          <a:xfrm>
            <a:off x="2478665" y="4334892"/>
            <a:ext cx="376669" cy="2028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0.8</a:t>
            </a:r>
            <a:endParaRPr lang="en-US" sz="1050" dirty="0"/>
          </a:p>
        </p:txBody>
      </p:sp>
      <p:grpSp>
        <p:nvGrpSpPr>
          <p:cNvPr id="88" name="Group 87"/>
          <p:cNvGrpSpPr/>
          <p:nvPr/>
        </p:nvGrpSpPr>
        <p:grpSpPr>
          <a:xfrm>
            <a:off x="356954" y="4361156"/>
            <a:ext cx="2209800" cy="2071826"/>
            <a:chOff x="356954" y="4361156"/>
            <a:chExt cx="2209800" cy="2071826"/>
          </a:xfrm>
        </p:grpSpPr>
        <p:sp>
          <p:nvSpPr>
            <p:cNvPr id="35" name="Rounded Rectangular Callout 34"/>
            <p:cNvSpPr/>
            <p:nvPr/>
          </p:nvSpPr>
          <p:spPr>
            <a:xfrm>
              <a:off x="356954" y="5099482"/>
              <a:ext cx="2209800" cy="1333500"/>
            </a:xfrm>
            <a:prstGeom prst="wedgeRoundRectCallout">
              <a:avLst>
                <a:gd name="adj1" fmla="val 20198"/>
                <a:gd name="adj2" fmla="val -87370"/>
                <a:gd name="adj3" fmla="val 16667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Insert node #2048 containing “6” in node #5B40, </a:t>
              </a:r>
              <a:r>
                <a:rPr lang="en-US" sz="1600" dirty="0" smtClean="0">
                  <a:solidFill>
                    <a:srgbClr val="FF0000"/>
                  </a:solidFill>
                </a:rPr>
                <a:t>at position 0.5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756931" y="4361156"/>
              <a:ext cx="376669" cy="2028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0.5</a:t>
              </a:r>
              <a:endParaRPr lang="en-US" sz="105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855500" y="3319506"/>
            <a:ext cx="707255" cy="1015386"/>
            <a:chOff x="3855500" y="3319506"/>
            <a:chExt cx="707255" cy="1015386"/>
          </a:xfrm>
        </p:grpSpPr>
        <p:sp>
          <p:nvSpPr>
            <p:cNvPr id="20" name="Oval 19"/>
            <p:cNvSpPr/>
            <p:nvPr/>
          </p:nvSpPr>
          <p:spPr>
            <a:xfrm>
              <a:off x="3855500" y="3877692"/>
              <a:ext cx="457200" cy="457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  <p:cxnSp>
          <p:nvCxnSpPr>
            <p:cNvPr id="21" name="Straight Connector 20"/>
            <p:cNvCxnSpPr>
              <a:stCxn id="38" idx="3"/>
              <a:endCxn id="20" idx="0"/>
            </p:cNvCxnSpPr>
            <p:nvPr/>
          </p:nvCxnSpPr>
          <p:spPr>
            <a:xfrm flipH="1">
              <a:off x="4084100" y="3319506"/>
              <a:ext cx="478655" cy="55818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3429000" y="2014861"/>
            <a:ext cx="2169534" cy="2531383"/>
            <a:chOff x="3429000" y="2014861"/>
            <a:chExt cx="2169534" cy="2531383"/>
          </a:xfrm>
        </p:grpSpPr>
        <p:sp>
          <p:nvSpPr>
            <p:cNvPr id="36" name="Oval 35"/>
            <p:cNvSpPr/>
            <p:nvPr/>
          </p:nvSpPr>
          <p:spPr>
            <a:xfrm>
              <a:off x="3962400" y="2014861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429000" y="2929261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4495800" y="2929261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4428845" y="3859937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40" name="Straight Connector 39"/>
            <p:cNvCxnSpPr>
              <a:stCxn id="36" idx="3"/>
              <a:endCxn id="37" idx="0"/>
            </p:cNvCxnSpPr>
            <p:nvPr/>
          </p:nvCxnSpPr>
          <p:spPr>
            <a:xfrm flipH="1">
              <a:off x="3657600" y="2405106"/>
              <a:ext cx="371755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6" idx="5"/>
              <a:endCxn id="38" idx="0"/>
            </p:cNvCxnSpPr>
            <p:nvPr/>
          </p:nvCxnSpPr>
          <p:spPr>
            <a:xfrm>
              <a:off x="4352645" y="2405106"/>
              <a:ext cx="371755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4"/>
              <a:endCxn id="39" idx="0"/>
            </p:cNvCxnSpPr>
            <p:nvPr/>
          </p:nvCxnSpPr>
          <p:spPr>
            <a:xfrm flipH="1">
              <a:off x="4657445" y="3386461"/>
              <a:ext cx="66955" cy="47347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4953000" y="3849579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US" dirty="0"/>
            </a:p>
          </p:txBody>
        </p:sp>
        <p:cxnSp>
          <p:nvCxnSpPr>
            <p:cNvPr id="46" name="Straight Connector 45"/>
            <p:cNvCxnSpPr>
              <a:endCxn id="45" idx="0"/>
            </p:cNvCxnSpPr>
            <p:nvPr/>
          </p:nvCxnSpPr>
          <p:spPr>
            <a:xfrm>
              <a:off x="4886045" y="3319506"/>
              <a:ext cx="295555" cy="53007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562755" y="4343400"/>
              <a:ext cx="376669" cy="2028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0.2</a:t>
              </a:r>
              <a:endParaRPr lang="en-US" sz="105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21865" y="4306779"/>
              <a:ext cx="376669" cy="2028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0.8</a:t>
              </a:r>
              <a:endParaRPr lang="en-US" sz="105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819400" y="4352278"/>
            <a:ext cx="2209800" cy="2048522"/>
            <a:chOff x="2819400" y="4352278"/>
            <a:chExt cx="2209800" cy="2048522"/>
          </a:xfrm>
        </p:grpSpPr>
        <p:sp>
          <p:nvSpPr>
            <p:cNvPr id="60" name="Rounded Rectangular Callout 59"/>
            <p:cNvSpPr/>
            <p:nvPr/>
          </p:nvSpPr>
          <p:spPr>
            <a:xfrm>
              <a:off x="2819400" y="5067300"/>
              <a:ext cx="2209800" cy="1333500"/>
            </a:xfrm>
            <a:prstGeom prst="wedgeRoundRectCallout">
              <a:avLst>
                <a:gd name="adj1" fmla="val 8548"/>
                <a:gd name="adj2" fmla="val -86038"/>
                <a:gd name="adj3" fmla="val 16667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Insert node #2056 containing “7” in node #5B40, </a:t>
              </a:r>
              <a:r>
                <a:rPr lang="en-US" sz="1600" dirty="0" smtClean="0">
                  <a:solidFill>
                    <a:srgbClr val="FF0000"/>
                  </a:solidFill>
                </a:rPr>
                <a:t>at position 0.1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99409" y="4352278"/>
              <a:ext cx="376669" cy="2028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0.1</a:t>
              </a:r>
              <a:endParaRPr lang="en-US" sz="105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019800" y="1905000"/>
            <a:ext cx="2743200" cy="4527982"/>
            <a:chOff x="6019800" y="1905000"/>
            <a:chExt cx="2743200" cy="4527982"/>
          </a:xfrm>
        </p:grpSpPr>
        <p:grpSp>
          <p:nvGrpSpPr>
            <p:cNvPr id="77" name="Group 76"/>
            <p:cNvGrpSpPr/>
            <p:nvPr/>
          </p:nvGrpSpPr>
          <p:grpSpPr>
            <a:xfrm>
              <a:off x="6019800" y="1905000"/>
              <a:ext cx="2667000" cy="2320031"/>
              <a:chOff x="6019800" y="1905000"/>
              <a:chExt cx="2667000" cy="2320031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6446300" y="3767831"/>
                <a:ext cx="457200" cy="45720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  <a:endParaRPr lang="en-US" dirty="0"/>
              </a:p>
            </p:txBody>
          </p:sp>
          <p:cxnSp>
            <p:nvCxnSpPr>
              <p:cNvPr id="64" name="Straight Connector 63"/>
              <p:cNvCxnSpPr>
                <a:stCxn id="67" idx="3"/>
                <a:endCxn id="63" idx="0"/>
              </p:cNvCxnSpPr>
              <p:nvPr/>
            </p:nvCxnSpPr>
            <p:spPr>
              <a:xfrm flipH="1">
                <a:off x="6674900" y="3209645"/>
                <a:ext cx="478655" cy="55818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6553200" y="19050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019800" y="28194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7086600" y="28194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7019645" y="375007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cxnSp>
            <p:nvCxnSpPr>
              <p:cNvPr id="69" name="Straight Connector 68"/>
              <p:cNvCxnSpPr>
                <a:stCxn id="65" idx="3"/>
                <a:endCxn id="66" idx="0"/>
              </p:cNvCxnSpPr>
              <p:nvPr/>
            </p:nvCxnSpPr>
            <p:spPr>
              <a:xfrm flipH="1">
                <a:off x="6248400" y="2295245"/>
                <a:ext cx="371755" cy="524155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65" idx="5"/>
                <a:endCxn id="67" idx="0"/>
              </p:cNvCxnSpPr>
              <p:nvPr/>
            </p:nvCxnSpPr>
            <p:spPr>
              <a:xfrm>
                <a:off x="6943445" y="2295245"/>
                <a:ext cx="371755" cy="524155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7" idx="4"/>
                <a:endCxn id="68" idx="0"/>
              </p:cNvCxnSpPr>
              <p:nvPr/>
            </p:nvCxnSpPr>
            <p:spPr>
              <a:xfrm flipH="1">
                <a:off x="7248245" y="3276600"/>
                <a:ext cx="66955" cy="47347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7617781" y="3750076"/>
                <a:ext cx="457200" cy="457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cxnSp>
            <p:nvCxnSpPr>
              <p:cNvPr id="73" name="Straight Connector 72"/>
              <p:cNvCxnSpPr>
                <a:stCxn id="67" idx="5"/>
                <a:endCxn id="72" idx="0"/>
              </p:cNvCxnSpPr>
              <p:nvPr/>
            </p:nvCxnSpPr>
            <p:spPr>
              <a:xfrm>
                <a:off x="7476845" y="3209645"/>
                <a:ext cx="369536" cy="540431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8229600" y="37338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US" dirty="0"/>
              </a:p>
            </p:txBody>
          </p:sp>
          <p:cxnSp>
            <p:nvCxnSpPr>
              <p:cNvPr id="75" name="Straight Connector 74"/>
              <p:cNvCxnSpPr>
                <a:endCxn id="74" idx="0"/>
              </p:cNvCxnSpPr>
              <p:nvPr/>
            </p:nvCxnSpPr>
            <p:spPr>
              <a:xfrm>
                <a:off x="7543800" y="3124200"/>
                <a:ext cx="914400" cy="60960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Rounded Rectangular Callout 75"/>
            <p:cNvSpPr/>
            <p:nvPr/>
          </p:nvSpPr>
          <p:spPr>
            <a:xfrm>
              <a:off x="6400800" y="4790613"/>
              <a:ext cx="2362200" cy="1642369"/>
            </a:xfrm>
            <a:prstGeom prst="wedgeRoundRectCallout">
              <a:avLst>
                <a:gd name="adj1" fmla="val 19797"/>
                <a:gd name="adj2" fmla="val 1174"/>
                <a:gd name="adj3" fmla="val 16667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Insert node #2048 containing “6” in node #5B40, </a:t>
              </a:r>
              <a:r>
                <a:rPr lang="en-US" sz="1100" dirty="0" smtClean="0"/>
                <a:t>at position 0.5</a:t>
              </a:r>
              <a:endParaRPr lang="en-US" sz="1100" dirty="0">
                <a:solidFill>
                  <a:srgbClr val="FF0000"/>
                </a:solidFill>
              </a:endParaRPr>
            </a:p>
            <a:p>
              <a:pPr algn="ctr"/>
              <a:endParaRPr lang="en-US" sz="1100" dirty="0" smtClean="0"/>
            </a:p>
            <a:p>
              <a:pPr algn="ctr"/>
              <a:r>
                <a:rPr lang="en-US" sz="1100" dirty="0" smtClean="0"/>
                <a:t>Insert node #2056 containing “7” in node #5B40, at position 0.1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481331" y="4292956"/>
              <a:ext cx="376669" cy="2028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0.1</a:t>
              </a:r>
              <a:endParaRPr lang="en-US" sz="105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090931" y="4292956"/>
              <a:ext cx="376669" cy="2028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0.2</a:t>
              </a:r>
              <a:endParaRPr lang="en-US" sz="105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723463" y="4284956"/>
              <a:ext cx="376669" cy="2028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0.5</a:t>
              </a:r>
              <a:endParaRPr lang="en-US" sz="105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310131" y="4276956"/>
              <a:ext cx="376669" cy="2028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0.8</a:t>
              </a:r>
              <a:endParaRPr lang="en-US" sz="1050" dirty="0"/>
            </a:p>
          </p:txBody>
        </p:sp>
      </p:grpSp>
      <p:sp>
        <p:nvSpPr>
          <p:cNvPr id="62" name="Title 1"/>
          <p:cNvSpPr txBox="1">
            <a:spLocks/>
          </p:cNvSpPr>
          <p:nvPr/>
        </p:nvSpPr>
        <p:spPr>
          <a:xfrm>
            <a:off x="742050" y="1240905"/>
            <a:ext cx="5638430" cy="62345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aseline="-25000" dirty="0" smtClean="0"/>
              <a:t>Because the real line can be infinitely divided, we can always sort the numbers into relative positions!</a:t>
            </a:r>
          </a:p>
        </p:txBody>
      </p:sp>
      <p:sp>
        <p:nvSpPr>
          <p:cNvPr id="12" name="Explosion 2 11"/>
          <p:cNvSpPr/>
          <p:nvPr/>
        </p:nvSpPr>
        <p:spPr>
          <a:xfrm>
            <a:off x="6123078" y="152400"/>
            <a:ext cx="3200770" cy="2514600"/>
          </a:xfrm>
          <a:prstGeom prst="irregularSeal2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100</a:t>
            </a:r>
            <a:r>
              <a:rPr lang="en-US" dirty="0"/>
              <a:t>% </a:t>
            </a:r>
            <a:r>
              <a:rPr lang="en-US" dirty="0" smtClean="0"/>
              <a:t>conflict-free merging!!</a:t>
            </a:r>
            <a:endParaRPr lang="en-US" dirty="0"/>
          </a:p>
        </p:txBody>
      </p:sp>
      <p:pic>
        <p:nvPicPr>
          <p:cNvPr id="6147" name="Picture 3" descr="C:\Users\wy\AppData\Local\Microsoft\Windows\Temporary Internet Files\Content.IE5\V99JYJJC\MP900401288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28602"/>
            <a:ext cx="5038665" cy="335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59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62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849297"/>
          </a:xfrm>
        </p:spPr>
        <p:txBody>
          <a:bodyPr/>
          <a:lstStyle/>
          <a:p>
            <a:r>
              <a:rPr lang="en-US" dirty="0" smtClean="0"/>
              <a:t>What’s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2377735"/>
            <a:ext cx="1295400" cy="33309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0.2 x </a:t>
            </a:r>
            <a:r>
              <a:rPr lang="es-ES" dirty="0"/>
              <a:t>= 1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 smtClean="0"/>
              <a:t>0.8 </a:t>
            </a:r>
            <a:r>
              <a:rPr lang="es-ES" dirty="0" err="1" smtClean="0"/>
              <a:t>print</a:t>
            </a:r>
            <a:r>
              <a:rPr lang="es-ES" dirty="0" smtClean="0"/>
              <a:t> </a:t>
            </a:r>
            <a:r>
              <a:rPr lang="es-ES" dirty="0"/>
              <a:t>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95600" y="1752600"/>
            <a:ext cx="1901302" cy="4358935"/>
            <a:chOff x="1600200" y="1965665"/>
            <a:chExt cx="1901302" cy="4358935"/>
          </a:xfrm>
        </p:grpSpPr>
        <p:sp>
          <p:nvSpPr>
            <p:cNvPr id="8" name="Rectangle 7"/>
            <p:cNvSpPr/>
            <p:nvPr/>
          </p:nvSpPr>
          <p:spPr>
            <a:xfrm>
              <a:off x="2151356" y="1965665"/>
              <a:ext cx="1295400" cy="1905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dirty="0" smtClean="0"/>
                <a:t>0.2 </a:t>
              </a:r>
              <a:r>
                <a:rPr lang="es-ES" dirty="0"/>
                <a:t>x = 1</a:t>
              </a:r>
            </a:p>
            <a:p>
              <a:endParaRPr lang="es-ES" dirty="0"/>
            </a:p>
            <a:p>
              <a:r>
                <a:rPr lang="es-ES" dirty="0" smtClean="0"/>
                <a:t>0.5 y = 2</a:t>
              </a:r>
              <a:endParaRPr lang="es-ES" dirty="0"/>
            </a:p>
            <a:p>
              <a:endParaRPr lang="es-ES" dirty="0"/>
            </a:p>
            <a:p>
              <a:endParaRPr lang="es-ES" dirty="0"/>
            </a:p>
            <a:p>
              <a:r>
                <a:rPr lang="es-ES" dirty="0" smtClean="0"/>
                <a:t>0.8 </a:t>
              </a:r>
              <a:r>
                <a:rPr lang="es-ES" dirty="0" err="1"/>
                <a:t>print</a:t>
              </a:r>
              <a:r>
                <a:rPr lang="es-ES" dirty="0"/>
                <a:t> </a:t>
              </a:r>
              <a:r>
                <a:rPr lang="es-ES" dirty="0" smtClean="0"/>
                <a:t>y</a:t>
              </a:r>
              <a:endParaRPr lang="es-E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6102" y="4419600"/>
              <a:ext cx="1295400" cy="1905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dirty="0" smtClean="0"/>
                <a:t>0.2 </a:t>
              </a:r>
              <a:r>
                <a:rPr lang="es-ES" dirty="0"/>
                <a:t>x = </a:t>
              </a:r>
              <a:r>
                <a:rPr lang="es-ES" dirty="0" smtClean="0"/>
                <a:t>1</a:t>
              </a:r>
            </a:p>
            <a:p>
              <a:endParaRPr lang="es-ES" dirty="0" smtClean="0"/>
            </a:p>
            <a:p>
              <a:r>
                <a:rPr lang="es-ES" strike="sngStrike" dirty="0" smtClean="0">
                  <a:solidFill>
                    <a:srgbClr val="FF0000"/>
                  </a:solidFill>
                </a:rPr>
                <a:t>0.5 </a:t>
              </a:r>
              <a:r>
                <a:rPr lang="es-ES" strike="sngStrike" dirty="0" err="1" smtClean="0">
                  <a:solidFill>
                    <a:srgbClr val="FF0000"/>
                  </a:solidFill>
                </a:rPr>
                <a:t>blah</a:t>
              </a:r>
              <a:endParaRPr lang="es-ES" strike="sngStrike" dirty="0">
                <a:solidFill>
                  <a:srgbClr val="FF0000"/>
                </a:solidFill>
              </a:endParaRPr>
            </a:p>
            <a:p>
              <a:endParaRPr lang="es-ES" dirty="0" smtClean="0"/>
            </a:p>
            <a:p>
              <a:r>
                <a:rPr lang="es-ES" dirty="0" smtClean="0"/>
                <a:t>0.65 </a:t>
              </a:r>
              <a:r>
                <a:rPr lang="es-ES" dirty="0"/>
                <a:t>y = </a:t>
              </a:r>
              <a:r>
                <a:rPr lang="es-ES" dirty="0" smtClean="0"/>
                <a:t>3</a:t>
              </a:r>
            </a:p>
            <a:p>
              <a:endParaRPr lang="es-ES" dirty="0"/>
            </a:p>
            <a:p>
              <a:r>
                <a:rPr lang="es-ES" dirty="0" smtClean="0"/>
                <a:t>0.8 </a:t>
              </a:r>
              <a:r>
                <a:rPr lang="es-ES" dirty="0" err="1"/>
                <a:t>print</a:t>
              </a:r>
              <a:r>
                <a:rPr lang="es-ES" dirty="0"/>
                <a:t> y</a:t>
              </a:r>
              <a:endParaRPr lang="es-E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600200" y="3330976"/>
              <a:ext cx="533400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600200" y="4550176"/>
              <a:ext cx="551156" cy="3429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765460" y="2705100"/>
            <a:ext cx="1940140" cy="2127311"/>
            <a:chOff x="3470060" y="2918165"/>
            <a:chExt cx="1940140" cy="2127311"/>
          </a:xfrm>
        </p:grpSpPr>
        <p:sp>
          <p:nvSpPr>
            <p:cNvPr id="15" name="Rectangle 14"/>
            <p:cNvSpPr/>
            <p:nvPr/>
          </p:nvSpPr>
          <p:spPr>
            <a:xfrm>
              <a:off x="4114800" y="3124200"/>
              <a:ext cx="1295400" cy="1905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dirty="0" smtClean="0"/>
                <a:t>0.2 </a:t>
              </a:r>
              <a:r>
                <a:rPr lang="es-ES" dirty="0"/>
                <a:t>x = 1</a:t>
              </a:r>
            </a:p>
            <a:p>
              <a:endParaRPr lang="es-ES" dirty="0"/>
            </a:p>
            <a:p>
              <a:r>
                <a:rPr lang="es-ES" dirty="0" smtClean="0"/>
                <a:t>0.5 </a:t>
              </a:r>
              <a:r>
                <a:rPr lang="es-ES" dirty="0"/>
                <a:t>y = 2</a:t>
              </a:r>
            </a:p>
            <a:p>
              <a:endParaRPr lang="es-ES" dirty="0" smtClean="0"/>
            </a:p>
            <a:p>
              <a:r>
                <a:rPr lang="es-ES" dirty="0" smtClean="0"/>
                <a:t>0.65 y = 3</a:t>
              </a:r>
              <a:endParaRPr lang="es-ES" dirty="0"/>
            </a:p>
            <a:p>
              <a:endParaRPr lang="es-ES" dirty="0"/>
            </a:p>
            <a:p>
              <a:r>
                <a:rPr lang="es-ES" dirty="0" smtClean="0"/>
                <a:t>0.8 </a:t>
              </a:r>
              <a:r>
                <a:rPr lang="es-ES" dirty="0" err="1"/>
                <a:t>print</a:t>
              </a:r>
              <a:r>
                <a:rPr lang="es-ES" dirty="0"/>
                <a:t> </a:t>
              </a:r>
              <a:r>
                <a:rPr lang="es-ES" dirty="0" smtClean="0"/>
                <a:t>y</a:t>
              </a:r>
              <a:endParaRPr lang="es-E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70060" y="2918165"/>
              <a:ext cx="644740" cy="67951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501502" y="4419600"/>
              <a:ext cx="613298" cy="62587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5486400" y="685800"/>
            <a:ext cx="2438400" cy="14097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line-based VC tools have this behavior. Try it!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00800" y="4991100"/>
            <a:ext cx="2438400" cy="14097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 succeed,</a:t>
            </a:r>
          </a:p>
          <a:p>
            <a:pPr algn="ctr"/>
            <a:r>
              <a:rPr lang="en-US" dirty="0"/>
              <a:t>b</a:t>
            </a:r>
            <a:r>
              <a:rPr lang="en-US" dirty="0" smtClean="0"/>
              <a:t>ut bugs introduced!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7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Modifying The Same Node</a:t>
            </a:r>
            <a:br>
              <a:rPr lang="en-US" dirty="0" smtClean="0"/>
            </a:br>
            <a:r>
              <a:rPr lang="en-US" dirty="0" smtClean="0"/>
              <a:t>(a more sensible way)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681209" y="3429000"/>
            <a:ext cx="457200" cy="914400"/>
            <a:chOff x="1681209" y="3429000"/>
            <a:chExt cx="457200" cy="914400"/>
          </a:xfrm>
        </p:grpSpPr>
        <p:sp>
          <p:nvSpPr>
            <p:cNvPr id="22" name="Oval 21"/>
            <p:cNvSpPr/>
            <p:nvPr/>
          </p:nvSpPr>
          <p:spPr>
            <a:xfrm>
              <a:off x="1681209" y="3886200"/>
              <a:ext cx="457200" cy="457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23" name="Straight Connector 22"/>
            <p:cNvCxnSpPr>
              <a:stCxn id="7" idx="4"/>
              <a:endCxn id="22" idx="0"/>
            </p:cNvCxnSpPr>
            <p:nvPr/>
          </p:nvCxnSpPr>
          <p:spPr>
            <a:xfrm>
              <a:off x="1842854" y="3429000"/>
              <a:ext cx="66955" cy="4572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47454" y="2057400"/>
            <a:ext cx="2119546" cy="2286000"/>
            <a:chOff x="547454" y="2057400"/>
            <a:chExt cx="2119546" cy="2286000"/>
          </a:xfrm>
        </p:grpSpPr>
        <p:sp>
          <p:nvSpPr>
            <p:cNvPr id="5" name="Oval 4"/>
            <p:cNvSpPr/>
            <p:nvPr/>
          </p:nvSpPr>
          <p:spPr>
            <a:xfrm>
              <a:off x="1080854" y="20574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47454" y="29718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614254" y="29718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143370" y="38862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stCxn id="5" idx="3"/>
              <a:endCxn id="6" idx="0"/>
            </p:cNvCxnSpPr>
            <p:nvPr/>
          </p:nvCxnSpPr>
          <p:spPr>
            <a:xfrm flipH="1">
              <a:off x="776054" y="2447645"/>
              <a:ext cx="371755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5"/>
              <a:endCxn id="7" idx="0"/>
            </p:cNvCxnSpPr>
            <p:nvPr/>
          </p:nvCxnSpPr>
          <p:spPr>
            <a:xfrm>
              <a:off x="1471099" y="2447645"/>
              <a:ext cx="371755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3"/>
              <a:endCxn id="8" idx="0"/>
            </p:cNvCxnSpPr>
            <p:nvPr/>
          </p:nvCxnSpPr>
          <p:spPr>
            <a:xfrm flipH="1">
              <a:off x="1371970" y="3362045"/>
              <a:ext cx="309239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209800" y="38862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US" dirty="0"/>
            </a:p>
          </p:txBody>
        </p:sp>
        <p:cxnSp>
          <p:nvCxnSpPr>
            <p:cNvPr id="28" name="Straight Connector 27"/>
            <p:cNvCxnSpPr>
              <a:stCxn id="7" idx="5"/>
              <a:endCxn id="27" idx="0"/>
            </p:cNvCxnSpPr>
            <p:nvPr/>
          </p:nvCxnSpPr>
          <p:spPr>
            <a:xfrm>
              <a:off x="2004499" y="3362045"/>
              <a:ext cx="433901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ounded Rectangular Callout 34"/>
          <p:cNvSpPr/>
          <p:nvPr/>
        </p:nvSpPr>
        <p:spPr>
          <a:xfrm>
            <a:off x="356954" y="5099482"/>
            <a:ext cx="2209800" cy="1333500"/>
          </a:xfrm>
          <a:prstGeom prst="wedgeRoundRectCallout">
            <a:avLst>
              <a:gd name="adj1" fmla="val 19796"/>
              <a:gd name="adj2" fmla="val -101351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Insert node #2048 containing “6” in node #5B40, </a:t>
            </a:r>
            <a:r>
              <a:rPr lang="en-US" sz="1600" dirty="0" smtClean="0">
                <a:solidFill>
                  <a:srgbClr val="FF0000"/>
                </a:solidFill>
              </a:rPr>
              <a:t>between #31FE and #3208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3855500" y="3319506"/>
            <a:ext cx="707255" cy="1015386"/>
            <a:chOff x="3855500" y="3319506"/>
            <a:chExt cx="707255" cy="1015386"/>
          </a:xfrm>
        </p:grpSpPr>
        <p:sp>
          <p:nvSpPr>
            <p:cNvPr id="20" name="Oval 19"/>
            <p:cNvSpPr/>
            <p:nvPr/>
          </p:nvSpPr>
          <p:spPr>
            <a:xfrm>
              <a:off x="3855500" y="3877692"/>
              <a:ext cx="457200" cy="457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  <p:cxnSp>
          <p:nvCxnSpPr>
            <p:cNvPr id="21" name="Straight Connector 20"/>
            <p:cNvCxnSpPr>
              <a:stCxn id="38" idx="3"/>
              <a:endCxn id="20" idx="0"/>
            </p:cNvCxnSpPr>
            <p:nvPr/>
          </p:nvCxnSpPr>
          <p:spPr>
            <a:xfrm flipH="1">
              <a:off x="4084100" y="3319506"/>
              <a:ext cx="478655" cy="55818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3429000" y="2014861"/>
            <a:ext cx="1981200" cy="2302276"/>
            <a:chOff x="3429000" y="2014861"/>
            <a:chExt cx="1981200" cy="2302276"/>
          </a:xfrm>
        </p:grpSpPr>
        <p:sp>
          <p:nvSpPr>
            <p:cNvPr id="36" name="Oval 35"/>
            <p:cNvSpPr/>
            <p:nvPr/>
          </p:nvSpPr>
          <p:spPr>
            <a:xfrm>
              <a:off x="3962400" y="2014861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429000" y="2929261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4495800" y="2929261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4428845" y="3859937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40" name="Straight Connector 39"/>
            <p:cNvCxnSpPr>
              <a:stCxn id="36" idx="3"/>
              <a:endCxn id="37" idx="0"/>
            </p:cNvCxnSpPr>
            <p:nvPr/>
          </p:nvCxnSpPr>
          <p:spPr>
            <a:xfrm flipH="1">
              <a:off x="3657600" y="2405106"/>
              <a:ext cx="371755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6" idx="5"/>
              <a:endCxn id="38" idx="0"/>
            </p:cNvCxnSpPr>
            <p:nvPr/>
          </p:nvCxnSpPr>
          <p:spPr>
            <a:xfrm>
              <a:off x="4352645" y="2405106"/>
              <a:ext cx="371755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4"/>
              <a:endCxn id="39" idx="0"/>
            </p:cNvCxnSpPr>
            <p:nvPr/>
          </p:nvCxnSpPr>
          <p:spPr>
            <a:xfrm flipH="1">
              <a:off x="4657445" y="3386461"/>
              <a:ext cx="66955" cy="47347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4953000" y="3849579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US" dirty="0"/>
            </a:p>
          </p:txBody>
        </p:sp>
        <p:cxnSp>
          <p:nvCxnSpPr>
            <p:cNvPr id="46" name="Straight Connector 45"/>
            <p:cNvCxnSpPr>
              <a:endCxn id="45" idx="0"/>
            </p:cNvCxnSpPr>
            <p:nvPr/>
          </p:nvCxnSpPr>
          <p:spPr>
            <a:xfrm>
              <a:off x="4886045" y="3319506"/>
              <a:ext cx="295555" cy="53007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ounded Rectangular Callout 59"/>
          <p:cNvSpPr/>
          <p:nvPr/>
        </p:nvSpPr>
        <p:spPr>
          <a:xfrm>
            <a:off x="2819400" y="5067300"/>
            <a:ext cx="2209800" cy="1333500"/>
          </a:xfrm>
          <a:prstGeom prst="wedgeRoundRectCallout">
            <a:avLst>
              <a:gd name="adj1" fmla="val 7745"/>
              <a:gd name="adj2" fmla="val -102016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Insert node #2056 containing “7” in node #5B40, </a:t>
            </a:r>
            <a:r>
              <a:rPr lang="en-US" sz="1600" dirty="0" smtClean="0">
                <a:solidFill>
                  <a:srgbClr val="FF0000"/>
                </a:solidFill>
              </a:rPr>
              <a:t>before #31FE</a:t>
            </a:r>
            <a:r>
              <a:rPr lang="en-US" sz="1600" dirty="0" smtClean="0"/>
              <a:t> 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019800" y="1905000"/>
            <a:ext cx="2667000" cy="2320031"/>
            <a:chOff x="6019800" y="1905000"/>
            <a:chExt cx="2667000" cy="2320031"/>
          </a:xfrm>
        </p:grpSpPr>
        <p:sp>
          <p:nvSpPr>
            <p:cNvPr id="63" name="Oval 62"/>
            <p:cNvSpPr/>
            <p:nvPr/>
          </p:nvSpPr>
          <p:spPr>
            <a:xfrm>
              <a:off x="6446300" y="3767831"/>
              <a:ext cx="457200" cy="457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  <p:cxnSp>
          <p:nvCxnSpPr>
            <p:cNvPr id="64" name="Straight Connector 63"/>
            <p:cNvCxnSpPr>
              <a:stCxn id="67" idx="3"/>
              <a:endCxn id="63" idx="0"/>
            </p:cNvCxnSpPr>
            <p:nvPr/>
          </p:nvCxnSpPr>
          <p:spPr>
            <a:xfrm flipH="1">
              <a:off x="6674900" y="3209645"/>
              <a:ext cx="478655" cy="55818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6553200" y="19050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6019800" y="28194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086600" y="28194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019645" y="3750076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69" name="Straight Connector 68"/>
            <p:cNvCxnSpPr>
              <a:stCxn id="65" idx="3"/>
              <a:endCxn id="66" idx="0"/>
            </p:cNvCxnSpPr>
            <p:nvPr/>
          </p:nvCxnSpPr>
          <p:spPr>
            <a:xfrm flipH="1">
              <a:off x="6248400" y="2295245"/>
              <a:ext cx="371755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5" idx="5"/>
              <a:endCxn id="67" idx="0"/>
            </p:cNvCxnSpPr>
            <p:nvPr/>
          </p:nvCxnSpPr>
          <p:spPr>
            <a:xfrm>
              <a:off x="6943445" y="2295245"/>
              <a:ext cx="371755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7" idx="4"/>
              <a:endCxn id="68" idx="0"/>
            </p:cNvCxnSpPr>
            <p:nvPr/>
          </p:nvCxnSpPr>
          <p:spPr>
            <a:xfrm flipH="1">
              <a:off x="7248245" y="3276600"/>
              <a:ext cx="66955" cy="47347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7617781" y="3750076"/>
              <a:ext cx="457200" cy="457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73" name="Straight Connector 72"/>
            <p:cNvCxnSpPr>
              <a:stCxn id="67" idx="5"/>
              <a:endCxn id="72" idx="0"/>
            </p:cNvCxnSpPr>
            <p:nvPr/>
          </p:nvCxnSpPr>
          <p:spPr>
            <a:xfrm>
              <a:off x="7476845" y="3209645"/>
              <a:ext cx="369536" cy="54043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8229600" y="37338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US" dirty="0"/>
            </a:p>
          </p:txBody>
        </p:sp>
        <p:cxnSp>
          <p:nvCxnSpPr>
            <p:cNvPr id="75" name="Straight Connector 74"/>
            <p:cNvCxnSpPr>
              <a:endCxn id="74" idx="0"/>
            </p:cNvCxnSpPr>
            <p:nvPr/>
          </p:nvCxnSpPr>
          <p:spPr>
            <a:xfrm>
              <a:off x="7543800" y="3124200"/>
              <a:ext cx="914400" cy="6096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ounded Rectangular Callout 75"/>
          <p:cNvSpPr/>
          <p:nvPr/>
        </p:nvSpPr>
        <p:spPr>
          <a:xfrm>
            <a:off x="6324600" y="4453631"/>
            <a:ext cx="2438400" cy="1566169"/>
          </a:xfrm>
          <a:prstGeom prst="wedgeRoundRectCallout">
            <a:avLst>
              <a:gd name="adj1" fmla="val 19797"/>
              <a:gd name="adj2" fmla="val 117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node #2048 containing “6” in node #5B40, </a:t>
            </a:r>
            <a:r>
              <a:rPr lang="en-US" sz="1100" dirty="0">
                <a:solidFill>
                  <a:srgbClr val="FF0000"/>
                </a:solidFill>
              </a:rPr>
              <a:t>between #31FE and #</a:t>
            </a:r>
            <a:r>
              <a:rPr lang="en-US" sz="1100" dirty="0" smtClean="0">
                <a:solidFill>
                  <a:srgbClr val="FF0000"/>
                </a:solidFill>
              </a:rPr>
              <a:t>3208</a:t>
            </a:r>
          </a:p>
          <a:p>
            <a:pPr algn="ctr"/>
            <a:endParaRPr lang="en-US" sz="1100" dirty="0" smtClean="0">
              <a:solidFill>
                <a:srgbClr val="FF0000"/>
              </a:solidFill>
            </a:endParaRPr>
          </a:p>
          <a:p>
            <a:pPr algn="ctr"/>
            <a:r>
              <a:rPr lang="en-US" sz="1100" dirty="0"/>
              <a:t>Insert node #2056 containing “7” in node #5B40, </a:t>
            </a:r>
            <a:r>
              <a:rPr lang="en-US" sz="1100" dirty="0">
                <a:solidFill>
                  <a:srgbClr val="FF0000"/>
                </a:solidFill>
              </a:rPr>
              <a:t>before #31FE</a:t>
            </a:r>
            <a:r>
              <a:rPr lang="en-US" sz="1100" dirty="0"/>
              <a:t> 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7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0" grpId="0" animBg="1"/>
      <p:bldP spid="7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wy\AppData\Local\Microsoft\Windows\Temporary Internet Files\Content.IE5\ZE380ORC\MC90044149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020" y="1340105"/>
            <a:ext cx="1070081" cy="107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69689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Modifying The Same Node (again)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681209" y="3429000"/>
            <a:ext cx="457200" cy="914400"/>
            <a:chOff x="1681209" y="3429000"/>
            <a:chExt cx="457200" cy="914400"/>
          </a:xfrm>
        </p:grpSpPr>
        <p:sp>
          <p:nvSpPr>
            <p:cNvPr id="22" name="Oval 21"/>
            <p:cNvSpPr/>
            <p:nvPr/>
          </p:nvSpPr>
          <p:spPr>
            <a:xfrm>
              <a:off x="1681209" y="3886200"/>
              <a:ext cx="457200" cy="457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23" name="Straight Connector 22"/>
            <p:cNvCxnSpPr>
              <a:stCxn id="7" idx="4"/>
              <a:endCxn id="22" idx="0"/>
            </p:cNvCxnSpPr>
            <p:nvPr/>
          </p:nvCxnSpPr>
          <p:spPr>
            <a:xfrm>
              <a:off x="1842854" y="3429000"/>
              <a:ext cx="66955" cy="4572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47454" y="2057400"/>
            <a:ext cx="2119546" cy="2286000"/>
            <a:chOff x="547454" y="2057400"/>
            <a:chExt cx="2119546" cy="2286000"/>
          </a:xfrm>
        </p:grpSpPr>
        <p:sp>
          <p:nvSpPr>
            <p:cNvPr id="5" name="Oval 4"/>
            <p:cNvSpPr/>
            <p:nvPr/>
          </p:nvSpPr>
          <p:spPr>
            <a:xfrm>
              <a:off x="1080854" y="20574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47454" y="29718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614254" y="29718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143370" y="38862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stCxn id="5" idx="3"/>
              <a:endCxn id="6" idx="0"/>
            </p:cNvCxnSpPr>
            <p:nvPr/>
          </p:nvCxnSpPr>
          <p:spPr>
            <a:xfrm flipH="1">
              <a:off x="776054" y="2447645"/>
              <a:ext cx="371755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5"/>
              <a:endCxn id="7" idx="0"/>
            </p:cNvCxnSpPr>
            <p:nvPr/>
          </p:nvCxnSpPr>
          <p:spPr>
            <a:xfrm>
              <a:off x="1471099" y="2447645"/>
              <a:ext cx="371755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3"/>
              <a:endCxn id="8" idx="0"/>
            </p:cNvCxnSpPr>
            <p:nvPr/>
          </p:nvCxnSpPr>
          <p:spPr>
            <a:xfrm flipH="1">
              <a:off x="1371970" y="3362045"/>
              <a:ext cx="309239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209800" y="38862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US" dirty="0"/>
            </a:p>
          </p:txBody>
        </p:sp>
        <p:cxnSp>
          <p:nvCxnSpPr>
            <p:cNvPr id="28" name="Straight Connector 27"/>
            <p:cNvCxnSpPr>
              <a:stCxn id="7" idx="5"/>
              <a:endCxn id="27" idx="0"/>
            </p:cNvCxnSpPr>
            <p:nvPr/>
          </p:nvCxnSpPr>
          <p:spPr>
            <a:xfrm>
              <a:off x="2004499" y="3362045"/>
              <a:ext cx="433901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ounded Rectangular Callout 34"/>
          <p:cNvSpPr/>
          <p:nvPr/>
        </p:nvSpPr>
        <p:spPr>
          <a:xfrm>
            <a:off x="356954" y="5099482"/>
            <a:ext cx="2209800" cy="1333500"/>
          </a:xfrm>
          <a:prstGeom prst="wedgeRoundRectCallout">
            <a:avLst>
              <a:gd name="adj1" fmla="val 19796"/>
              <a:gd name="adj2" fmla="val -101351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Insert node #2048 containing “6” in node #5B40, </a:t>
            </a:r>
            <a:r>
              <a:rPr lang="en-US" sz="1600" dirty="0" smtClean="0">
                <a:solidFill>
                  <a:srgbClr val="FF0000"/>
                </a:solidFill>
              </a:rPr>
              <a:t>between #31FE and #3208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439462" y="3386461"/>
            <a:ext cx="457200" cy="968751"/>
            <a:chOff x="3855500" y="3366141"/>
            <a:chExt cx="457200" cy="968751"/>
          </a:xfrm>
        </p:grpSpPr>
        <p:sp>
          <p:nvSpPr>
            <p:cNvPr id="20" name="Oval 19"/>
            <p:cNvSpPr/>
            <p:nvPr/>
          </p:nvSpPr>
          <p:spPr>
            <a:xfrm>
              <a:off x="3855500" y="3877692"/>
              <a:ext cx="457200" cy="457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  <p:cxnSp>
          <p:nvCxnSpPr>
            <p:cNvPr id="21" name="Straight Connector 20"/>
            <p:cNvCxnSpPr>
              <a:stCxn id="38" idx="4"/>
              <a:endCxn id="20" idx="0"/>
            </p:cNvCxnSpPr>
            <p:nvPr/>
          </p:nvCxnSpPr>
          <p:spPr>
            <a:xfrm flipH="1">
              <a:off x="4084100" y="3366141"/>
              <a:ext cx="56338" cy="51155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429000" y="2014861"/>
            <a:ext cx="1981200" cy="2302276"/>
            <a:chOff x="3429000" y="2014861"/>
            <a:chExt cx="1981200" cy="2302276"/>
          </a:xfrm>
        </p:grpSpPr>
        <p:sp>
          <p:nvSpPr>
            <p:cNvPr id="36" name="Oval 35"/>
            <p:cNvSpPr/>
            <p:nvPr/>
          </p:nvSpPr>
          <p:spPr>
            <a:xfrm>
              <a:off x="3962400" y="2014861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429000" y="2929261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4495800" y="2929261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3870960" y="3859937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40" name="Straight Connector 39"/>
            <p:cNvCxnSpPr>
              <a:stCxn id="36" idx="3"/>
              <a:endCxn id="37" idx="0"/>
            </p:cNvCxnSpPr>
            <p:nvPr/>
          </p:nvCxnSpPr>
          <p:spPr>
            <a:xfrm flipH="1">
              <a:off x="3657600" y="2405106"/>
              <a:ext cx="371755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6" idx="5"/>
              <a:endCxn id="38" idx="0"/>
            </p:cNvCxnSpPr>
            <p:nvPr/>
          </p:nvCxnSpPr>
          <p:spPr>
            <a:xfrm>
              <a:off x="4352645" y="2405106"/>
              <a:ext cx="371755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3"/>
              <a:endCxn id="39" idx="0"/>
            </p:cNvCxnSpPr>
            <p:nvPr/>
          </p:nvCxnSpPr>
          <p:spPr>
            <a:xfrm flipH="1">
              <a:off x="4099560" y="3319506"/>
              <a:ext cx="463195" cy="54043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4953000" y="3849579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US" dirty="0"/>
            </a:p>
          </p:txBody>
        </p:sp>
        <p:cxnSp>
          <p:nvCxnSpPr>
            <p:cNvPr id="46" name="Straight Connector 45"/>
            <p:cNvCxnSpPr>
              <a:endCxn id="45" idx="0"/>
            </p:cNvCxnSpPr>
            <p:nvPr/>
          </p:nvCxnSpPr>
          <p:spPr>
            <a:xfrm>
              <a:off x="4886045" y="3319506"/>
              <a:ext cx="295555" cy="53007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ounded Rectangular Callout 59"/>
          <p:cNvSpPr/>
          <p:nvPr/>
        </p:nvSpPr>
        <p:spPr>
          <a:xfrm>
            <a:off x="2819400" y="5067300"/>
            <a:ext cx="2209800" cy="1333500"/>
          </a:xfrm>
          <a:prstGeom prst="wedgeRoundRectCallout">
            <a:avLst>
              <a:gd name="adj1" fmla="val 32113"/>
              <a:gd name="adj2" fmla="val -10506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Insert node #2056 containing “7” in node #5B40, </a:t>
            </a:r>
            <a:r>
              <a:rPr lang="en-US" sz="1600" dirty="0">
                <a:solidFill>
                  <a:srgbClr val="FF0000"/>
                </a:solidFill>
              </a:rPr>
              <a:t>between #31FE and #3208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019800" y="1905000"/>
            <a:ext cx="2667000" cy="2346899"/>
            <a:chOff x="6019800" y="1905000"/>
            <a:chExt cx="2667000" cy="2346899"/>
          </a:xfrm>
        </p:grpSpPr>
        <p:sp>
          <p:nvSpPr>
            <p:cNvPr id="63" name="Oval 62"/>
            <p:cNvSpPr/>
            <p:nvPr/>
          </p:nvSpPr>
          <p:spPr>
            <a:xfrm>
              <a:off x="7010400" y="3794699"/>
              <a:ext cx="457200" cy="4572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  <p:cxnSp>
          <p:nvCxnSpPr>
            <p:cNvPr id="64" name="Straight Connector 63"/>
            <p:cNvCxnSpPr>
              <a:stCxn id="67" idx="4"/>
            </p:cNvCxnSpPr>
            <p:nvPr/>
          </p:nvCxnSpPr>
          <p:spPr>
            <a:xfrm flipH="1">
              <a:off x="7237518" y="3276600"/>
              <a:ext cx="77682" cy="52470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6553200" y="19050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6019800" y="28194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086600" y="28194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6491325" y="3767831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69" name="Straight Connector 68"/>
            <p:cNvCxnSpPr>
              <a:stCxn id="65" idx="3"/>
              <a:endCxn id="66" idx="0"/>
            </p:cNvCxnSpPr>
            <p:nvPr/>
          </p:nvCxnSpPr>
          <p:spPr>
            <a:xfrm flipH="1">
              <a:off x="6248400" y="2295245"/>
              <a:ext cx="371755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5" idx="5"/>
              <a:endCxn id="67" idx="0"/>
            </p:cNvCxnSpPr>
            <p:nvPr/>
          </p:nvCxnSpPr>
          <p:spPr>
            <a:xfrm>
              <a:off x="6943445" y="2295245"/>
              <a:ext cx="371755" cy="52415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7" idx="3"/>
              <a:endCxn id="68" idx="0"/>
            </p:cNvCxnSpPr>
            <p:nvPr/>
          </p:nvCxnSpPr>
          <p:spPr>
            <a:xfrm flipH="1">
              <a:off x="6719925" y="3209645"/>
              <a:ext cx="433630" cy="55818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7617781" y="3750076"/>
              <a:ext cx="457200" cy="457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73" name="Straight Connector 72"/>
            <p:cNvCxnSpPr>
              <a:stCxn id="67" idx="5"/>
              <a:endCxn id="72" idx="0"/>
            </p:cNvCxnSpPr>
            <p:nvPr/>
          </p:nvCxnSpPr>
          <p:spPr>
            <a:xfrm>
              <a:off x="7476845" y="3209645"/>
              <a:ext cx="369536" cy="54043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8229600" y="3733800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US" dirty="0"/>
            </a:p>
          </p:txBody>
        </p:sp>
        <p:cxnSp>
          <p:nvCxnSpPr>
            <p:cNvPr id="75" name="Straight Connector 74"/>
            <p:cNvCxnSpPr>
              <a:endCxn id="74" idx="0"/>
            </p:cNvCxnSpPr>
            <p:nvPr/>
          </p:nvCxnSpPr>
          <p:spPr>
            <a:xfrm>
              <a:off x="7543800" y="3124200"/>
              <a:ext cx="914400" cy="6096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ounded Rectangular Callout 75"/>
          <p:cNvSpPr/>
          <p:nvPr/>
        </p:nvSpPr>
        <p:spPr>
          <a:xfrm>
            <a:off x="6324600" y="4572000"/>
            <a:ext cx="2438400" cy="1566169"/>
          </a:xfrm>
          <a:prstGeom prst="wedgeRoundRectCallout">
            <a:avLst>
              <a:gd name="adj1" fmla="val 19797"/>
              <a:gd name="adj2" fmla="val 117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node #2048 containing “6” in node #5B40, </a:t>
            </a:r>
            <a:r>
              <a:rPr lang="en-US" sz="1100" dirty="0">
                <a:solidFill>
                  <a:srgbClr val="FF0000"/>
                </a:solidFill>
              </a:rPr>
              <a:t>between #31FE and #</a:t>
            </a:r>
            <a:r>
              <a:rPr lang="en-US" sz="1100" dirty="0" smtClean="0">
                <a:solidFill>
                  <a:srgbClr val="FF0000"/>
                </a:solidFill>
              </a:rPr>
              <a:t>3208</a:t>
            </a:r>
          </a:p>
          <a:p>
            <a:pPr algn="ctr"/>
            <a:endParaRPr lang="en-US" sz="1100" dirty="0" smtClean="0">
              <a:solidFill>
                <a:srgbClr val="FF0000"/>
              </a:solidFill>
            </a:endParaRPr>
          </a:p>
          <a:p>
            <a:pPr algn="ctr"/>
            <a:r>
              <a:rPr lang="en-US" sz="1100" dirty="0"/>
              <a:t>Insert node #2056 containing “7” in node #5B40, </a:t>
            </a:r>
            <a:r>
              <a:rPr lang="en-US" sz="1100" dirty="0">
                <a:solidFill>
                  <a:srgbClr val="FF0000"/>
                </a:solidFill>
              </a:rPr>
              <a:t>between #31FE and #3208</a:t>
            </a:r>
          </a:p>
        </p:txBody>
      </p:sp>
      <p:sp>
        <p:nvSpPr>
          <p:cNvPr id="54" name="Explosion 2 53"/>
          <p:cNvSpPr/>
          <p:nvPr/>
        </p:nvSpPr>
        <p:spPr>
          <a:xfrm>
            <a:off x="6719925" y="1062458"/>
            <a:ext cx="2404923" cy="1636266"/>
          </a:xfrm>
          <a:prstGeom prst="irregularSeal2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Conflict!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5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0" grpId="0" animBg="1"/>
      <p:bldP spid="76" grpId="0" animBg="1"/>
      <p:bldP spid="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observations into text-base VC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Grounds</a:t>
            </a:r>
            <a:r>
              <a:rPr lang="en-US" dirty="0" smtClean="0"/>
              <a:t> are where programs sit on.</a:t>
            </a:r>
          </a:p>
          <a:p>
            <a:r>
              <a:rPr lang="en-US" dirty="0" smtClean="0"/>
              <a:t>Merging is hard because simultaneous edits change the grounds in different ways, but text-based </a:t>
            </a:r>
            <a:r>
              <a:rPr lang="en-US" dirty="0"/>
              <a:t>VC tools don’t have a </a:t>
            </a:r>
            <a:r>
              <a:rPr lang="en-US" i="1" dirty="0">
                <a:solidFill>
                  <a:schemeClr val="tx2"/>
                </a:solidFill>
              </a:rPr>
              <a:t>handle</a:t>
            </a:r>
            <a:r>
              <a:rPr lang="en-US" dirty="0"/>
              <a:t> on </a:t>
            </a:r>
            <a:r>
              <a:rPr lang="en-US" dirty="0" smtClean="0"/>
              <a:t>them.</a:t>
            </a:r>
          </a:p>
          <a:p>
            <a:r>
              <a:rPr lang="en-US" dirty="0"/>
              <a:t>This is </a:t>
            </a:r>
            <a:r>
              <a:rPr lang="en-US" dirty="0" smtClean="0"/>
              <a:t>why </a:t>
            </a:r>
            <a:r>
              <a:rPr lang="en-US" dirty="0" err="1" smtClean="0"/>
              <a:t>Darcs</a:t>
            </a:r>
            <a:r>
              <a:rPr lang="en-US" dirty="0" smtClean="0"/>
              <a:t> uses Patch Theory, which gives us limited power for reasoning about the grounds.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uses hash values to locate the grounds, but has larger granularity. Also, hash values have dependency on the contents.</a:t>
            </a:r>
          </a:p>
          <a:p>
            <a:r>
              <a:rPr lang="en-US" dirty="0" smtClean="0"/>
              <a:t>Once we have true handles on the grounds, the problem disappears.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9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scenarios</a:t>
            </a:r>
          </a:p>
          <a:p>
            <a:r>
              <a:rPr lang="en-US" dirty="0" smtClean="0"/>
              <a:t>HOW MUCH and WHAT context to include in the patches?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descriptive language</a:t>
            </a:r>
            <a:r>
              <a:rPr lang="en-US" dirty="0" smtClean="0"/>
              <a:t> for patches, and a constraint solver for merging them?</a:t>
            </a:r>
          </a:p>
          <a:p>
            <a:r>
              <a:rPr lang="en-US" dirty="0" smtClean="0"/>
              <a:t>A database-like transaction system for parse tree structures?</a:t>
            </a:r>
          </a:p>
          <a:p>
            <a:r>
              <a:rPr lang="en-US" dirty="0" smtClean="0"/>
              <a:t>Let the structural editor construct the change sets?</a:t>
            </a:r>
          </a:p>
          <a:p>
            <a:r>
              <a:rPr lang="en-US" dirty="0" smtClean="0"/>
              <a:t>Generalize structural programming to natural languages?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0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4338" name="Picture 2" descr="http://sagifun.files.wordpress.com/2011/08/group-discussion.jpg?w=300&amp;h=2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0"/>
            <a:ext cx="4343400" cy="309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7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Structural Editing (other people’s work)</a:t>
            </a:r>
          </a:p>
          <a:p>
            <a:r>
              <a:rPr lang="en-US" sz="2400" dirty="0" smtClean="0"/>
              <a:t>Structural Comparison (my work)</a:t>
            </a:r>
          </a:p>
          <a:p>
            <a:r>
              <a:rPr lang="en-US" sz="2400" dirty="0" smtClean="0"/>
              <a:t>Structural Version Control (vaporware)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Programs are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sually called “parse tree” or “AST” (abstract syntax tree)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33251"/>
            <a:ext cx="4676775" cy="334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structures </a:t>
            </a:r>
            <a:r>
              <a:rPr lang="en-US" dirty="0"/>
              <a:t>are </a:t>
            </a:r>
            <a:r>
              <a:rPr lang="en-US" dirty="0" smtClean="0"/>
              <a:t>usually </a:t>
            </a:r>
            <a:r>
              <a:rPr lang="en-US" i="1" dirty="0" smtClean="0"/>
              <a:t>encoded </a:t>
            </a:r>
            <a:r>
              <a:rPr lang="en-US" dirty="0"/>
              <a:t>as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2819400"/>
            <a:ext cx="459613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function factorial(n)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if (n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return n * factorial(n - 1);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447800" y="4796135"/>
            <a:ext cx="5389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encoding </a:t>
            </a:r>
            <a:r>
              <a:rPr lang="en-US" sz="2400" dirty="0" smtClean="0"/>
              <a:t>scheme is called </a:t>
            </a:r>
            <a:r>
              <a:rPr lang="en-US" sz="2400" dirty="0">
                <a:solidFill>
                  <a:schemeClr val="tx2"/>
                </a:solidFill>
              </a:rPr>
              <a:t>s</a:t>
            </a:r>
            <a:r>
              <a:rPr lang="en-US" sz="2400" dirty="0" smtClean="0">
                <a:solidFill>
                  <a:schemeClr val="tx2"/>
                </a:solidFill>
              </a:rPr>
              <a:t>yntax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5481337" y="2351057"/>
            <a:ext cx="1986263" cy="665961"/>
          </a:xfrm>
          <a:prstGeom prst="wedgeRoundRectCallout">
            <a:avLst>
              <a:gd name="adj1" fmla="val -107556"/>
              <a:gd name="adj2" fmla="val 52491"/>
              <a:gd name="adj3" fmla="val 16667"/>
            </a:avLst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eywords, </a:t>
            </a:r>
            <a:r>
              <a:rPr lang="en-US" dirty="0" err="1" smtClean="0">
                <a:solidFill>
                  <a:schemeClr val="bg1"/>
                </a:solidFill>
              </a:rPr>
              <a:t>delimeters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4556" y="2879786"/>
            <a:ext cx="4467464" cy="1616014"/>
            <a:chOff x="1084556" y="2879786"/>
            <a:chExt cx="4467464" cy="1616014"/>
          </a:xfrm>
        </p:grpSpPr>
        <p:grpSp>
          <p:nvGrpSpPr>
            <p:cNvPr id="6" name="Group 5"/>
            <p:cNvGrpSpPr/>
            <p:nvPr/>
          </p:nvGrpSpPr>
          <p:grpSpPr>
            <a:xfrm>
              <a:off x="1084556" y="2879786"/>
              <a:ext cx="4467464" cy="1616014"/>
              <a:chOff x="1084556" y="2879786"/>
              <a:chExt cx="4467464" cy="161601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084556" y="2886904"/>
                <a:ext cx="1219200" cy="260228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60601" y="2879786"/>
                <a:ext cx="164752" cy="260228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329868" y="3150834"/>
                <a:ext cx="164752" cy="260228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343922" y="3438060"/>
                <a:ext cx="164752" cy="260228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99332" y="3702172"/>
                <a:ext cx="164752" cy="260228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387268" y="3966284"/>
                <a:ext cx="164752" cy="260228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143000" y="4235572"/>
                <a:ext cx="164752" cy="260228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3643546" y="2886722"/>
              <a:ext cx="123781" cy="26022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91082" y="2895600"/>
              <a:ext cx="112528" cy="26022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65756" y="3168772"/>
              <a:ext cx="112528" cy="26022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50540" y="3168772"/>
              <a:ext cx="112528" cy="26022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3990" y="3966284"/>
              <a:ext cx="112528" cy="26022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44404" y="3966284"/>
              <a:ext cx="112528" cy="26022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58644" y="3989034"/>
              <a:ext cx="916004" cy="26022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0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parser is a </a:t>
            </a:r>
            <a:r>
              <a:rPr lang="en-US" i="1" dirty="0" smtClean="0">
                <a:solidFill>
                  <a:schemeClr val="tx2"/>
                </a:solidFill>
              </a:rPr>
              <a:t>decoder</a:t>
            </a:r>
            <a:r>
              <a:rPr lang="en-US" dirty="0"/>
              <a:t> </a:t>
            </a:r>
            <a:r>
              <a:rPr lang="en-US" dirty="0" smtClean="0"/>
              <a:t>from text to </a:t>
            </a:r>
            <a:r>
              <a:rPr lang="en-US" dirty="0" smtClean="0"/>
              <a:t>data structures</a:t>
            </a:r>
            <a:endParaRPr lang="en-US" i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Parsers </a:t>
            </a:r>
            <a:r>
              <a:rPr lang="en-US" dirty="0" smtClean="0"/>
              <a:t>are tricky to write and hard to </a:t>
            </a:r>
            <a:r>
              <a:rPr lang="en-US" dirty="0" smtClean="0"/>
              <a:t>debug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57400" y="4057095"/>
            <a:ext cx="4572000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000" dirty="0"/>
              <a:t>We need parsers because we </a:t>
            </a:r>
            <a:r>
              <a:rPr lang="en-US" sz="2000" i="1" dirty="0">
                <a:solidFill>
                  <a:schemeClr val="tx2"/>
                </a:solidFill>
              </a:rPr>
              <a:t>encode</a:t>
            </a:r>
            <a:r>
              <a:rPr lang="en-US" sz="2000" dirty="0"/>
              <a:t> programs into </a:t>
            </a:r>
            <a:r>
              <a:rPr lang="en-US" sz="2000" dirty="0" smtClean="0"/>
              <a:t>text!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0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text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programs that </a:t>
            </a:r>
            <a:r>
              <a:rPr lang="en-US" dirty="0"/>
              <a:t>do one thing and do it </a:t>
            </a:r>
            <a:r>
              <a:rPr lang="en-US" dirty="0" smtClean="0"/>
              <a:t>well</a:t>
            </a:r>
          </a:p>
          <a:p>
            <a:r>
              <a:rPr lang="en-US" dirty="0" smtClean="0"/>
              <a:t>Write </a:t>
            </a:r>
            <a:r>
              <a:rPr lang="en-US" dirty="0"/>
              <a:t>programs to work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Write </a:t>
            </a:r>
            <a:r>
              <a:rPr lang="en-US" dirty="0"/>
              <a:t>programs to </a:t>
            </a:r>
            <a:r>
              <a:rPr lang="en-US" dirty="0" smtClean="0"/>
              <a:t>handle </a:t>
            </a:r>
            <a:r>
              <a:rPr lang="en-US" i="1" dirty="0" smtClean="0">
                <a:solidFill>
                  <a:schemeClr val="tx2"/>
                </a:solidFill>
              </a:rPr>
              <a:t>text streams</a:t>
            </a:r>
            <a:r>
              <a:rPr lang="en-US" dirty="0" smtClean="0"/>
              <a:t>, </a:t>
            </a:r>
            <a:r>
              <a:rPr lang="en-US" dirty="0"/>
              <a:t>because that is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 smtClean="0"/>
              <a:t> </a:t>
            </a:r>
            <a:r>
              <a:rPr lang="en-US" i="1" dirty="0">
                <a:solidFill>
                  <a:schemeClr val="tx2"/>
                </a:solidFill>
              </a:rPr>
              <a:t>universal </a:t>
            </a:r>
            <a:r>
              <a:rPr lang="en-US" i="1" dirty="0" smtClean="0">
                <a:solidFill>
                  <a:schemeClr val="tx2"/>
                </a:solidFill>
              </a:rPr>
              <a:t>interface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4724400"/>
            <a:ext cx="5246052" cy="36933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</a:t>
            </a:r>
            <a:r>
              <a:rPr lang="en-US" dirty="0" smtClean="0"/>
              <a:t> universal interface  =/= </a:t>
            </a:r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dirty="0" smtClean="0"/>
              <a:t> universal interface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5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is </a:t>
            </a:r>
            <a:r>
              <a:rPr lang="en-US" dirty="0" smtClean="0"/>
              <a:t>an inconvenient </a:t>
            </a:r>
            <a:r>
              <a:rPr lang="en-US" dirty="0"/>
              <a:t>universal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has different types: String, </a:t>
            </a:r>
            <a:r>
              <a:rPr lang="en-US" dirty="0" err="1" smtClean="0"/>
              <a:t>Int</a:t>
            </a:r>
            <a:r>
              <a:rPr lang="en-US" dirty="0" smtClean="0"/>
              <a:t>, records, functions, …</a:t>
            </a:r>
          </a:p>
          <a:p>
            <a:r>
              <a:rPr lang="en-US" dirty="0" smtClean="0"/>
              <a:t>Text is just one type: String</a:t>
            </a:r>
          </a:p>
          <a:p>
            <a:r>
              <a:rPr lang="en-US" dirty="0" smtClean="0"/>
              <a:t>Why should we encode all other types into strings?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3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5832</TotalTime>
  <Words>1582</Words>
  <Application>Microsoft Office PowerPoint</Application>
  <PresentationFormat>On-screen Show (4:3)</PresentationFormat>
  <Paragraphs>403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Perspective</vt:lpstr>
      <vt:lpstr>              Structural Version Control</vt:lpstr>
      <vt:lpstr>PowerPoint Presentation</vt:lpstr>
      <vt:lpstr>Introducing “Structural Programming”</vt:lpstr>
      <vt:lpstr>Outline</vt:lpstr>
      <vt:lpstr>Programs are data structures</vt:lpstr>
      <vt:lpstr>Data structures are usually encoded as text</vt:lpstr>
      <vt:lpstr>Parsers</vt:lpstr>
      <vt:lpstr>Why text?</vt:lpstr>
      <vt:lpstr>Text is an inconvenient universal interface</vt:lpstr>
      <vt:lpstr>Programming without syntax (demo: Kirill Osenkov’s editor prototype)</vt:lpstr>
      <vt:lpstr>Potentials of Structural Editing</vt:lpstr>
      <vt:lpstr>New problems</vt:lpstr>
      <vt:lpstr>Outline</vt:lpstr>
      <vt:lpstr>ydiff: Structural Diff</vt:lpstr>
      <vt:lpstr>Ingredients</vt:lpstr>
      <vt:lpstr>Parsec.ss: Parser Combinator Library in Scheme</vt:lpstr>
      <vt:lpstr>Left-recursion Detection</vt:lpstr>
      <vt:lpstr>Generalized Parse Tree Format</vt:lpstr>
      <vt:lpstr>Parsers Built</vt:lpstr>
      <vt:lpstr>Key Algorithms</vt:lpstr>
      <vt:lpstr>Tree Editing Distance</vt:lpstr>
      <vt:lpstr>Types of Changes</vt:lpstr>
      <vt:lpstr>Tree Editing Distance with Recursion</vt:lpstr>
      <vt:lpstr>diff-node :: Node -&gt; Node –&gt; [Change]</vt:lpstr>
      <vt:lpstr>diff-list :: [Node] -&gt; [Node] –&gt; [Change]</vt:lpstr>
      <vt:lpstr>Move Detection</vt:lpstr>
      <vt:lpstr>Substructure Extraction</vt:lpstr>
      <vt:lpstr>Outline</vt:lpstr>
      <vt:lpstr>Merging in text-based version control</vt:lpstr>
      <vt:lpstr>Prediction 1: merging will no longer be a problem in Structural Version Control</vt:lpstr>
      <vt:lpstr>Modifying Different Nodes</vt:lpstr>
      <vt:lpstr>Modifying The Same Node</vt:lpstr>
      <vt:lpstr>What’s wrong?</vt:lpstr>
      <vt:lpstr>Modifying The Same Node (a more sensible way)</vt:lpstr>
      <vt:lpstr>Modifying The Same Node (again)</vt:lpstr>
      <vt:lpstr>Some observations into text-base VC tools</vt:lpstr>
      <vt:lpstr>What’s next?</vt:lpstr>
      <vt:lpstr>Discussions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Structural Version Control</dc:title>
  <dc:creator>wy</dc:creator>
  <cp:lastModifiedBy>wy</cp:lastModifiedBy>
  <cp:revision>1150</cp:revision>
  <dcterms:created xsi:type="dcterms:W3CDTF">2006-08-16T00:00:00Z</dcterms:created>
  <dcterms:modified xsi:type="dcterms:W3CDTF">2012-02-10T21:07:40Z</dcterms:modified>
</cp:coreProperties>
</file>