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2" r:id="rId2"/>
    <p:sldId id="256" r:id="rId3"/>
    <p:sldId id="257" r:id="rId4"/>
    <p:sldId id="258" r:id="rId5"/>
    <p:sldId id="259" r:id="rId6"/>
    <p:sldId id="260" r:id="rId7"/>
    <p:sldId id="261" r:id="rId8"/>
    <p:sldId id="262" r:id="rId9"/>
    <p:sldId id="263" r:id="rId10"/>
    <p:sldId id="264" r:id="rId11"/>
    <p:sldId id="265" r:id="rId12"/>
    <p:sldId id="268" r:id="rId13"/>
    <p:sldId id="266" r:id="rId14"/>
    <p:sldId id="274" r:id="rId15"/>
    <p:sldId id="275" r:id="rId16"/>
    <p:sldId id="267" r:id="rId17"/>
    <p:sldId id="273" r:id="rId18"/>
    <p:sldId id="27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15B0-CB43-47A7-9FEA-B046D68C0BDC}">
          <p14:sldIdLst>
            <p14:sldId id="272"/>
            <p14:sldId id="256"/>
            <p14:sldId id="257"/>
            <p14:sldId id="258"/>
            <p14:sldId id="259"/>
            <p14:sldId id="260"/>
            <p14:sldId id="261"/>
            <p14:sldId id="262"/>
            <p14:sldId id="263"/>
            <p14:sldId id="264"/>
            <p14:sldId id="265"/>
            <p14:sldId id="268"/>
            <p14:sldId id="266"/>
          </p14:sldIdLst>
        </p14:section>
        <p14:section name="appendix" id="{001DDE96-87B0-49C9-88F0-02A61EF823CE}">
          <p14:sldIdLst>
            <p14:sldId id="274"/>
            <p14:sldId id="275"/>
            <p14:sldId id="267"/>
            <p14:sldId id="273"/>
            <p14:sldId id="276"/>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nley" initials="s" lastIdx="1" clrIdx="0">
    <p:extLst>
      <p:ext uri="{19B8F6BF-5375-455C-9EA6-DF929625EA0E}">
        <p15:presenceInfo xmlns:p15="http://schemas.microsoft.com/office/powerpoint/2012/main" userId="49e8f0abf1cfde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727" autoAdjust="0"/>
  </p:normalViewPr>
  <p:slideViewPr>
    <p:cSldViewPr snapToGrid="0">
      <p:cViewPr varScale="1">
        <p:scale>
          <a:sx n="75" d="100"/>
          <a:sy n="75"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AA81-560F-40DE-8983-D8DB72638146}"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0BF54-281A-40AA-BCA1-2B6B3C927337}" type="slidenum">
              <a:rPr lang="en-US" smtClean="0"/>
              <a:t>‹#›</a:t>
            </a:fld>
            <a:endParaRPr lang="en-US"/>
          </a:p>
        </p:txBody>
      </p:sp>
    </p:spTree>
    <p:extLst>
      <p:ext uri="{BB962C8B-B14F-4D97-AF65-F5344CB8AC3E}">
        <p14:creationId xmlns:p14="http://schemas.microsoft.com/office/powerpoint/2010/main" val="175965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Moral hazards-human</a:t>
            </a:r>
            <a:r>
              <a:rPr lang="en-US" baseline="0" dirty="0" smtClean="0"/>
              <a:t> characteristics which lead to exaggerated losses.</a:t>
            </a:r>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3</a:t>
            </a:fld>
            <a:endParaRPr lang="en-US"/>
          </a:p>
        </p:txBody>
      </p:sp>
    </p:spTree>
    <p:extLst>
      <p:ext uri="{BB962C8B-B14F-4D97-AF65-F5344CB8AC3E}">
        <p14:creationId xmlns:p14="http://schemas.microsoft.com/office/powerpoint/2010/main" val="2413440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Hawthorne </a:t>
            </a:r>
            <a:r>
              <a:rPr lang="en-US" sz="1200" b="1" i="0" kern="1200" dirty="0" smtClean="0">
                <a:solidFill>
                  <a:schemeClr val="tx1"/>
                </a:solidFill>
                <a:effectLst/>
                <a:latin typeface="+mn-lt"/>
                <a:ea typeface="+mn-ea"/>
                <a:cs typeface="+mn-cs"/>
              </a:rPr>
              <a:t>effect</a:t>
            </a:r>
            <a:r>
              <a:rPr lang="en-US" sz="1200" b="0" i="0" kern="1200" dirty="0" smtClean="0">
                <a:solidFill>
                  <a:schemeClr val="tx1"/>
                </a:solidFill>
                <a:effectLst/>
                <a:latin typeface="+mn-lt"/>
                <a:ea typeface="+mn-ea"/>
                <a:cs typeface="+mn-cs"/>
              </a:rPr>
              <a:t> occurs when </a:t>
            </a:r>
            <a:r>
              <a:rPr lang="en-US" sz="1200" b="1" i="0" kern="1200" dirty="0" smtClean="0">
                <a:solidFill>
                  <a:schemeClr val="tx1"/>
                </a:solidFill>
                <a:effectLst/>
                <a:latin typeface="+mn-lt"/>
                <a:ea typeface="+mn-ea"/>
                <a:cs typeface="+mn-cs"/>
              </a:rPr>
              <a:t>people</a:t>
            </a:r>
            <a:r>
              <a:rPr lang="en-US" sz="1200" b="0" i="0" kern="1200" dirty="0" smtClean="0">
                <a:solidFill>
                  <a:schemeClr val="tx1"/>
                </a:solidFill>
                <a:effectLst/>
                <a:latin typeface="+mn-lt"/>
                <a:ea typeface="+mn-ea"/>
                <a:cs typeface="+mn-cs"/>
              </a:rPr>
              <a:t> behave differently </a:t>
            </a:r>
            <a:r>
              <a:rPr lang="en-US" sz="1200" b="1" i="0" kern="1200" dirty="0" smtClean="0">
                <a:solidFill>
                  <a:schemeClr val="tx1"/>
                </a:solidFill>
                <a:effectLst/>
                <a:latin typeface="+mn-lt"/>
                <a:ea typeface="+mn-ea"/>
                <a:cs typeface="+mn-cs"/>
              </a:rPr>
              <a:t>because</a:t>
            </a:r>
            <a:r>
              <a:rPr lang="en-US" sz="1200" b="0" i="0" kern="1200" dirty="0" smtClean="0">
                <a:solidFill>
                  <a:schemeClr val="tx1"/>
                </a:solidFill>
                <a:effectLst/>
                <a:latin typeface="+mn-lt"/>
                <a:ea typeface="+mn-ea"/>
                <a:cs typeface="+mn-cs"/>
              </a:rPr>
              <a:t> they know they </a:t>
            </a:r>
            <a:r>
              <a:rPr lang="en-US" sz="1200" b="1" i="0" kern="1200" dirty="0" smtClean="0">
                <a:solidFill>
                  <a:schemeClr val="tx1"/>
                </a:solidFill>
                <a:effectLst/>
                <a:latin typeface="+mn-lt"/>
                <a:ea typeface="+mn-ea"/>
                <a:cs typeface="+mn-cs"/>
              </a:rPr>
              <a:t>are being watched</a:t>
            </a:r>
            <a:r>
              <a:rPr lang="en-US" sz="1200" b="0" i="0" kern="1200" dirty="0" smtClean="0">
                <a:solidFill>
                  <a:schemeClr val="tx1"/>
                </a:solidFill>
                <a:effectLst/>
                <a:latin typeface="+mn-lt"/>
                <a:ea typeface="+mn-ea"/>
                <a:cs typeface="+mn-cs"/>
              </a:rPr>
              <a:t>. Reactivity is a phenomenon that occurs when individuals alter their performance or behavior due to the awareness that </a:t>
            </a:r>
            <a:r>
              <a:rPr lang="en-US" sz="1200" b="1" i="0" kern="1200" dirty="0" smtClean="0">
                <a:solidFill>
                  <a:schemeClr val="tx1"/>
                </a:solidFill>
                <a:effectLst/>
                <a:latin typeface="+mn-lt"/>
                <a:ea typeface="+mn-ea"/>
                <a:cs typeface="+mn-cs"/>
              </a:rPr>
              <a:t>they are being observed</a:t>
            </a:r>
            <a:r>
              <a:rPr lang="en-US" sz="1200" b="0" i="0" kern="1200" dirty="0" smtClean="0">
                <a:solidFill>
                  <a:schemeClr val="tx1"/>
                </a:solidFill>
                <a:effectLst/>
                <a:latin typeface="+mn-lt"/>
                <a:ea typeface="+mn-ea"/>
                <a:cs typeface="+mn-cs"/>
              </a:rPr>
              <a:t>. The change may be positive or negative, and depends on the situation.</a:t>
            </a:r>
            <a:endParaRPr lang="en-US" dirty="0" smtClean="0"/>
          </a:p>
          <a:p>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12</a:t>
            </a:fld>
            <a:endParaRPr lang="en-US"/>
          </a:p>
        </p:txBody>
      </p:sp>
    </p:spTree>
    <p:extLst>
      <p:ext uri="{BB962C8B-B14F-4D97-AF65-F5344CB8AC3E}">
        <p14:creationId xmlns:p14="http://schemas.microsoft.com/office/powerpoint/2010/main" val="307750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0BF54-281A-40AA-BCA1-2B6B3C927337}" type="slidenum">
              <a:rPr lang="en-US" smtClean="0"/>
              <a:t>13</a:t>
            </a:fld>
            <a:endParaRPr lang="en-US"/>
          </a:p>
        </p:txBody>
      </p:sp>
    </p:spTree>
    <p:extLst>
      <p:ext uri="{BB962C8B-B14F-4D97-AF65-F5344CB8AC3E}">
        <p14:creationId xmlns:p14="http://schemas.microsoft.com/office/powerpoint/2010/main" val="226029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94639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0240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681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83006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9DC954-88C3-4633-B666-7831424DA576}"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76681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DC954-88C3-4633-B666-7831424DA576}"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19705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DC954-88C3-4633-B666-7831424DA576}"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72797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DC954-88C3-4633-B666-7831424DA576}"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6630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DC954-88C3-4633-B666-7831424DA576}"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310709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9DC954-88C3-4633-B666-7831424DA576}"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43992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9DC954-88C3-4633-B666-7831424DA576}"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7B073-B6E5-4818-A4FE-5AF0A621CB87}" type="slidenum">
              <a:rPr lang="en-US" smtClean="0"/>
              <a:t>‹#›</a:t>
            </a:fld>
            <a:endParaRPr lang="en-US"/>
          </a:p>
        </p:txBody>
      </p:sp>
    </p:spTree>
    <p:extLst>
      <p:ext uri="{BB962C8B-B14F-4D97-AF65-F5344CB8AC3E}">
        <p14:creationId xmlns:p14="http://schemas.microsoft.com/office/powerpoint/2010/main" val="292386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DC954-88C3-4633-B666-7831424DA576}" type="datetimeFigureOut">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7B073-B6E5-4818-A4FE-5AF0A621CB87}" type="slidenum">
              <a:rPr lang="en-US" smtClean="0"/>
              <a:t>‹#›</a:t>
            </a:fld>
            <a:endParaRPr lang="en-US"/>
          </a:p>
        </p:txBody>
      </p:sp>
    </p:spTree>
    <p:extLst>
      <p:ext uri="{BB962C8B-B14F-4D97-AF65-F5344CB8AC3E}">
        <p14:creationId xmlns:p14="http://schemas.microsoft.com/office/powerpoint/2010/main" val="115147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 y="0"/>
            <a:ext cx="9700752" cy="6858000"/>
          </a:xfrm>
          <a:prstGeom prst="rect">
            <a:avLst/>
          </a:prstGeom>
        </p:spPr>
      </p:pic>
      <p:sp>
        <p:nvSpPr>
          <p:cNvPr id="5" name="Title 1"/>
          <p:cNvSpPr txBox="1">
            <a:spLocks/>
          </p:cNvSpPr>
          <p:nvPr/>
        </p:nvSpPr>
        <p:spPr>
          <a:xfrm>
            <a:off x="5569527" y="0"/>
            <a:ext cx="6622473" cy="6858000"/>
          </a:xfrm>
          <a:prstGeom prst="rect">
            <a:avLst/>
          </a:prstGeom>
          <a:solidFill>
            <a:schemeClr val="accent2">
              <a:lumMod val="20000"/>
              <a:lumOff val="8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IMPROVING ACCESSIBILITY AND EFFICIENCY OF PSV(</a:t>
            </a:r>
            <a:r>
              <a:rPr lang="en-US" i="1" dirty="0" smtClean="0"/>
              <a:t>public transport)</a:t>
            </a:r>
            <a:r>
              <a:rPr lang="en-US" b="1" dirty="0" smtClean="0"/>
              <a:t> INSURANCE.</a:t>
            </a:r>
          </a:p>
          <a:p>
            <a:endParaRPr lang="en-US" b="1" dirty="0" smtClean="0"/>
          </a:p>
          <a:p>
            <a:endParaRPr lang="en-US" b="1" dirty="0" smtClean="0"/>
          </a:p>
          <a:p>
            <a:pPr marL="342900" indent="-342900">
              <a:buFontTx/>
              <a:buChar char="-"/>
            </a:pPr>
            <a:r>
              <a:rPr lang="en-US" sz="2400" b="1" dirty="0" smtClean="0"/>
              <a:t>By </a:t>
            </a:r>
            <a:r>
              <a:rPr lang="en-US" sz="2400" b="1" dirty="0"/>
              <a:t>combating moral hazards in PSV </a:t>
            </a:r>
            <a:r>
              <a:rPr lang="en-US" sz="2400" b="1" i="1" dirty="0"/>
              <a:t>(public transport) </a:t>
            </a:r>
            <a:r>
              <a:rPr lang="en-US" sz="2400" b="1" dirty="0"/>
              <a:t>insurance using surveillance systems</a:t>
            </a:r>
            <a:r>
              <a:rPr lang="en-US" sz="2400" b="1" dirty="0" smtClean="0"/>
              <a:t>.</a:t>
            </a:r>
          </a:p>
          <a:p>
            <a:pPr marL="342900" indent="-342900">
              <a:buFontTx/>
              <a:buChar char="-"/>
            </a:pPr>
            <a:endParaRPr lang="en-US" sz="2400" b="1" dirty="0"/>
          </a:p>
          <a:p>
            <a:pPr marL="342900" indent="-342900">
              <a:buFontTx/>
              <a:buChar char="-"/>
            </a:pPr>
            <a:r>
              <a:rPr lang="en-US" sz="2400" b="1" dirty="0" smtClean="0"/>
              <a:t>Author: Stanley Sayianka</a:t>
            </a:r>
            <a:endParaRPr lang="en-US" sz="2400" b="1" dirty="0"/>
          </a:p>
          <a:p>
            <a:endParaRPr lang="en-US" sz="2300" b="1" dirty="0"/>
          </a:p>
        </p:txBody>
      </p:sp>
    </p:spTree>
    <p:extLst>
      <p:ext uri="{BB962C8B-B14F-4D97-AF65-F5344CB8AC3E}">
        <p14:creationId xmlns:p14="http://schemas.microsoft.com/office/powerpoint/2010/main" val="3396944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7448"/>
            <a:ext cx="12030075" cy="777875"/>
          </a:xfrm>
        </p:spPr>
        <p:txBody>
          <a:bodyPr>
            <a:normAutofit fontScale="90000"/>
          </a:bodyPr>
          <a:lstStyle/>
          <a:p>
            <a:r>
              <a:rPr lang="en-US" sz="2900" b="1" dirty="0" smtClean="0"/>
              <a:t>Possible Costs.</a:t>
            </a:r>
            <a:br>
              <a:rPr lang="en-US" sz="2900" b="1" dirty="0" smtClean="0"/>
            </a:br>
            <a:r>
              <a:rPr lang="en-US" sz="2900" dirty="0" smtClean="0"/>
              <a:t>The possible costs that could be incurred by an insurance company willing to benefit from this system are as follows:</a:t>
            </a:r>
            <a:br>
              <a:rPr lang="en-US" sz="2900" dirty="0" smtClean="0"/>
            </a:br>
            <a:r>
              <a:rPr lang="en-US" sz="2900" dirty="0" smtClean="0"/>
              <a:t>1. </a:t>
            </a:r>
            <a:r>
              <a:rPr lang="en-US" sz="2900" b="1" dirty="0" smtClean="0"/>
              <a:t>Possible government fees – </a:t>
            </a:r>
            <a:r>
              <a:rPr lang="en-US" sz="2900" dirty="0" smtClean="0"/>
              <a:t>For one to be authorized to use video footages, and extract information from surveillance cameras for personal use, there must be some government regulations set in place to be observed</a:t>
            </a:r>
            <a:r>
              <a:rPr lang="en-US" sz="2900" i="1" dirty="0" smtClean="0"/>
              <a:t>(Data protection Bill),</a:t>
            </a:r>
            <a:r>
              <a:rPr lang="en-US" sz="2900" dirty="0" smtClean="0"/>
              <a:t> such as registration with the relevant body, and approval needed to place surveillance cameras.</a:t>
            </a:r>
            <a:br>
              <a:rPr lang="en-US" sz="2900" dirty="0" smtClean="0"/>
            </a:br>
            <a:r>
              <a:rPr lang="en-US" sz="2900" dirty="0" smtClean="0"/>
              <a:t>2. </a:t>
            </a:r>
            <a:r>
              <a:rPr lang="en-US" sz="2900" b="1" dirty="0" smtClean="0"/>
              <a:t>Surveillance systems - </a:t>
            </a:r>
            <a:r>
              <a:rPr lang="en-US" sz="2900" dirty="0" smtClean="0"/>
              <a:t>The cost of placing and maintaining its own surveillance cameras, or buying data from companies/banks already owning surveillance cameras in places of interest(</a:t>
            </a:r>
            <a:r>
              <a:rPr lang="en-US" sz="2900" i="1" dirty="0" smtClean="0"/>
              <a:t>Major highways).</a:t>
            </a:r>
            <a:r>
              <a:rPr lang="en-US" sz="2900" dirty="0" smtClean="0"/>
              <a:t>This could be a one time cost or monthly cost. Although the cost is low, since we don’t place the surveillance cameras allover the country, but in areas of interest only.(</a:t>
            </a:r>
            <a:r>
              <a:rPr lang="en-US" sz="2900" i="1" dirty="0" smtClean="0"/>
              <a:t>e.g. in major high ways, and city streets).</a:t>
            </a:r>
            <a:br>
              <a:rPr lang="en-US" sz="2900" i="1" dirty="0" smtClean="0"/>
            </a:br>
            <a:r>
              <a:rPr lang="en-US" sz="2900" dirty="0"/>
              <a:t>3</a:t>
            </a:r>
            <a:r>
              <a:rPr lang="en-US" sz="2900" dirty="0" smtClean="0"/>
              <a:t>. </a:t>
            </a:r>
            <a:r>
              <a:rPr lang="en-US" sz="2900" b="1" dirty="0" smtClean="0"/>
              <a:t>Model training - </a:t>
            </a:r>
            <a:r>
              <a:rPr lang="en-US" sz="2900" dirty="0" smtClean="0"/>
              <a:t>The cost of hiring experienced data labelers, who will work on training the model with relevant data footages and labelling the footages. This is also incurred only once since the model does not need to be trained more than once.</a:t>
            </a:r>
            <a:br>
              <a:rPr lang="en-US" sz="2900" dirty="0" smtClean="0"/>
            </a:br>
            <a:r>
              <a:rPr lang="en-US" sz="2900" dirty="0" smtClean="0"/>
              <a:t>4. </a:t>
            </a:r>
            <a:r>
              <a:rPr lang="en-US" sz="2900" b="1" dirty="0" smtClean="0"/>
              <a:t>Cloud infrastructure – </a:t>
            </a:r>
            <a:r>
              <a:rPr lang="en-US" sz="2900" dirty="0" smtClean="0"/>
              <a:t>The subscription costs to get services from cloud technologies such as Microsoft Azure, or Amazon AWS services, in order to upload and train the model as well as storing data footages there. This cost is manageable, (</a:t>
            </a:r>
            <a:r>
              <a:rPr lang="en-US" sz="2900" i="1" dirty="0" smtClean="0"/>
              <a:t>due to the stiff competition among cloud infrastructure providers, it is easy to get affordable costs.)</a:t>
            </a:r>
            <a:endParaRPr lang="en-US" sz="2900" b="1" i="1" dirty="0"/>
          </a:p>
        </p:txBody>
      </p:sp>
    </p:spTree>
    <p:extLst>
      <p:ext uri="{BB962C8B-B14F-4D97-AF65-F5344CB8AC3E}">
        <p14:creationId xmlns:p14="http://schemas.microsoft.com/office/powerpoint/2010/main" val="1142390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32846"/>
            <a:ext cx="12192000" cy="857250"/>
          </a:xfrm>
        </p:spPr>
        <p:txBody>
          <a:bodyPr>
            <a:normAutofit fontScale="90000"/>
          </a:bodyPr>
          <a:lstStyle/>
          <a:p>
            <a:r>
              <a:rPr lang="en-US" sz="2900" b="1" dirty="0" smtClean="0"/>
              <a:t>Partnership</a:t>
            </a:r>
            <a:br>
              <a:rPr lang="en-US" sz="2900" b="1" dirty="0" smtClean="0"/>
            </a:br>
            <a:r>
              <a:rPr lang="en-US" sz="2900" dirty="0" smtClean="0"/>
              <a:t>The insurance willing to adopt this system could get partnership from bodies such as:</a:t>
            </a:r>
            <a:br>
              <a:rPr lang="en-US" sz="2900" dirty="0" smtClean="0"/>
            </a:br>
            <a:r>
              <a:rPr lang="en-US" sz="2900" dirty="0" smtClean="0"/>
              <a:t>1. NTSA(National Transport and Safety Authority)</a:t>
            </a:r>
            <a:br>
              <a:rPr lang="en-US" sz="2900" dirty="0" smtClean="0"/>
            </a:br>
            <a:r>
              <a:rPr lang="en-US" sz="2900" dirty="0" smtClean="0"/>
              <a:t>2. The traffic police authority</a:t>
            </a:r>
            <a:br>
              <a:rPr lang="en-US" sz="2900" dirty="0" smtClean="0"/>
            </a:br>
            <a:r>
              <a:rPr lang="en-US" sz="2900" dirty="0" smtClean="0"/>
              <a:t>3. The Insurance </a:t>
            </a:r>
            <a:r>
              <a:rPr lang="en-US" sz="2900" dirty="0"/>
              <a:t>R</a:t>
            </a:r>
            <a:r>
              <a:rPr lang="en-US" sz="2900" dirty="0" smtClean="0"/>
              <a:t>egulatory Authority of Kenya(IRA)</a:t>
            </a:r>
            <a:br>
              <a:rPr lang="en-US" sz="2900" dirty="0" smtClean="0"/>
            </a:br>
            <a:r>
              <a:rPr lang="en-US" sz="2900" dirty="0" smtClean="0"/>
              <a:t>4. Other insurance companies willing to partner and be part of the system.</a:t>
            </a:r>
            <a:br>
              <a:rPr lang="en-US" sz="2900" dirty="0" smtClean="0"/>
            </a:br>
            <a:r>
              <a:rPr lang="en-US" sz="2900" dirty="0" smtClean="0"/>
              <a:t>5. The government as well, since this system will also help in monitoring safety in roads, and safety of citizens.</a:t>
            </a:r>
            <a:br>
              <a:rPr lang="en-US" sz="2900" dirty="0" smtClean="0"/>
            </a:br>
            <a:r>
              <a:rPr lang="en-US" sz="2900" dirty="0" smtClean="0"/>
              <a:t/>
            </a:r>
            <a:br>
              <a:rPr lang="en-US" sz="2900" dirty="0" smtClean="0"/>
            </a:br>
            <a:r>
              <a:rPr lang="en-US" sz="2900" i="1" dirty="0" smtClean="0"/>
              <a:t/>
            </a:r>
            <a:br>
              <a:rPr lang="en-US" sz="2900" i="1" dirty="0" smtClean="0"/>
            </a:br>
            <a:endParaRPr lang="en-US" sz="2900" b="1" dirty="0"/>
          </a:p>
        </p:txBody>
      </p:sp>
    </p:spTree>
    <p:extLst>
      <p:ext uri="{BB962C8B-B14F-4D97-AF65-F5344CB8AC3E}">
        <p14:creationId xmlns:p14="http://schemas.microsoft.com/office/powerpoint/2010/main" val="3008984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5" y="3311238"/>
            <a:ext cx="11838708" cy="632402"/>
          </a:xfrm>
        </p:spPr>
        <p:txBody>
          <a:bodyPr>
            <a:noAutofit/>
          </a:bodyPr>
          <a:lstStyle/>
          <a:p>
            <a:r>
              <a:rPr lang="en-US" sz="2400" b="1" dirty="0" smtClean="0"/>
              <a:t>Challenges solved</a:t>
            </a:r>
            <a:br>
              <a:rPr lang="en-US" sz="2400" b="1" dirty="0" smtClean="0"/>
            </a:br>
            <a:r>
              <a:rPr lang="en-US" sz="2400" b="1" dirty="0" smtClean="0"/>
              <a:t>1. </a:t>
            </a:r>
            <a:r>
              <a:rPr lang="en-US" sz="2400" b="1" dirty="0"/>
              <a:t>Weak enforcement of traffic </a:t>
            </a:r>
            <a:r>
              <a:rPr lang="en-US" sz="2400" b="1" dirty="0" smtClean="0"/>
              <a:t>laws – </a:t>
            </a:r>
            <a:r>
              <a:rPr lang="en-US" sz="2400" b="1" dirty="0"/>
              <a:t/>
            </a:r>
            <a:br>
              <a:rPr lang="en-US" sz="2400" b="1" dirty="0"/>
            </a:br>
            <a:r>
              <a:rPr lang="en-US" sz="2400" dirty="0" smtClean="0"/>
              <a:t>This system could possibly lead to a positive reactivity or Hawthorne effect among drivers, since when </a:t>
            </a:r>
            <a:r>
              <a:rPr lang="en-US" sz="2400" dirty="0"/>
              <a:t>PSV drivers are made aware that there are surveillance cameras monitoring them, It could possibly create the effect of observing traffic laws, avoiding over-speeding and over-loading, and avoiding fraud during claiming process at all</a:t>
            </a:r>
            <a:r>
              <a:rPr lang="en-US" sz="2400" dirty="0" smtClean="0"/>
              <a:t>. This is because they will be made aware that  every mistake they make on roads will affect their claim.</a:t>
            </a:r>
            <a:r>
              <a:rPr lang="en-US" sz="2400" dirty="0"/>
              <a:t/>
            </a:r>
            <a:br>
              <a:rPr lang="en-US" sz="2400" dirty="0"/>
            </a:br>
            <a:r>
              <a:rPr lang="en-US" sz="2400" b="1" dirty="0" smtClean="0"/>
              <a:t>2</a:t>
            </a:r>
            <a:r>
              <a:rPr lang="en-US" sz="2400" dirty="0" smtClean="0"/>
              <a:t>. </a:t>
            </a:r>
            <a:r>
              <a:rPr lang="en-US" sz="2400" b="1" dirty="0"/>
              <a:t>Fraudulent claims</a:t>
            </a:r>
            <a:r>
              <a:rPr lang="en-US" sz="2400" b="1" dirty="0" smtClean="0"/>
              <a:t>.</a:t>
            </a:r>
            <a:r>
              <a:rPr lang="en-US" sz="2400" dirty="0"/>
              <a:t> </a:t>
            </a:r>
            <a:r>
              <a:rPr lang="en-US" sz="2400" dirty="0" smtClean="0"/>
              <a:t>– This system, will be able to track and record all cases of accidents that occurred in the spots where the surveillance cameras are placed, thus the insurance companies will have sufficient evidence in proving or disproving liability. This will make drivers, and PSV owners more honest regarding claiming, since frauds could affect their insurance policies and even future policies they will seek to undertake.</a:t>
            </a:r>
            <a:r>
              <a:rPr lang="en-US" sz="2400" b="1" dirty="0"/>
              <a:t/>
            </a:r>
            <a:br>
              <a:rPr lang="en-US" sz="2400" b="1" dirty="0"/>
            </a:br>
            <a:r>
              <a:rPr lang="en-US" sz="2400" dirty="0" smtClean="0"/>
              <a:t>3. </a:t>
            </a:r>
            <a:r>
              <a:rPr lang="en-US" sz="2400" b="1" dirty="0"/>
              <a:t>The lack of integrated data system on PSV </a:t>
            </a:r>
            <a:r>
              <a:rPr lang="en-US" sz="2400" b="1" dirty="0" smtClean="0"/>
              <a:t>insurance – </a:t>
            </a:r>
            <a:r>
              <a:rPr lang="en-US" sz="2400" dirty="0" smtClean="0"/>
              <a:t>Due to the adoption of this system, there will be a common central database that could be shared among the insurance sectors issuing PSV insurance. It will make the process of tracking the insured PSVs, monitoring their behavior, and premium loading </a:t>
            </a:r>
            <a:r>
              <a:rPr lang="en-US" sz="2400" dirty="0"/>
              <a:t>easier. </a:t>
            </a:r>
            <a:r>
              <a:rPr lang="en-US" sz="2400" dirty="0" smtClean="0"/>
              <a:t>A centralized </a:t>
            </a:r>
            <a:r>
              <a:rPr lang="en-US" sz="2400" dirty="0"/>
              <a:t>motor insurance </a:t>
            </a:r>
            <a:r>
              <a:rPr lang="en-US" sz="2400" dirty="0" smtClean="0"/>
              <a:t>data system </a:t>
            </a:r>
            <a:r>
              <a:rPr lang="en-US" sz="2400" dirty="0"/>
              <a:t>would aid in the consideration of insurance firms to underwrite </a:t>
            </a:r>
            <a:r>
              <a:rPr lang="en-US" sz="2400" dirty="0" smtClean="0"/>
              <a:t>PSVs and this will revive the PSV insurance market.</a:t>
            </a:r>
            <a:r>
              <a:rPr lang="en-US" sz="2400" b="1" dirty="0"/>
              <a:t/>
            </a:r>
            <a:br>
              <a:rPr lang="en-US" sz="2400" b="1" dirty="0"/>
            </a:br>
            <a:endParaRPr lang="en-US" sz="2400" b="1" dirty="0"/>
          </a:p>
        </p:txBody>
      </p:sp>
    </p:spTree>
    <p:extLst>
      <p:ext uri="{BB962C8B-B14F-4D97-AF65-F5344CB8AC3E}">
        <p14:creationId xmlns:p14="http://schemas.microsoft.com/office/powerpoint/2010/main" val="1266436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0582"/>
            <a:ext cx="12192000" cy="1325563"/>
          </a:xfrm>
        </p:spPr>
        <p:txBody>
          <a:bodyPr>
            <a:normAutofit fontScale="90000"/>
          </a:bodyPr>
          <a:lstStyle/>
          <a:p>
            <a:r>
              <a:rPr lang="en-US" sz="2900" b="1" dirty="0" smtClean="0"/>
              <a:t>Inclusivity and aim</a:t>
            </a:r>
            <a:br>
              <a:rPr lang="en-US" sz="2900" b="1" dirty="0" smtClean="0"/>
            </a:br>
            <a:r>
              <a:rPr lang="en-US" sz="2900" dirty="0" smtClean="0"/>
              <a:t>When such data on PSVs becomes available to an insurance company or the insurance market in </a:t>
            </a:r>
            <a:r>
              <a:rPr lang="en-US" sz="2900" dirty="0"/>
              <a:t>K</a:t>
            </a:r>
            <a:r>
              <a:rPr lang="en-US" sz="2900" dirty="0" smtClean="0"/>
              <a:t>enya, then challenges associated with PSV insurance such as weak enforcement of traffic laws, fraudulent claims, challenges in claims and policy renewal and lack of an integrated data infrastructure on PSVs would be solved.</a:t>
            </a:r>
            <a:br>
              <a:rPr lang="en-US" sz="2900" dirty="0" smtClean="0"/>
            </a:br>
            <a:r>
              <a:rPr lang="en-US" sz="2900" dirty="0" smtClean="0"/>
              <a:t> </a:t>
            </a:r>
            <a:br>
              <a:rPr lang="en-US" sz="2900" dirty="0" smtClean="0"/>
            </a:br>
            <a:r>
              <a:rPr lang="en-US" sz="2900" dirty="0" smtClean="0"/>
              <a:t>Insurance companies would then be interested in the PSV market once again, and this would ensure active under-writing of PSV risks in Kenya. This would lead to an increase in the uptake of PSV business in the Kenyan market. This would further improve ease of access of PSV insurance to major PSV </a:t>
            </a:r>
            <a:r>
              <a:rPr lang="en-US" sz="2900" dirty="0" err="1" smtClean="0"/>
              <a:t>saccos</a:t>
            </a:r>
            <a:r>
              <a:rPr lang="en-US" sz="2900" dirty="0" smtClean="0"/>
              <a:t> and individual owners due to the booming PSV insurance market.</a:t>
            </a:r>
            <a:br>
              <a:rPr lang="en-US" sz="2900" dirty="0" smtClean="0"/>
            </a:br>
            <a:r>
              <a:rPr lang="en-US" sz="2900" dirty="0"/>
              <a:t/>
            </a:r>
            <a:br>
              <a:rPr lang="en-US" sz="2900" dirty="0"/>
            </a:br>
            <a:r>
              <a:rPr lang="en-US" sz="2900" dirty="0" smtClean="0"/>
              <a:t/>
            </a:r>
            <a:br>
              <a:rPr lang="en-US" sz="2900" dirty="0" smtClean="0"/>
            </a:br>
            <a:r>
              <a:rPr lang="en-US" sz="2900" dirty="0"/>
              <a:t/>
            </a:r>
            <a:br>
              <a:rPr lang="en-US" sz="2900" dirty="0"/>
            </a:br>
            <a:endParaRPr lang="en-US" sz="2900" b="1" dirty="0"/>
          </a:p>
        </p:txBody>
      </p:sp>
    </p:spTree>
    <p:extLst>
      <p:ext uri="{BB962C8B-B14F-4D97-AF65-F5344CB8AC3E}">
        <p14:creationId xmlns:p14="http://schemas.microsoft.com/office/powerpoint/2010/main" val="2954381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0" y="3131127"/>
            <a:ext cx="12067309" cy="733857"/>
          </a:xfrm>
        </p:spPr>
        <p:txBody>
          <a:bodyPr>
            <a:normAutofit fontScale="90000"/>
          </a:bodyPr>
          <a:lstStyle/>
          <a:p>
            <a:r>
              <a:rPr lang="en-US" sz="2900" b="1" dirty="0" smtClean="0"/>
              <a:t>Case scenario 1:</a:t>
            </a:r>
            <a:br>
              <a:rPr lang="en-US" sz="2900" b="1" dirty="0" smtClean="0"/>
            </a:br>
            <a:r>
              <a:rPr lang="en-US" sz="2900" dirty="0" smtClean="0"/>
              <a:t>A car is observed driving in Lane 14A, </a:t>
            </a:r>
            <a:br>
              <a:rPr lang="en-US" sz="2900" dirty="0" smtClean="0"/>
            </a:br>
            <a:r>
              <a:rPr lang="en-US" sz="2900" dirty="0" smtClean="0"/>
              <a:t>The model identifies:</a:t>
            </a:r>
            <a:br>
              <a:rPr lang="en-US" sz="2900" dirty="0" smtClean="0"/>
            </a:br>
            <a:r>
              <a:rPr lang="en-US" sz="2900" dirty="0" smtClean="0"/>
              <a:t>1. That the car is a PSV (</a:t>
            </a:r>
            <a:r>
              <a:rPr lang="en-US" sz="2900" i="1" dirty="0" smtClean="0"/>
              <a:t>for the sake of example number plate </a:t>
            </a:r>
            <a:r>
              <a:rPr lang="en-US" sz="2900" b="1" dirty="0" smtClean="0"/>
              <a:t>KCD 037D</a:t>
            </a:r>
            <a:r>
              <a:rPr lang="en-US" sz="2900" i="1" dirty="0" smtClean="0"/>
              <a:t>)</a:t>
            </a:r>
            <a:r>
              <a:rPr lang="en-US" sz="2900" dirty="0" smtClean="0"/>
              <a:t>.</a:t>
            </a:r>
            <a:br>
              <a:rPr lang="en-US" sz="2900" dirty="0" smtClean="0"/>
            </a:br>
            <a:r>
              <a:rPr lang="en-US" sz="2900" dirty="0" smtClean="0"/>
              <a:t>2. The car is over-loaded and driving on the wrong lane.</a:t>
            </a:r>
            <a:br>
              <a:rPr lang="en-US" sz="2900" dirty="0" smtClean="0"/>
            </a:br>
            <a:r>
              <a:rPr lang="en-US" sz="2900" dirty="0" smtClean="0"/>
              <a:t>3. The car is over-speeding, based on the speed limit on this street and speed is approximately calculated by distance observable by the surveillance camera divided by the number of seconds elapsed when the car is in motion on the observable range of the camera.</a:t>
            </a:r>
            <a:br>
              <a:rPr lang="en-US" sz="2900" dirty="0" smtClean="0"/>
            </a:br>
            <a:r>
              <a:rPr lang="en-US" sz="2900" dirty="0" smtClean="0"/>
              <a:t>4. The model captures all this data, and creates a new record e.g.:</a:t>
            </a:r>
            <a:br>
              <a:rPr lang="en-US" sz="2900" dirty="0" smtClean="0"/>
            </a:br>
            <a:r>
              <a:rPr lang="en-US" sz="2900" dirty="0"/>
              <a:t/>
            </a:r>
            <a:br>
              <a:rPr lang="en-US" sz="2900" dirty="0"/>
            </a:br>
            <a:r>
              <a:rPr lang="en-US" sz="2900" dirty="0" smtClean="0"/>
              <a:t/>
            </a:r>
            <a:br>
              <a:rPr lang="en-US" sz="2900" dirty="0" smtClean="0"/>
            </a:br>
            <a:r>
              <a:rPr lang="en-US" sz="2900" dirty="0" smtClean="0"/>
              <a:t/>
            </a:r>
            <a:br>
              <a:rPr lang="en-US" sz="2900" dirty="0" smtClean="0"/>
            </a:br>
            <a:r>
              <a:rPr lang="en-US" sz="2900" dirty="0" smtClean="0"/>
              <a:t>5. In case of claim processing, we will first have to analyze records and view all entire records of this particular car, to assess its general behavior on road based on its appearances on our records, and thus pay claims accordingly or alter premiums accordingly.</a:t>
            </a:r>
            <a:br>
              <a:rPr lang="en-US" sz="2900" dirty="0" smtClean="0"/>
            </a:br>
            <a:r>
              <a:rPr lang="en-US" sz="2900" b="1" dirty="0" smtClean="0"/>
              <a:t/>
            </a:r>
            <a:br>
              <a:rPr lang="en-US" sz="2900" b="1" dirty="0" smtClean="0"/>
            </a:br>
            <a:endParaRPr lang="en-US" sz="2900" b="1" dirty="0"/>
          </a:p>
        </p:txBody>
      </p:sp>
      <p:graphicFrame>
        <p:nvGraphicFramePr>
          <p:cNvPr id="5" name="Table 4"/>
          <p:cNvGraphicFramePr>
            <a:graphicFrameLocks noGrp="1"/>
          </p:cNvGraphicFramePr>
          <p:nvPr>
            <p:extLst>
              <p:ext uri="{D42A27DB-BD31-4B8C-83A1-F6EECF244321}">
                <p14:modId xmlns:p14="http://schemas.microsoft.com/office/powerpoint/2010/main" val="2178598821"/>
              </p:ext>
            </p:extLst>
          </p:nvPr>
        </p:nvGraphicFramePr>
        <p:xfrm>
          <a:off x="272472" y="3864984"/>
          <a:ext cx="10975364" cy="741680"/>
        </p:xfrm>
        <a:graphic>
          <a:graphicData uri="http://schemas.openxmlformats.org/drawingml/2006/table">
            <a:tbl>
              <a:tblPr firstRow="1" bandRow="1">
                <a:tableStyleId>{5C22544A-7EE6-4342-B048-85BDC9FD1C3A}</a:tableStyleId>
              </a:tblPr>
              <a:tblGrid>
                <a:gridCol w="841433">
                  <a:extLst>
                    <a:ext uri="{9D8B030D-6E8A-4147-A177-3AD203B41FA5}">
                      <a16:colId xmlns:a16="http://schemas.microsoft.com/office/drawing/2014/main" val="578320739"/>
                    </a:ext>
                  </a:extLst>
                </a:gridCol>
                <a:gridCol w="841433">
                  <a:extLst>
                    <a:ext uri="{9D8B030D-6E8A-4147-A177-3AD203B41FA5}">
                      <a16:colId xmlns:a16="http://schemas.microsoft.com/office/drawing/2014/main" val="832865872"/>
                    </a:ext>
                  </a:extLst>
                </a:gridCol>
                <a:gridCol w="841433">
                  <a:extLst>
                    <a:ext uri="{9D8B030D-6E8A-4147-A177-3AD203B41FA5}">
                      <a16:colId xmlns:a16="http://schemas.microsoft.com/office/drawing/2014/main" val="3868820621"/>
                    </a:ext>
                  </a:extLst>
                </a:gridCol>
                <a:gridCol w="1150493">
                  <a:extLst>
                    <a:ext uri="{9D8B030D-6E8A-4147-A177-3AD203B41FA5}">
                      <a16:colId xmlns:a16="http://schemas.microsoft.com/office/drawing/2014/main" val="2472288224"/>
                    </a:ext>
                  </a:extLst>
                </a:gridCol>
                <a:gridCol w="1479360">
                  <a:extLst>
                    <a:ext uri="{9D8B030D-6E8A-4147-A177-3AD203B41FA5}">
                      <a16:colId xmlns:a16="http://schemas.microsoft.com/office/drawing/2014/main" val="1539257415"/>
                    </a:ext>
                  </a:extLst>
                </a:gridCol>
                <a:gridCol w="1054418">
                  <a:extLst>
                    <a:ext uri="{9D8B030D-6E8A-4147-A177-3AD203B41FA5}">
                      <a16:colId xmlns:a16="http://schemas.microsoft.com/office/drawing/2014/main" val="1346891491"/>
                    </a:ext>
                  </a:extLst>
                </a:gridCol>
                <a:gridCol w="1079818">
                  <a:extLst>
                    <a:ext uri="{9D8B030D-6E8A-4147-A177-3AD203B41FA5}">
                      <a16:colId xmlns:a16="http://schemas.microsoft.com/office/drawing/2014/main" val="4010952269"/>
                    </a:ext>
                  </a:extLst>
                </a:gridCol>
                <a:gridCol w="1534414">
                  <a:extLst>
                    <a:ext uri="{9D8B030D-6E8A-4147-A177-3AD203B41FA5}">
                      <a16:colId xmlns:a16="http://schemas.microsoft.com/office/drawing/2014/main" val="3179483321"/>
                    </a:ext>
                  </a:extLst>
                </a:gridCol>
                <a:gridCol w="988780">
                  <a:extLst>
                    <a:ext uri="{9D8B030D-6E8A-4147-A177-3AD203B41FA5}">
                      <a16:colId xmlns:a16="http://schemas.microsoft.com/office/drawing/2014/main" val="3906484383"/>
                    </a:ext>
                  </a:extLst>
                </a:gridCol>
                <a:gridCol w="1163782">
                  <a:extLst>
                    <a:ext uri="{9D8B030D-6E8A-4147-A177-3AD203B41FA5}">
                      <a16:colId xmlns:a16="http://schemas.microsoft.com/office/drawing/2014/main" val="1768992245"/>
                    </a:ext>
                  </a:extLst>
                </a:gridCol>
              </a:tblGrid>
              <a:tr h="370840">
                <a:tc>
                  <a:txBody>
                    <a:bodyPr/>
                    <a:lstStyle/>
                    <a:p>
                      <a:r>
                        <a:rPr lang="en-US" dirty="0" smtClean="0"/>
                        <a:t>Day</a:t>
                      </a:r>
                      <a:endParaRPr lang="en-US" dirty="0"/>
                    </a:p>
                  </a:txBody>
                  <a:tcPr/>
                </a:tc>
                <a:tc>
                  <a:txBody>
                    <a:bodyPr/>
                    <a:lstStyle/>
                    <a:p>
                      <a:r>
                        <a:rPr lang="en-US" dirty="0" smtClean="0"/>
                        <a:t>Month</a:t>
                      </a:r>
                      <a:endParaRPr lang="en-US" dirty="0"/>
                    </a:p>
                  </a:txBody>
                  <a:tcPr/>
                </a:tc>
                <a:tc>
                  <a:txBody>
                    <a:bodyPr/>
                    <a:lstStyle/>
                    <a:p>
                      <a:r>
                        <a:rPr lang="en-US" dirty="0" smtClean="0"/>
                        <a:t>Year</a:t>
                      </a:r>
                      <a:endParaRPr lang="en-US" dirty="0"/>
                    </a:p>
                  </a:txBody>
                  <a:tcPr/>
                </a:tc>
                <a:tc>
                  <a:txBody>
                    <a:bodyPr/>
                    <a:lstStyle/>
                    <a:p>
                      <a:r>
                        <a:rPr lang="en-US" dirty="0" smtClean="0"/>
                        <a:t>Car ID</a:t>
                      </a:r>
                      <a:endParaRPr lang="en-US" dirty="0"/>
                    </a:p>
                  </a:txBody>
                  <a:tcPr/>
                </a:tc>
                <a:tc>
                  <a:txBody>
                    <a:bodyPr/>
                    <a:lstStyle/>
                    <a:p>
                      <a:r>
                        <a:rPr lang="en-US" dirty="0" smtClean="0"/>
                        <a:t>Location</a:t>
                      </a:r>
                      <a:endParaRPr lang="en-US" dirty="0"/>
                    </a:p>
                  </a:txBody>
                  <a:tcPr/>
                </a:tc>
                <a:tc>
                  <a:txBody>
                    <a:bodyPr/>
                    <a:lstStyle/>
                    <a:p>
                      <a:r>
                        <a:rPr lang="en-US" dirty="0" smtClean="0"/>
                        <a:t>Time in</a:t>
                      </a:r>
                      <a:endParaRPr lang="en-US" dirty="0"/>
                    </a:p>
                  </a:txBody>
                  <a:tcPr/>
                </a:tc>
                <a:tc>
                  <a:txBody>
                    <a:bodyPr/>
                    <a:lstStyle/>
                    <a:p>
                      <a:r>
                        <a:rPr lang="en-US" dirty="0" smtClean="0"/>
                        <a:t>Time out</a:t>
                      </a:r>
                      <a:endParaRPr lang="en-US" dirty="0"/>
                    </a:p>
                  </a:txBody>
                  <a:tcPr/>
                </a:tc>
                <a:tc>
                  <a:txBody>
                    <a:bodyPr/>
                    <a:lstStyle/>
                    <a:p>
                      <a:r>
                        <a:rPr lang="en-US" dirty="0" err="1" smtClean="0"/>
                        <a:t>Approx</a:t>
                      </a:r>
                      <a:r>
                        <a:rPr lang="en-US" dirty="0" smtClean="0"/>
                        <a:t> speed</a:t>
                      </a:r>
                      <a:endParaRPr lang="en-US" dirty="0"/>
                    </a:p>
                  </a:txBody>
                  <a:tcPr/>
                </a:tc>
                <a:tc>
                  <a:txBody>
                    <a:bodyPr/>
                    <a:lstStyle/>
                    <a:p>
                      <a:r>
                        <a:rPr lang="en-US" dirty="0" smtClean="0"/>
                        <a:t>Overlap</a:t>
                      </a:r>
                      <a:endParaRPr lang="en-US" dirty="0"/>
                    </a:p>
                  </a:txBody>
                  <a:tcPr/>
                </a:tc>
                <a:tc>
                  <a:txBody>
                    <a:bodyPr/>
                    <a:lstStyle/>
                    <a:p>
                      <a:r>
                        <a:rPr lang="en-US" dirty="0" smtClean="0"/>
                        <a:t>Overload</a:t>
                      </a:r>
                      <a:endParaRPr lang="en-US" dirty="0"/>
                    </a:p>
                  </a:txBody>
                  <a:tcPr/>
                </a:tc>
                <a:extLst>
                  <a:ext uri="{0D108BD9-81ED-4DB2-BD59-A6C34878D82A}">
                    <a16:rowId xmlns:a16="http://schemas.microsoft.com/office/drawing/2014/main" val="51385420"/>
                  </a:ext>
                </a:extLst>
              </a:tr>
              <a:tr h="370840">
                <a:tc>
                  <a:txBody>
                    <a:bodyPr/>
                    <a:lstStyle/>
                    <a:p>
                      <a:r>
                        <a:rPr lang="en-US" dirty="0" smtClean="0"/>
                        <a:t>21</a:t>
                      </a:r>
                      <a:endParaRPr lang="en-US" dirty="0"/>
                    </a:p>
                  </a:txBody>
                  <a:tcPr/>
                </a:tc>
                <a:tc>
                  <a:txBody>
                    <a:bodyPr/>
                    <a:lstStyle/>
                    <a:p>
                      <a:r>
                        <a:rPr lang="en-US" dirty="0" smtClean="0"/>
                        <a:t>March</a:t>
                      </a:r>
                      <a:endParaRPr lang="en-US" dirty="0"/>
                    </a:p>
                  </a:txBody>
                  <a:tcPr/>
                </a:tc>
                <a:tc>
                  <a:txBody>
                    <a:bodyPr/>
                    <a:lstStyle/>
                    <a:p>
                      <a:r>
                        <a:rPr lang="en-US" dirty="0" smtClean="0"/>
                        <a:t>2021</a:t>
                      </a:r>
                      <a:endParaRPr lang="en-US" dirty="0"/>
                    </a:p>
                  </a:txBody>
                  <a:tcPr/>
                </a:tc>
                <a:tc>
                  <a:txBody>
                    <a:bodyPr/>
                    <a:lstStyle/>
                    <a:p>
                      <a:r>
                        <a:rPr lang="en-US" dirty="0" smtClean="0"/>
                        <a:t>KCD 037D</a:t>
                      </a:r>
                      <a:endParaRPr lang="en-US" dirty="0"/>
                    </a:p>
                  </a:txBody>
                  <a:tcPr/>
                </a:tc>
                <a:tc>
                  <a:txBody>
                    <a:bodyPr/>
                    <a:lstStyle/>
                    <a:p>
                      <a:r>
                        <a:rPr lang="en-US" dirty="0" smtClean="0"/>
                        <a:t>Lane 14A</a:t>
                      </a:r>
                      <a:endParaRPr lang="en-US" dirty="0"/>
                    </a:p>
                  </a:txBody>
                  <a:tcPr/>
                </a:tc>
                <a:tc>
                  <a:txBody>
                    <a:bodyPr/>
                    <a:lstStyle/>
                    <a:p>
                      <a:r>
                        <a:rPr lang="en-US" dirty="0" smtClean="0"/>
                        <a:t>12:07:45</a:t>
                      </a:r>
                      <a:endParaRPr lang="en-US" dirty="0"/>
                    </a:p>
                  </a:txBody>
                  <a:tcPr/>
                </a:tc>
                <a:tc>
                  <a:txBody>
                    <a:bodyPr/>
                    <a:lstStyle/>
                    <a:p>
                      <a:r>
                        <a:rPr lang="en-US" dirty="0" smtClean="0"/>
                        <a:t>12:08:23</a:t>
                      </a:r>
                      <a:endParaRPr lang="en-US" dirty="0"/>
                    </a:p>
                  </a:txBody>
                  <a:tcPr/>
                </a:tc>
                <a:tc>
                  <a:txBody>
                    <a:bodyPr/>
                    <a:lstStyle/>
                    <a:p>
                      <a:r>
                        <a:rPr lang="en-US" dirty="0" smtClean="0"/>
                        <a:t>67 </a:t>
                      </a:r>
                      <a:r>
                        <a:rPr lang="en-US" dirty="0" err="1" smtClean="0"/>
                        <a:t>mps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3977041297"/>
                  </a:ext>
                </a:extLst>
              </a:tr>
            </a:tbl>
          </a:graphicData>
        </a:graphic>
      </p:graphicFrame>
    </p:spTree>
    <p:extLst>
      <p:ext uri="{BB962C8B-B14F-4D97-AF65-F5344CB8AC3E}">
        <p14:creationId xmlns:p14="http://schemas.microsoft.com/office/powerpoint/2010/main" val="339240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9636"/>
            <a:ext cx="11998036" cy="798657"/>
          </a:xfrm>
        </p:spPr>
        <p:txBody>
          <a:bodyPr>
            <a:normAutofit fontScale="90000"/>
          </a:bodyPr>
          <a:lstStyle/>
          <a:p>
            <a:r>
              <a:rPr lang="en-US" sz="2900" b="1" dirty="0" smtClean="0"/>
              <a:t>Case scenario 2:</a:t>
            </a:r>
            <a:br>
              <a:rPr lang="en-US" sz="2900" b="1" dirty="0" smtClean="0"/>
            </a:br>
            <a:r>
              <a:rPr lang="en-US" sz="2900" dirty="0" smtClean="0"/>
              <a:t>An insured PSV, comes to process a claim and states that an accident just occurred last night or such as the car was stolen, and the police arrived late(</a:t>
            </a:r>
            <a:r>
              <a:rPr lang="en-US" sz="2900" i="1" dirty="0" smtClean="0"/>
              <a:t>or something which could be of an excuse).</a:t>
            </a:r>
            <a:br>
              <a:rPr lang="en-US" sz="2900" i="1" dirty="0" smtClean="0"/>
            </a:br>
            <a:r>
              <a:rPr lang="en-US" sz="2900" dirty="0" smtClean="0"/>
              <a:t>If the car happened to pass on a street with our surveillance system, then we will be able to do a simple search and see when the car passed </a:t>
            </a:r>
            <a:r>
              <a:rPr lang="en-US" sz="2900" dirty="0" err="1" smtClean="0"/>
              <a:t>e.g</a:t>
            </a:r>
            <a:r>
              <a:rPr lang="en-US" sz="2900" dirty="0" smtClean="0"/>
              <a:t>:</a:t>
            </a:r>
            <a:br>
              <a:rPr lang="en-US" sz="2900" dirty="0" smtClean="0"/>
            </a:br>
            <a:r>
              <a:rPr lang="en-US" sz="2900" dirty="0"/>
              <a:t/>
            </a:r>
            <a:br>
              <a:rPr lang="en-US" sz="2900" dirty="0"/>
            </a:br>
            <a:r>
              <a:rPr lang="en-US" sz="2900" dirty="0" smtClean="0"/>
              <a:t>The driver claims the accident occurred around 12:00, but on the records, there is no record which matches with that, then this could be termed as fraud on the side of the insured</a:t>
            </a:r>
            <a:br>
              <a:rPr lang="en-US" sz="2900" dirty="0" smtClean="0"/>
            </a:br>
            <a:r>
              <a:rPr lang="en-US" sz="2900" dirty="0"/>
              <a:t/>
            </a:r>
            <a:br>
              <a:rPr lang="en-US" sz="2900" dirty="0"/>
            </a:br>
            <a:r>
              <a:rPr lang="en-US" sz="2900" dirty="0" smtClean="0"/>
              <a:t>or: The driver was seen to over-speed, then a penalty will be charged since it could be that over-speeding was the cause of accident.</a:t>
            </a:r>
            <a:endParaRPr lang="en-US" sz="2900" b="1" dirty="0"/>
          </a:p>
        </p:txBody>
      </p:sp>
    </p:spTree>
    <p:extLst>
      <p:ext uri="{BB962C8B-B14F-4D97-AF65-F5344CB8AC3E}">
        <p14:creationId xmlns:p14="http://schemas.microsoft.com/office/powerpoint/2010/main" val="239147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307"/>
            <a:ext cx="6089073" cy="521566"/>
          </a:xfrm>
        </p:spPr>
        <p:txBody>
          <a:bodyPr>
            <a:noAutofit/>
          </a:bodyPr>
          <a:lstStyle/>
          <a:p>
            <a:r>
              <a:rPr lang="en-US" sz="2900" b="1" dirty="0" smtClean="0"/>
              <a:t>Labelling data for training the model</a:t>
            </a:r>
            <a:br>
              <a:rPr lang="en-US" sz="2900" b="1" dirty="0" smtClean="0"/>
            </a:br>
            <a:endParaRPr lang="en-US" sz="29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72840"/>
            <a:ext cx="5744321" cy="39762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323" y="334960"/>
            <a:ext cx="6447678" cy="5143500"/>
          </a:xfrm>
          <a:prstGeom prst="rect">
            <a:avLst/>
          </a:prstGeom>
        </p:spPr>
      </p:pic>
      <p:sp>
        <p:nvSpPr>
          <p:cNvPr id="6" name="TextBox 5"/>
          <p:cNvSpPr txBox="1"/>
          <p:nvPr/>
        </p:nvSpPr>
        <p:spPr>
          <a:xfrm>
            <a:off x="5744322" y="5611091"/>
            <a:ext cx="6350696" cy="646331"/>
          </a:xfrm>
          <a:prstGeom prst="rect">
            <a:avLst/>
          </a:prstGeom>
          <a:noFill/>
        </p:spPr>
        <p:txBody>
          <a:bodyPr wrap="square" rtlCol="0">
            <a:spAutoFit/>
          </a:bodyPr>
          <a:lstStyle/>
          <a:p>
            <a:r>
              <a:rPr lang="en-US" dirty="0" smtClean="0"/>
              <a:t>The free and open source </a:t>
            </a:r>
            <a:r>
              <a:rPr lang="en-US" b="1" dirty="0" err="1" smtClean="0"/>
              <a:t>openCV</a:t>
            </a:r>
            <a:r>
              <a:rPr lang="en-US" b="1" dirty="0" smtClean="0"/>
              <a:t> computer vision library</a:t>
            </a:r>
            <a:r>
              <a:rPr lang="en-US" dirty="0" smtClean="0"/>
              <a:t> that is used for text recognition in images and video footages</a:t>
            </a:r>
            <a:endParaRPr lang="en-US" dirty="0"/>
          </a:p>
        </p:txBody>
      </p:sp>
    </p:spTree>
    <p:extLst>
      <p:ext uri="{BB962C8B-B14F-4D97-AF65-F5344CB8AC3E}">
        <p14:creationId xmlns:p14="http://schemas.microsoft.com/office/powerpoint/2010/main" val="3050411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64162"/>
            <a:ext cx="9767455" cy="5993838"/>
          </a:xfrm>
          <a:prstGeom prst="rect">
            <a:avLst/>
          </a:prstGeom>
        </p:spPr>
      </p:pic>
      <p:sp>
        <p:nvSpPr>
          <p:cNvPr id="5" name="TextBox 4"/>
          <p:cNvSpPr txBox="1"/>
          <p:nvPr/>
        </p:nvSpPr>
        <p:spPr>
          <a:xfrm>
            <a:off x="152400" y="207818"/>
            <a:ext cx="5278582" cy="507831"/>
          </a:xfrm>
          <a:prstGeom prst="rect">
            <a:avLst/>
          </a:prstGeom>
          <a:noFill/>
        </p:spPr>
        <p:txBody>
          <a:bodyPr wrap="square" rtlCol="0">
            <a:spAutoFit/>
          </a:bodyPr>
          <a:lstStyle/>
          <a:p>
            <a:r>
              <a:rPr lang="en-US" sz="2700" b="1" dirty="0" smtClean="0"/>
              <a:t>Sample data that could be fetched</a:t>
            </a:r>
            <a:endParaRPr lang="en-US" sz="2700" b="1" dirty="0"/>
          </a:p>
        </p:txBody>
      </p:sp>
      <p:sp>
        <p:nvSpPr>
          <p:cNvPr id="6" name="TextBox 5"/>
          <p:cNvSpPr txBox="1"/>
          <p:nvPr/>
        </p:nvSpPr>
        <p:spPr>
          <a:xfrm>
            <a:off x="9767455" y="1709292"/>
            <a:ext cx="2341419" cy="4770537"/>
          </a:xfrm>
          <a:prstGeom prst="rect">
            <a:avLst/>
          </a:prstGeom>
          <a:noFill/>
        </p:spPr>
        <p:txBody>
          <a:bodyPr wrap="square" rtlCol="0">
            <a:spAutoFit/>
          </a:bodyPr>
          <a:lstStyle/>
          <a:p>
            <a:r>
              <a:rPr lang="en-US" sz="1600" dirty="0" smtClean="0"/>
              <a:t>Variables of interest:</a:t>
            </a:r>
          </a:p>
          <a:p>
            <a:endParaRPr lang="en-US" sz="1600" dirty="0"/>
          </a:p>
          <a:p>
            <a:r>
              <a:rPr lang="en-US" sz="1600" dirty="0" smtClean="0"/>
              <a:t>1. Day</a:t>
            </a:r>
          </a:p>
          <a:p>
            <a:r>
              <a:rPr lang="en-US" sz="1600" dirty="0" smtClean="0"/>
              <a:t>2.Month</a:t>
            </a:r>
          </a:p>
          <a:p>
            <a:r>
              <a:rPr lang="en-US" sz="1600" dirty="0" smtClean="0"/>
              <a:t>3. Year</a:t>
            </a:r>
          </a:p>
          <a:p>
            <a:r>
              <a:rPr lang="en-US" sz="1600" dirty="0" smtClean="0"/>
              <a:t>4. Car number plate</a:t>
            </a:r>
          </a:p>
          <a:p>
            <a:r>
              <a:rPr lang="en-US" sz="1600" dirty="0" smtClean="0"/>
              <a:t>5. Location observed</a:t>
            </a:r>
          </a:p>
          <a:p>
            <a:r>
              <a:rPr lang="en-US" sz="1600" dirty="0" smtClean="0"/>
              <a:t>6. Time first seen</a:t>
            </a:r>
          </a:p>
          <a:p>
            <a:r>
              <a:rPr lang="en-US" sz="1600" dirty="0" smtClean="0"/>
              <a:t>7. Time last seen on footage</a:t>
            </a:r>
          </a:p>
          <a:p>
            <a:r>
              <a:rPr lang="en-US" sz="1600" dirty="0" smtClean="0"/>
              <a:t>8. Approximate speed</a:t>
            </a:r>
          </a:p>
          <a:p>
            <a:r>
              <a:rPr lang="en-US" sz="1600" dirty="0" smtClean="0"/>
              <a:t>9. Was the car overlapping or being driven in wrong lane</a:t>
            </a:r>
          </a:p>
          <a:p>
            <a:r>
              <a:rPr lang="en-US" sz="1600" dirty="0" smtClean="0"/>
              <a:t>10. Was the car over-loaded</a:t>
            </a:r>
          </a:p>
          <a:p>
            <a:r>
              <a:rPr lang="en-US" sz="1600" dirty="0" smtClean="0"/>
              <a:t>Particular video frame-for later evidence</a:t>
            </a:r>
          </a:p>
          <a:p>
            <a:endParaRPr lang="en-US" sz="1600" dirty="0"/>
          </a:p>
        </p:txBody>
      </p:sp>
    </p:spTree>
    <p:extLst>
      <p:ext uri="{BB962C8B-B14F-4D97-AF65-F5344CB8AC3E}">
        <p14:creationId xmlns:p14="http://schemas.microsoft.com/office/powerpoint/2010/main" val="346250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4774"/>
            <a:ext cx="11975690" cy="1325563"/>
          </a:xfrm>
        </p:spPr>
        <p:txBody>
          <a:bodyPr>
            <a:normAutofit fontScale="90000"/>
          </a:bodyPr>
          <a:lstStyle/>
          <a:p>
            <a:r>
              <a:rPr lang="en-US" sz="2900" b="1" dirty="0" smtClean="0"/>
              <a:t>Abbreviations</a:t>
            </a:r>
            <a:br>
              <a:rPr lang="en-US" sz="2900" b="1" dirty="0" smtClean="0"/>
            </a:br>
            <a:r>
              <a:rPr lang="en-US" sz="2900" dirty="0" smtClean="0"/>
              <a:t>NTSA – National Transport and Safety Authority</a:t>
            </a:r>
            <a:br>
              <a:rPr lang="en-US" sz="2900" dirty="0" smtClean="0"/>
            </a:br>
            <a:r>
              <a:rPr lang="en-US" sz="2900" dirty="0" smtClean="0"/>
              <a:t>IRA – Insurance Regulatory Authority</a:t>
            </a:r>
            <a:br>
              <a:rPr lang="en-US" sz="2900" dirty="0" smtClean="0"/>
            </a:br>
            <a:r>
              <a:rPr lang="en-US" sz="2900" dirty="0" smtClean="0"/>
              <a:t>PSV –Public service vehicle</a:t>
            </a:r>
            <a:br>
              <a:rPr lang="en-US" sz="2900" dirty="0" smtClean="0"/>
            </a:br>
            <a:r>
              <a:rPr lang="en-US" sz="2900" dirty="0" err="1" smtClean="0"/>
              <a:t>openCV</a:t>
            </a:r>
            <a:r>
              <a:rPr lang="en-US" sz="2900" dirty="0" smtClean="0"/>
              <a:t> – Open Computer Vision</a:t>
            </a:r>
            <a:br>
              <a:rPr lang="en-US" sz="2900" dirty="0" smtClean="0"/>
            </a:br>
            <a:endParaRPr lang="en-US" sz="2900" b="1" dirty="0"/>
          </a:p>
        </p:txBody>
      </p:sp>
    </p:spTree>
    <p:extLst>
      <p:ext uri="{BB962C8B-B14F-4D97-AF65-F5344CB8AC3E}">
        <p14:creationId xmlns:p14="http://schemas.microsoft.com/office/powerpoint/2010/main" val="223364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54143"/>
            <a:ext cx="12192000" cy="743239"/>
          </a:xfrm>
        </p:spPr>
        <p:txBody>
          <a:bodyPr>
            <a:noAutofit/>
          </a:bodyPr>
          <a:lstStyle/>
          <a:p>
            <a:r>
              <a:rPr lang="en-US" sz="2800" b="1" dirty="0" smtClean="0"/>
              <a:t>References</a:t>
            </a:r>
            <a:r>
              <a:rPr lang="en-US" sz="2800" dirty="0" smtClean="0"/>
              <a:t/>
            </a:r>
            <a:br>
              <a:rPr lang="en-US" sz="2800" dirty="0" smtClean="0"/>
            </a:br>
            <a:r>
              <a:rPr lang="en-US" sz="2800" dirty="0" smtClean="0"/>
              <a:t>1. </a:t>
            </a:r>
            <a:r>
              <a:rPr lang="en-US" sz="2800" dirty="0" err="1" smtClean="0"/>
              <a:t>Lotuiya</a:t>
            </a:r>
            <a:r>
              <a:rPr lang="en-US" sz="2800" dirty="0"/>
              <a:t>, F. (2014). </a:t>
            </a:r>
            <a:r>
              <a:rPr lang="en-US" sz="2800" i="1" dirty="0"/>
              <a:t>Challenges faced in PSV insurance sector in Kenya: how adequate is the legal and the enforcement mechanism?</a:t>
            </a:r>
            <a:r>
              <a:rPr lang="en-US" sz="2800" dirty="0"/>
              <a:t> (Doctoral dissertation, University of </a:t>
            </a:r>
            <a:r>
              <a:rPr lang="en-US" sz="2800" dirty="0" err="1"/>
              <a:t>Narobi</a:t>
            </a:r>
            <a:r>
              <a:rPr lang="en-US" sz="2800" dirty="0" smtClean="0"/>
              <a:t>).</a:t>
            </a:r>
            <a:br>
              <a:rPr lang="en-US" sz="2800" dirty="0" smtClean="0"/>
            </a:br>
            <a:r>
              <a:rPr lang="en-US" sz="2800" dirty="0"/>
              <a:t/>
            </a:r>
            <a:br>
              <a:rPr lang="en-US" sz="2800" dirty="0"/>
            </a:br>
            <a:r>
              <a:rPr lang="en-US" sz="2800" dirty="0" smtClean="0"/>
              <a:t>2. </a:t>
            </a:r>
            <a:r>
              <a:rPr lang="en-US" sz="2800" dirty="0" err="1" smtClean="0"/>
              <a:t>Wekesa</a:t>
            </a:r>
            <a:r>
              <a:rPr lang="en-US" sz="2800" dirty="0"/>
              <a:t>, J. N. (2010). </a:t>
            </a:r>
            <a:r>
              <a:rPr lang="en-US" sz="2800" i="1" dirty="0"/>
              <a:t>Underwriting challenges facing public service vehicles insurance in Kenya</a:t>
            </a:r>
            <a:r>
              <a:rPr lang="en-US" sz="2800" dirty="0"/>
              <a:t> (Doctoral dissertation, University of Nairobi, Kenya</a:t>
            </a:r>
            <a:r>
              <a:rPr lang="en-US" sz="2800" dirty="0" smtClean="0"/>
              <a:t>).</a:t>
            </a:r>
            <a:br>
              <a:rPr lang="en-US" sz="2800" dirty="0" smtClean="0"/>
            </a:br>
            <a:r>
              <a:rPr lang="en-US" sz="2800" dirty="0"/>
              <a:t/>
            </a:r>
            <a:br>
              <a:rPr lang="en-US" sz="2800" dirty="0"/>
            </a:br>
            <a:r>
              <a:rPr lang="en-US" sz="2800" dirty="0" smtClean="0"/>
              <a:t>3. </a:t>
            </a:r>
            <a:r>
              <a:rPr lang="en-US" sz="2800" dirty="0" err="1" smtClean="0"/>
              <a:t>Kinyua</a:t>
            </a:r>
            <a:r>
              <a:rPr lang="en-US" sz="2800" dirty="0"/>
              <a:t>, K. N. (2012). </a:t>
            </a:r>
            <a:r>
              <a:rPr lang="en-US" sz="2800" i="1" dirty="0"/>
              <a:t>Factors affecting the performance of insurance companies in Kenya: a case of insurance companies offering cover to public service vehicles in Meru County</a:t>
            </a:r>
            <a:r>
              <a:rPr lang="en-US" sz="2800" dirty="0"/>
              <a:t> (Doctoral dissertation, University of Nairobi, </a:t>
            </a:r>
            <a:r>
              <a:rPr lang="en-US" sz="2800"/>
              <a:t>Kenya</a:t>
            </a:r>
            <a:r>
              <a:rPr lang="en-US" sz="2800" smtClean="0"/>
              <a:t>).</a:t>
            </a:r>
            <a:br>
              <a:rPr lang="en-US" sz="2800" smtClean="0"/>
            </a:br>
            <a:r>
              <a:rPr lang="en-US" sz="2800" dirty="0"/>
              <a:t/>
            </a:r>
            <a:br>
              <a:rPr lang="en-US" sz="2800" dirty="0"/>
            </a:br>
            <a:r>
              <a:rPr lang="en-US" sz="2800" dirty="0" smtClean="0"/>
              <a:t>4. </a:t>
            </a:r>
            <a:r>
              <a:rPr lang="en-US" sz="2800" dirty="0" err="1" smtClean="0"/>
              <a:t>Odunga</a:t>
            </a:r>
            <a:r>
              <a:rPr lang="en-US" sz="2800" dirty="0"/>
              <a:t>, H. B. (2015). Testing for the correlation between geographical area of operation and accident risk in PSV insurance industry.</a:t>
            </a:r>
            <a:endParaRPr lang="en-US" sz="2800" b="1" dirty="0"/>
          </a:p>
        </p:txBody>
      </p:sp>
    </p:spTree>
    <p:extLst>
      <p:ext uri="{BB962C8B-B14F-4D97-AF65-F5344CB8AC3E}">
        <p14:creationId xmlns:p14="http://schemas.microsoft.com/office/powerpoint/2010/main" val="350054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88472"/>
            <a:ext cx="12191999" cy="1870365"/>
          </a:xfrm>
        </p:spPr>
        <p:txBody>
          <a:bodyPr>
            <a:normAutofit fontScale="90000"/>
          </a:bodyPr>
          <a:lstStyle/>
          <a:p>
            <a:r>
              <a:rPr lang="en-US" b="1" dirty="0" smtClean="0"/>
              <a:t>IMPROVING ACCESSIBILITY AND EFFICIENCY OF PSV(</a:t>
            </a:r>
            <a:r>
              <a:rPr lang="en-US" i="1" dirty="0" smtClean="0"/>
              <a:t>public transport)</a:t>
            </a:r>
            <a:r>
              <a:rPr lang="en-US" b="1" dirty="0" smtClean="0"/>
              <a:t> INSURANCE.</a:t>
            </a:r>
            <a:endParaRPr lang="en-US" b="1" dirty="0"/>
          </a:p>
        </p:txBody>
      </p:sp>
      <p:sp>
        <p:nvSpPr>
          <p:cNvPr id="3" name="Subtitle 2"/>
          <p:cNvSpPr>
            <a:spLocks noGrp="1"/>
          </p:cNvSpPr>
          <p:nvPr>
            <p:ph type="subTitle" idx="1"/>
          </p:nvPr>
        </p:nvSpPr>
        <p:spPr>
          <a:xfrm>
            <a:off x="8441377" y="6088731"/>
            <a:ext cx="3378926" cy="578076"/>
          </a:xfrm>
        </p:spPr>
        <p:txBody>
          <a:bodyPr/>
          <a:lstStyle/>
          <a:p>
            <a:r>
              <a:rPr lang="en-US" dirty="0" smtClean="0"/>
              <a:t>Author: Stanley Sayianka</a:t>
            </a:r>
            <a:endParaRPr lang="en-US" dirty="0"/>
          </a:p>
        </p:txBody>
      </p:sp>
      <p:sp>
        <p:nvSpPr>
          <p:cNvPr id="4" name="TextBox 3"/>
          <p:cNvSpPr txBox="1"/>
          <p:nvPr/>
        </p:nvSpPr>
        <p:spPr>
          <a:xfrm>
            <a:off x="5668885" y="3976257"/>
            <a:ext cx="6151418" cy="1431161"/>
          </a:xfrm>
          <a:prstGeom prst="rect">
            <a:avLst/>
          </a:prstGeom>
          <a:noFill/>
        </p:spPr>
        <p:txBody>
          <a:bodyPr wrap="square" rtlCol="0">
            <a:spAutoFit/>
          </a:bodyPr>
          <a:lstStyle/>
          <a:p>
            <a:r>
              <a:rPr lang="en-US" sz="2900" dirty="0" smtClean="0"/>
              <a:t>- By combating moral hazards in PSV </a:t>
            </a:r>
            <a:r>
              <a:rPr lang="en-US" sz="2900" i="1" dirty="0" smtClean="0"/>
              <a:t>(public transport) </a:t>
            </a:r>
            <a:r>
              <a:rPr lang="en-US" sz="2900" dirty="0" smtClean="0"/>
              <a:t>insurance using surveillance systems.</a:t>
            </a:r>
            <a:endParaRPr lang="en-US" sz="2900" dirty="0"/>
          </a:p>
        </p:txBody>
      </p:sp>
    </p:spTree>
    <p:extLst>
      <p:ext uri="{BB962C8B-B14F-4D97-AF65-F5344CB8AC3E}">
        <p14:creationId xmlns:p14="http://schemas.microsoft.com/office/powerpoint/2010/main" val="13781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1742"/>
            <a:ext cx="11847813" cy="1325563"/>
          </a:xfrm>
        </p:spPr>
        <p:txBody>
          <a:bodyPr>
            <a:normAutofit fontScale="90000"/>
          </a:bodyPr>
          <a:lstStyle/>
          <a:p>
            <a:r>
              <a:rPr lang="en-US" sz="3200" b="1" dirty="0" smtClean="0"/>
              <a:t>Problem Definition</a:t>
            </a:r>
            <a:r>
              <a:rPr lang="en-US" sz="3200" dirty="0" smtClean="0"/>
              <a:t/>
            </a:r>
            <a:br>
              <a:rPr lang="en-US" sz="3200" dirty="0" smtClean="0"/>
            </a:br>
            <a:r>
              <a:rPr lang="en-US" sz="3200" dirty="0" smtClean="0"/>
              <a:t>Based on research, studies and analyses that I read focusing on PSV insurance in </a:t>
            </a:r>
            <a:r>
              <a:rPr lang="en-US" sz="3200" dirty="0"/>
              <a:t>K</a:t>
            </a:r>
            <a:r>
              <a:rPr lang="en-US" sz="3200" dirty="0" smtClean="0"/>
              <a:t>enya and the challenges it faces, the major conclusions I obtained are outlined below:</a:t>
            </a:r>
            <a:br>
              <a:rPr lang="en-US" sz="3200" dirty="0" smtClean="0"/>
            </a:br>
            <a:r>
              <a:rPr lang="en-US" sz="3200" dirty="0" smtClean="0"/>
              <a:t>1. </a:t>
            </a:r>
            <a:r>
              <a:rPr lang="en-US" sz="3200" b="1" dirty="0" smtClean="0"/>
              <a:t>Weak enforcement of traffic laws – </a:t>
            </a:r>
            <a:r>
              <a:rPr lang="en-US" sz="3200" dirty="0" smtClean="0"/>
              <a:t>Due to this, there exists</a:t>
            </a:r>
            <a:r>
              <a:rPr lang="en-US" sz="3200" b="1" dirty="0" smtClean="0"/>
              <a:t> </a:t>
            </a:r>
            <a:r>
              <a:rPr lang="en-US" sz="3200" dirty="0"/>
              <a:t>incessant </a:t>
            </a:r>
            <a:r>
              <a:rPr lang="en-US" sz="3200" dirty="0" smtClean="0"/>
              <a:t>violation </a:t>
            </a:r>
            <a:r>
              <a:rPr lang="en-US" sz="3200" dirty="0"/>
              <a:t>of these rules by </a:t>
            </a:r>
            <a:r>
              <a:rPr lang="en-US" sz="3200" dirty="0" smtClean="0"/>
              <a:t>PSV </a:t>
            </a:r>
            <a:r>
              <a:rPr lang="en-US" sz="3200" dirty="0"/>
              <a:t>drivers and conductors. This usually leads to enormous cases of road accidents which has a ripple effect of increasing liabilities to insurance firms</a:t>
            </a:r>
            <a:r>
              <a:rPr lang="en-US" sz="3200" b="1" dirty="0" smtClean="0"/>
              <a:t/>
            </a:r>
            <a:br>
              <a:rPr lang="en-US" sz="3200" b="1" dirty="0" smtClean="0"/>
            </a:br>
            <a:r>
              <a:rPr lang="en-US" sz="3200" dirty="0"/>
              <a:t>2</a:t>
            </a:r>
            <a:r>
              <a:rPr lang="en-US" sz="3200" dirty="0" smtClean="0"/>
              <a:t>. </a:t>
            </a:r>
            <a:r>
              <a:rPr lang="en-US" sz="3200" b="1" dirty="0" smtClean="0"/>
              <a:t>Fraudulent claims.</a:t>
            </a:r>
            <a:r>
              <a:rPr lang="en-US" sz="3200" dirty="0" smtClean="0"/>
              <a:t>(</a:t>
            </a:r>
            <a:r>
              <a:rPr lang="en-US" sz="3200" i="1" dirty="0" smtClean="0"/>
              <a:t>fraud aided by lawyers, claimants and medical personnel), </a:t>
            </a:r>
            <a:r>
              <a:rPr lang="en-US" sz="3200" dirty="0" smtClean="0"/>
              <a:t>This leads to reduced profits by insurance firms</a:t>
            </a:r>
            <a:r>
              <a:rPr lang="en-US" sz="3200" b="1" dirty="0" smtClean="0"/>
              <a:t/>
            </a:r>
            <a:br>
              <a:rPr lang="en-US" sz="3200" b="1" dirty="0" smtClean="0"/>
            </a:br>
            <a:r>
              <a:rPr lang="en-US" sz="3200" dirty="0"/>
              <a:t>3</a:t>
            </a:r>
            <a:r>
              <a:rPr lang="en-US" sz="3200" dirty="0" smtClean="0"/>
              <a:t>. </a:t>
            </a:r>
            <a:r>
              <a:rPr lang="en-US" sz="3200" b="1" dirty="0" smtClean="0"/>
              <a:t>The lack of integrated data system on PSV insurance. – </a:t>
            </a:r>
            <a:r>
              <a:rPr lang="en-US" sz="3200" dirty="0" smtClean="0"/>
              <a:t>Lowers the confidence of such insurance firms to accept such risks.</a:t>
            </a:r>
            <a:r>
              <a:rPr lang="en-US" sz="3200" b="1" dirty="0" smtClean="0"/>
              <a:t/>
            </a:r>
            <a:br>
              <a:rPr lang="en-US" sz="3200" b="1" dirty="0" smtClean="0"/>
            </a:br>
            <a:r>
              <a:rPr lang="en-US" sz="3200" b="1" dirty="0"/>
              <a:t/>
            </a:r>
            <a:br>
              <a:rPr lang="en-US" sz="3200" b="1" dirty="0"/>
            </a:br>
            <a:r>
              <a:rPr lang="en-US" sz="3200" dirty="0" smtClean="0"/>
              <a:t>Due to the challenges faced by insurance companies in insuring PSV risks, it leads to many insurance </a:t>
            </a:r>
            <a:r>
              <a:rPr lang="en-US" sz="3200" dirty="0"/>
              <a:t>companies </a:t>
            </a:r>
            <a:r>
              <a:rPr lang="en-US" sz="3200" dirty="0" smtClean="0"/>
              <a:t>avoiding PSV risks and thus the insurance market on PSVs </a:t>
            </a:r>
            <a:br>
              <a:rPr lang="en-US" sz="3200" dirty="0" smtClean="0"/>
            </a:br>
            <a:r>
              <a:rPr lang="en-US" sz="3200" dirty="0"/>
              <a:t/>
            </a:r>
            <a:br>
              <a:rPr lang="en-US" sz="3200" dirty="0"/>
            </a:br>
            <a:endParaRPr lang="en-US" sz="3200" dirty="0"/>
          </a:p>
        </p:txBody>
      </p:sp>
    </p:spTree>
    <p:extLst>
      <p:ext uri="{BB962C8B-B14F-4D97-AF65-F5344CB8AC3E}">
        <p14:creationId xmlns:p14="http://schemas.microsoft.com/office/powerpoint/2010/main" val="102059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4" y="2471015"/>
            <a:ext cx="11921836" cy="1325563"/>
          </a:xfrm>
        </p:spPr>
        <p:txBody>
          <a:bodyPr>
            <a:normAutofit fontScale="90000"/>
          </a:bodyPr>
          <a:lstStyle/>
          <a:p>
            <a:r>
              <a:rPr lang="en-US" sz="2900" b="1" dirty="0" smtClean="0"/>
              <a:t>Solution</a:t>
            </a:r>
            <a:r>
              <a:rPr lang="en-US" sz="2900" dirty="0" smtClean="0"/>
              <a:t/>
            </a:r>
            <a:br>
              <a:rPr lang="en-US" sz="2900" dirty="0" smtClean="0"/>
            </a:br>
            <a:r>
              <a:rPr lang="en-US" sz="2900" dirty="0" smtClean="0"/>
              <a:t>In order to combat the mentioned challenges and thus improve the willingness of insurance companies to accept PSV risks, an insurance company can adopt a system of surveillance on roads, especially on roads and streets where the PSV(</a:t>
            </a:r>
            <a:r>
              <a:rPr lang="en-US" sz="2900" dirty="0" err="1" smtClean="0"/>
              <a:t>matatus</a:t>
            </a:r>
            <a:r>
              <a:rPr lang="en-US" sz="2900" dirty="0" smtClean="0"/>
              <a:t>) operate, or on high claim-frequency spots.</a:t>
            </a:r>
            <a:br>
              <a:rPr lang="en-US" sz="2900" dirty="0" smtClean="0"/>
            </a:br>
            <a:r>
              <a:rPr lang="en-US" sz="2900" dirty="0"/>
              <a:t/>
            </a:r>
            <a:br>
              <a:rPr lang="en-US" sz="2900" dirty="0"/>
            </a:br>
            <a:r>
              <a:rPr lang="en-US" sz="2900" dirty="0" smtClean="0"/>
              <a:t>These surveillance systems(using CCTVs), will ensure real time monitoring of PSVs, stepping up in the place of weak enforcement of traffic laws as well as enabling insurance companies to have evidence in proving/disproving liabilities and challenging validity of claims.</a:t>
            </a:r>
            <a:br>
              <a:rPr lang="en-US" sz="2900" dirty="0" smtClean="0"/>
            </a:br>
            <a:r>
              <a:rPr lang="en-US" sz="2900" dirty="0"/>
              <a:t/>
            </a:r>
            <a:br>
              <a:rPr lang="en-US" sz="2900" dirty="0"/>
            </a:br>
            <a:r>
              <a:rPr lang="en-US" sz="2900" dirty="0" smtClean="0"/>
              <a:t>The data obtained from the surveillance cameras can also be used in monitoring behavior of PSVs or drivers, such as over speeding, careless driving and over-taking, and over-loading passengers</a:t>
            </a:r>
            <a:r>
              <a:rPr lang="en-US" sz="2900" dirty="0"/>
              <a:t/>
            </a:r>
            <a:br>
              <a:rPr lang="en-US" sz="2900" dirty="0"/>
            </a:br>
            <a:endParaRPr lang="en-US" sz="2900" dirty="0"/>
          </a:p>
        </p:txBody>
      </p:sp>
    </p:spTree>
    <p:extLst>
      <p:ext uri="{BB962C8B-B14F-4D97-AF65-F5344CB8AC3E}">
        <p14:creationId xmlns:p14="http://schemas.microsoft.com/office/powerpoint/2010/main" val="3210329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2" y="3731779"/>
            <a:ext cx="11894127" cy="660111"/>
          </a:xfrm>
        </p:spPr>
        <p:txBody>
          <a:bodyPr>
            <a:normAutofit fontScale="90000"/>
          </a:bodyPr>
          <a:lstStyle/>
          <a:p>
            <a:r>
              <a:rPr lang="en-US" sz="2900" dirty="0" smtClean="0"/>
              <a:t>In this surveillance system, it will be expensive to actually hire individuals to monitor the videos of cars on streets and high ways, but an alternative exists, we could employ pattern recognition models(</a:t>
            </a:r>
            <a:r>
              <a:rPr lang="en-US" sz="2900" i="1" dirty="0" smtClean="0"/>
              <a:t>Deep learning algorithms)</a:t>
            </a:r>
            <a:r>
              <a:rPr lang="en-US" sz="2900" dirty="0" smtClean="0"/>
              <a:t> to aid in extracting information from the massive data obtained from video footages.</a:t>
            </a:r>
            <a:br>
              <a:rPr lang="en-US" sz="2900" dirty="0" smtClean="0"/>
            </a:br>
            <a:r>
              <a:rPr lang="en-US" sz="2900" dirty="0"/>
              <a:t/>
            </a:r>
            <a:br>
              <a:rPr lang="en-US" sz="2900" dirty="0"/>
            </a:br>
            <a:r>
              <a:rPr lang="en-US" sz="2900" dirty="0" smtClean="0"/>
              <a:t>Due to the advances in computing power, and the increase in processing power of computers(</a:t>
            </a:r>
            <a:r>
              <a:rPr lang="en-US" sz="2900" i="1" dirty="0" smtClean="0"/>
              <a:t>using GPUs)</a:t>
            </a:r>
            <a:r>
              <a:rPr lang="en-US" sz="2900" dirty="0" smtClean="0"/>
              <a:t>, these models can sieve through massive amounts of data from the surveillance cameras in considerable time.</a:t>
            </a:r>
            <a:br>
              <a:rPr lang="en-US" sz="2900" dirty="0" smtClean="0"/>
            </a:br>
            <a:r>
              <a:rPr lang="en-US" sz="2900" dirty="0"/>
              <a:t/>
            </a:r>
            <a:br>
              <a:rPr lang="en-US" sz="2900" dirty="0"/>
            </a:br>
            <a:r>
              <a:rPr lang="en-US" sz="2900" dirty="0" smtClean="0"/>
              <a:t>The data obtained from the networks of surveillance cameras, can be uploaded in real time, or sequentially in batches to cloud infrastructure, where the model will sieve through the data in order to extract meaningful information.</a:t>
            </a:r>
            <a:br>
              <a:rPr lang="en-US" sz="2900" dirty="0" smtClean="0"/>
            </a:br>
            <a:r>
              <a:rPr lang="en-US" sz="2900" dirty="0"/>
              <a:t/>
            </a:r>
            <a:br>
              <a:rPr lang="en-US" sz="2900" dirty="0"/>
            </a:br>
            <a:r>
              <a:rPr lang="en-US" sz="2900" b="1" dirty="0" smtClean="0"/>
              <a:t>Information we desire to get from the data includes:</a:t>
            </a:r>
            <a:r>
              <a:rPr lang="en-US" sz="2900" dirty="0" smtClean="0"/>
              <a:t/>
            </a:r>
            <a:br>
              <a:rPr lang="en-US" sz="2900" dirty="0" smtClean="0"/>
            </a:br>
            <a:r>
              <a:rPr lang="en-US" sz="2900" dirty="0" smtClean="0"/>
              <a:t>1. The car number plate to act as the primary key in the central database.</a:t>
            </a:r>
            <a:br>
              <a:rPr lang="en-US" sz="2900" dirty="0" smtClean="0"/>
            </a:br>
            <a:r>
              <a:rPr lang="en-US" sz="2900" dirty="0" smtClean="0"/>
              <a:t>2. Information regarding the state of the car </a:t>
            </a:r>
            <a:r>
              <a:rPr lang="en-US" sz="2900" dirty="0" err="1" smtClean="0"/>
              <a:t>i.e</a:t>
            </a:r>
            <a:r>
              <a:rPr lang="en-US" sz="2900" dirty="0" smtClean="0"/>
              <a:t> over-speeding, over-loading, or dangerously driven.</a:t>
            </a:r>
            <a:br>
              <a:rPr lang="en-US" sz="2900" dirty="0" smtClean="0"/>
            </a:br>
            <a:r>
              <a:rPr lang="en-US" sz="2900" dirty="0"/>
              <a:t/>
            </a:r>
            <a:br>
              <a:rPr lang="en-US" sz="2900" dirty="0"/>
            </a:br>
            <a:r>
              <a:rPr lang="en-US" sz="2900" dirty="0" smtClean="0"/>
              <a:t/>
            </a:r>
            <a:br>
              <a:rPr lang="en-US" sz="2900" dirty="0" smtClean="0"/>
            </a:br>
            <a:r>
              <a:rPr lang="en-US" sz="2900" dirty="0" smtClean="0"/>
              <a:t> </a:t>
            </a:r>
            <a:br>
              <a:rPr lang="en-US" sz="2900" dirty="0" smtClean="0"/>
            </a:br>
            <a:endParaRPr lang="en-US" sz="2900" dirty="0"/>
          </a:p>
        </p:txBody>
      </p:sp>
    </p:spTree>
    <p:extLst>
      <p:ext uri="{BB962C8B-B14F-4D97-AF65-F5344CB8AC3E}">
        <p14:creationId xmlns:p14="http://schemas.microsoft.com/office/powerpoint/2010/main" val="3753339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2761961"/>
            <a:ext cx="11949545" cy="1325563"/>
          </a:xfrm>
        </p:spPr>
        <p:txBody>
          <a:bodyPr>
            <a:normAutofit fontScale="90000"/>
          </a:bodyPr>
          <a:lstStyle/>
          <a:p>
            <a:r>
              <a:rPr lang="en-US" sz="2900" b="1" dirty="0" smtClean="0"/>
              <a:t>Steps used by the Model</a:t>
            </a:r>
            <a:r>
              <a:rPr lang="en-US" sz="2900" dirty="0" smtClean="0"/>
              <a:t/>
            </a:r>
            <a:br>
              <a:rPr lang="en-US" sz="2900" dirty="0" smtClean="0"/>
            </a:br>
            <a:r>
              <a:rPr lang="en-US" sz="2900" dirty="0" smtClean="0"/>
              <a:t>The following steps could be used by the models</a:t>
            </a:r>
            <a:br>
              <a:rPr lang="en-US" sz="2900" dirty="0" smtClean="0"/>
            </a:br>
            <a:r>
              <a:rPr lang="en-US" sz="2900" dirty="0" smtClean="0"/>
              <a:t/>
            </a:r>
            <a:br>
              <a:rPr lang="en-US" sz="2900" dirty="0" smtClean="0"/>
            </a:br>
            <a:r>
              <a:rPr lang="en-US" sz="2900" dirty="0" smtClean="0"/>
              <a:t>1. The footages are fed(uploaded) on a sequential basis to the model, or real time depending on choice of interest.</a:t>
            </a:r>
            <a:br>
              <a:rPr lang="en-US" sz="2900" dirty="0" smtClean="0"/>
            </a:br>
            <a:r>
              <a:rPr lang="en-US" sz="2900" dirty="0" smtClean="0"/>
              <a:t>2. The model scans the frames in the footage and identifies objects of interest(cars).</a:t>
            </a:r>
            <a:br>
              <a:rPr lang="en-US" sz="2900" dirty="0" smtClean="0"/>
            </a:br>
            <a:r>
              <a:rPr lang="en-US" sz="2900" dirty="0" smtClean="0"/>
              <a:t>3. From the objects identified from a particular frame of the footage, the model tries to employ text recognition algorithms to obtain the number plate of the cars and then uses the number plate to lookup whether it is an insured PSV and if yes, it creates a record for the car in a centralized database in the cloud or on a </a:t>
            </a:r>
            <a:r>
              <a:rPr lang="en-US" sz="2900" dirty="0" smtClean="0">
                <a:solidFill>
                  <a:srgbClr val="00B0F0"/>
                </a:solidFill>
              </a:rPr>
              <a:t>block chain</a:t>
            </a:r>
            <a:r>
              <a:rPr lang="en-US" sz="2900" dirty="0" smtClean="0"/>
              <a:t> facility.</a:t>
            </a:r>
            <a:br>
              <a:rPr lang="en-US" sz="2900" dirty="0" smtClean="0"/>
            </a:br>
            <a:r>
              <a:rPr lang="en-US" sz="2900" dirty="0" smtClean="0"/>
              <a:t>4. The model then judges(based on calculated logic, and metrics) whether, the particular object(car) was over-speeding, over-loaded, or being dangerously driven(over-lapping). This will be explained in detail below.</a:t>
            </a:r>
            <a:br>
              <a:rPr lang="en-US" sz="2900" dirty="0" smtClean="0"/>
            </a:br>
            <a:r>
              <a:rPr lang="en-US" sz="2900" dirty="0" smtClean="0"/>
              <a:t>5. The central database is then updated each time the car number plate is observed from the footage.</a:t>
            </a:r>
            <a:br>
              <a:rPr lang="en-US" sz="2900" dirty="0" smtClean="0"/>
            </a:br>
            <a:r>
              <a:rPr lang="en-US" sz="2900" dirty="0" smtClean="0"/>
              <a:t>6. For accidents, then it would need intervention of individuals, to watch the footages and identify whether the car(of interest) was on the wrong, (</a:t>
            </a:r>
            <a:r>
              <a:rPr lang="en-US" sz="2900" i="1" dirty="0" smtClean="0"/>
              <a:t>such a task is hard for models)</a:t>
            </a:r>
            <a:endParaRPr lang="en-US" sz="2900" dirty="0"/>
          </a:p>
        </p:txBody>
      </p:sp>
    </p:spTree>
    <p:extLst>
      <p:ext uri="{BB962C8B-B14F-4D97-AF65-F5344CB8AC3E}">
        <p14:creationId xmlns:p14="http://schemas.microsoft.com/office/powerpoint/2010/main" val="1204366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3015672"/>
            <a:ext cx="12060382" cy="812511"/>
          </a:xfrm>
        </p:spPr>
        <p:txBody>
          <a:bodyPr>
            <a:normAutofit fontScale="90000"/>
          </a:bodyPr>
          <a:lstStyle/>
          <a:p>
            <a:r>
              <a:rPr lang="en-US" sz="2900" b="1" dirty="0" smtClean="0"/>
              <a:t>Feasibility of the system(Surveillance cameras):</a:t>
            </a:r>
            <a:br>
              <a:rPr lang="en-US" sz="2900" b="1" dirty="0" smtClean="0"/>
            </a:br>
            <a:r>
              <a:rPr lang="en-US" sz="2900" dirty="0" smtClean="0"/>
              <a:t>An insurance company willing to employ this system, will not require to install its own surveillance cameras, since on major highways(</a:t>
            </a:r>
            <a:r>
              <a:rPr lang="en-US" sz="2900" i="1" dirty="0" smtClean="0"/>
              <a:t>where PSVs operate)</a:t>
            </a:r>
            <a:r>
              <a:rPr lang="en-US" sz="2900" dirty="0" smtClean="0"/>
              <a:t>, the government transport authority has already installed high quality surveillance cameras on major roads.</a:t>
            </a:r>
            <a:br>
              <a:rPr lang="en-US" sz="2900" dirty="0" smtClean="0"/>
            </a:br>
            <a:r>
              <a:rPr lang="en-US" sz="2900" dirty="0"/>
              <a:t/>
            </a:r>
            <a:br>
              <a:rPr lang="en-US" sz="2900" dirty="0"/>
            </a:br>
            <a:r>
              <a:rPr lang="en-US" sz="2900" dirty="0" smtClean="0"/>
              <a:t>Along major roads where big buildings are situated e.g. banks, they also could be having surveillance cameras which could be facing major roads of interest, and this could be of great help to the insurance company.</a:t>
            </a:r>
            <a:br>
              <a:rPr lang="en-US" sz="2900" dirty="0" smtClean="0"/>
            </a:br>
            <a:r>
              <a:rPr lang="en-US" sz="2900" dirty="0"/>
              <a:t/>
            </a:r>
            <a:br>
              <a:rPr lang="en-US" sz="2900" dirty="0"/>
            </a:br>
            <a:r>
              <a:rPr lang="en-US" sz="2900" dirty="0" smtClean="0"/>
              <a:t> The insurance company could liaise/get some permission from the buildings with CCTV cameras of interest or the National Transport Authority.(in charge of surveillance cameras in major high ways)</a:t>
            </a:r>
            <a:br>
              <a:rPr lang="en-US" sz="2900" dirty="0" smtClean="0"/>
            </a:br>
            <a:r>
              <a:rPr lang="en-US" sz="2900" i="1" dirty="0" smtClean="0"/>
              <a:t>They do not necessarily need to get copies of video footages, e.g. if the NTSA uploads the video footages to a certain cloud storage such as Google cloud, we would only need to be granted permission to access the videos(with “read-only” permission, and that would be enough).</a:t>
            </a:r>
            <a:br>
              <a:rPr lang="en-US" sz="2900" i="1" dirty="0" smtClean="0"/>
            </a:br>
            <a:endParaRPr lang="en-US" sz="2900" b="1" dirty="0"/>
          </a:p>
        </p:txBody>
      </p:sp>
    </p:spTree>
    <p:extLst>
      <p:ext uri="{BB962C8B-B14F-4D97-AF65-F5344CB8AC3E}">
        <p14:creationId xmlns:p14="http://schemas.microsoft.com/office/powerpoint/2010/main" val="2759950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50730"/>
            <a:ext cx="12053455" cy="923347"/>
          </a:xfrm>
        </p:spPr>
        <p:txBody>
          <a:bodyPr>
            <a:normAutofit fontScale="90000"/>
          </a:bodyPr>
          <a:lstStyle/>
          <a:p>
            <a:r>
              <a:rPr lang="en-US" sz="2900" b="1" dirty="0" smtClean="0"/>
              <a:t>Feasibility of the system(The model/algorithms):</a:t>
            </a:r>
            <a:br>
              <a:rPr lang="en-US" sz="2900" b="1" dirty="0" smtClean="0"/>
            </a:br>
            <a:r>
              <a:rPr lang="en-US" sz="2900" dirty="0" smtClean="0"/>
              <a:t>The models that would be involved in the work of extracting information from data footages and updating our records based on the data are freely available such as:</a:t>
            </a:r>
            <a:br>
              <a:rPr lang="en-US" sz="2900" dirty="0" smtClean="0"/>
            </a:br>
            <a:r>
              <a:rPr lang="en-US" sz="2900" dirty="0" smtClean="0"/>
              <a:t/>
            </a:r>
            <a:br>
              <a:rPr lang="en-US" sz="2900" dirty="0" smtClean="0"/>
            </a:br>
            <a:r>
              <a:rPr lang="en-US" sz="2900" dirty="0" smtClean="0"/>
              <a:t>1. </a:t>
            </a:r>
            <a:r>
              <a:rPr lang="en-US" sz="2900" dirty="0" err="1" smtClean="0"/>
              <a:t>OpenCV</a:t>
            </a:r>
            <a:r>
              <a:rPr lang="en-US" sz="2900" dirty="0" smtClean="0"/>
              <a:t> – an open source computer vision library</a:t>
            </a:r>
            <a:br>
              <a:rPr lang="en-US" sz="2900" dirty="0" smtClean="0"/>
            </a:br>
            <a:r>
              <a:rPr lang="en-US" sz="2900" dirty="0" smtClean="0"/>
              <a:t>2. </a:t>
            </a:r>
            <a:r>
              <a:rPr lang="en-US" sz="2900" dirty="0" err="1" smtClean="0"/>
              <a:t>Tensorflow</a:t>
            </a:r>
            <a:r>
              <a:rPr lang="en-US" sz="2900" dirty="0" smtClean="0"/>
              <a:t> – </a:t>
            </a:r>
            <a:r>
              <a:rPr lang="en-US" sz="2900" dirty="0" err="1" smtClean="0"/>
              <a:t>Google’sopen</a:t>
            </a:r>
            <a:r>
              <a:rPr lang="en-US" sz="2900" dirty="0" smtClean="0"/>
              <a:t> source Machine learning framework</a:t>
            </a:r>
            <a:br>
              <a:rPr lang="en-US" sz="2900" dirty="0" smtClean="0"/>
            </a:br>
            <a:r>
              <a:rPr lang="en-US" sz="2900" dirty="0" smtClean="0"/>
              <a:t>3. Tesseract – an open source text recognition engine</a:t>
            </a:r>
            <a:br>
              <a:rPr lang="en-US" sz="2900" dirty="0" smtClean="0"/>
            </a:br>
            <a:r>
              <a:rPr lang="en-US" sz="2900" dirty="0" smtClean="0"/>
              <a:t>4. Azure and AWS – These are cloud infrastructure from Microsoft and Amazon respectively, they allow deployment of models to the cloud infrastructure and also allows companies/individuals to use their GPUs(processing units), and progress can be monitored real time. They are not free but have manageable monthly subscription fees.</a:t>
            </a:r>
            <a:br>
              <a:rPr lang="en-US" sz="2900" dirty="0" smtClean="0"/>
            </a:br>
            <a:r>
              <a:rPr lang="en-US" sz="2900" dirty="0"/>
              <a:t/>
            </a:r>
            <a:br>
              <a:rPr lang="en-US" sz="2900" dirty="0"/>
            </a:br>
            <a:r>
              <a:rPr lang="en-US" sz="2900" dirty="0" smtClean="0"/>
              <a:t>All these libraries/services are available in open source programming languages such as python and R, and come with ready made templates, to assist in model development.</a:t>
            </a:r>
            <a:br>
              <a:rPr lang="en-US" sz="2900" dirty="0" smtClean="0"/>
            </a:br>
            <a:r>
              <a:rPr lang="en-US" sz="2900" dirty="0" smtClean="0"/>
              <a:t>The model can then be deployed to the cloud, where it would go on with its work.</a:t>
            </a:r>
            <a:br>
              <a:rPr lang="en-US" sz="2900" dirty="0" smtClean="0"/>
            </a:br>
            <a:r>
              <a:rPr lang="en-US" sz="2900" dirty="0"/>
              <a:t/>
            </a:r>
            <a:br>
              <a:rPr lang="en-US" sz="2900" dirty="0"/>
            </a:br>
            <a:r>
              <a:rPr lang="en-US" sz="2900" dirty="0" smtClean="0"/>
              <a:t/>
            </a:r>
            <a:br>
              <a:rPr lang="en-US" sz="2900" dirty="0" smtClean="0"/>
            </a:br>
            <a:endParaRPr lang="en-US" sz="2900" dirty="0"/>
          </a:p>
        </p:txBody>
      </p:sp>
    </p:spTree>
    <p:extLst>
      <p:ext uri="{BB962C8B-B14F-4D97-AF65-F5344CB8AC3E}">
        <p14:creationId xmlns:p14="http://schemas.microsoft.com/office/powerpoint/2010/main" val="2081678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9822"/>
            <a:ext cx="12192000" cy="1325563"/>
          </a:xfrm>
        </p:spPr>
        <p:txBody>
          <a:bodyPr>
            <a:noAutofit/>
          </a:bodyPr>
          <a:lstStyle/>
          <a:p>
            <a:r>
              <a:rPr lang="en-US" sz="2900" dirty="0"/>
              <a:t>In order for these Machine learning model to learn how to extract </a:t>
            </a:r>
            <a:r>
              <a:rPr lang="en-US" sz="2900" dirty="0" smtClean="0"/>
              <a:t>the information we desire from </a:t>
            </a:r>
            <a:r>
              <a:rPr lang="en-US" sz="2900" dirty="0"/>
              <a:t>the data from footages, it needs to be “trained”, using similar </a:t>
            </a:r>
            <a:r>
              <a:rPr lang="en-US" sz="2900" dirty="0" smtClean="0"/>
              <a:t>data. </a:t>
            </a:r>
            <a:br>
              <a:rPr lang="en-US" sz="2900" dirty="0" smtClean="0"/>
            </a:br>
            <a:r>
              <a:rPr lang="en-US" sz="2900" dirty="0" smtClean="0"/>
              <a:t/>
            </a:r>
            <a:br>
              <a:rPr lang="en-US" sz="2900" dirty="0" smtClean="0"/>
            </a:br>
            <a:r>
              <a:rPr lang="en-US" sz="2900" dirty="0" smtClean="0"/>
              <a:t>Similar data here implies :video footages of PSVs, location of interest(number plates) from the PSV footages, we also need to show/train our model with sample video footages showing over-loaded PSVs, over-speeding PSVs, and dangerously driven PSVs, so that in the future, given previously unseen footages, our model can learn to categorize and spot PSVs that are over-loaded, over-speeding, and being dangerously driven.</a:t>
            </a:r>
            <a:br>
              <a:rPr lang="en-US" sz="2900" dirty="0" smtClean="0"/>
            </a:br>
            <a:r>
              <a:rPr lang="en-US" sz="2900" dirty="0" smtClean="0"/>
              <a:t/>
            </a:r>
            <a:br>
              <a:rPr lang="en-US" sz="2900" dirty="0" smtClean="0"/>
            </a:br>
            <a:r>
              <a:rPr lang="en-US" sz="2900" dirty="0" smtClean="0"/>
              <a:t>After the model is trained with data instances of interest, we can perform validation(</a:t>
            </a:r>
            <a:r>
              <a:rPr lang="en-US" sz="2900" i="1" dirty="0" smtClean="0"/>
              <a:t>a kind of pilot testing)</a:t>
            </a:r>
            <a:r>
              <a:rPr lang="en-US" sz="2900" dirty="0" smtClean="0"/>
              <a:t> under monitoring of individuals, so that if the model qualifies</a:t>
            </a:r>
            <a:r>
              <a:rPr lang="en-US" sz="2900" i="1" dirty="0" smtClean="0"/>
              <a:t>(is able to spot PSVs cars, spot and record their number-plates correctly, and correctly assess how they are being driven),</a:t>
            </a:r>
            <a:r>
              <a:rPr lang="en-US" sz="2900" dirty="0" smtClean="0"/>
              <a:t> it can now be “trusted” and deployed to the cloud, where the data also is uploaded.</a:t>
            </a:r>
            <a:endParaRPr lang="en-US" sz="2900" dirty="0"/>
          </a:p>
        </p:txBody>
      </p:sp>
    </p:spTree>
    <p:extLst>
      <p:ext uri="{BB962C8B-B14F-4D97-AF65-F5344CB8AC3E}">
        <p14:creationId xmlns:p14="http://schemas.microsoft.com/office/powerpoint/2010/main" val="3450432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316</Words>
  <Application>Microsoft Office PowerPoint</Application>
  <PresentationFormat>Widescreen</PresentationFormat>
  <Paragraphs>65</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IMPROVING ACCESSIBILITY AND EFFICIENCY OF PSV(public transport) INSURANCE.</vt:lpstr>
      <vt:lpstr>Problem Definition Based on research, studies and analyses that I read focusing on PSV insurance in Kenya and the challenges it faces, the major conclusions I obtained are outlined below: 1. Weak enforcement of traffic laws – Due to this, there exists incessant violation of these rules by PSV drivers and conductors. This usually leads to enormous cases of road accidents which has a ripple effect of increasing liabilities to insurance firms 2. Fraudulent claims.(fraud aided by lawyers, claimants and medical personnel), This leads to reduced profits by insurance firms 3. The lack of integrated data system on PSV insurance. – Lowers the confidence of such insurance firms to accept such risks.  Due to the challenges faced by insurance companies in insuring PSV risks, it leads to many insurance companies avoiding PSV risks and thus the insurance market on PSVs   </vt:lpstr>
      <vt:lpstr>Solution In order to combat the mentioned challenges and thus improve the willingness of insurance companies to accept PSV risks, an insurance company can adopt a system of surveillance on roads, especially on roads and streets where the PSV(matatus) operate, or on high claim-frequency spots.  These surveillance systems(using CCTVs), will ensure real time monitoring of PSVs, stepping up in the place of weak enforcement of traffic laws as well as enabling insurance companies to have evidence in proving/disproving liabilities and challenging validity of claims.  The data obtained from the surveillance cameras can also be used in monitoring behavior of PSVs or drivers, such as over speeding, careless driving and over-taking, and over-loading passengers </vt:lpstr>
      <vt:lpstr>In this surveillance system, it will be expensive to actually hire individuals to monitor the videos of cars on streets and high ways, but an alternative exists, we could employ pattern recognition models(Deep learning algorithms) to aid in extracting information from the massive data obtained from video footages.  Due to the advances in computing power, and the increase in processing power of computers(using GPUs), these models can sieve through massive amounts of data from the surveillance cameras in considerable time.  The data obtained from the networks of surveillance cameras, can be uploaded in real time, or sequentially in batches to cloud infrastructure, where the model will sieve through the data in order to extract meaningful information.  Information we desire to get from the data includes: 1. The car number plate to act as the primary key in the central database. 2. Information regarding the state of the car i.e over-speeding, over-loading, or dangerously driven.     </vt:lpstr>
      <vt:lpstr>Steps used by the Model The following steps could be used by the models  1. The footages are fed(uploaded) on a sequential basis to the model, or real time depending on choice of interest. 2. The model scans the frames in the footage and identifies objects of interest(cars). 3. From the objects identified from a particular frame of the footage, the model tries to employ text recognition algorithms to obtain the number plate of the cars and then uses the number plate to lookup whether it is an insured PSV and if yes, it creates a record for the car in a centralized database in the cloud or on a block chain facility. 4. The model then judges(based on calculated logic, and metrics) whether, the particular object(car) was over-speeding, over-loaded, or being dangerously driven(over-lapping). This will be explained in detail below. 5. The central database is then updated each time the car number plate is observed from the footage. 6. For accidents, then it would need intervention of individuals, to watch the footages and identify whether the car(of interest) was on the wrong, (such a task is hard for models)</vt:lpstr>
      <vt:lpstr>Feasibility of the system(Surveillance cameras): An insurance company willing to employ this system, will not require to install its own surveillance cameras, since on major highways(where PSVs operate), the government transport authority has already installed high quality surveillance cameras on major roads.  Along major roads where big buildings are situated e.g. banks, they also could be having surveillance cameras which could be facing major roads of interest, and this could be of great help to the insurance company.   The insurance company could liaise/get some permission from the buildings with CCTV cameras of interest or the National Transport Authority.(in charge of surveillance cameras in major high ways) They do not necessarily need to get copies of video footages, e.g. if the NTSA uploads the video footages to a certain cloud storage such as Google cloud, we would only need to be granted permission to access the videos(with “read-only” permission, and that would be enough). </vt:lpstr>
      <vt:lpstr>Feasibility of the system(The model/algorithms): The models that would be involved in the work of extracting information from data footages and updating our records based on the data are freely available such as:  1. OpenCV – an open source computer vision library 2. Tensorflow – Google’sopen source Machine learning framework 3. Tesseract – an open source text recognition engine 4. Azure and AWS – These are cloud infrastructure from Microsoft and Amazon respectively, they allow deployment of models to the cloud infrastructure and also allows companies/individuals to use their GPUs(processing units), and progress can be monitored real time. They are not free but have manageable monthly subscription fees.  All these libraries/services are available in open source programming languages such as python and R, and come with ready made templates, to assist in model development. The model can then be deployed to the cloud, where it would go on with its work.   </vt:lpstr>
      <vt:lpstr>In order for these Machine learning model to learn how to extract the information we desire from the data from footages, it needs to be “trained”, using similar data.   Similar data here implies :video footages of PSVs, location of interest(number plates) from the PSV footages, we also need to show/train our model with sample video footages showing over-loaded PSVs, over-speeding PSVs, and dangerously driven PSVs, so that in the future, given previously unseen footages, our model can learn to categorize and spot PSVs that are over-loaded, over-speeding, and being dangerously driven.  After the model is trained with data instances of interest, we can perform validation(a kind of pilot testing) under monitoring of individuals, so that if the model qualifies(is able to spot PSVs cars, spot and record their number-plates correctly, and correctly assess how they are being driven), it can now be “trusted” and deployed to the cloud, where the data also is uploaded.</vt:lpstr>
      <vt:lpstr>Possible Costs. The possible costs that could be incurred by an insurance company willing to benefit from this system are as follows: 1. Possible government fees – For one to be authorized to use video footages, and extract information from surveillance cameras for personal use, there must be some government regulations set in place to be observed(Data protection Bill), such as registration with the relevant body, and approval needed to place surveillance cameras. 2. Surveillance systems - The cost of placing and maintaining its own surveillance cameras, or buying data from companies/banks already owning surveillance cameras in places of interest(Major highways).This could be a one time cost or monthly cost. Although the cost is low, since we don’t place the surveillance cameras allover the country, but in areas of interest only.(e.g. in major high ways, and city streets). 3. Model training - The cost of hiring experienced data labelers, who will work on training the model with relevant data footages and labelling the footages. This is also incurred only once since the model does not need to be trained more than once. 4. Cloud infrastructure – The subscription costs to get services from cloud technologies such as Microsoft Azure, or Amazon AWS services, in order to upload and train the model as well as storing data footages there. This cost is manageable, (due to the stiff competition among cloud infrastructure providers, it is easy to get affordable costs.)</vt:lpstr>
      <vt:lpstr>Partnership The insurance willing to adopt this system could get partnership from bodies such as: 1. NTSA(National Transport and Safety Authority) 2. The traffic police authority 3. The Insurance Regulatory Authority of Kenya(IRA) 4. Other insurance companies willing to partner and be part of the system. 5. The government as well, since this system will also help in monitoring safety in roads, and safety of citizens.   </vt:lpstr>
      <vt:lpstr>Challenges solved 1. Weak enforcement of traffic laws –  This system could possibly lead to a positive reactivity or Hawthorne effect among drivers, since when PSV drivers are made aware that there are surveillance cameras monitoring them, It could possibly create the effect of observing traffic laws, avoiding over-speeding and over-loading, and avoiding fraud during claiming process at all. This is because they will be made aware that  every mistake they make on roads will affect their claim. 2. Fraudulent claims. – This system, will be able to track and record all cases of accidents that occurred in the spots where the surveillance cameras are placed, thus the insurance companies will have sufficient evidence in proving or disproving liability. This will make drivers, and PSV owners more honest regarding claiming, since frauds could affect their insurance policies and even future policies they will seek to undertake. 3. The lack of integrated data system on PSV insurance – Due to the adoption of this system, there will be a common central database that could be shared among the insurance sectors issuing PSV insurance. It will make the process of tracking the insured PSVs, monitoring their behavior, and premium loading easier. A centralized motor insurance data system would aid in the consideration of insurance firms to underwrite PSVs and this will revive the PSV insurance market. </vt:lpstr>
      <vt:lpstr>Inclusivity and aim When such data on PSVs becomes available to an insurance company or the insurance market in Kenya, then challenges associated with PSV insurance such as weak enforcement of traffic laws, fraudulent claims, challenges in claims and policy renewal and lack of an integrated data infrastructure on PSVs would be solved.   Insurance companies would then be interested in the PSV market once again, and this would ensure active under-writing of PSV risks in Kenya. This would lead to an increase in the uptake of PSV business in the Kenyan market. This would further improve ease of access of PSV insurance to major PSV saccos and individual owners due to the booming PSV insurance market.    </vt:lpstr>
      <vt:lpstr>Case scenario 1: A car is observed driving in Lane 14A,  The model identifies: 1. That the car is a PSV (for the sake of example number plate KCD 037D). 2. The car is over-loaded and driving on the wrong lane. 3. The car is over-speeding, based on the speed limit on this street and speed is approximately calculated by distance observable by the surveillance camera divided by the number of seconds elapsed when the car is in motion on the observable range of the camera. 4. The model captures all this data, and creates a new record e.g.:    5. In case of claim processing, we will first have to analyze records and view all entire records of this particular car, to assess its general behavior on road based on its appearances on our records, and thus pay claims accordingly or alter premiums accordingly.  </vt:lpstr>
      <vt:lpstr>Case scenario 2: An insured PSV, comes to process a claim and states that an accident just occurred last night or such as the car was stolen, and the police arrived late(or something which could be of an excuse). If the car happened to pass on a street with our surveillance system, then we will be able to do a simple search and see when the car passed e.g:  The driver claims the accident occurred around 12:00, but on the records, there is no record which matches with that, then this could be termed as fraud on the side of the insured  or: The driver was seen to over-speed, then a penalty will be charged since it could be that over-speeding was the cause of accident.</vt:lpstr>
      <vt:lpstr>Labelling data for training the model </vt:lpstr>
      <vt:lpstr>PowerPoint Presentation</vt:lpstr>
      <vt:lpstr>Abbreviations NTSA – National Transport and Safety Authority IRA – Insurance Regulatory Authority PSV –Public service vehicle openCV – Open Computer Vision </vt:lpstr>
      <vt:lpstr>References 1. Lotuiya, F. (2014). Challenges faced in PSV insurance sector in Kenya: how adequate is the legal and the enforcement mechanism? (Doctoral dissertation, University of Narobi).  2. Wekesa, J. N. (2010). Underwriting challenges facing public service vehicles insurance in Kenya (Doctoral dissertation, University of Nairobi, Kenya).  3. Kinyua, K. N. (2012). Factors affecting the performance of insurance companies in Kenya: a case of insurance companies offering cover to public service vehicles in Meru County (Doctoral dissertation, University of Nairobi, Kenya).  4. Odunga, H. B. (2015). Testing for the correlation between geographical area of operation and accident risk in PSV insurance industry.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COMBATING MORAL HAZARDS IN PSV(public transport) INSURANCE USING SURVEILLANCE</dc:title>
  <dc:creator>stanley</dc:creator>
  <cp:lastModifiedBy>stanley</cp:lastModifiedBy>
  <cp:revision>53</cp:revision>
  <dcterms:created xsi:type="dcterms:W3CDTF">2021-03-19T16:27:41Z</dcterms:created>
  <dcterms:modified xsi:type="dcterms:W3CDTF">2021-04-08T13:13:08Z</dcterms:modified>
</cp:coreProperties>
</file>