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282" r:id="rId5"/>
    <p:sldId id="263" r:id="rId6"/>
    <p:sldId id="262" r:id="rId7"/>
    <p:sldId id="264" r:id="rId8"/>
    <p:sldId id="265" r:id="rId9"/>
    <p:sldId id="267" r:id="rId10"/>
    <p:sldId id="266" r:id="rId11"/>
    <p:sldId id="268" r:id="rId12"/>
    <p:sldId id="269" r:id="rId13"/>
    <p:sldId id="270" r:id="rId14"/>
    <p:sldId id="276" r:id="rId15"/>
    <p:sldId id="277" r:id="rId16"/>
    <p:sldId id="278" r:id="rId17"/>
    <p:sldId id="271" r:id="rId18"/>
    <p:sldId id="272" r:id="rId19"/>
    <p:sldId id="273" r:id="rId20"/>
    <p:sldId id="274" r:id="rId21"/>
    <p:sldId id="275" r:id="rId22"/>
    <p:sldId id="279"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975023-5982-4F75-A6C6-6250D6CAA04E}">
          <p14:sldIdLst>
            <p14:sldId id="256"/>
            <p14:sldId id="257"/>
            <p14:sldId id="280"/>
            <p14:sldId id="282"/>
            <p14:sldId id="263"/>
          </p14:sldIdLst>
        </p14:section>
        <p14:section name="LINEAR REGRESSION" id="{33E186E0-0241-4AC9-92EC-F2798231A233}">
          <p14:sldIdLst>
            <p14:sldId id="262"/>
            <p14:sldId id="264"/>
            <p14:sldId id="265"/>
            <p14:sldId id="267"/>
            <p14:sldId id="266"/>
          </p14:sldIdLst>
        </p14:section>
        <p14:section name="KNN" id="{5F20E58F-06EA-4F2B-8D47-BBC06AD00CCE}">
          <p14:sldIdLst>
            <p14:sldId id="268"/>
            <p14:sldId id="269"/>
            <p14:sldId id="270"/>
            <p14:sldId id="276"/>
            <p14:sldId id="277"/>
            <p14:sldId id="278"/>
          </p14:sldIdLst>
        </p14:section>
        <p14:section name="combining the two" id="{75210218-93FD-4FFC-B9AE-891E9ABC9C3B}">
          <p14:sldIdLst>
            <p14:sldId id="271"/>
            <p14:sldId id="272"/>
            <p14:sldId id="273"/>
            <p14:sldId id="274"/>
          </p14:sldIdLst>
        </p14:section>
        <p14:section name="CONCLUSION" id="{7F199A8D-4586-4614-8DA0-8D41C57F2C36}">
          <p14:sldIdLst>
            <p14:sldId id="275"/>
            <p14:sldId id="27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4660"/>
  </p:normalViewPr>
  <p:slideViewPr>
    <p:cSldViewPr snapToGrid="0">
      <p:cViewPr>
        <p:scale>
          <a:sx n="90" d="100"/>
          <a:sy n="90"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22C35-FC10-4C8D-80C2-D375E1F8FBD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088AFB2-78F7-40EF-82AC-C0EF97117D1A}">
      <dgm:prSet phldrT="[Text]"/>
      <dgm:spPr>
        <a:solidFill>
          <a:schemeClr val="accent4">
            <a:lumMod val="20000"/>
            <a:lumOff val="80000"/>
            <a:alpha val="90000"/>
          </a:schemeClr>
        </a:solidFill>
      </dgm:spPr>
      <dgm:t>
        <a:bodyPr/>
        <a:lstStyle/>
        <a:p>
          <a:r>
            <a:rPr lang="en-US" b="1" dirty="0" smtClean="0"/>
            <a:t>FORMULATION OF A THEORY</a:t>
          </a:r>
          <a:br>
            <a:rPr lang="en-US" b="1" dirty="0" smtClean="0"/>
          </a:br>
          <a:r>
            <a:rPr lang="en-US" b="1" i="1" dirty="0" smtClean="0">
              <a:solidFill>
                <a:schemeClr val="accent5">
                  <a:lumMod val="75000"/>
                </a:schemeClr>
              </a:solidFill>
            </a:rPr>
            <a:t>e.g. an actuary could say “I BELIEVE, THAT SUICIDE RATES IN THIS POPULATION ARE CAUSED MAJORLY BY THE LIVING STANDARDS, LEVEL OF EDUCATION, AGE </a:t>
          </a:r>
          <a:r>
            <a:rPr lang="en-US" b="1" i="1" dirty="0" err="1" smtClean="0">
              <a:solidFill>
                <a:schemeClr val="accent5">
                  <a:lumMod val="75000"/>
                </a:schemeClr>
              </a:solidFill>
            </a:rPr>
            <a:t>e.t.c</a:t>
          </a:r>
          <a:endParaRPr lang="en-US" dirty="0"/>
        </a:p>
      </dgm:t>
    </dgm:pt>
    <dgm:pt modelId="{3B090CC3-D79B-470C-992C-90ADDBDB5B06}" type="parTrans" cxnId="{695B4D17-5F41-47CC-9A58-4A0C6F48B3C3}">
      <dgm:prSet/>
      <dgm:spPr/>
      <dgm:t>
        <a:bodyPr/>
        <a:lstStyle/>
        <a:p>
          <a:endParaRPr lang="en-US"/>
        </a:p>
      </dgm:t>
    </dgm:pt>
    <dgm:pt modelId="{7A6A1B7E-DD65-4AAE-9CFD-4806C9BFADA0}" type="sibTrans" cxnId="{695B4D17-5F41-47CC-9A58-4A0C6F48B3C3}">
      <dgm:prSet/>
      <dgm:spPr/>
      <dgm:t>
        <a:bodyPr/>
        <a:lstStyle/>
        <a:p>
          <a:endParaRPr lang="en-US"/>
        </a:p>
      </dgm:t>
    </dgm:pt>
    <dgm:pt modelId="{48349660-B879-4E72-9046-B957C708141F}">
      <dgm:prSet phldrT="[Text]"/>
      <dgm:spPr>
        <a:solidFill>
          <a:schemeClr val="accent2">
            <a:lumMod val="40000"/>
            <a:lumOff val="60000"/>
            <a:alpha val="90000"/>
          </a:schemeClr>
        </a:solidFill>
      </dgm:spPr>
      <dgm:t>
        <a:bodyPr/>
        <a:lstStyle/>
        <a:p>
          <a:r>
            <a:rPr lang="en-US" b="1" i="0" dirty="0" smtClean="0"/>
            <a:t>COLLECTING DATA RELEVANT TO THEORY</a:t>
          </a:r>
        </a:p>
        <a:p>
          <a:r>
            <a:rPr lang="en-US" b="1" i="1" dirty="0" smtClean="0"/>
            <a:t/>
          </a:r>
          <a:br>
            <a:rPr lang="en-US" b="1" i="1" dirty="0" smtClean="0"/>
          </a:br>
          <a:r>
            <a:rPr lang="en-US" b="1" i="1" dirty="0" smtClean="0">
              <a:solidFill>
                <a:schemeClr val="accent5">
                  <a:lumMod val="75000"/>
                </a:schemeClr>
              </a:solidFill>
            </a:rPr>
            <a:t>e.g. collecting data from past regarding monthly suicide rates in a particular region, age of the deceased, level of education </a:t>
          </a:r>
          <a:r>
            <a:rPr lang="en-US" b="1" i="1" dirty="0" err="1" smtClean="0">
              <a:solidFill>
                <a:schemeClr val="accent5">
                  <a:lumMod val="75000"/>
                </a:schemeClr>
              </a:solidFill>
            </a:rPr>
            <a:t>e.t.c</a:t>
          </a:r>
          <a:endParaRPr lang="en-US" dirty="0"/>
        </a:p>
      </dgm:t>
    </dgm:pt>
    <dgm:pt modelId="{4627246D-F5F3-44E2-965F-1A6A6A9C0FBA}" type="parTrans" cxnId="{A5B70DC2-E185-407E-9B7B-2AAB63992296}">
      <dgm:prSet/>
      <dgm:spPr/>
      <dgm:t>
        <a:bodyPr/>
        <a:lstStyle/>
        <a:p>
          <a:endParaRPr lang="en-US"/>
        </a:p>
      </dgm:t>
    </dgm:pt>
    <dgm:pt modelId="{20B58E46-856A-4668-A0D8-AD0933FEBB63}" type="sibTrans" cxnId="{A5B70DC2-E185-407E-9B7B-2AAB63992296}">
      <dgm:prSet/>
      <dgm:spPr/>
      <dgm:t>
        <a:bodyPr/>
        <a:lstStyle/>
        <a:p>
          <a:endParaRPr lang="en-US"/>
        </a:p>
      </dgm:t>
    </dgm:pt>
    <dgm:pt modelId="{7F1F1D6D-6E28-4FDF-AD4A-45D104A48BA6}">
      <dgm:prSet phldrT="[Text]"/>
      <dgm:spPr>
        <a:solidFill>
          <a:schemeClr val="accent2">
            <a:lumMod val="60000"/>
            <a:lumOff val="40000"/>
            <a:alpha val="90000"/>
          </a:schemeClr>
        </a:solidFill>
      </dgm:spPr>
      <dgm:t>
        <a:bodyPr/>
        <a:lstStyle/>
        <a:p>
          <a:r>
            <a:rPr lang="en-US" b="1" dirty="0" smtClean="0"/>
            <a:t>FORMULATION OF A MATHEMATICAL MODEL</a:t>
          </a:r>
        </a:p>
        <a:p>
          <a:r>
            <a:rPr lang="en-US" b="1" i="1" dirty="0" smtClean="0">
              <a:solidFill>
                <a:schemeClr val="accent5">
                  <a:lumMod val="75000"/>
                </a:schemeClr>
              </a:solidFill>
            </a:rPr>
            <a:t>coming up with a model e.g. Suicide rates = </a:t>
          </a:r>
          <a:r>
            <a:rPr lang="en-US" b="1" i="1" dirty="0" err="1" smtClean="0">
              <a:solidFill>
                <a:schemeClr val="accent5">
                  <a:lumMod val="75000"/>
                </a:schemeClr>
              </a:solidFill>
            </a:rPr>
            <a:t>Fn</a:t>
          </a:r>
          <a:r>
            <a:rPr lang="en-US" b="1" i="1" dirty="0" smtClean="0">
              <a:solidFill>
                <a:schemeClr val="accent5">
                  <a:lumMod val="75000"/>
                </a:schemeClr>
              </a:solidFill>
            </a:rPr>
            <a:t> (EDUCATION, AGE, GDP.capita, UNEMPLOYMENT )</a:t>
          </a:r>
          <a:endParaRPr lang="en-US" b="1" dirty="0"/>
        </a:p>
      </dgm:t>
    </dgm:pt>
    <dgm:pt modelId="{553CC211-DDB0-46EE-A54D-0A4DA2EE50DF}" type="parTrans" cxnId="{7E87AD02-5D87-473D-8DB6-894721554656}">
      <dgm:prSet/>
      <dgm:spPr/>
      <dgm:t>
        <a:bodyPr/>
        <a:lstStyle/>
        <a:p>
          <a:endParaRPr lang="en-US"/>
        </a:p>
      </dgm:t>
    </dgm:pt>
    <dgm:pt modelId="{D22D0161-1263-42C3-9432-4A957F320103}" type="sibTrans" cxnId="{7E87AD02-5D87-473D-8DB6-894721554656}">
      <dgm:prSet/>
      <dgm:spPr/>
      <dgm:t>
        <a:bodyPr/>
        <a:lstStyle/>
        <a:p>
          <a:endParaRPr lang="en-US"/>
        </a:p>
      </dgm:t>
    </dgm:pt>
    <dgm:pt modelId="{B0DFCB2E-5380-46E9-937F-771C926E2FD4}">
      <dgm:prSet/>
      <dgm:spPr>
        <a:solidFill>
          <a:schemeClr val="accent2">
            <a:lumMod val="75000"/>
          </a:schemeClr>
        </a:solidFill>
      </dgm:spPr>
      <dgm:t>
        <a:bodyPr/>
        <a:lstStyle/>
        <a:p>
          <a:r>
            <a:rPr lang="en-US" b="1" dirty="0" smtClean="0"/>
            <a:t>SOLVING THE MODEL APPROPRIATELY</a:t>
          </a:r>
        </a:p>
        <a:p>
          <a:r>
            <a:rPr lang="en-US" b="1" dirty="0" smtClean="0"/>
            <a:t/>
          </a:r>
          <a:br>
            <a:rPr lang="en-US" b="1" dirty="0" smtClean="0"/>
          </a:br>
          <a:r>
            <a:rPr lang="en-US" b="1" i="1" dirty="0" smtClean="0">
              <a:solidFill>
                <a:schemeClr val="accent5">
                  <a:lumMod val="75000"/>
                </a:schemeClr>
              </a:solidFill>
            </a:rPr>
            <a:t>Most of the mathematical models which actuaries deal with are linear models, thus solvable using regression</a:t>
          </a:r>
          <a:endParaRPr lang="en-US" dirty="0"/>
        </a:p>
      </dgm:t>
    </dgm:pt>
    <dgm:pt modelId="{82ADAE9B-5825-4434-87F3-E927AAAC1AA2}" type="parTrans" cxnId="{DD6BB775-86D2-4407-B42E-E2B5C7E8EF65}">
      <dgm:prSet/>
      <dgm:spPr/>
      <dgm:t>
        <a:bodyPr/>
        <a:lstStyle/>
        <a:p>
          <a:endParaRPr lang="en-US"/>
        </a:p>
      </dgm:t>
    </dgm:pt>
    <dgm:pt modelId="{E0E410CB-C432-4C07-A7C2-9E68F93642C6}" type="sibTrans" cxnId="{DD6BB775-86D2-4407-B42E-E2B5C7E8EF65}">
      <dgm:prSet/>
      <dgm:spPr/>
      <dgm:t>
        <a:bodyPr/>
        <a:lstStyle/>
        <a:p>
          <a:endParaRPr lang="en-US"/>
        </a:p>
      </dgm:t>
    </dgm:pt>
    <dgm:pt modelId="{FC8AECE7-2DD6-400D-A745-A666D84FB818}" type="pres">
      <dgm:prSet presAssocID="{C6D22C35-FC10-4C8D-80C2-D375E1F8FBDB}" presName="Name0" presStyleCnt="0">
        <dgm:presLayoutVars>
          <dgm:chMax val="11"/>
          <dgm:chPref val="11"/>
          <dgm:dir/>
          <dgm:resizeHandles/>
        </dgm:presLayoutVars>
      </dgm:prSet>
      <dgm:spPr/>
    </dgm:pt>
    <dgm:pt modelId="{036593F0-DF9C-4973-949F-CBC1F47408AB}" type="pres">
      <dgm:prSet presAssocID="{B0DFCB2E-5380-46E9-937F-771C926E2FD4}" presName="Accent4" presStyleCnt="0"/>
      <dgm:spPr/>
    </dgm:pt>
    <dgm:pt modelId="{946B6135-C99E-4BA7-BD31-957CA237196B}" type="pres">
      <dgm:prSet presAssocID="{B0DFCB2E-5380-46E9-937F-771C926E2FD4}" presName="Accent" presStyleLbl="node1" presStyleIdx="0" presStyleCnt="4"/>
      <dgm:spPr/>
    </dgm:pt>
    <dgm:pt modelId="{7FB9AC8C-989F-40DB-B9BF-404C091D2BD9}" type="pres">
      <dgm:prSet presAssocID="{B0DFCB2E-5380-46E9-937F-771C926E2FD4}" presName="ParentBackground4" presStyleCnt="0"/>
      <dgm:spPr/>
    </dgm:pt>
    <dgm:pt modelId="{FD00EA9C-A0BB-4DC3-B9B5-DF70D5048337}" type="pres">
      <dgm:prSet presAssocID="{B0DFCB2E-5380-46E9-937F-771C926E2FD4}" presName="ParentBackground" presStyleLbl="fgAcc1" presStyleIdx="0" presStyleCnt="4"/>
      <dgm:spPr/>
      <dgm:t>
        <a:bodyPr/>
        <a:lstStyle/>
        <a:p>
          <a:endParaRPr lang="en-US"/>
        </a:p>
      </dgm:t>
    </dgm:pt>
    <dgm:pt modelId="{B79F8131-2B95-43C6-856B-8502F49F08CA}" type="pres">
      <dgm:prSet presAssocID="{B0DFCB2E-5380-46E9-937F-771C926E2FD4}" presName="Parent4" presStyleLbl="revTx" presStyleIdx="0" presStyleCnt="0">
        <dgm:presLayoutVars>
          <dgm:chMax val="1"/>
          <dgm:chPref val="1"/>
          <dgm:bulletEnabled val="1"/>
        </dgm:presLayoutVars>
      </dgm:prSet>
      <dgm:spPr/>
      <dgm:t>
        <a:bodyPr/>
        <a:lstStyle/>
        <a:p>
          <a:endParaRPr lang="en-US"/>
        </a:p>
      </dgm:t>
    </dgm:pt>
    <dgm:pt modelId="{AF8FEB44-7C7A-435A-BF82-6AA7D8BBC7D2}" type="pres">
      <dgm:prSet presAssocID="{7F1F1D6D-6E28-4FDF-AD4A-45D104A48BA6}" presName="Accent3" presStyleCnt="0"/>
      <dgm:spPr/>
    </dgm:pt>
    <dgm:pt modelId="{EFE0540E-751F-4F3D-A59A-283BFD7CD8B3}" type="pres">
      <dgm:prSet presAssocID="{7F1F1D6D-6E28-4FDF-AD4A-45D104A48BA6}" presName="Accent" presStyleLbl="node1" presStyleIdx="1" presStyleCnt="4"/>
      <dgm:spPr/>
    </dgm:pt>
    <dgm:pt modelId="{8F4B2FB8-369C-472C-9C2D-132564A06BAB}" type="pres">
      <dgm:prSet presAssocID="{7F1F1D6D-6E28-4FDF-AD4A-45D104A48BA6}" presName="ParentBackground3" presStyleCnt="0"/>
      <dgm:spPr/>
    </dgm:pt>
    <dgm:pt modelId="{9A2AE9E7-AA5D-4C43-8512-16B3817B3D0D}" type="pres">
      <dgm:prSet presAssocID="{7F1F1D6D-6E28-4FDF-AD4A-45D104A48BA6}" presName="ParentBackground" presStyleLbl="fgAcc1" presStyleIdx="1" presStyleCnt="4"/>
      <dgm:spPr/>
      <dgm:t>
        <a:bodyPr/>
        <a:lstStyle/>
        <a:p>
          <a:endParaRPr lang="en-US"/>
        </a:p>
      </dgm:t>
    </dgm:pt>
    <dgm:pt modelId="{3CDBE4BB-3A46-4CBF-AC70-9DA89C55EBD3}" type="pres">
      <dgm:prSet presAssocID="{7F1F1D6D-6E28-4FDF-AD4A-45D104A48BA6}" presName="Parent3" presStyleLbl="revTx" presStyleIdx="0" presStyleCnt="0">
        <dgm:presLayoutVars>
          <dgm:chMax val="1"/>
          <dgm:chPref val="1"/>
          <dgm:bulletEnabled val="1"/>
        </dgm:presLayoutVars>
      </dgm:prSet>
      <dgm:spPr/>
      <dgm:t>
        <a:bodyPr/>
        <a:lstStyle/>
        <a:p>
          <a:endParaRPr lang="en-US"/>
        </a:p>
      </dgm:t>
    </dgm:pt>
    <dgm:pt modelId="{CFF64D7A-5097-4325-A320-4348D76FDFAD}" type="pres">
      <dgm:prSet presAssocID="{48349660-B879-4E72-9046-B957C708141F}" presName="Accent2" presStyleCnt="0"/>
      <dgm:spPr/>
    </dgm:pt>
    <dgm:pt modelId="{E955E33F-7EB4-47DD-BCE9-63B67AA502AB}" type="pres">
      <dgm:prSet presAssocID="{48349660-B879-4E72-9046-B957C708141F}" presName="Accent" presStyleLbl="node1" presStyleIdx="2" presStyleCnt="4"/>
      <dgm:spPr/>
    </dgm:pt>
    <dgm:pt modelId="{55E94698-135B-464F-AF55-B3422206D435}" type="pres">
      <dgm:prSet presAssocID="{48349660-B879-4E72-9046-B957C708141F}" presName="ParentBackground2" presStyleCnt="0"/>
      <dgm:spPr/>
    </dgm:pt>
    <dgm:pt modelId="{5DFC2FC8-8FB0-4907-BB8A-89FA37607F1C}" type="pres">
      <dgm:prSet presAssocID="{48349660-B879-4E72-9046-B957C708141F}" presName="ParentBackground" presStyleLbl="fgAcc1" presStyleIdx="2" presStyleCnt="4"/>
      <dgm:spPr/>
      <dgm:t>
        <a:bodyPr/>
        <a:lstStyle/>
        <a:p>
          <a:endParaRPr lang="en-US"/>
        </a:p>
      </dgm:t>
    </dgm:pt>
    <dgm:pt modelId="{100072A5-4D18-4052-8F98-02C64921C633}" type="pres">
      <dgm:prSet presAssocID="{48349660-B879-4E72-9046-B957C708141F}" presName="Parent2" presStyleLbl="revTx" presStyleIdx="0" presStyleCnt="0">
        <dgm:presLayoutVars>
          <dgm:chMax val="1"/>
          <dgm:chPref val="1"/>
          <dgm:bulletEnabled val="1"/>
        </dgm:presLayoutVars>
      </dgm:prSet>
      <dgm:spPr/>
      <dgm:t>
        <a:bodyPr/>
        <a:lstStyle/>
        <a:p>
          <a:endParaRPr lang="en-US"/>
        </a:p>
      </dgm:t>
    </dgm:pt>
    <dgm:pt modelId="{38045450-0214-402C-8A7C-B93167C9637E}" type="pres">
      <dgm:prSet presAssocID="{5088AFB2-78F7-40EF-82AC-C0EF97117D1A}" presName="Accent1" presStyleCnt="0"/>
      <dgm:spPr/>
    </dgm:pt>
    <dgm:pt modelId="{950AABFE-2880-493F-8BBB-2B07CF219C9E}" type="pres">
      <dgm:prSet presAssocID="{5088AFB2-78F7-40EF-82AC-C0EF97117D1A}" presName="Accent" presStyleLbl="node1" presStyleIdx="3" presStyleCnt="4"/>
      <dgm:spPr/>
    </dgm:pt>
    <dgm:pt modelId="{3DA4D9CD-EE21-431F-811B-74D4467CF48D}" type="pres">
      <dgm:prSet presAssocID="{5088AFB2-78F7-40EF-82AC-C0EF97117D1A}" presName="ParentBackground1" presStyleCnt="0"/>
      <dgm:spPr/>
    </dgm:pt>
    <dgm:pt modelId="{44B58C15-C7C2-4DB9-BEBF-DC0AA744E825}" type="pres">
      <dgm:prSet presAssocID="{5088AFB2-78F7-40EF-82AC-C0EF97117D1A}" presName="ParentBackground" presStyleLbl="fgAcc1" presStyleIdx="3" presStyleCnt="4"/>
      <dgm:spPr/>
      <dgm:t>
        <a:bodyPr/>
        <a:lstStyle/>
        <a:p>
          <a:endParaRPr lang="en-US"/>
        </a:p>
      </dgm:t>
    </dgm:pt>
    <dgm:pt modelId="{ED37376C-0F30-4622-A39A-4FE91CC5FA71}" type="pres">
      <dgm:prSet presAssocID="{5088AFB2-78F7-40EF-82AC-C0EF97117D1A}" presName="Parent1" presStyleLbl="revTx" presStyleIdx="0" presStyleCnt="0">
        <dgm:presLayoutVars>
          <dgm:chMax val="1"/>
          <dgm:chPref val="1"/>
          <dgm:bulletEnabled val="1"/>
        </dgm:presLayoutVars>
      </dgm:prSet>
      <dgm:spPr/>
      <dgm:t>
        <a:bodyPr/>
        <a:lstStyle/>
        <a:p>
          <a:endParaRPr lang="en-US"/>
        </a:p>
      </dgm:t>
    </dgm:pt>
  </dgm:ptLst>
  <dgm:cxnLst>
    <dgm:cxn modelId="{A5E9606B-B4D9-47E2-AEE4-2679DBA15E9B}" type="presOf" srcId="{7F1F1D6D-6E28-4FDF-AD4A-45D104A48BA6}" destId="{9A2AE9E7-AA5D-4C43-8512-16B3817B3D0D}" srcOrd="0" destOrd="0" presId="urn:microsoft.com/office/officeart/2011/layout/CircleProcess"/>
    <dgm:cxn modelId="{DD6BB775-86D2-4407-B42E-E2B5C7E8EF65}" srcId="{C6D22C35-FC10-4C8D-80C2-D375E1F8FBDB}" destId="{B0DFCB2E-5380-46E9-937F-771C926E2FD4}" srcOrd="3" destOrd="0" parTransId="{82ADAE9B-5825-4434-87F3-E927AAAC1AA2}" sibTransId="{E0E410CB-C432-4C07-A7C2-9E68F93642C6}"/>
    <dgm:cxn modelId="{7E87AD02-5D87-473D-8DB6-894721554656}" srcId="{C6D22C35-FC10-4C8D-80C2-D375E1F8FBDB}" destId="{7F1F1D6D-6E28-4FDF-AD4A-45D104A48BA6}" srcOrd="2" destOrd="0" parTransId="{553CC211-DDB0-46EE-A54D-0A4DA2EE50DF}" sibTransId="{D22D0161-1263-42C3-9432-4A957F320103}"/>
    <dgm:cxn modelId="{7D8AFCE2-93EC-45A2-B117-945A80433FF2}" type="presOf" srcId="{B0DFCB2E-5380-46E9-937F-771C926E2FD4}" destId="{FD00EA9C-A0BB-4DC3-B9B5-DF70D5048337}" srcOrd="0" destOrd="0" presId="urn:microsoft.com/office/officeart/2011/layout/CircleProcess"/>
    <dgm:cxn modelId="{A5B70DC2-E185-407E-9B7B-2AAB63992296}" srcId="{C6D22C35-FC10-4C8D-80C2-D375E1F8FBDB}" destId="{48349660-B879-4E72-9046-B957C708141F}" srcOrd="1" destOrd="0" parTransId="{4627246D-F5F3-44E2-965F-1A6A6A9C0FBA}" sibTransId="{20B58E46-856A-4668-A0D8-AD0933FEBB63}"/>
    <dgm:cxn modelId="{DCFB7104-61F0-4187-8815-E9D957261C0A}" type="presOf" srcId="{5088AFB2-78F7-40EF-82AC-C0EF97117D1A}" destId="{44B58C15-C7C2-4DB9-BEBF-DC0AA744E825}" srcOrd="0" destOrd="0" presId="urn:microsoft.com/office/officeart/2011/layout/CircleProcess"/>
    <dgm:cxn modelId="{2C035609-F31B-4D6D-A267-B6934365FF2F}" type="presOf" srcId="{7F1F1D6D-6E28-4FDF-AD4A-45D104A48BA6}" destId="{3CDBE4BB-3A46-4CBF-AC70-9DA89C55EBD3}" srcOrd="1" destOrd="0" presId="urn:microsoft.com/office/officeart/2011/layout/CircleProcess"/>
    <dgm:cxn modelId="{F87B644C-6373-4582-B15A-34EE1B311CF3}" type="presOf" srcId="{48349660-B879-4E72-9046-B957C708141F}" destId="{100072A5-4D18-4052-8F98-02C64921C633}" srcOrd="1" destOrd="0" presId="urn:microsoft.com/office/officeart/2011/layout/CircleProcess"/>
    <dgm:cxn modelId="{3C9B1E44-253E-480D-9A47-1ED1058C9B19}" type="presOf" srcId="{48349660-B879-4E72-9046-B957C708141F}" destId="{5DFC2FC8-8FB0-4907-BB8A-89FA37607F1C}" srcOrd="0" destOrd="0" presId="urn:microsoft.com/office/officeart/2011/layout/CircleProcess"/>
    <dgm:cxn modelId="{695B4D17-5F41-47CC-9A58-4A0C6F48B3C3}" srcId="{C6D22C35-FC10-4C8D-80C2-D375E1F8FBDB}" destId="{5088AFB2-78F7-40EF-82AC-C0EF97117D1A}" srcOrd="0" destOrd="0" parTransId="{3B090CC3-D79B-470C-992C-90ADDBDB5B06}" sibTransId="{7A6A1B7E-DD65-4AAE-9CFD-4806C9BFADA0}"/>
    <dgm:cxn modelId="{515F5026-A4CF-4F3F-A7C7-91EBC8D48EC5}" type="presOf" srcId="{5088AFB2-78F7-40EF-82AC-C0EF97117D1A}" destId="{ED37376C-0F30-4622-A39A-4FE91CC5FA71}" srcOrd="1" destOrd="0" presId="urn:microsoft.com/office/officeart/2011/layout/CircleProcess"/>
    <dgm:cxn modelId="{3864E199-52C8-401C-AD36-8398048CE6F0}" type="presOf" srcId="{C6D22C35-FC10-4C8D-80C2-D375E1F8FBDB}" destId="{FC8AECE7-2DD6-400D-A745-A666D84FB818}" srcOrd="0" destOrd="0" presId="urn:microsoft.com/office/officeart/2011/layout/CircleProcess"/>
    <dgm:cxn modelId="{658F6405-1DEA-4D8F-B9BC-B75AB1DA028D}" type="presOf" srcId="{B0DFCB2E-5380-46E9-937F-771C926E2FD4}" destId="{B79F8131-2B95-43C6-856B-8502F49F08CA}" srcOrd="1" destOrd="0" presId="urn:microsoft.com/office/officeart/2011/layout/CircleProcess"/>
    <dgm:cxn modelId="{7D599941-6451-4727-9479-9CA39F6D2CD3}" type="presParOf" srcId="{FC8AECE7-2DD6-400D-A745-A666D84FB818}" destId="{036593F0-DF9C-4973-949F-CBC1F47408AB}" srcOrd="0" destOrd="0" presId="urn:microsoft.com/office/officeart/2011/layout/CircleProcess"/>
    <dgm:cxn modelId="{4AF1D999-2552-494D-8435-75D3FAA5AFBC}" type="presParOf" srcId="{036593F0-DF9C-4973-949F-CBC1F47408AB}" destId="{946B6135-C99E-4BA7-BD31-957CA237196B}" srcOrd="0" destOrd="0" presId="urn:microsoft.com/office/officeart/2011/layout/CircleProcess"/>
    <dgm:cxn modelId="{C76C3C81-49A0-4A9A-9C8D-7987F374C7CB}" type="presParOf" srcId="{FC8AECE7-2DD6-400D-A745-A666D84FB818}" destId="{7FB9AC8C-989F-40DB-B9BF-404C091D2BD9}" srcOrd="1" destOrd="0" presId="urn:microsoft.com/office/officeart/2011/layout/CircleProcess"/>
    <dgm:cxn modelId="{CFCD52D0-655B-4EA6-AD94-F37B33B6C81B}" type="presParOf" srcId="{7FB9AC8C-989F-40DB-B9BF-404C091D2BD9}" destId="{FD00EA9C-A0BB-4DC3-B9B5-DF70D5048337}" srcOrd="0" destOrd="0" presId="urn:microsoft.com/office/officeart/2011/layout/CircleProcess"/>
    <dgm:cxn modelId="{5B531577-A085-4846-87F5-F5B07B7A5518}" type="presParOf" srcId="{FC8AECE7-2DD6-400D-A745-A666D84FB818}" destId="{B79F8131-2B95-43C6-856B-8502F49F08CA}" srcOrd="2" destOrd="0" presId="urn:microsoft.com/office/officeart/2011/layout/CircleProcess"/>
    <dgm:cxn modelId="{321C120B-6F6B-4B71-8C69-F75CD7D53C96}" type="presParOf" srcId="{FC8AECE7-2DD6-400D-A745-A666D84FB818}" destId="{AF8FEB44-7C7A-435A-BF82-6AA7D8BBC7D2}" srcOrd="3" destOrd="0" presId="urn:microsoft.com/office/officeart/2011/layout/CircleProcess"/>
    <dgm:cxn modelId="{912B5A17-33EE-4CF2-92EF-EAECA6D02634}" type="presParOf" srcId="{AF8FEB44-7C7A-435A-BF82-6AA7D8BBC7D2}" destId="{EFE0540E-751F-4F3D-A59A-283BFD7CD8B3}" srcOrd="0" destOrd="0" presId="urn:microsoft.com/office/officeart/2011/layout/CircleProcess"/>
    <dgm:cxn modelId="{4FC5D2B3-8A25-4B2A-B99B-FF56626F4D84}" type="presParOf" srcId="{FC8AECE7-2DD6-400D-A745-A666D84FB818}" destId="{8F4B2FB8-369C-472C-9C2D-132564A06BAB}" srcOrd="4" destOrd="0" presId="urn:microsoft.com/office/officeart/2011/layout/CircleProcess"/>
    <dgm:cxn modelId="{655517F6-60D5-4CB4-AA3B-E62EE954CBAD}" type="presParOf" srcId="{8F4B2FB8-369C-472C-9C2D-132564A06BAB}" destId="{9A2AE9E7-AA5D-4C43-8512-16B3817B3D0D}" srcOrd="0" destOrd="0" presId="urn:microsoft.com/office/officeart/2011/layout/CircleProcess"/>
    <dgm:cxn modelId="{3EBE5700-B1AB-46DC-A12B-9D83A3D01FFA}" type="presParOf" srcId="{FC8AECE7-2DD6-400D-A745-A666D84FB818}" destId="{3CDBE4BB-3A46-4CBF-AC70-9DA89C55EBD3}" srcOrd="5" destOrd="0" presId="urn:microsoft.com/office/officeart/2011/layout/CircleProcess"/>
    <dgm:cxn modelId="{3358F27D-8C76-4717-8BBA-CAB5AC482FAC}" type="presParOf" srcId="{FC8AECE7-2DD6-400D-A745-A666D84FB818}" destId="{CFF64D7A-5097-4325-A320-4348D76FDFAD}" srcOrd="6" destOrd="0" presId="urn:microsoft.com/office/officeart/2011/layout/CircleProcess"/>
    <dgm:cxn modelId="{A928765C-F251-4C5F-8580-1EC07947C69B}" type="presParOf" srcId="{CFF64D7A-5097-4325-A320-4348D76FDFAD}" destId="{E955E33F-7EB4-47DD-BCE9-63B67AA502AB}" srcOrd="0" destOrd="0" presId="urn:microsoft.com/office/officeart/2011/layout/CircleProcess"/>
    <dgm:cxn modelId="{D5C7D47B-B0E2-46EA-846F-B6C021FAC787}" type="presParOf" srcId="{FC8AECE7-2DD6-400D-A745-A666D84FB818}" destId="{55E94698-135B-464F-AF55-B3422206D435}" srcOrd="7" destOrd="0" presId="urn:microsoft.com/office/officeart/2011/layout/CircleProcess"/>
    <dgm:cxn modelId="{1B65C678-419E-4868-BC9A-59B92DE6847A}" type="presParOf" srcId="{55E94698-135B-464F-AF55-B3422206D435}" destId="{5DFC2FC8-8FB0-4907-BB8A-89FA37607F1C}" srcOrd="0" destOrd="0" presId="urn:microsoft.com/office/officeart/2011/layout/CircleProcess"/>
    <dgm:cxn modelId="{2D44EE30-80AB-40E7-9475-0D8068307C0C}" type="presParOf" srcId="{FC8AECE7-2DD6-400D-A745-A666D84FB818}" destId="{100072A5-4D18-4052-8F98-02C64921C633}" srcOrd="8" destOrd="0" presId="urn:microsoft.com/office/officeart/2011/layout/CircleProcess"/>
    <dgm:cxn modelId="{C2E8AFD7-3E0D-479C-BEFD-44A81A60A202}" type="presParOf" srcId="{FC8AECE7-2DD6-400D-A745-A666D84FB818}" destId="{38045450-0214-402C-8A7C-B93167C9637E}" srcOrd="9" destOrd="0" presId="urn:microsoft.com/office/officeart/2011/layout/CircleProcess"/>
    <dgm:cxn modelId="{71181632-1E14-43DF-BB49-7560C10EAF00}" type="presParOf" srcId="{38045450-0214-402C-8A7C-B93167C9637E}" destId="{950AABFE-2880-493F-8BBB-2B07CF219C9E}" srcOrd="0" destOrd="0" presId="urn:microsoft.com/office/officeart/2011/layout/CircleProcess"/>
    <dgm:cxn modelId="{83F0DD0C-E143-49DB-B83F-B79160C7ECF7}" type="presParOf" srcId="{FC8AECE7-2DD6-400D-A745-A666D84FB818}" destId="{3DA4D9CD-EE21-431F-811B-74D4467CF48D}" srcOrd="10" destOrd="0" presId="urn:microsoft.com/office/officeart/2011/layout/CircleProcess"/>
    <dgm:cxn modelId="{E5BD8AC5-BFB7-47C2-BDC5-B9BB5044A771}" type="presParOf" srcId="{3DA4D9CD-EE21-431F-811B-74D4467CF48D}" destId="{44B58C15-C7C2-4DB9-BEBF-DC0AA744E825}" srcOrd="0" destOrd="0" presId="urn:microsoft.com/office/officeart/2011/layout/CircleProcess"/>
    <dgm:cxn modelId="{8F6D2BA3-DB6D-4E66-850A-4244752879DB}" type="presParOf" srcId="{FC8AECE7-2DD6-400D-A745-A666D84FB818}" destId="{ED37376C-0F30-4622-A39A-4FE91CC5FA71}"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B6135-C99E-4BA7-BD31-957CA237196B}">
      <dsp:nvSpPr>
        <dsp:cNvPr id="0" name=""/>
        <dsp:cNvSpPr/>
      </dsp:nvSpPr>
      <dsp:spPr>
        <a:xfrm>
          <a:off x="9245075" y="1326082"/>
          <a:ext cx="2766846" cy="2766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0EA9C-A0BB-4DC3-B9B5-DF70D5048337}">
      <dsp:nvSpPr>
        <dsp:cNvPr id="0" name=""/>
        <dsp:cNvSpPr/>
      </dsp:nvSpPr>
      <dsp:spPr>
        <a:xfrm>
          <a:off x="9337619" y="1418331"/>
          <a:ext cx="2582944" cy="2582490"/>
        </a:xfrm>
        <a:prstGeom prst="ellipse">
          <a:avLst/>
        </a:prstGeom>
        <a:solidFill>
          <a:schemeClr val="accent2">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SOLVING THE MODEL APPROPRIATELY</a:t>
          </a:r>
        </a:p>
        <a:p>
          <a:pPr lvl="0" algn="ctr" defTabSz="577850">
            <a:lnSpc>
              <a:spcPct val="90000"/>
            </a:lnSpc>
            <a:spcBef>
              <a:spcPct val="0"/>
            </a:spcBef>
            <a:spcAft>
              <a:spcPct val="35000"/>
            </a:spcAft>
          </a:pPr>
          <a:r>
            <a:rPr lang="en-US" sz="1300" b="1" kern="1200" dirty="0" smtClean="0"/>
            <a:t/>
          </a:r>
          <a:br>
            <a:rPr lang="en-US" sz="1300" b="1" kern="1200" dirty="0" smtClean="0"/>
          </a:br>
          <a:r>
            <a:rPr lang="en-US" sz="1300" b="1" i="1" kern="1200" dirty="0" smtClean="0">
              <a:solidFill>
                <a:schemeClr val="accent5">
                  <a:lumMod val="75000"/>
                </a:schemeClr>
              </a:solidFill>
            </a:rPr>
            <a:t>Most of the mathematical models which actuaries deal with are linear models, thus solvable using regression</a:t>
          </a:r>
          <a:endParaRPr lang="en-US" sz="1300" kern="1200" dirty="0"/>
        </a:p>
      </dsp:txBody>
      <dsp:txXfrm>
        <a:off x="9706611" y="1787327"/>
        <a:ext cx="1844960" cy="1844497"/>
      </dsp:txXfrm>
    </dsp:sp>
    <dsp:sp modelId="{EFE0540E-751F-4F3D-A59A-283BFD7CD8B3}">
      <dsp:nvSpPr>
        <dsp:cNvPr id="0" name=""/>
        <dsp:cNvSpPr/>
      </dsp:nvSpPr>
      <dsp:spPr>
        <a:xfrm rot="2700000">
          <a:off x="6373796" y="1325887"/>
          <a:ext cx="2766892" cy="276689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AE9E7-AA5D-4C43-8512-16B3817B3D0D}">
      <dsp:nvSpPr>
        <dsp:cNvPr id="0" name=""/>
        <dsp:cNvSpPr/>
      </dsp:nvSpPr>
      <dsp:spPr>
        <a:xfrm>
          <a:off x="6478228" y="1418331"/>
          <a:ext cx="2582944" cy="2582490"/>
        </a:xfrm>
        <a:prstGeom prst="ellipse">
          <a:avLst/>
        </a:prstGeom>
        <a:solidFill>
          <a:schemeClr val="accent2">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FORMULATION OF A MATHEMATICAL MODEL</a:t>
          </a:r>
        </a:p>
        <a:p>
          <a:pPr lvl="0" algn="ctr" defTabSz="577850">
            <a:lnSpc>
              <a:spcPct val="90000"/>
            </a:lnSpc>
            <a:spcBef>
              <a:spcPct val="0"/>
            </a:spcBef>
            <a:spcAft>
              <a:spcPct val="35000"/>
            </a:spcAft>
          </a:pPr>
          <a:r>
            <a:rPr lang="en-US" sz="1300" b="1" i="1" kern="1200" dirty="0" smtClean="0">
              <a:solidFill>
                <a:schemeClr val="accent5">
                  <a:lumMod val="75000"/>
                </a:schemeClr>
              </a:solidFill>
            </a:rPr>
            <a:t>coming up with a model e.g. Suicide rates = </a:t>
          </a:r>
          <a:r>
            <a:rPr lang="en-US" sz="1300" b="1" i="1" kern="1200" dirty="0" err="1" smtClean="0">
              <a:solidFill>
                <a:schemeClr val="accent5">
                  <a:lumMod val="75000"/>
                </a:schemeClr>
              </a:solidFill>
            </a:rPr>
            <a:t>Fn</a:t>
          </a:r>
          <a:r>
            <a:rPr lang="en-US" sz="1300" b="1" i="1" kern="1200" dirty="0" smtClean="0">
              <a:solidFill>
                <a:schemeClr val="accent5">
                  <a:lumMod val="75000"/>
                </a:schemeClr>
              </a:solidFill>
            </a:rPr>
            <a:t> (EDUCATION, AGE, GDP.capita, UNEMPLOYMENT )</a:t>
          </a:r>
          <a:endParaRPr lang="en-US" sz="1300" b="1" kern="1200" dirty="0"/>
        </a:p>
      </dsp:txBody>
      <dsp:txXfrm>
        <a:off x="6847220" y="1787327"/>
        <a:ext cx="1844960" cy="1844497"/>
      </dsp:txXfrm>
    </dsp:sp>
    <dsp:sp modelId="{E955E33F-7EB4-47DD-BCE9-63B67AA502AB}">
      <dsp:nvSpPr>
        <dsp:cNvPr id="0" name=""/>
        <dsp:cNvSpPr/>
      </dsp:nvSpPr>
      <dsp:spPr>
        <a:xfrm rot="2700000">
          <a:off x="3526269" y="1325887"/>
          <a:ext cx="2766892" cy="276689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C2FC8-8FB0-4907-BB8A-89FA37607F1C}">
      <dsp:nvSpPr>
        <dsp:cNvPr id="0" name=""/>
        <dsp:cNvSpPr/>
      </dsp:nvSpPr>
      <dsp:spPr>
        <a:xfrm>
          <a:off x="3618836" y="1418331"/>
          <a:ext cx="2582944" cy="2582490"/>
        </a:xfrm>
        <a:prstGeom prst="ellipse">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i="0" kern="1200" dirty="0" smtClean="0"/>
            <a:t>COLLECTING DATA RELEVANT TO THEORY</a:t>
          </a:r>
        </a:p>
        <a:p>
          <a:pPr lvl="0" algn="ctr" defTabSz="577850">
            <a:lnSpc>
              <a:spcPct val="90000"/>
            </a:lnSpc>
            <a:spcBef>
              <a:spcPct val="0"/>
            </a:spcBef>
            <a:spcAft>
              <a:spcPct val="35000"/>
            </a:spcAft>
          </a:pPr>
          <a:r>
            <a:rPr lang="en-US" sz="1300" b="1" i="1" kern="1200" dirty="0" smtClean="0"/>
            <a:t/>
          </a:r>
          <a:br>
            <a:rPr lang="en-US" sz="1300" b="1" i="1" kern="1200" dirty="0" smtClean="0"/>
          </a:br>
          <a:r>
            <a:rPr lang="en-US" sz="1300" b="1" i="1" kern="1200" dirty="0" smtClean="0">
              <a:solidFill>
                <a:schemeClr val="accent5">
                  <a:lumMod val="75000"/>
                </a:schemeClr>
              </a:solidFill>
            </a:rPr>
            <a:t>e.g. collecting data from past regarding monthly suicide rates in a particular region, age of the deceased, level of education </a:t>
          </a:r>
          <a:r>
            <a:rPr lang="en-US" sz="1300" b="1" i="1" kern="1200" dirty="0" err="1" smtClean="0">
              <a:solidFill>
                <a:schemeClr val="accent5">
                  <a:lumMod val="75000"/>
                </a:schemeClr>
              </a:solidFill>
            </a:rPr>
            <a:t>e.t.c</a:t>
          </a:r>
          <a:endParaRPr lang="en-US" sz="1300" kern="1200" dirty="0"/>
        </a:p>
      </dsp:txBody>
      <dsp:txXfrm>
        <a:off x="3987828" y="1787327"/>
        <a:ext cx="1844960" cy="1844497"/>
      </dsp:txXfrm>
    </dsp:sp>
    <dsp:sp modelId="{950AABFE-2880-493F-8BBB-2B07CF219C9E}">
      <dsp:nvSpPr>
        <dsp:cNvPr id="0" name=""/>
        <dsp:cNvSpPr/>
      </dsp:nvSpPr>
      <dsp:spPr>
        <a:xfrm rot="2700000">
          <a:off x="666878" y="1325887"/>
          <a:ext cx="2766892" cy="276689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B58C15-C7C2-4DB9-BEBF-DC0AA744E825}">
      <dsp:nvSpPr>
        <dsp:cNvPr id="0" name=""/>
        <dsp:cNvSpPr/>
      </dsp:nvSpPr>
      <dsp:spPr>
        <a:xfrm>
          <a:off x="759445" y="1418331"/>
          <a:ext cx="2582944" cy="2582490"/>
        </a:xfrm>
        <a:prstGeom prst="ellipse">
          <a:avLst/>
        </a:prstGeom>
        <a:solidFill>
          <a:schemeClr val="accent4">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FORMULATION OF A THEORY</a:t>
          </a:r>
          <a:br>
            <a:rPr lang="en-US" sz="1300" b="1" kern="1200" dirty="0" smtClean="0"/>
          </a:br>
          <a:r>
            <a:rPr lang="en-US" sz="1300" b="1" i="1" kern="1200" dirty="0" smtClean="0">
              <a:solidFill>
                <a:schemeClr val="accent5">
                  <a:lumMod val="75000"/>
                </a:schemeClr>
              </a:solidFill>
            </a:rPr>
            <a:t>e.g. an actuary could say “I BELIEVE, THAT SUICIDE RATES IN THIS POPULATION ARE CAUSED MAJORLY BY THE LIVING STANDARDS, LEVEL OF EDUCATION, AGE </a:t>
          </a:r>
          <a:r>
            <a:rPr lang="en-US" sz="1300" b="1" i="1" kern="1200" dirty="0" err="1" smtClean="0">
              <a:solidFill>
                <a:schemeClr val="accent5">
                  <a:lumMod val="75000"/>
                </a:schemeClr>
              </a:solidFill>
            </a:rPr>
            <a:t>e.t.c</a:t>
          </a:r>
          <a:endParaRPr lang="en-US" sz="1300" kern="1200" dirty="0"/>
        </a:p>
      </dsp:txBody>
      <dsp:txXfrm>
        <a:off x="1128437" y="1787327"/>
        <a:ext cx="1844960" cy="184449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7945-9874-4928-A647-A5DEE6292FAC}"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C6ACF-9D5D-48B9-A9B6-5EA78A213F89}" type="slidenum">
              <a:rPr lang="en-US" smtClean="0"/>
              <a:t>‹#›</a:t>
            </a:fld>
            <a:endParaRPr lang="en-US"/>
          </a:p>
        </p:txBody>
      </p:sp>
    </p:spTree>
    <p:extLst>
      <p:ext uri="{BB962C8B-B14F-4D97-AF65-F5344CB8AC3E}">
        <p14:creationId xmlns:p14="http://schemas.microsoft.com/office/powerpoint/2010/main" val="12470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C6ACF-9D5D-48B9-A9B6-5EA78A213F89}" type="slidenum">
              <a:rPr lang="en-US" smtClean="0"/>
              <a:t>4</a:t>
            </a:fld>
            <a:endParaRPr lang="en-US"/>
          </a:p>
        </p:txBody>
      </p:sp>
    </p:spTree>
    <p:extLst>
      <p:ext uri="{BB962C8B-B14F-4D97-AF65-F5344CB8AC3E}">
        <p14:creationId xmlns:p14="http://schemas.microsoft.com/office/powerpoint/2010/main" val="212369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 about R squared metric, residual standard error.</a:t>
            </a:r>
            <a:endParaRPr lang="en-US" dirty="0"/>
          </a:p>
        </p:txBody>
      </p:sp>
      <p:sp>
        <p:nvSpPr>
          <p:cNvPr id="4" name="Slide Number Placeholder 3"/>
          <p:cNvSpPr>
            <a:spLocks noGrp="1"/>
          </p:cNvSpPr>
          <p:nvPr>
            <p:ph type="sldNum" sz="quarter" idx="10"/>
          </p:nvPr>
        </p:nvSpPr>
        <p:spPr/>
        <p:txBody>
          <a:bodyPr/>
          <a:lstStyle/>
          <a:p>
            <a:fld id="{E02C6ACF-9D5D-48B9-A9B6-5EA78A213F89}" type="slidenum">
              <a:rPr lang="en-US" smtClean="0"/>
              <a:t>8</a:t>
            </a:fld>
            <a:endParaRPr lang="en-US"/>
          </a:p>
        </p:txBody>
      </p:sp>
    </p:spTree>
    <p:extLst>
      <p:ext uri="{BB962C8B-B14F-4D97-AF65-F5344CB8AC3E}">
        <p14:creationId xmlns:p14="http://schemas.microsoft.com/office/powerpoint/2010/main" val="259292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54DCFE-3A74-47E9-8554-FC3C34A0553A}"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90190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4DCFE-3A74-47E9-8554-FC3C34A0553A}"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12297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4DCFE-3A74-47E9-8554-FC3C34A0553A}"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342686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4DCFE-3A74-47E9-8554-FC3C34A0553A}"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19107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4DCFE-3A74-47E9-8554-FC3C34A0553A}"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371233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54DCFE-3A74-47E9-8554-FC3C34A0553A}"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130246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54DCFE-3A74-47E9-8554-FC3C34A0553A}"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195656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54DCFE-3A74-47E9-8554-FC3C34A0553A}"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393089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4DCFE-3A74-47E9-8554-FC3C34A0553A}"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303651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54DCFE-3A74-47E9-8554-FC3C34A0553A}"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246124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54DCFE-3A74-47E9-8554-FC3C34A0553A}"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DD92-B1C4-4362-BDBD-0C2BDEC71B12}" type="slidenum">
              <a:rPr lang="en-US" smtClean="0"/>
              <a:t>‹#›</a:t>
            </a:fld>
            <a:endParaRPr lang="en-US"/>
          </a:p>
        </p:txBody>
      </p:sp>
    </p:spTree>
    <p:extLst>
      <p:ext uri="{BB962C8B-B14F-4D97-AF65-F5344CB8AC3E}">
        <p14:creationId xmlns:p14="http://schemas.microsoft.com/office/powerpoint/2010/main" val="354217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4DCFE-3A74-47E9-8554-FC3C34A0553A}"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ADD92-B1C4-4362-BDBD-0C2BDEC71B12}" type="slidenum">
              <a:rPr lang="en-US" smtClean="0"/>
              <a:t>‹#›</a:t>
            </a:fld>
            <a:endParaRPr lang="en-US"/>
          </a:p>
        </p:txBody>
      </p:sp>
    </p:spTree>
    <p:extLst>
      <p:ext uri="{BB962C8B-B14F-4D97-AF65-F5344CB8AC3E}">
        <p14:creationId xmlns:p14="http://schemas.microsoft.com/office/powerpoint/2010/main" val="383540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tanley\Pictures\blackresearchupdated.JPG"/>
          <p:cNvPicPr/>
          <p:nvPr/>
        </p:nvPicPr>
        <p:blipFill rotWithShape="1">
          <a:blip r:embed="rId2">
            <a:extLst>
              <a:ext uri="{28A0092B-C50C-407E-A947-70E740481C1C}">
                <a14:useLocalDpi xmlns:a14="http://schemas.microsoft.com/office/drawing/2010/main" val="0"/>
              </a:ext>
            </a:extLst>
          </a:blip>
          <a:srcRect t="7184"/>
          <a:stretch/>
        </p:blipFill>
        <p:spPr bwMode="auto">
          <a:xfrm>
            <a:off x="6209659" y="1136468"/>
            <a:ext cx="5982341" cy="4506686"/>
          </a:xfrm>
          <a:prstGeom prst="rect">
            <a:avLst/>
          </a:prstGeom>
          <a:noFill/>
          <a:ln>
            <a:noFill/>
          </a:ln>
          <a:extLst>
            <a:ext uri="{53640926-AAD7-44D8-BBD7-CCE9431645EC}">
              <a14:shadowObscured xmlns:a14="http://schemas.microsoft.com/office/drawing/2010/main"/>
            </a:ext>
          </a:extLst>
        </p:spPr>
      </p:pic>
      <p:sp>
        <p:nvSpPr>
          <p:cNvPr id="6" name="TextBox 5"/>
          <p:cNvSpPr txBox="1"/>
          <p:nvPr/>
        </p:nvSpPr>
        <p:spPr>
          <a:xfrm>
            <a:off x="182881" y="1672048"/>
            <a:ext cx="6026778" cy="3416320"/>
          </a:xfrm>
          <a:prstGeom prst="rect">
            <a:avLst/>
          </a:prstGeom>
          <a:noFill/>
          <a:ln w="38100">
            <a:solidFill>
              <a:schemeClr val="tx1"/>
            </a:solidFill>
            <a:prstDash val="dashDot"/>
          </a:ln>
        </p:spPr>
        <p:txBody>
          <a:bodyPr wrap="square" rtlCol="0">
            <a:spAutoFit/>
          </a:bodyPr>
          <a:lstStyle/>
          <a:p>
            <a:r>
              <a:rPr lang="en-US" sz="7200" b="1" dirty="0" smtClean="0">
                <a:latin typeface="Trebuchet MS" panose="020B0603020202020204" pitchFamily="34" charset="0"/>
              </a:rPr>
              <a:t>NOISE-ADDED REGRESSION MODELS</a:t>
            </a:r>
            <a:endParaRPr lang="en-US" sz="7200" b="1" dirty="0">
              <a:latin typeface="Trebuchet MS" panose="020B0603020202020204" pitchFamily="34" charset="0"/>
            </a:endParaRPr>
          </a:p>
        </p:txBody>
      </p:sp>
      <p:sp>
        <p:nvSpPr>
          <p:cNvPr id="7" name="TextBox 6"/>
          <p:cNvSpPr txBox="1"/>
          <p:nvPr/>
        </p:nvSpPr>
        <p:spPr>
          <a:xfrm>
            <a:off x="2195008" y="5184062"/>
            <a:ext cx="4014651" cy="461665"/>
          </a:xfrm>
          <a:prstGeom prst="rect">
            <a:avLst/>
          </a:prstGeom>
          <a:noFill/>
        </p:spPr>
        <p:txBody>
          <a:bodyPr wrap="square" rtlCol="0">
            <a:spAutoFit/>
          </a:bodyPr>
          <a:lstStyle/>
          <a:p>
            <a:pPr algn="r"/>
            <a:r>
              <a:rPr lang="en-US" sz="2400" i="1" dirty="0" smtClean="0"/>
              <a:t>Stanley Sayianka</a:t>
            </a:r>
            <a:endParaRPr lang="en-US" sz="2400" i="1" dirty="0"/>
          </a:p>
        </p:txBody>
      </p:sp>
    </p:spTree>
    <p:extLst>
      <p:ext uri="{BB962C8B-B14F-4D97-AF65-F5344CB8AC3E}">
        <p14:creationId xmlns:p14="http://schemas.microsoft.com/office/powerpoint/2010/main" val="3174937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642" y="509452"/>
            <a:ext cx="7041650" cy="461665"/>
          </a:xfrm>
          <a:prstGeom prst="rect">
            <a:avLst/>
          </a:prstGeom>
          <a:noFill/>
        </p:spPr>
        <p:txBody>
          <a:bodyPr wrap="square" rtlCol="0">
            <a:spAutoFit/>
          </a:bodyPr>
          <a:lstStyle/>
          <a:p>
            <a:r>
              <a:rPr lang="en-US" sz="2400" b="1" dirty="0" smtClean="0"/>
              <a:t>Variability Explained and Unexplained by the model</a:t>
            </a:r>
            <a:endParaRPr lang="en-US" sz="2400" b="1" dirty="0"/>
          </a:p>
        </p:txBody>
      </p:sp>
      <p:sp>
        <p:nvSpPr>
          <p:cNvPr id="3" name="TextBox 2"/>
          <p:cNvSpPr txBox="1"/>
          <p:nvPr/>
        </p:nvSpPr>
        <p:spPr>
          <a:xfrm>
            <a:off x="42532" y="2083981"/>
            <a:ext cx="2679404" cy="3046988"/>
          </a:xfrm>
          <a:prstGeom prst="rect">
            <a:avLst/>
          </a:prstGeom>
          <a:noFill/>
        </p:spPr>
        <p:txBody>
          <a:bodyPr wrap="square" rtlCol="0">
            <a:spAutoFit/>
          </a:bodyPr>
          <a:lstStyle/>
          <a:p>
            <a:pPr algn="ctr"/>
            <a:r>
              <a:rPr lang="en-US" sz="4800" dirty="0" smtClean="0"/>
              <a:t>TOTAL Variability</a:t>
            </a:r>
          </a:p>
          <a:p>
            <a:pPr algn="ctr"/>
            <a:r>
              <a:rPr lang="en-US" sz="4800" i="1" dirty="0" smtClean="0">
                <a:solidFill>
                  <a:schemeClr val="accent5">
                    <a:lumMod val="75000"/>
                  </a:schemeClr>
                </a:solidFill>
              </a:rPr>
              <a:t>In our data</a:t>
            </a:r>
            <a:endParaRPr lang="en-US" sz="4800" i="1" dirty="0">
              <a:solidFill>
                <a:schemeClr val="accent5">
                  <a:lumMod val="75000"/>
                </a:schemeClr>
              </a:solidFill>
            </a:endParaRPr>
          </a:p>
        </p:txBody>
      </p:sp>
      <p:sp>
        <p:nvSpPr>
          <p:cNvPr id="5" name="TextBox 4"/>
          <p:cNvSpPr txBox="1"/>
          <p:nvPr/>
        </p:nvSpPr>
        <p:spPr>
          <a:xfrm>
            <a:off x="2881425" y="2453312"/>
            <a:ext cx="804392" cy="830997"/>
          </a:xfrm>
          <a:prstGeom prst="rect">
            <a:avLst/>
          </a:prstGeom>
          <a:noFill/>
        </p:spPr>
        <p:txBody>
          <a:bodyPr wrap="square" rtlCol="0">
            <a:spAutoFit/>
          </a:bodyPr>
          <a:lstStyle/>
          <a:p>
            <a:pPr algn="ctr"/>
            <a:r>
              <a:rPr lang="en-US" sz="4800" dirty="0" smtClean="0"/>
              <a:t>=</a:t>
            </a:r>
            <a:endParaRPr lang="en-US" sz="4800" dirty="0"/>
          </a:p>
        </p:txBody>
      </p:sp>
      <p:sp>
        <p:nvSpPr>
          <p:cNvPr id="6" name="TextBox 5"/>
          <p:cNvSpPr txBox="1"/>
          <p:nvPr/>
        </p:nvSpPr>
        <p:spPr>
          <a:xfrm>
            <a:off x="3845305" y="2083981"/>
            <a:ext cx="3127419" cy="3046988"/>
          </a:xfrm>
          <a:prstGeom prst="rect">
            <a:avLst/>
          </a:prstGeom>
          <a:noFill/>
        </p:spPr>
        <p:txBody>
          <a:bodyPr wrap="square" rtlCol="0">
            <a:spAutoFit/>
          </a:bodyPr>
          <a:lstStyle/>
          <a:p>
            <a:pPr algn="ctr"/>
            <a:r>
              <a:rPr lang="en-US" sz="4800" dirty="0" smtClean="0"/>
              <a:t>EXPLAINED Variability</a:t>
            </a:r>
          </a:p>
          <a:p>
            <a:pPr algn="ctr"/>
            <a:r>
              <a:rPr lang="en-US" sz="4800" i="1" dirty="0" smtClean="0">
                <a:solidFill>
                  <a:schemeClr val="accent5">
                    <a:lumMod val="75000"/>
                  </a:schemeClr>
                </a:solidFill>
              </a:rPr>
              <a:t>By the model</a:t>
            </a:r>
            <a:endParaRPr lang="en-US" sz="4800" i="1" dirty="0">
              <a:solidFill>
                <a:schemeClr val="accent5">
                  <a:lumMod val="75000"/>
                </a:schemeClr>
              </a:solidFill>
            </a:endParaRPr>
          </a:p>
        </p:txBody>
      </p:sp>
      <p:sp>
        <p:nvSpPr>
          <p:cNvPr id="7" name="TextBox 6"/>
          <p:cNvSpPr txBox="1"/>
          <p:nvPr/>
        </p:nvSpPr>
        <p:spPr>
          <a:xfrm>
            <a:off x="8176440" y="2083981"/>
            <a:ext cx="3754603" cy="2308324"/>
          </a:xfrm>
          <a:prstGeom prst="rect">
            <a:avLst/>
          </a:prstGeom>
          <a:noFill/>
        </p:spPr>
        <p:txBody>
          <a:bodyPr wrap="square" rtlCol="0">
            <a:spAutoFit/>
          </a:bodyPr>
          <a:lstStyle/>
          <a:p>
            <a:pPr algn="ctr"/>
            <a:r>
              <a:rPr lang="en-US" sz="4800" dirty="0" smtClean="0"/>
              <a:t>UNEXPLAINED Variability</a:t>
            </a:r>
          </a:p>
          <a:p>
            <a:pPr algn="ctr"/>
            <a:r>
              <a:rPr lang="en-US" sz="4800" dirty="0"/>
              <a:t>?</a:t>
            </a:r>
          </a:p>
        </p:txBody>
      </p:sp>
      <p:sp>
        <p:nvSpPr>
          <p:cNvPr id="8" name="TextBox 7"/>
          <p:cNvSpPr txBox="1"/>
          <p:nvPr/>
        </p:nvSpPr>
        <p:spPr>
          <a:xfrm>
            <a:off x="7172387" y="2453311"/>
            <a:ext cx="804392" cy="830997"/>
          </a:xfrm>
          <a:prstGeom prst="rect">
            <a:avLst/>
          </a:prstGeom>
          <a:noFill/>
        </p:spPr>
        <p:txBody>
          <a:bodyPr wrap="square" rtlCol="0">
            <a:spAutoFit/>
          </a:bodyPr>
          <a:lstStyle/>
          <a:p>
            <a:pPr algn="ctr"/>
            <a:r>
              <a:rPr lang="en-US" sz="4800" dirty="0"/>
              <a:t>+</a:t>
            </a:r>
            <a:endParaRPr lang="en-US" sz="4800" dirty="0"/>
          </a:p>
        </p:txBody>
      </p:sp>
    </p:spTree>
    <p:extLst>
      <p:ext uri="{BB962C8B-B14F-4D97-AF65-F5344CB8AC3E}">
        <p14:creationId xmlns:p14="http://schemas.microsoft.com/office/powerpoint/2010/main" val="1825190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143691"/>
            <a:ext cx="9836332" cy="523220"/>
          </a:xfrm>
          <a:prstGeom prst="rect">
            <a:avLst/>
          </a:prstGeom>
          <a:noFill/>
        </p:spPr>
        <p:txBody>
          <a:bodyPr wrap="square" rtlCol="0">
            <a:spAutoFit/>
          </a:bodyPr>
          <a:lstStyle/>
          <a:p>
            <a:r>
              <a:rPr lang="en-US" sz="2800" b="1" dirty="0" smtClean="0"/>
              <a:t>Nearest Neighbor Algorithm</a:t>
            </a:r>
            <a:endParaRPr lang="en-US" sz="2800" b="1" dirty="0"/>
          </a:p>
        </p:txBody>
      </p:sp>
      <p:sp>
        <p:nvSpPr>
          <p:cNvPr id="3" name="Rectangle 2"/>
          <p:cNvSpPr/>
          <p:nvPr/>
        </p:nvSpPr>
        <p:spPr>
          <a:xfrm>
            <a:off x="0" y="1822830"/>
            <a:ext cx="12192000" cy="3046988"/>
          </a:xfrm>
          <a:prstGeom prst="rect">
            <a:avLst/>
          </a:prstGeom>
        </p:spPr>
        <p:txBody>
          <a:bodyPr wrap="square">
            <a:spAutoFit/>
          </a:bodyPr>
          <a:lstStyle/>
          <a:p>
            <a:r>
              <a:rPr lang="en-US" sz="2400" dirty="0" smtClean="0"/>
              <a:t>The nearest neighbor algorithm is an important algorithm specifically in classification tasks, which seeks to associate a particular data point as being of a particular class or cluster based on its distance to its closest data point.</a:t>
            </a:r>
          </a:p>
          <a:p>
            <a:endParaRPr lang="en-US" sz="2400" dirty="0" smtClean="0"/>
          </a:p>
          <a:p>
            <a:r>
              <a:rPr lang="en-US" sz="2400" dirty="0" smtClean="0"/>
              <a:t> That is, the algorithm starts by computing distances between a single point(whose class is unknown) and all the other points in a training set, the based on a specific chosen parameter k (the number of neighbors), a vote is taken, and the data point is the associated with the class or cluster that won the vote. </a:t>
            </a:r>
            <a:endParaRPr lang="en-US" sz="2400" dirty="0"/>
          </a:p>
        </p:txBody>
      </p:sp>
    </p:spTree>
    <p:extLst>
      <p:ext uri="{BB962C8B-B14F-4D97-AF65-F5344CB8AC3E}">
        <p14:creationId xmlns:p14="http://schemas.microsoft.com/office/powerpoint/2010/main" val="249573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Nearest Neighbor(KNN) Algorithm for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14" y="2090057"/>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5131" y="679269"/>
            <a:ext cx="9836332" cy="523220"/>
          </a:xfrm>
          <a:prstGeom prst="rect">
            <a:avLst/>
          </a:prstGeom>
          <a:noFill/>
        </p:spPr>
        <p:txBody>
          <a:bodyPr wrap="square" rtlCol="0">
            <a:spAutoFit/>
          </a:bodyPr>
          <a:lstStyle/>
          <a:p>
            <a:r>
              <a:rPr lang="en-US" sz="2800" b="1" dirty="0" smtClean="0"/>
              <a:t>Nearest Neighbor Algorithm – In work</a:t>
            </a:r>
            <a:endParaRPr lang="en-US" sz="2800" b="1" dirty="0"/>
          </a:p>
        </p:txBody>
      </p:sp>
      <p:sp>
        <p:nvSpPr>
          <p:cNvPr id="4" name="Rectangle 3"/>
          <p:cNvSpPr/>
          <p:nvPr/>
        </p:nvSpPr>
        <p:spPr>
          <a:xfrm>
            <a:off x="7171509" y="1423038"/>
            <a:ext cx="4532811" cy="3785652"/>
          </a:xfrm>
          <a:prstGeom prst="rect">
            <a:avLst/>
          </a:prstGeom>
        </p:spPr>
        <p:txBody>
          <a:bodyPr wrap="square">
            <a:spAutoFit/>
          </a:bodyPr>
          <a:lstStyle/>
          <a:p>
            <a:r>
              <a:rPr lang="en-US" sz="2400" dirty="0"/>
              <a:t>An example is in Auto insurance, we could be tasked with developing a model to determine if a customer will submit a vehicle insurance claim: We could use the following:</a:t>
            </a:r>
          </a:p>
          <a:p>
            <a:pPr marL="342900" indent="-342900">
              <a:buFontTx/>
              <a:buChar char="-"/>
            </a:pPr>
            <a:r>
              <a:rPr lang="en-US" sz="2400" b="1" dirty="0"/>
              <a:t>Number of policies</a:t>
            </a:r>
          </a:p>
          <a:p>
            <a:pPr marL="342900" indent="-342900">
              <a:buFontTx/>
              <a:buChar char="-"/>
            </a:pPr>
            <a:r>
              <a:rPr lang="en-US" sz="2400" b="1" dirty="0"/>
              <a:t>Length of the policy</a:t>
            </a:r>
          </a:p>
          <a:p>
            <a:pPr marL="342900" indent="-342900">
              <a:buFontTx/>
              <a:buChar char="-"/>
            </a:pPr>
            <a:r>
              <a:rPr lang="en-US" sz="2400" b="1" dirty="0"/>
              <a:t>Vehicle make</a:t>
            </a:r>
          </a:p>
          <a:p>
            <a:pPr marL="342900" indent="-342900">
              <a:buFontTx/>
              <a:buChar char="-"/>
            </a:pPr>
            <a:r>
              <a:rPr lang="en-US" sz="2400" b="1" dirty="0"/>
              <a:t>City of operation … and more</a:t>
            </a:r>
          </a:p>
        </p:txBody>
      </p:sp>
    </p:spTree>
    <p:extLst>
      <p:ext uri="{BB962C8B-B14F-4D97-AF65-F5344CB8AC3E}">
        <p14:creationId xmlns:p14="http://schemas.microsoft.com/office/powerpoint/2010/main" val="3113811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ikit learn knn tutorial on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01" y="1107394"/>
            <a:ext cx="5629275" cy="4905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92686" y="1821144"/>
            <a:ext cx="4689565" cy="2677656"/>
          </a:xfrm>
          <a:prstGeom prst="rect">
            <a:avLst/>
          </a:prstGeom>
          <a:noFill/>
        </p:spPr>
        <p:txBody>
          <a:bodyPr wrap="square" rtlCol="0">
            <a:spAutoFit/>
          </a:bodyPr>
          <a:lstStyle/>
          <a:p>
            <a:endParaRPr lang="en-US" sz="2400" b="1" dirty="0"/>
          </a:p>
          <a:p>
            <a:r>
              <a:rPr lang="en-US" sz="2400" b="1" dirty="0" smtClean="0"/>
              <a:t>Then we could use the Nearest Neighbor search to determine if a particular customer will submit a claim</a:t>
            </a:r>
          </a:p>
          <a:p>
            <a:endParaRPr lang="en-US" sz="2400" b="1" dirty="0"/>
          </a:p>
          <a:p>
            <a:r>
              <a:rPr lang="en-US" sz="2400" b="1" dirty="0" smtClean="0"/>
              <a:t>As shown …. </a:t>
            </a:r>
            <a:endParaRPr lang="en-US" sz="2400" dirty="0"/>
          </a:p>
        </p:txBody>
      </p:sp>
    </p:spTree>
    <p:extLst>
      <p:ext uri="{BB962C8B-B14F-4D97-AF65-F5344CB8AC3E}">
        <p14:creationId xmlns:p14="http://schemas.microsoft.com/office/powerpoint/2010/main" val="3693144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 Programming: KNN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2" y="875211"/>
            <a:ext cx="6487539" cy="5047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341326" y="2442755"/>
            <a:ext cx="3775165" cy="1200329"/>
          </a:xfrm>
          <a:prstGeom prst="rect">
            <a:avLst/>
          </a:prstGeom>
          <a:noFill/>
        </p:spPr>
        <p:txBody>
          <a:bodyPr wrap="square" rtlCol="0">
            <a:spAutoFit/>
          </a:bodyPr>
          <a:lstStyle/>
          <a:p>
            <a:r>
              <a:rPr lang="en-US" sz="3600" b="1" dirty="0" smtClean="0">
                <a:solidFill>
                  <a:srgbClr val="FF0000"/>
                </a:solidFill>
              </a:rPr>
              <a:t>Tomato, a fruit or a vegetable ?</a:t>
            </a:r>
            <a:endParaRPr lang="en-US" sz="3600" b="1" dirty="0">
              <a:solidFill>
                <a:srgbClr val="FF0000"/>
              </a:solidFill>
            </a:endParaRPr>
          </a:p>
        </p:txBody>
      </p:sp>
    </p:spTree>
    <p:extLst>
      <p:ext uri="{BB962C8B-B14F-4D97-AF65-F5344CB8AC3E}">
        <p14:creationId xmlns:p14="http://schemas.microsoft.com/office/powerpoint/2010/main" val="1925832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623" y="874395"/>
            <a:ext cx="5340532" cy="4672966"/>
          </a:xfrm>
          <a:prstGeom prst="rect">
            <a:avLst/>
          </a:prstGeom>
        </p:spPr>
      </p:pic>
      <p:sp>
        <p:nvSpPr>
          <p:cNvPr id="5" name="TextBox 4"/>
          <p:cNvSpPr txBox="1"/>
          <p:nvPr/>
        </p:nvSpPr>
        <p:spPr>
          <a:xfrm>
            <a:off x="6220691" y="874395"/>
            <a:ext cx="5001491" cy="4832092"/>
          </a:xfrm>
          <a:prstGeom prst="rect">
            <a:avLst/>
          </a:prstGeom>
          <a:noFill/>
        </p:spPr>
        <p:txBody>
          <a:bodyPr wrap="square" rtlCol="0">
            <a:spAutoFit/>
          </a:bodyPr>
          <a:lstStyle/>
          <a:p>
            <a:r>
              <a:rPr lang="en-US" sz="2800" dirty="0" smtClean="0"/>
              <a:t>Among the four closest neighbors of the tomato,</a:t>
            </a:r>
          </a:p>
          <a:p>
            <a:r>
              <a:rPr lang="en-US" sz="2800" dirty="0" smtClean="0"/>
              <a:t>They include: </a:t>
            </a:r>
            <a:r>
              <a:rPr lang="en-US" sz="2800" i="1" dirty="0" smtClean="0"/>
              <a:t>grapes, oranges, nuts, green beans.</a:t>
            </a:r>
          </a:p>
          <a:p>
            <a:r>
              <a:rPr lang="en-US" sz="2800" dirty="0" smtClean="0"/>
              <a:t>-Two of them are fruits</a:t>
            </a:r>
          </a:p>
          <a:p>
            <a:r>
              <a:rPr lang="en-US" sz="2800" dirty="0" smtClean="0"/>
              <a:t>-One is a protein</a:t>
            </a:r>
          </a:p>
          <a:p>
            <a:r>
              <a:rPr lang="en-US" sz="2800" dirty="0" smtClean="0"/>
              <a:t>-One is a vegetable.</a:t>
            </a:r>
          </a:p>
          <a:p>
            <a:endParaRPr lang="en-US" sz="2800" dirty="0"/>
          </a:p>
          <a:p>
            <a:r>
              <a:rPr lang="en-US" sz="2800" b="1" dirty="0" smtClean="0"/>
              <a:t>Since two are fruits, then we conclude and say a tomato also is a fruit.</a:t>
            </a:r>
            <a:endParaRPr lang="en-US" sz="2800" b="1" dirty="0"/>
          </a:p>
        </p:txBody>
      </p:sp>
    </p:spTree>
    <p:extLst>
      <p:ext uri="{BB962C8B-B14F-4D97-AF65-F5344CB8AC3E}">
        <p14:creationId xmlns:p14="http://schemas.microsoft.com/office/powerpoint/2010/main" val="1551445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plementing Your Own k-Nearest Neighbor Algorithm Using Python - KDnuggets"/>
          <p:cNvPicPr>
            <a:picLocks noChangeAspect="1" noChangeArrowheads="1"/>
          </p:cNvPicPr>
          <p:nvPr/>
        </p:nvPicPr>
        <p:blipFill rotWithShape="1">
          <a:blip r:embed="rId2">
            <a:extLst>
              <a:ext uri="{28A0092B-C50C-407E-A947-70E740481C1C}">
                <a14:useLocalDpi xmlns:a14="http://schemas.microsoft.com/office/drawing/2010/main" val="0"/>
              </a:ext>
            </a:extLst>
          </a:blip>
          <a:srcRect l="5203" t="10420" r="5203" b="47902"/>
          <a:stretch/>
        </p:blipFill>
        <p:spPr bwMode="auto">
          <a:xfrm>
            <a:off x="0" y="65323"/>
            <a:ext cx="6048103" cy="31612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plementing Your Own k-Nearest Neighbor Algorithm Using Python - KDnuggets"/>
          <p:cNvPicPr>
            <a:picLocks noChangeAspect="1" noChangeArrowheads="1"/>
          </p:cNvPicPr>
          <p:nvPr/>
        </p:nvPicPr>
        <p:blipFill rotWithShape="1">
          <a:blip r:embed="rId2">
            <a:extLst>
              <a:ext uri="{28A0092B-C50C-407E-A947-70E740481C1C}">
                <a14:useLocalDpi xmlns:a14="http://schemas.microsoft.com/office/drawing/2010/main" val="0"/>
              </a:ext>
            </a:extLst>
          </a:blip>
          <a:srcRect l="7830" t="53907" r="7936" b="7229"/>
          <a:stretch/>
        </p:blipFill>
        <p:spPr bwMode="auto">
          <a:xfrm>
            <a:off x="5107576" y="3191726"/>
            <a:ext cx="7058297" cy="365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977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 y="156754"/>
            <a:ext cx="10437223" cy="584775"/>
          </a:xfrm>
          <a:prstGeom prst="rect">
            <a:avLst/>
          </a:prstGeom>
          <a:noFill/>
        </p:spPr>
        <p:txBody>
          <a:bodyPr wrap="square" rtlCol="0">
            <a:spAutoFit/>
          </a:bodyPr>
          <a:lstStyle/>
          <a:p>
            <a:r>
              <a:rPr lang="en-US" sz="3200" b="1" dirty="0" smtClean="0">
                <a:solidFill>
                  <a:srgbClr val="000000"/>
                </a:solidFill>
              </a:rPr>
              <a:t>Combining the Two algorithms</a:t>
            </a:r>
            <a:endParaRPr lang="en-US" sz="3200" b="1" dirty="0">
              <a:solidFill>
                <a:srgbClr val="000000"/>
              </a:solidFill>
            </a:endParaRPr>
          </a:p>
        </p:txBody>
      </p:sp>
      <p:sp>
        <p:nvSpPr>
          <p:cNvPr id="5" name="Rectangle 4"/>
          <p:cNvSpPr/>
          <p:nvPr/>
        </p:nvSpPr>
        <p:spPr>
          <a:xfrm>
            <a:off x="0" y="1487530"/>
            <a:ext cx="12192000" cy="3416320"/>
          </a:xfrm>
          <a:prstGeom prst="rect">
            <a:avLst/>
          </a:prstGeom>
        </p:spPr>
        <p:txBody>
          <a:bodyPr wrap="square">
            <a:spAutoFit/>
          </a:bodyPr>
          <a:lstStyle/>
          <a:p>
            <a:r>
              <a:rPr lang="en-US" sz="2400" dirty="0" smtClean="0"/>
              <a:t>In </a:t>
            </a:r>
            <a:r>
              <a:rPr lang="en-US" sz="2400" dirty="0" smtClean="0"/>
              <a:t>this, we </a:t>
            </a:r>
            <a:r>
              <a:rPr lang="en-US" sz="2400" dirty="0" smtClean="0"/>
              <a:t>seek to improve the performance of the predictive regression models by using the nearest neighbor approach, such that, we have training data which is used to build the regression model, then for each new observation in a test dataset (unseen data), the regression model is used to predict the response variables, and then the nearest neighbor algorithm calculates the nearest neighbors of each particular data observation of the test dataset from among all the data points in the training set (say k neighbors), then once the nearest neighbors have been identified, the residuals (noise terms) of those nearest neighbors are averaged, and that result is added to the predicted response of the test set data point. </a:t>
            </a:r>
          </a:p>
          <a:p>
            <a:endParaRPr lang="en-US" sz="2400" dirty="0"/>
          </a:p>
        </p:txBody>
      </p:sp>
    </p:spTree>
    <p:extLst>
      <p:ext uri="{BB962C8B-B14F-4D97-AF65-F5344CB8AC3E}">
        <p14:creationId xmlns:p14="http://schemas.microsoft.com/office/powerpoint/2010/main" val="3308072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7667"/>
            <a:ext cx="12004766" cy="4154984"/>
          </a:xfrm>
          <a:prstGeom prst="rect">
            <a:avLst/>
          </a:prstGeom>
        </p:spPr>
        <p:txBody>
          <a:bodyPr wrap="square">
            <a:spAutoFit/>
          </a:bodyPr>
          <a:lstStyle/>
          <a:p>
            <a:r>
              <a:rPr lang="en-US" sz="2400" dirty="0"/>
              <a:t>The intuition behind this “noise-added” model is that, since in many cases there always exists a substantial amount of residual sum of squares (</a:t>
            </a:r>
            <a:r>
              <a:rPr lang="en-US" sz="2400" i="1" dirty="0"/>
              <a:t>that is: amount of variation </a:t>
            </a:r>
            <a:r>
              <a:rPr lang="en-US" sz="2400" i="1" dirty="0" err="1" smtClean="0"/>
              <a:t>unexplaind</a:t>
            </a:r>
            <a:r>
              <a:rPr lang="en-US" sz="2400" i="1" dirty="0" smtClean="0"/>
              <a:t> </a:t>
            </a:r>
            <a:r>
              <a:rPr lang="en-US" sz="2400" i="1" dirty="0"/>
              <a:t>by the model</a:t>
            </a:r>
            <a:r>
              <a:rPr lang="en-US" sz="2400" dirty="0"/>
              <a:t>), then the task of the </a:t>
            </a:r>
            <a:r>
              <a:rPr lang="en-US" sz="2400" b="1" dirty="0"/>
              <a:t>regression model </a:t>
            </a:r>
            <a:r>
              <a:rPr lang="en-US" sz="2400" dirty="0"/>
              <a:t>in a predictive sense is to explain the response variable in terms of the predictor variables, and the task of the </a:t>
            </a:r>
            <a:r>
              <a:rPr lang="en-US" sz="2400" b="1" dirty="0"/>
              <a:t>nearest neighbor algorithm </a:t>
            </a:r>
            <a:r>
              <a:rPr lang="en-US" sz="2400" dirty="0"/>
              <a:t>is to compensate for the unexplained variation in the response variable by the regression model, so in a way, all the variability is explained, that is: </a:t>
            </a:r>
            <a:endParaRPr lang="en-US" sz="2400" dirty="0" smtClean="0"/>
          </a:p>
          <a:p>
            <a:endParaRPr lang="en-US" sz="2400" dirty="0"/>
          </a:p>
          <a:p>
            <a:r>
              <a:rPr lang="en-US" sz="2400" dirty="0" smtClean="0"/>
              <a:t>Regression </a:t>
            </a:r>
            <a:r>
              <a:rPr lang="en-US" sz="2400" dirty="0"/>
              <a:t>model – Accounts for the </a:t>
            </a:r>
            <a:r>
              <a:rPr lang="en-US" sz="2400" b="1" dirty="0"/>
              <a:t>Regression sum of squares </a:t>
            </a:r>
            <a:r>
              <a:rPr lang="en-US" sz="2400" b="1" dirty="0" smtClean="0"/>
              <a:t>(Explained variability)</a:t>
            </a:r>
            <a:endParaRPr lang="en-US" sz="2400" b="1" dirty="0" smtClean="0"/>
          </a:p>
          <a:p>
            <a:endParaRPr lang="en-US" sz="2400" dirty="0"/>
          </a:p>
          <a:p>
            <a:r>
              <a:rPr lang="en-US" sz="2400" dirty="0" smtClean="0"/>
              <a:t>Nearest </a:t>
            </a:r>
            <a:r>
              <a:rPr lang="en-US" sz="2400" dirty="0"/>
              <a:t>neighbor algorithm – Accounts for the </a:t>
            </a:r>
            <a:r>
              <a:rPr lang="en-US" sz="2400" b="1" dirty="0"/>
              <a:t>R</a:t>
            </a:r>
            <a:r>
              <a:rPr lang="en-US" sz="2400" b="1" dirty="0" smtClean="0"/>
              <a:t>esidual </a:t>
            </a:r>
            <a:r>
              <a:rPr lang="en-US" sz="2400" b="1" dirty="0"/>
              <a:t>sum of squares</a:t>
            </a:r>
            <a:r>
              <a:rPr lang="en-US" sz="2400" b="1" dirty="0" smtClean="0"/>
              <a:t>. (Unexplained 											variability)</a:t>
            </a:r>
            <a:endParaRPr lang="en-US" sz="2400" b="1" dirty="0"/>
          </a:p>
        </p:txBody>
      </p:sp>
    </p:spTree>
    <p:extLst>
      <p:ext uri="{BB962C8B-B14F-4D97-AF65-F5344CB8AC3E}">
        <p14:creationId xmlns:p14="http://schemas.microsoft.com/office/powerpoint/2010/main" val="3798295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3024203"/>
            <a:ext cx="12192000" cy="400110"/>
          </a:xfrm>
          <a:prstGeom prst="rect">
            <a:avLst/>
          </a:prstGeom>
          <a:noFill/>
        </p:spPr>
        <p:txBody>
          <a:bodyPr wrap="square" rtlCol="0">
            <a:spAutoFit/>
          </a:bodyPr>
          <a:lstStyle/>
          <a:p>
            <a:r>
              <a:rPr lang="en-US" sz="2000" b="1" dirty="0" smtClean="0"/>
              <a:t>Head to Step by step noise adding</a:t>
            </a:r>
            <a:endParaRPr lang="en-US" sz="2000" b="1" dirty="0" smtClean="0"/>
          </a:p>
        </p:txBody>
      </p:sp>
    </p:spTree>
    <p:extLst>
      <p:ext uri="{BB962C8B-B14F-4D97-AF65-F5344CB8AC3E}">
        <p14:creationId xmlns:p14="http://schemas.microsoft.com/office/powerpoint/2010/main" val="1876280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8609"/>
            <a:ext cx="11769634" cy="4832092"/>
          </a:xfrm>
          <a:prstGeom prst="rect">
            <a:avLst/>
          </a:prstGeom>
          <a:noFill/>
        </p:spPr>
        <p:txBody>
          <a:bodyPr wrap="square" rtlCol="0">
            <a:spAutoFit/>
          </a:bodyPr>
          <a:lstStyle/>
          <a:p>
            <a:r>
              <a:rPr lang="en-US" sz="2800" dirty="0" smtClean="0"/>
              <a:t>The theme of the product development and design competition is </a:t>
            </a:r>
            <a:r>
              <a:rPr lang="en-US" sz="2800" b="1" u="sng" dirty="0" smtClean="0"/>
              <a:t>Actuarializing</a:t>
            </a:r>
            <a:r>
              <a:rPr lang="en-US" sz="2800" b="1" dirty="0" smtClean="0"/>
              <a:t> the world with Sustainable Development Goals</a:t>
            </a:r>
            <a:r>
              <a:rPr lang="en-US" sz="2800" dirty="0" smtClean="0"/>
              <a:t>, and </a:t>
            </a:r>
            <a:r>
              <a:rPr lang="en-US" sz="2800" dirty="0" smtClean="0"/>
              <a:t>some of them include: </a:t>
            </a:r>
            <a:endParaRPr lang="en-US" sz="2800" dirty="0" smtClean="0"/>
          </a:p>
          <a:p>
            <a:endParaRPr lang="en-US" sz="2800" dirty="0" smtClean="0"/>
          </a:p>
          <a:p>
            <a:r>
              <a:rPr lang="en-US" sz="2800" dirty="0"/>
              <a:t>	</a:t>
            </a:r>
            <a:r>
              <a:rPr lang="en-US" sz="2800" dirty="0" smtClean="0"/>
              <a:t>- Decent Work and Economic Growth: Creating jobs for all to improve living standards, providing sustainable economic growth.</a:t>
            </a:r>
          </a:p>
          <a:p>
            <a:endParaRPr lang="en-US" sz="2800" dirty="0" smtClean="0"/>
          </a:p>
          <a:p>
            <a:r>
              <a:rPr lang="en-US" sz="2800" dirty="0"/>
              <a:t>	</a:t>
            </a:r>
            <a:r>
              <a:rPr lang="en-US" sz="2800" dirty="0" smtClean="0"/>
              <a:t>- Industry, Innovation and Infrastructure: Generating employment and income through innovation. </a:t>
            </a:r>
          </a:p>
          <a:p>
            <a:endParaRPr lang="en-US" sz="2800" dirty="0" smtClean="0"/>
          </a:p>
          <a:p>
            <a:r>
              <a:rPr lang="en-US" sz="2800" dirty="0"/>
              <a:t>	</a:t>
            </a:r>
            <a:r>
              <a:rPr lang="en-US" sz="2800" dirty="0" smtClean="0"/>
              <a:t>- Reduced Inequalities: Reducing income and other inequalities, within and between countries.</a:t>
            </a:r>
          </a:p>
        </p:txBody>
      </p:sp>
      <p:sp>
        <p:nvSpPr>
          <p:cNvPr id="3" name="TextBox 2"/>
          <p:cNvSpPr txBox="1"/>
          <p:nvPr/>
        </p:nvSpPr>
        <p:spPr>
          <a:xfrm>
            <a:off x="561703" y="117566"/>
            <a:ext cx="9901646" cy="523220"/>
          </a:xfrm>
          <a:prstGeom prst="rect">
            <a:avLst/>
          </a:prstGeom>
          <a:noFill/>
        </p:spPr>
        <p:txBody>
          <a:bodyPr wrap="square" rtlCol="0">
            <a:spAutoFit/>
          </a:bodyPr>
          <a:lstStyle/>
          <a:p>
            <a:r>
              <a:rPr lang="en-US" sz="2800" b="1" dirty="0" smtClean="0"/>
              <a:t>THEME</a:t>
            </a:r>
            <a:endParaRPr lang="en-US" sz="2800" b="1" dirty="0"/>
          </a:p>
        </p:txBody>
      </p:sp>
    </p:spTree>
    <p:extLst>
      <p:ext uri="{BB962C8B-B14F-4D97-AF65-F5344CB8AC3E}">
        <p14:creationId xmlns:p14="http://schemas.microsoft.com/office/powerpoint/2010/main" val="51211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2795452"/>
            <a:ext cx="10802983" cy="830997"/>
          </a:xfrm>
          <a:prstGeom prst="rect">
            <a:avLst/>
          </a:prstGeom>
          <a:noFill/>
        </p:spPr>
        <p:txBody>
          <a:bodyPr wrap="square" rtlCol="0">
            <a:spAutoFit/>
          </a:bodyPr>
          <a:lstStyle/>
          <a:p>
            <a:r>
              <a:rPr lang="en-US" sz="2400" b="1" dirty="0" smtClean="0"/>
              <a:t>Experimental analysis</a:t>
            </a:r>
          </a:p>
          <a:p>
            <a:r>
              <a:rPr lang="en-US" sz="2400" b="1" dirty="0" smtClean="0"/>
              <a:t>&amp; Distribution of Added noise.</a:t>
            </a:r>
            <a:endParaRPr lang="en-US" sz="2400" b="1" dirty="0"/>
          </a:p>
        </p:txBody>
      </p:sp>
    </p:spTree>
    <p:extLst>
      <p:ext uri="{BB962C8B-B14F-4D97-AF65-F5344CB8AC3E}">
        <p14:creationId xmlns:p14="http://schemas.microsoft.com/office/powerpoint/2010/main" val="1018574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4321"/>
            <a:ext cx="12096206" cy="6370975"/>
          </a:xfrm>
          <a:prstGeom prst="rect">
            <a:avLst/>
          </a:prstGeom>
          <a:noFill/>
        </p:spPr>
        <p:txBody>
          <a:bodyPr wrap="square" rtlCol="0">
            <a:spAutoFit/>
          </a:bodyPr>
          <a:lstStyle/>
          <a:p>
            <a:r>
              <a:rPr lang="en-US" sz="2400" b="1" dirty="0" smtClean="0"/>
              <a:t>Conclusion</a:t>
            </a:r>
          </a:p>
          <a:p>
            <a:r>
              <a:rPr lang="en-US" sz="2400" dirty="0" smtClean="0"/>
              <a:t>Since it is evident that the noise adding leads to improvement in the predictive sense of the regression models, then it is valuable that they should be preferred in actuarial work which places an importance on accuracy of predictions. </a:t>
            </a:r>
          </a:p>
          <a:p>
            <a:endParaRPr lang="en-US" sz="2400" dirty="0"/>
          </a:p>
          <a:p>
            <a:r>
              <a:rPr lang="en-US" sz="2400" dirty="0" smtClean="0"/>
              <a:t>It is also noteworthy that the noise adding does not increase any complexity in the nature of simple and multiple linear regression model, rather the parsimony of the regression model is not tampered with since the noise added is in fact extracted from the regression model itself and not from an outward source. </a:t>
            </a:r>
          </a:p>
          <a:p>
            <a:endParaRPr lang="en-US" sz="2400" dirty="0"/>
          </a:p>
          <a:p>
            <a:r>
              <a:rPr lang="en-US" sz="2400" dirty="0" smtClean="0"/>
              <a:t>Also the noise added models do not lead to an increased number of parameters to be estimated, rather inference is only based on the pure regression model thus preserving the simplicity and assumptions of the regression model. It is also noteworthy that the noise added regression model thrive both when the size of the data is small (i.e. fewer data points for analysis), as well as for the case of big data.</a:t>
            </a:r>
          </a:p>
          <a:p>
            <a:r>
              <a:rPr lang="en-US" sz="2400" i="1" dirty="0" smtClean="0"/>
              <a:t> Thus this model may be incorporated into actuarial works involving regression analysis in a predictive sense</a:t>
            </a:r>
            <a:endParaRPr lang="en-US" sz="2400" b="1" i="1" dirty="0"/>
          </a:p>
        </p:txBody>
      </p:sp>
    </p:spTree>
    <p:extLst>
      <p:ext uri="{BB962C8B-B14F-4D97-AF65-F5344CB8AC3E}">
        <p14:creationId xmlns:p14="http://schemas.microsoft.com/office/powerpoint/2010/main" val="1805851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33749"/>
            <a:ext cx="12096206" cy="2677656"/>
          </a:xfrm>
          <a:prstGeom prst="rect">
            <a:avLst/>
          </a:prstGeom>
          <a:noFill/>
        </p:spPr>
        <p:txBody>
          <a:bodyPr wrap="square" rtlCol="0">
            <a:spAutoFit/>
          </a:bodyPr>
          <a:lstStyle/>
          <a:p>
            <a:r>
              <a:rPr lang="en-US" sz="2400" b="1" dirty="0" smtClean="0"/>
              <a:t>Future Extensions an experimentation</a:t>
            </a:r>
          </a:p>
          <a:p>
            <a:endParaRPr lang="en-US" sz="2400" b="1" dirty="0"/>
          </a:p>
          <a:p>
            <a:r>
              <a:rPr lang="en-US" sz="2400" dirty="0" smtClean="0"/>
              <a:t>The concept of noise adding could also be incorporated into Generalized linear models (GLMs) such as Poisson regression models and Binomial (Logistic) regression models, which are also widely used in actuarial work</a:t>
            </a:r>
            <a:r>
              <a:rPr lang="en-US" sz="2400" dirty="0" smtClean="0"/>
              <a:t>.</a:t>
            </a:r>
          </a:p>
          <a:p>
            <a:r>
              <a:rPr lang="en-US" sz="2400" dirty="0"/>
              <a:t>0716573741</a:t>
            </a:r>
          </a:p>
          <a:p>
            <a:endParaRPr lang="en-US" sz="2400" dirty="0" smtClean="0"/>
          </a:p>
        </p:txBody>
      </p:sp>
    </p:spTree>
    <p:extLst>
      <p:ext uri="{BB962C8B-B14F-4D97-AF65-F5344CB8AC3E}">
        <p14:creationId xmlns:p14="http://schemas.microsoft.com/office/powerpoint/2010/main" val="746604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23"/>
            <a:ext cx="12188089" cy="6158753"/>
          </a:xfrm>
          <a:prstGeom prst="rect">
            <a:avLst/>
          </a:prstGeom>
        </p:spPr>
      </p:pic>
      <p:sp>
        <p:nvSpPr>
          <p:cNvPr id="2" name="Rectangle 1"/>
          <p:cNvSpPr/>
          <p:nvPr/>
        </p:nvSpPr>
        <p:spPr>
          <a:xfrm>
            <a:off x="1884218" y="1149927"/>
            <a:ext cx="7966364" cy="4170218"/>
          </a:xfrm>
          <a:prstGeom prst="rect">
            <a:avLst/>
          </a:prstGeom>
          <a:solidFill>
            <a:srgbClr val="FFFFFF">
              <a:alpha val="41961"/>
            </a:srgbClr>
          </a:solidFill>
          <a:ln w="57150">
            <a:solidFill>
              <a:srgbClr val="00000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smtClean="0">
                <a:solidFill>
                  <a:schemeClr val="tx1"/>
                </a:solidFill>
                <a:latin typeface="Contagion" panose="02000500000000000000" pitchFamily="2" charset="0"/>
              </a:rPr>
              <a:t>THE </a:t>
            </a:r>
            <a:r>
              <a:rPr lang="en-US" sz="6000" dirty="0" smtClean="0">
                <a:solidFill>
                  <a:schemeClr val="tx1"/>
                </a:solidFill>
                <a:latin typeface="Contagion" panose="02000500000000000000" pitchFamily="2" charset="0"/>
              </a:rPr>
              <a:t>END</a:t>
            </a:r>
          </a:p>
          <a:p>
            <a:pPr algn="ctr"/>
            <a:endParaRPr lang="en-US" sz="6000" dirty="0">
              <a:solidFill>
                <a:schemeClr val="tx1"/>
              </a:solidFill>
              <a:latin typeface="Contagion" panose="02000500000000000000" pitchFamily="2" charset="0"/>
            </a:endParaRPr>
          </a:p>
        </p:txBody>
      </p:sp>
    </p:spTree>
    <p:extLst>
      <p:ext uri="{BB962C8B-B14F-4D97-AF65-F5344CB8AC3E}">
        <p14:creationId xmlns:p14="http://schemas.microsoft.com/office/powerpoint/2010/main" val="2002046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32298"/>
            <a:ext cx="12192000" cy="1325563"/>
          </a:xfrm>
        </p:spPr>
        <p:txBody>
          <a:bodyPr>
            <a:noAutofit/>
          </a:bodyPr>
          <a:lstStyle/>
          <a:p>
            <a:r>
              <a:rPr lang="en-US" sz="2800" b="1" dirty="0" smtClean="0"/>
              <a:t>Solving problems</a:t>
            </a:r>
            <a:r>
              <a:rPr lang="en-US" sz="2800" dirty="0" smtClean="0"/>
              <a:t/>
            </a:r>
            <a:br>
              <a:rPr lang="en-US" sz="2800" dirty="0" smtClean="0"/>
            </a:br>
            <a:r>
              <a:rPr lang="en-US" sz="2400" dirty="0" smtClean="0"/>
              <a:t>Actuaries are majorly involved in </a:t>
            </a:r>
            <a:r>
              <a:rPr lang="en-US" sz="2400" dirty="0"/>
              <a:t>t</a:t>
            </a:r>
            <a:r>
              <a:rPr lang="en-US" sz="2400" dirty="0" smtClean="0"/>
              <a:t>he SGDs, especially in regard to improving living conditions of people and businesses.</a:t>
            </a:r>
            <a:br>
              <a:rPr lang="en-US" sz="2400" dirty="0" smtClean="0"/>
            </a:br>
            <a:r>
              <a:rPr lang="en-US" sz="2400" dirty="0" smtClean="0"/>
              <a:t>An example of a problem solving framework which is most common is as follows:</a:t>
            </a:r>
            <a:br>
              <a:rPr lang="en-US" sz="2400" dirty="0" smtClean="0"/>
            </a:br>
            <a:r>
              <a:rPr lang="en-US" sz="2400" b="1" i="1" dirty="0"/>
              <a:t/>
            </a:r>
            <a:br>
              <a:rPr lang="en-US" sz="2400" b="1" i="1" dirty="0"/>
            </a:br>
            <a:r>
              <a:rPr lang="en-US" sz="2400" b="1" i="1" dirty="0" smtClean="0"/>
              <a:t>Formulation of a theory</a:t>
            </a:r>
            <a:r>
              <a:rPr lang="en-US" sz="2400" b="1" i="1" dirty="0"/>
              <a:t/>
            </a:r>
            <a:br>
              <a:rPr lang="en-US" sz="2400" b="1" i="1" dirty="0"/>
            </a:br>
            <a:r>
              <a:rPr lang="en-US" sz="2400" b="1" i="1" dirty="0" smtClean="0"/>
              <a:t>Collecting data relevant to the theory at hand</a:t>
            </a:r>
            <a:br>
              <a:rPr lang="en-US" sz="2400" b="1" i="1" dirty="0" smtClean="0"/>
            </a:br>
            <a:r>
              <a:rPr lang="en-US" sz="2400" b="1" i="1" dirty="0" smtClean="0"/>
              <a:t>Formulation of a mathematical model</a:t>
            </a:r>
            <a:br>
              <a:rPr lang="en-US" sz="2400" b="1" i="1" dirty="0" smtClean="0"/>
            </a:br>
            <a:r>
              <a:rPr lang="en-US" sz="2400" b="1" i="1" dirty="0" smtClean="0"/>
              <a:t>Solving the model appropriately e.g. linear models-regression.</a:t>
            </a:r>
            <a:r>
              <a:rPr lang="en-US" sz="2400" dirty="0" smtClean="0"/>
              <a:t/>
            </a:r>
            <a:br>
              <a:rPr lang="en-US" sz="2400" dirty="0" smtClean="0"/>
            </a:br>
            <a:r>
              <a:rPr lang="en-US" sz="2800" dirty="0" smtClean="0"/>
              <a:t/>
            </a:r>
            <a:br>
              <a:rPr lang="en-US" sz="2800" dirty="0" smtClean="0"/>
            </a:br>
            <a:endParaRPr lang="en-US" sz="2800" dirty="0"/>
          </a:p>
        </p:txBody>
      </p:sp>
    </p:spTree>
    <p:extLst>
      <p:ext uri="{BB962C8B-B14F-4D97-AF65-F5344CB8AC3E}">
        <p14:creationId xmlns:p14="http://schemas.microsoft.com/office/powerpoint/2010/main" val="1881786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36801215"/>
              </p:ext>
            </p:extLst>
          </p:nvPr>
        </p:nvGraphicFramePr>
        <p:xfrm>
          <a:off x="-105144" y="1378887"/>
          <a:ext cx="1210575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27591" y="925036"/>
            <a:ext cx="11546958" cy="1231106"/>
          </a:xfrm>
          <a:prstGeom prst="rect">
            <a:avLst/>
          </a:prstGeom>
          <a:noFill/>
        </p:spPr>
        <p:txBody>
          <a:bodyPr wrap="square" rtlCol="0">
            <a:spAutoFit/>
          </a:bodyPr>
          <a:lstStyle/>
          <a:p>
            <a:r>
              <a:rPr lang="en-US" sz="2000" b="1" dirty="0"/>
              <a:t>Solving problems</a:t>
            </a:r>
            <a:r>
              <a:rPr lang="en-US" sz="2000" dirty="0"/>
              <a:t/>
            </a:r>
            <a:br>
              <a:rPr lang="en-US" sz="2000" dirty="0"/>
            </a:br>
            <a:r>
              <a:rPr lang="en-US" dirty="0"/>
              <a:t>Some of the problems in line wit the SGDs could include, determining the life expectancy in a given country, determining suicide rates in a particular population and factors affecting them, </a:t>
            </a:r>
            <a:r>
              <a:rPr lang="en-US" dirty="0" err="1"/>
              <a:t>e.t.c</a:t>
            </a:r>
            <a:r>
              <a:rPr lang="en-US" dirty="0"/>
              <a:t>  determining cancer mortality rates and factors accelerating such</a:t>
            </a:r>
          </a:p>
        </p:txBody>
      </p:sp>
    </p:spTree>
    <p:extLst>
      <p:ext uri="{BB962C8B-B14F-4D97-AF65-F5344CB8AC3E}">
        <p14:creationId xmlns:p14="http://schemas.microsoft.com/office/powerpoint/2010/main" val="233438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23519"/>
            <a:ext cx="12192000" cy="3970318"/>
          </a:xfrm>
          <a:prstGeom prst="rect">
            <a:avLst/>
          </a:prstGeom>
        </p:spPr>
        <p:txBody>
          <a:bodyPr wrap="square">
            <a:spAutoFit/>
          </a:bodyPr>
          <a:lstStyle/>
          <a:p>
            <a:r>
              <a:rPr lang="en-US" sz="2800" dirty="0" smtClean="0"/>
              <a:t>Since </a:t>
            </a:r>
            <a:r>
              <a:rPr lang="en-US" sz="2800" dirty="0"/>
              <a:t>actuaries and actuarial work is regarded as one of the most </a:t>
            </a:r>
            <a:r>
              <a:rPr lang="en-US" sz="2800" i="1" dirty="0">
                <a:solidFill>
                  <a:srgbClr val="00B0F0"/>
                </a:solidFill>
              </a:rPr>
              <a:t>data driven roles</a:t>
            </a:r>
            <a:r>
              <a:rPr lang="en-US" sz="2800" dirty="0"/>
              <a:t>, actuaries rely on data, analytics and information acquired from statistical models to inform their decisions which are in turn tied directly to the performance and well-being of businesses, industries, lives of people and finances. </a:t>
            </a:r>
            <a:endParaRPr lang="en-US" sz="2800" dirty="0" smtClean="0"/>
          </a:p>
          <a:p>
            <a:endParaRPr lang="en-US" sz="2800" dirty="0"/>
          </a:p>
          <a:p>
            <a:r>
              <a:rPr lang="en-US" sz="2800" dirty="0" smtClean="0"/>
              <a:t>Thus </a:t>
            </a:r>
            <a:r>
              <a:rPr lang="en-US" sz="2800" dirty="0"/>
              <a:t>improving on the work of these statistical models actually leads to improved decision making by the actuaries, and this may in turn lead </a:t>
            </a:r>
            <a:r>
              <a:rPr lang="en-US" sz="2800" dirty="0" smtClean="0"/>
              <a:t>to improved solving of general </a:t>
            </a:r>
            <a:r>
              <a:rPr lang="en-US" sz="2800" dirty="0"/>
              <a:t>problems involving the financial security of people, companies, and governmental </a:t>
            </a:r>
            <a:r>
              <a:rPr lang="en-US" sz="2800" dirty="0" smtClean="0"/>
              <a:t>organizations</a:t>
            </a:r>
            <a:endParaRPr lang="en-US" sz="2800" dirty="0"/>
          </a:p>
        </p:txBody>
      </p:sp>
    </p:spTree>
    <p:extLst>
      <p:ext uri="{BB962C8B-B14F-4D97-AF65-F5344CB8AC3E}">
        <p14:creationId xmlns:p14="http://schemas.microsoft.com/office/powerpoint/2010/main" val="2442114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27462"/>
            <a:ext cx="7040880" cy="4708981"/>
          </a:xfrm>
          <a:prstGeom prst="rect">
            <a:avLst/>
          </a:prstGeom>
          <a:noFill/>
        </p:spPr>
        <p:txBody>
          <a:bodyPr wrap="square" rtlCol="0">
            <a:spAutoFit/>
          </a:bodyPr>
          <a:lstStyle/>
          <a:p>
            <a:r>
              <a:rPr lang="en-US" sz="3200" b="1" dirty="0" smtClean="0"/>
              <a:t>Introduction</a:t>
            </a:r>
            <a:endParaRPr lang="en-US" sz="3200" b="1" dirty="0" smtClean="0"/>
          </a:p>
          <a:p>
            <a:r>
              <a:rPr lang="en-US" sz="2400" dirty="0" smtClean="0"/>
              <a:t>Regression models are one of the most widely used models in actuarial work in the context of </a:t>
            </a:r>
            <a:r>
              <a:rPr lang="en-US" sz="2400" b="1" dirty="0" smtClean="0"/>
              <a:t>predictive</a:t>
            </a:r>
            <a:r>
              <a:rPr lang="en-US" sz="2400" dirty="0" smtClean="0"/>
              <a:t> </a:t>
            </a:r>
            <a:r>
              <a:rPr lang="en-US" sz="2400" b="1" dirty="0" smtClean="0"/>
              <a:t>analytics</a:t>
            </a:r>
            <a:r>
              <a:rPr lang="en-US" sz="2400" dirty="0" smtClean="0"/>
              <a:t>, since despite their </a:t>
            </a:r>
            <a:r>
              <a:rPr lang="en-US" sz="2400" i="1" dirty="0" smtClean="0"/>
              <a:t>simplicity</a:t>
            </a:r>
            <a:r>
              <a:rPr lang="en-US" sz="2400" dirty="0" smtClean="0"/>
              <a:t>, their </a:t>
            </a:r>
            <a:r>
              <a:rPr lang="en-US" sz="2400" i="1" dirty="0" smtClean="0"/>
              <a:t>performance</a:t>
            </a:r>
            <a:r>
              <a:rPr lang="en-US" sz="2400" dirty="0" smtClean="0"/>
              <a:t> competes with some of the most complex models available in modelling literature. </a:t>
            </a:r>
          </a:p>
          <a:p>
            <a:endParaRPr lang="en-US" sz="2400" dirty="0" smtClean="0"/>
          </a:p>
          <a:p>
            <a:r>
              <a:rPr lang="en-US" sz="2400" dirty="0" smtClean="0"/>
              <a:t>At its simplest form, the core of regression models is to seek for a linear relationship between a </a:t>
            </a:r>
            <a:r>
              <a:rPr lang="en-US" sz="2400" i="1" dirty="0" smtClean="0"/>
              <a:t>dependent</a:t>
            </a:r>
            <a:r>
              <a:rPr lang="en-US" sz="2400" dirty="0" smtClean="0"/>
              <a:t> variable (often called the response variable) and an </a:t>
            </a:r>
            <a:r>
              <a:rPr lang="en-US" sz="2400" i="1" dirty="0" smtClean="0"/>
              <a:t>independent</a:t>
            </a:r>
            <a:r>
              <a:rPr lang="en-US" sz="2400" dirty="0" smtClean="0"/>
              <a:t> variable, also known as the predictor variable.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80" y="773556"/>
            <a:ext cx="5151120" cy="4552950"/>
          </a:xfrm>
          <a:prstGeom prst="rect">
            <a:avLst/>
          </a:prstGeom>
        </p:spPr>
      </p:pic>
    </p:spTree>
    <p:extLst>
      <p:ext uri="{BB962C8B-B14F-4D97-AF65-F5344CB8AC3E}">
        <p14:creationId xmlns:p14="http://schemas.microsoft.com/office/powerpoint/2010/main" val="1178551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7471"/>
            <a:ext cx="12192000" cy="7417415"/>
          </a:xfrm>
          <a:prstGeom prst="rect">
            <a:avLst/>
          </a:prstGeom>
        </p:spPr>
        <p:txBody>
          <a:bodyPr wrap="square">
            <a:spAutoFit/>
          </a:bodyPr>
          <a:lstStyle/>
          <a:p>
            <a:r>
              <a:rPr lang="en-US" sz="2800" b="1" dirty="0" smtClean="0"/>
              <a:t>Applications of Regression models in Actuarial work</a:t>
            </a:r>
          </a:p>
          <a:p>
            <a:endParaRPr lang="en-US" sz="2800" b="1" dirty="0" smtClean="0"/>
          </a:p>
          <a:p>
            <a:r>
              <a:rPr lang="en-US" sz="2800" dirty="0" smtClean="0"/>
              <a:t>Regression models find a lot of application in actuarial work, ranging from: </a:t>
            </a:r>
          </a:p>
          <a:p>
            <a:r>
              <a:rPr lang="en-US" sz="2800" dirty="0" smtClean="0"/>
              <a:t>	-</a:t>
            </a:r>
            <a:r>
              <a:rPr lang="en-US" sz="2800" b="1" dirty="0" smtClean="0"/>
              <a:t>Forecasting and financial analysis, </a:t>
            </a:r>
            <a:r>
              <a:rPr lang="en-US" sz="2800" dirty="0" smtClean="0"/>
              <a:t>e.g. in CAPM, financial forecasting.</a:t>
            </a:r>
            <a:endParaRPr lang="en-US" sz="2800" b="1" dirty="0" smtClean="0"/>
          </a:p>
          <a:p>
            <a:r>
              <a:rPr lang="en-US" sz="2800" b="1" dirty="0"/>
              <a:t>	</a:t>
            </a:r>
            <a:r>
              <a:rPr lang="en-US" sz="2800" b="1" dirty="0" smtClean="0"/>
              <a:t>-Pricing and adverse selection. - </a:t>
            </a:r>
            <a:r>
              <a:rPr lang="en-US" sz="2800" dirty="0" smtClean="0"/>
              <a:t>Regression </a:t>
            </a:r>
            <a:r>
              <a:rPr lang="en-US" sz="2800" dirty="0"/>
              <a:t>can be used to identify the variables that are important determinants of expected claims.</a:t>
            </a:r>
            <a:endParaRPr lang="en-US" sz="2800" b="1" dirty="0" smtClean="0"/>
          </a:p>
          <a:p>
            <a:r>
              <a:rPr lang="en-US" sz="2800" dirty="0" smtClean="0"/>
              <a:t>	-</a:t>
            </a:r>
            <a:r>
              <a:rPr lang="en-US" sz="2800" b="1" dirty="0" smtClean="0"/>
              <a:t>Reserving and solvency testing </a:t>
            </a:r>
            <a:r>
              <a:rPr lang="en-US" sz="2800" dirty="0" smtClean="0"/>
              <a:t>- Predicting </a:t>
            </a:r>
            <a:r>
              <a:rPr lang="en-US" sz="2800" dirty="0"/>
              <a:t>whether liabilities associated with a group of policies will exceed the capital devoted to meeting obligations arising from the </a:t>
            </a:r>
            <a:r>
              <a:rPr lang="en-US" sz="2800" dirty="0" smtClean="0"/>
              <a:t>policies.</a:t>
            </a:r>
          </a:p>
          <a:p>
            <a:r>
              <a:rPr lang="en-US" sz="2800" dirty="0"/>
              <a:t>	</a:t>
            </a:r>
            <a:r>
              <a:rPr lang="en-US" sz="2800" dirty="0" smtClean="0"/>
              <a:t>-</a:t>
            </a:r>
            <a:r>
              <a:rPr lang="en-US" sz="2800" b="1" dirty="0" smtClean="0"/>
              <a:t>In sales </a:t>
            </a:r>
            <a:r>
              <a:rPr lang="en-US" sz="2800" dirty="0" smtClean="0"/>
              <a:t>e.g. of insurance products and policies regression can be used in determining the volume of sales based on advertisements.</a:t>
            </a:r>
          </a:p>
          <a:p>
            <a:r>
              <a:rPr lang="en-US" sz="2800" dirty="0"/>
              <a:t>	</a:t>
            </a:r>
            <a:r>
              <a:rPr lang="en-US" sz="2800" dirty="0" smtClean="0"/>
              <a:t>- </a:t>
            </a:r>
            <a:r>
              <a:rPr lang="en-US" sz="2800" b="1" dirty="0" smtClean="0"/>
              <a:t>In time series analysis</a:t>
            </a:r>
            <a:r>
              <a:rPr lang="en-US" sz="2800" dirty="0" smtClean="0"/>
              <a:t>, regression models are also used widely.</a:t>
            </a:r>
          </a:p>
          <a:p>
            <a:r>
              <a:rPr lang="en-US" sz="2800" dirty="0"/>
              <a:t>	</a:t>
            </a:r>
            <a:r>
              <a:rPr lang="en-US" sz="2800" b="1" dirty="0" smtClean="0"/>
              <a:t>-In data imputation</a:t>
            </a:r>
            <a:r>
              <a:rPr lang="en-US" sz="2800" dirty="0" smtClean="0"/>
              <a:t>, regression models are also used.</a:t>
            </a:r>
          </a:p>
          <a:p>
            <a:r>
              <a:rPr lang="en-US" sz="2800" dirty="0"/>
              <a:t>	</a:t>
            </a:r>
            <a:r>
              <a:rPr lang="en-US" sz="2800" dirty="0" smtClean="0"/>
              <a:t>-Fitting </a:t>
            </a:r>
            <a:r>
              <a:rPr lang="en-US" sz="2800" b="1" dirty="0" smtClean="0"/>
              <a:t>loss distributions </a:t>
            </a:r>
            <a:r>
              <a:rPr lang="en-US" sz="2800" dirty="0" smtClean="0"/>
              <a:t>…..</a:t>
            </a:r>
          </a:p>
          <a:p>
            <a:endParaRPr lang="en-US" sz="2800" dirty="0" smtClean="0"/>
          </a:p>
          <a:p>
            <a:endParaRPr lang="en-US" sz="2800" dirty="0"/>
          </a:p>
          <a:p>
            <a:r>
              <a:rPr lang="en-US" sz="2800" dirty="0" smtClean="0"/>
              <a:t>										</a:t>
            </a:r>
            <a:r>
              <a:rPr lang="en-US" sz="2800" i="1" dirty="0" smtClean="0">
                <a:solidFill>
                  <a:srgbClr val="00B0F0"/>
                </a:solidFill>
              </a:rPr>
              <a:t>and much more</a:t>
            </a:r>
            <a:endParaRPr lang="en-US" sz="2800" i="1" dirty="0">
              <a:solidFill>
                <a:srgbClr val="00B0F0"/>
              </a:solidFill>
            </a:endParaRPr>
          </a:p>
        </p:txBody>
      </p:sp>
    </p:spTree>
    <p:extLst>
      <p:ext uri="{BB962C8B-B14F-4D97-AF65-F5344CB8AC3E}">
        <p14:creationId xmlns:p14="http://schemas.microsoft.com/office/powerpoint/2010/main" val="238711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24696"/>
            <a:ext cx="12192000" cy="5262979"/>
          </a:xfrm>
          <a:prstGeom prst="rect">
            <a:avLst/>
          </a:prstGeom>
        </p:spPr>
        <p:txBody>
          <a:bodyPr wrap="square">
            <a:spAutoFit/>
          </a:bodyPr>
          <a:lstStyle/>
          <a:p>
            <a:r>
              <a:rPr lang="en-US" sz="2800" b="1" dirty="0" smtClean="0"/>
              <a:t>Interpretations</a:t>
            </a:r>
          </a:p>
          <a:p>
            <a:r>
              <a:rPr lang="en-US" sz="2800" dirty="0" smtClean="0"/>
              <a:t>Regression </a:t>
            </a:r>
            <a:r>
              <a:rPr lang="en-US" sz="2800" dirty="0"/>
              <a:t>models can have diverse interpretations and inference, but as of now I would focus on the following: </a:t>
            </a:r>
            <a:endParaRPr lang="en-US" sz="2800" dirty="0" smtClean="0"/>
          </a:p>
          <a:p>
            <a:r>
              <a:rPr lang="en-US" sz="2800" dirty="0" smtClean="0"/>
              <a:t>A </a:t>
            </a:r>
            <a:r>
              <a:rPr lang="en-US" sz="2800" dirty="0"/>
              <a:t>regression model can be viewed in terms of the </a:t>
            </a:r>
            <a:r>
              <a:rPr lang="en-US" sz="2800" b="1" dirty="0"/>
              <a:t>total variation </a:t>
            </a:r>
            <a:r>
              <a:rPr lang="en-US" sz="2800" dirty="0"/>
              <a:t>in the response variable that is </a:t>
            </a:r>
            <a:r>
              <a:rPr lang="en-US" sz="2800" i="1" dirty="0"/>
              <a:t>explained</a:t>
            </a:r>
            <a:r>
              <a:rPr lang="en-US" sz="2800" dirty="0"/>
              <a:t> by the model, and that which is </a:t>
            </a:r>
            <a:r>
              <a:rPr lang="en-US" sz="2800" i="1" dirty="0"/>
              <a:t>unexplained</a:t>
            </a:r>
            <a:r>
              <a:rPr lang="en-US" sz="2800" dirty="0"/>
              <a:t> by the model. It would be desirable that the amount of variability explained by the model is much </a:t>
            </a:r>
            <a:r>
              <a:rPr lang="en-US" sz="2800" b="1" dirty="0"/>
              <a:t>higher</a:t>
            </a:r>
            <a:r>
              <a:rPr lang="en-US" sz="2800" dirty="0"/>
              <a:t>, and that which is unexplained is much </a:t>
            </a:r>
            <a:r>
              <a:rPr lang="en-US" sz="2800" b="1" dirty="0"/>
              <a:t>lower</a:t>
            </a:r>
            <a:r>
              <a:rPr lang="en-US" sz="2800" dirty="0"/>
              <a:t>. </a:t>
            </a:r>
          </a:p>
          <a:p>
            <a:endParaRPr lang="en-US" sz="2800" dirty="0"/>
          </a:p>
          <a:p>
            <a:r>
              <a:rPr lang="en-US" sz="2800" dirty="0"/>
              <a:t>The aim of this research and project paper is to improve the linear regression models predictive performance, based on incorporating the unexplained variation in its predictive component, using the nearest neighbor algorithm, thus the term “noise-added”. </a:t>
            </a:r>
          </a:p>
        </p:txBody>
      </p:sp>
    </p:spTree>
    <p:extLst>
      <p:ext uri="{BB962C8B-B14F-4D97-AF65-F5344CB8AC3E}">
        <p14:creationId xmlns:p14="http://schemas.microsoft.com/office/powerpoint/2010/main" val="1707303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preting Regression Output | Introduction to Statistics | JMP"/>
          <p:cNvPicPr>
            <a:picLocks noChangeAspect="1" noChangeArrowheads="1"/>
          </p:cNvPicPr>
          <p:nvPr/>
        </p:nvPicPr>
        <p:blipFill rotWithShape="1">
          <a:blip r:embed="rId2">
            <a:extLst>
              <a:ext uri="{28A0092B-C50C-407E-A947-70E740481C1C}">
                <a14:useLocalDpi xmlns:a14="http://schemas.microsoft.com/office/drawing/2010/main" val="0"/>
              </a:ext>
            </a:extLst>
          </a:blip>
          <a:srcRect l="9941" r="12039" b="890"/>
          <a:stretch/>
        </p:blipFill>
        <p:spPr bwMode="auto">
          <a:xfrm>
            <a:off x="0" y="731520"/>
            <a:ext cx="10002888" cy="6035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0705" y="370059"/>
            <a:ext cx="7041650" cy="461665"/>
          </a:xfrm>
          <a:prstGeom prst="rect">
            <a:avLst/>
          </a:prstGeom>
          <a:noFill/>
        </p:spPr>
        <p:txBody>
          <a:bodyPr wrap="square" rtlCol="0">
            <a:spAutoFit/>
          </a:bodyPr>
          <a:lstStyle/>
          <a:p>
            <a:r>
              <a:rPr lang="en-US" sz="2400" b="1" dirty="0" smtClean="0"/>
              <a:t>Variability Explained and Unexplained by the model</a:t>
            </a:r>
            <a:endParaRPr lang="en-US" sz="2400" b="1" dirty="0"/>
          </a:p>
        </p:txBody>
      </p:sp>
      <p:cxnSp>
        <p:nvCxnSpPr>
          <p:cNvPr id="4" name="Straight Connector 3"/>
          <p:cNvCxnSpPr/>
          <p:nvPr/>
        </p:nvCxnSpPr>
        <p:spPr>
          <a:xfrm flipH="1" flipV="1">
            <a:off x="3616036" y="4100945"/>
            <a:ext cx="13855" cy="9005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p:cNvCxnSpPr/>
          <p:nvPr/>
        </p:nvCxnSpPr>
        <p:spPr>
          <a:xfrm flipH="1" flipV="1">
            <a:off x="4142509" y="2898596"/>
            <a:ext cx="13855" cy="9005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p:cNvSpPr txBox="1"/>
          <p:nvPr/>
        </p:nvSpPr>
        <p:spPr>
          <a:xfrm>
            <a:off x="3560572" y="4366552"/>
            <a:ext cx="1454727" cy="369332"/>
          </a:xfrm>
          <a:prstGeom prst="rect">
            <a:avLst/>
          </a:prstGeom>
          <a:noFill/>
        </p:spPr>
        <p:txBody>
          <a:bodyPr wrap="square" rtlCol="0">
            <a:spAutoFit/>
          </a:bodyPr>
          <a:lstStyle/>
          <a:p>
            <a:r>
              <a:rPr lang="en-US" b="1" dirty="0" smtClean="0"/>
              <a:t>error</a:t>
            </a:r>
            <a:endParaRPr lang="en-US" b="1" dirty="0"/>
          </a:p>
        </p:txBody>
      </p:sp>
      <p:sp>
        <p:nvSpPr>
          <p:cNvPr id="9" name="TextBox 8"/>
          <p:cNvSpPr txBox="1"/>
          <p:nvPr/>
        </p:nvSpPr>
        <p:spPr>
          <a:xfrm>
            <a:off x="3546717" y="2979537"/>
            <a:ext cx="1454727" cy="369332"/>
          </a:xfrm>
          <a:prstGeom prst="rect">
            <a:avLst/>
          </a:prstGeom>
          <a:noFill/>
        </p:spPr>
        <p:txBody>
          <a:bodyPr wrap="square" rtlCol="0">
            <a:spAutoFit/>
          </a:bodyPr>
          <a:lstStyle/>
          <a:p>
            <a:r>
              <a:rPr lang="en-US" b="1" dirty="0" smtClean="0"/>
              <a:t>error</a:t>
            </a:r>
            <a:endParaRPr lang="en-US" b="1" dirty="0"/>
          </a:p>
        </p:txBody>
      </p:sp>
    </p:spTree>
    <p:extLst>
      <p:ext uri="{BB962C8B-B14F-4D97-AF65-F5344CB8AC3E}">
        <p14:creationId xmlns:p14="http://schemas.microsoft.com/office/powerpoint/2010/main" val="1778257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1195</Words>
  <Application>Microsoft Office PowerPoint</Application>
  <PresentationFormat>Widescreen</PresentationFormat>
  <Paragraphs>103</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Contagion</vt:lpstr>
      <vt:lpstr>Trebuchet MS</vt:lpstr>
      <vt:lpstr>Office Theme</vt:lpstr>
      <vt:lpstr>PowerPoint Presentation</vt:lpstr>
      <vt:lpstr>PowerPoint Presentation</vt:lpstr>
      <vt:lpstr>Solving problems Actuaries are majorly involved in the SGDs, especially in regard to improving living conditions of people and businesses. An example of a problem solving framework which is most common is as follows:  Formulation of a theory Collecting data relevant to the theory at hand Formulation of a mathematical model Solving the model appropriately e.g. linear models-regression.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stanley</cp:lastModifiedBy>
  <cp:revision>32</cp:revision>
  <dcterms:created xsi:type="dcterms:W3CDTF">2021-06-22T12:26:59Z</dcterms:created>
  <dcterms:modified xsi:type="dcterms:W3CDTF">2021-06-25T08:19:48Z</dcterms:modified>
</cp:coreProperties>
</file>