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8" r:id="rId4"/>
    <p:sldId id="267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8F506-4782-4349-2AB8-083ACE42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7" y="89539"/>
            <a:ext cx="3042935" cy="656773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MINI OPERATING SYSTEM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E58A-B221-0C7D-36B6-8F4F964B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450" y="4293"/>
            <a:ext cx="6016263" cy="66529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COSC 514 – Operating Systems</a:t>
            </a:r>
          </a:p>
          <a:p>
            <a:r>
              <a:rPr lang="en-US"/>
              <a:t>Instructor: </a:t>
            </a:r>
            <a:r>
              <a:rPr lang="en-GB" i="0" err="1">
                <a:effectLst/>
                <a:latin typeface="Segoe UI" panose="020B0502040204020203" pitchFamily="34" charset="0"/>
              </a:rPr>
              <a:t>Devharsh</a:t>
            </a:r>
            <a:r>
              <a:rPr lang="en-GB" i="0">
                <a:effectLst/>
                <a:latin typeface="Segoe UI" panose="020B0502040204020203" pitchFamily="34" charset="0"/>
              </a:rPr>
              <a:t> Trivedi</a:t>
            </a:r>
          </a:p>
          <a:p>
            <a:r>
              <a:rPr lang="en-US"/>
              <a:t> Team members </a:t>
            </a:r>
          </a:p>
          <a:p>
            <a:pPr lvl="1"/>
            <a:r>
              <a:rPr lang="en-US"/>
              <a:t>Stanley </a:t>
            </a:r>
            <a:r>
              <a:rPr lang="en-US" err="1"/>
              <a:t>Ogbumuo</a:t>
            </a:r>
            <a:endParaRPr lang="en-US"/>
          </a:p>
          <a:p>
            <a:pPr lvl="1"/>
            <a:r>
              <a:rPr lang="en-US" err="1"/>
              <a:t>Sirak</a:t>
            </a:r>
            <a:r>
              <a:rPr lang="en-US"/>
              <a:t> </a:t>
            </a:r>
            <a:r>
              <a:rPr lang="en-US" err="1"/>
              <a:t>Chamiso</a:t>
            </a:r>
            <a:endParaRPr lang="en-US"/>
          </a:p>
          <a:p>
            <a:pPr lvl="1"/>
            <a:r>
              <a:rPr lang="en-US"/>
              <a:t>Adedeji </a:t>
            </a:r>
            <a:r>
              <a:rPr lang="en-US" err="1"/>
              <a:t>Oludayo</a:t>
            </a:r>
            <a:endParaRPr lang="en-US"/>
          </a:p>
          <a:p>
            <a:pPr lvl="1"/>
            <a:r>
              <a:rPr lang="en-GB" i="0">
                <a:effectLst/>
                <a:latin typeface="Segoe UI" panose="020B0502040204020203" pitchFamily="34" charset="0"/>
              </a:rPr>
              <a:t>Saurabh </a:t>
            </a:r>
            <a:r>
              <a:rPr lang="en-GB" i="0" err="1">
                <a:effectLst/>
                <a:latin typeface="Segoe UI" panose="020B0502040204020203" pitchFamily="34" charset="0"/>
              </a:rPr>
              <a:t>Shirgaonkar</a:t>
            </a:r>
            <a:endParaRPr lang="en-GB" i="0">
              <a:effectLst/>
              <a:latin typeface="Segoe UI" panose="020B0502040204020203" pitchFamily="34" charset="0"/>
            </a:endParaRPr>
          </a:p>
          <a:p>
            <a:pPr lvl="1"/>
            <a:endParaRPr lang="en-US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700" b="1">
                <a:solidFill>
                  <a:srgbClr val="FFFFFF"/>
                </a:solidFill>
                <a:ea typeface="Calibri"/>
                <a:cs typeface="Calibri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700"/>
              <a:t>Through this project, we've demonstrated abstract OS concepts can be made accessible and understandable through practical simulation.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GB" sz="2700"/>
              <a:t>Our implementation serves as an educational tool and provides a foundation for future development of more advanced OS features. </a:t>
            </a:r>
          </a:p>
          <a:p>
            <a:pPr marL="0" indent="0">
              <a:lnSpc>
                <a:spcPct val="90000"/>
              </a:lnSpc>
              <a:buNone/>
            </a:pPr>
            <a:endParaRPr lang="en-GB"/>
          </a:p>
          <a:p>
            <a:pPr>
              <a:lnSpc>
                <a:spcPct val="90000"/>
              </a:lnSpc>
            </a:pPr>
            <a:r>
              <a:rPr lang="en-GB" sz="2700"/>
              <a:t>The modular design ensures extensibility, while the comprehensive testing framework maintains reliability.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4100" b="1">
                <a:solidFill>
                  <a:srgbClr val="FFFFFF"/>
                </a:solidFill>
              </a:rPr>
              <a:t>Future Directions</a:t>
            </a:r>
            <a:endParaRPr lang="en-GB" sz="41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sz="3000"/>
              <a:t>We envision expanding the simulator's capabilities to include: </a:t>
            </a:r>
          </a:p>
          <a:p>
            <a:pPr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3000"/>
              <a:t>advanced scheduling algorithms, 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 sz="3000"/>
              <a:t>a graphical interface for better visualization, and 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 sz="3000"/>
              <a:t>network protocol simulation. 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 sz="3000"/>
              <a:t>These enhancements will further bridge the gap between theoretical understanding and practical application in operating system education.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4100" b="1">
                <a:solidFill>
                  <a:srgbClr val="FFFFFF"/>
                </a:solidFill>
              </a:rPr>
              <a:t>The Mini Operating System Simulator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/>
              <a:t>Our </a:t>
            </a:r>
            <a:r>
              <a:rPr lang="en-GB" sz="2700" b="1"/>
              <a:t>Mini Operating System Simulator </a:t>
            </a:r>
            <a:r>
              <a:rPr lang="en-GB" sz="2700"/>
              <a:t>is a comprehensive implementation of core operating system concepts, bringing theoretical principles into practical application. </a:t>
            </a:r>
            <a:endParaRPr lang="en-US"/>
          </a:p>
          <a:p>
            <a:pPr>
              <a:lnSpc>
                <a:spcPct val="90000"/>
              </a:lnSpc>
            </a:pPr>
            <a:endParaRPr lang="en-GB" sz="2700"/>
          </a:p>
          <a:p>
            <a:pPr>
              <a:lnSpc>
                <a:spcPct val="90000"/>
              </a:lnSpc>
            </a:pPr>
            <a:r>
              <a:rPr lang="en-GB" sz="2700"/>
              <a:t>This demonstrates the relationships between </a:t>
            </a:r>
            <a:r>
              <a:rPr lang="en-GB" sz="2700" b="1"/>
              <a:t>process management, resource allocation, and thread synchronization</a:t>
            </a:r>
            <a:r>
              <a:rPr lang="en-GB" sz="2700"/>
              <a:t>.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700" b="1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ea typeface="+mn-lt"/>
                <a:cs typeface="+mn-lt"/>
              </a:rPr>
              <a:t>The simulator was developed to help students </a:t>
            </a:r>
            <a:r>
              <a:rPr lang="en-GB" sz="2700" b="1">
                <a:ea typeface="+mn-lt"/>
                <a:cs typeface="+mn-lt"/>
              </a:rPr>
              <a:t>understand abstract OS concepts </a:t>
            </a:r>
            <a:r>
              <a:rPr lang="en-GB" sz="2700">
                <a:ea typeface="+mn-lt"/>
                <a:cs typeface="+mn-lt"/>
              </a:rPr>
              <a:t>by offering a practical, interactive </a:t>
            </a:r>
            <a:r>
              <a:rPr lang="en-GB" sz="2700" b="1">
                <a:ea typeface="+mn-lt"/>
                <a:cs typeface="+mn-lt"/>
              </a:rPr>
              <a:t>environment to visualize and explore the dynamic interactions </a:t>
            </a:r>
            <a:r>
              <a:rPr lang="en-GB" sz="2700">
                <a:ea typeface="+mn-lt"/>
                <a:cs typeface="+mn-lt"/>
              </a:rPr>
              <a:t>between processes, resources, and threads.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FFFFFF"/>
                </a:solidFill>
                <a:ea typeface="+mj-lt"/>
                <a:cs typeface="+mj-lt"/>
              </a:rPr>
              <a:t>Architecture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err="1">
                <a:ea typeface="+mn-lt"/>
                <a:cs typeface="+mn-lt"/>
              </a:rPr>
              <a:t>MiniOS</a:t>
            </a:r>
            <a:r>
              <a:rPr lang="en-GB" sz="2700">
                <a:ea typeface="+mn-lt"/>
                <a:cs typeface="+mn-lt"/>
              </a:rPr>
              <a:t> is a </a:t>
            </a:r>
            <a:r>
              <a:rPr lang="en-GB" sz="2700" b="1">
                <a:ea typeface="+mn-lt"/>
                <a:cs typeface="+mn-lt"/>
              </a:rPr>
              <a:t>modular </a:t>
            </a:r>
            <a:r>
              <a:rPr lang="en-GB" sz="2700">
                <a:ea typeface="+mn-lt"/>
                <a:cs typeface="+mn-lt"/>
              </a:rPr>
              <a:t>operating system simulator designed to emulate key </a:t>
            </a:r>
            <a:r>
              <a:rPr lang="en-GB" sz="2700" b="1">
                <a:ea typeface="+mn-lt"/>
                <a:cs typeface="+mn-lt"/>
              </a:rPr>
              <a:t>OS functionalities</a:t>
            </a:r>
            <a:r>
              <a:rPr lang="en-GB" sz="2700">
                <a:ea typeface="+mn-lt"/>
                <a:cs typeface="+mn-lt"/>
              </a:rPr>
              <a:t>, including </a:t>
            </a:r>
            <a:r>
              <a:rPr lang="en-GB" sz="2700" b="1">
                <a:ea typeface="+mn-lt"/>
                <a:cs typeface="+mn-lt"/>
              </a:rPr>
              <a:t>process </a:t>
            </a:r>
            <a:r>
              <a:rPr lang="en-GB" sz="2700">
                <a:ea typeface="+mn-lt"/>
                <a:cs typeface="+mn-lt"/>
              </a:rPr>
              <a:t>and </a:t>
            </a:r>
            <a:r>
              <a:rPr lang="en-GB" sz="2700" b="1">
                <a:ea typeface="+mn-lt"/>
                <a:cs typeface="+mn-lt"/>
              </a:rPr>
              <a:t>thread management</a:t>
            </a:r>
            <a:r>
              <a:rPr lang="en-GB" sz="2700">
                <a:ea typeface="+mn-lt"/>
                <a:cs typeface="+mn-lt"/>
              </a:rPr>
              <a:t>, </a:t>
            </a:r>
            <a:r>
              <a:rPr lang="en-GB" sz="2700" b="1">
                <a:ea typeface="+mn-lt"/>
                <a:cs typeface="+mn-lt"/>
              </a:rPr>
              <a:t>resource allocation</a:t>
            </a:r>
            <a:r>
              <a:rPr lang="en-GB" sz="2700">
                <a:ea typeface="+mn-lt"/>
                <a:cs typeface="+mn-lt"/>
              </a:rPr>
              <a:t>, </a:t>
            </a:r>
            <a:r>
              <a:rPr lang="en-GB" sz="2700" b="1">
                <a:ea typeface="+mn-lt"/>
                <a:cs typeface="+mn-lt"/>
              </a:rPr>
              <a:t>deadlock detection</a:t>
            </a:r>
            <a:r>
              <a:rPr lang="en-GB" sz="2700">
                <a:ea typeface="+mn-lt"/>
                <a:cs typeface="+mn-lt"/>
              </a:rPr>
              <a:t>, </a:t>
            </a:r>
            <a:r>
              <a:rPr lang="en-GB" sz="2700" b="1">
                <a:ea typeface="+mn-lt"/>
                <a:cs typeface="+mn-lt"/>
              </a:rPr>
              <a:t>inter-process communication </a:t>
            </a:r>
            <a:r>
              <a:rPr lang="en-GB" sz="2700">
                <a:ea typeface="+mn-lt"/>
                <a:cs typeface="+mn-lt"/>
              </a:rPr>
              <a:t>(IPC), and a simple </a:t>
            </a:r>
            <a:r>
              <a:rPr lang="en-GB" sz="2700" b="1">
                <a:ea typeface="+mn-lt"/>
                <a:cs typeface="+mn-lt"/>
              </a:rPr>
              <a:t>calculator </a:t>
            </a:r>
            <a:r>
              <a:rPr lang="en-GB" sz="2700">
                <a:ea typeface="+mn-lt"/>
                <a:cs typeface="+mn-lt"/>
              </a:rPr>
              <a:t>process.</a:t>
            </a:r>
            <a:endParaRPr lang="en-GB" sz="2700"/>
          </a:p>
        </p:txBody>
      </p:sp>
    </p:spTree>
    <p:extLst>
      <p:ext uri="{BB962C8B-B14F-4D97-AF65-F5344CB8AC3E}">
        <p14:creationId xmlns:p14="http://schemas.microsoft.com/office/powerpoint/2010/main" val="400147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FFFFFF"/>
                </a:solidFill>
              </a:rPr>
              <a:t>Architecture</a:t>
            </a:r>
            <a:endParaRPr lang="en-GB" sz="32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ea typeface="+mn-lt"/>
                <a:cs typeface="+mn-lt"/>
              </a:rPr>
              <a:t>The </a:t>
            </a:r>
            <a:r>
              <a:rPr lang="en-GB" sz="2700" b="1">
                <a:ea typeface="+mn-lt"/>
                <a:cs typeface="+mn-lt"/>
              </a:rPr>
              <a:t>process manager</a:t>
            </a:r>
            <a:r>
              <a:rPr lang="en-GB" sz="2700">
                <a:ea typeface="+mn-lt"/>
                <a:cs typeface="+mn-lt"/>
              </a:rPr>
              <a:t> handles the entire lifecycle of processes, from creation to termination. 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700">
                <a:ea typeface="+mn-lt"/>
                <a:cs typeface="+mn-lt"/>
              </a:rPr>
              <a:t>The </a:t>
            </a:r>
            <a:r>
              <a:rPr lang="en-GB" sz="2700" b="1">
                <a:ea typeface="+mn-lt"/>
                <a:cs typeface="+mn-lt"/>
              </a:rPr>
              <a:t>resource manager</a:t>
            </a:r>
            <a:r>
              <a:rPr lang="en-GB" sz="2700">
                <a:ea typeface="+mn-lt"/>
                <a:cs typeface="+mn-lt"/>
              </a:rPr>
              <a:t> allocates resources and prevents deadlocks. 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700">
                <a:ea typeface="+mn-lt"/>
                <a:cs typeface="+mn-lt"/>
              </a:rPr>
              <a:t>The </a:t>
            </a:r>
            <a:r>
              <a:rPr lang="en-GB" sz="2700" b="1">
                <a:ea typeface="+mn-lt"/>
                <a:cs typeface="+mn-lt"/>
              </a:rPr>
              <a:t>thread pool </a:t>
            </a:r>
            <a:r>
              <a:rPr lang="en-GB" sz="2700">
                <a:ea typeface="+mn-lt"/>
                <a:cs typeface="+mn-lt"/>
              </a:rPr>
              <a:t>runs concurrent execution of processes.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700" b="1">
                <a:ea typeface="+mn-lt"/>
                <a:cs typeface="+mn-lt"/>
              </a:rPr>
              <a:t>IPC </a:t>
            </a:r>
            <a:r>
              <a:rPr lang="en-GB" sz="2700">
                <a:ea typeface="+mn-lt"/>
                <a:cs typeface="+mn-lt"/>
              </a:rPr>
              <a:t>facilitates communication between processes.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100" b="1">
                <a:solidFill>
                  <a:srgbClr val="FFFFFF"/>
                </a:solidFill>
              </a:rPr>
              <a:t>Process Management</a:t>
            </a:r>
            <a:endParaRPr lang="en-GB" sz="31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293394" cy="57893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>
                <a:ea typeface="+mn-lt"/>
                <a:cs typeface="+mn-lt"/>
              </a:rPr>
              <a:t>Process management in our simulator mirrors real OS </a:t>
            </a:r>
            <a:r>
              <a:rPr lang="en-GB" sz="2500" err="1">
                <a:ea typeface="+mn-lt"/>
                <a:cs typeface="+mn-lt"/>
              </a:rPr>
              <a:t>behavior</a:t>
            </a:r>
            <a:r>
              <a:rPr lang="en-GB" sz="2500">
                <a:ea typeface="+mn-lt"/>
                <a:cs typeface="+mn-lt"/>
              </a:rPr>
              <a:t> by incorporating a detailed </a:t>
            </a:r>
            <a:r>
              <a:rPr lang="en-GB" sz="2500" b="1">
                <a:ea typeface="+mn-lt"/>
                <a:cs typeface="+mn-lt"/>
              </a:rPr>
              <a:t>lifecycle management system for newly created processes</a:t>
            </a:r>
            <a:r>
              <a:rPr lang="en-GB" sz="2500"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500">
                <a:ea typeface="+mn-lt"/>
                <a:cs typeface="+mn-lt"/>
              </a:rPr>
              <a:t>Here's a live demonstration of the process creation and lifecycle handling in action: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100" b="1">
                <a:solidFill>
                  <a:srgbClr val="FFFFFF"/>
                </a:solidFill>
              </a:rPr>
              <a:t>Resource Management</a:t>
            </a:r>
            <a:endParaRPr lang="en-GB" sz="31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lnSpcReduction="10000"/>
          </a:bodyPr>
          <a:lstStyle/>
          <a:p>
            <a:r>
              <a:rPr lang="en-GB"/>
              <a:t>Our resource management system implements strategy for handling resource allocation and deadlock prevention. </a:t>
            </a:r>
          </a:p>
          <a:p>
            <a:pPr marL="0" indent="0">
              <a:buNone/>
            </a:pPr>
            <a:endParaRPr lang="en-US"/>
          </a:p>
          <a:p>
            <a:r>
              <a:rPr lang="en-GB"/>
              <a:t>When a process requests a resource, the system performs a series of checks to ensure safe allocation and prevent circular wait conditions.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74595-A615-B88B-F4A7-C38FCBEE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Live Demo of </a:t>
            </a:r>
            <a:r>
              <a:rPr lang="en-US" err="1">
                <a:solidFill>
                  <a:srgbClr val="FFFFFF"/>
                </a:solidFill>
              </a:rPr>
              <a:t>MiniOS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47E1-F409-AF78-D20F-98B02794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/>
              <a:t>Live Demo of </a:t>
            </a:r>
            <a:r>
              <a:rPr lang="en-US" sz="6000" b="1" err="1"/>
              <a:t>MiniOS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0504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Results and Impact</a:t>
            </a:r>
            <a:endParaRPr lang="en-GB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Test</a:t>
            </a:r>
            <a:r>
              <a:t> shows process creation</a:t>
            </a:r>
            <a:r>
              <a:rPr lang="en-US"/>
              <a:t>, deadlock check, </a:t>
            </a:r>
            <a:r>
              <a:t>resource allocation</a:t>
            </a:r>
            <a:r>
              <a:rPr lang="en-US"/>
              <a:t>,</a:t>
            </a:r>
            <a:r>
              <a:t> </a:t>
            </a:r>
            <a:r>
              <a:rPr lang="en-US" err="1"/>
              <a:t>etc</a:t>
            </a:r>
            <a:r>
              <a:rPr lang="en-US"/>
              <a:t> </a:t>
            </a:r>
            <a:r>
              <a:t>with efficiency comparable to simplified versions of real operating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MINI OPERATING SYSTEM</vt:lpstr>
      <vt:lpstr>The Mini Operating System Simulator</vt:lpstr>
      <vt:lpstr>Motivation</vt:lpstr>
      <vt:lpstr>Architecture</vt:lpstr>
      <vt:lpstr>Architecture</vt:lpstr>
      <vt:lpstr>Process Management</vt:lpstr>
      <vt:lpstr>Resource Management</vt:lpstr>
      <vt:lpstr>Live Demo of MiniOS</vt:lpstr>
      <vt:lpstr>Results and Impact</vt:lpstr>
      <vt:lpstr>Conclusion</vt:lpstr>
      <vt:lpstr>Future Directions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OPERATING SYSTEM</dc:title>
  <dc:subject/>
  <dc:creator/>
  <cp:keywords/>
  <dc:description>generated using python-pptx</dc:description>
  <cp:lastModifiedBy>Close Account</cp:lastModifiedBy>
  <cp:revision>1</cp:revision>
  <dcterms:created xsi:type="dcterms:W3CDTF">2013-01-27T09:14:16Z</dcterms:created>
  <dcterms:modified xsi:type="dcterms:W3CDTF">2024-12-06T03:52:45Z</dcterms:modified>
  <cp:category/>
</cp:coreProperties>
</file>